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8"/>
  </p:notesMasterIdLst>
  <p:sldIdLst>
    <p:sldId id="410" r:id="rId2"/>
    <p:sldId id="558" r:id="rId3"/>
    <p:sldId id="554" r:id="rId4"/>
    <p:sldId id="531" r:id="rId5"/>
    <p:sldId id="377" r:id="rId6"/>
    <p:sldId id="559" r:id="rId7"/>
    <p:sldId id="438" r:id="rId8"/>
    <p:sldId id="301" r:id="rId9"/>
    <p:sldId id="338" r:id="rId10"/>
    <p:sldId id="375" r:id="rId11"/>
    <p:sldId id="608" r:id="rId12"/>
    <p:sldId id="529" r:id="rId13"/>
    <p:sldId id="602" r:id="rId14"/>
    <p:sldId id="429" r:id="rId15"/>
    <p:sldId id="430" r:id="rId16"/>
    <p:sldId id="284" r:id="rId17"/>
    <p:sldId id="257" r:id="rId18"/>
    <p:sldId id="285" r:id="rId19"/>
    <p:sldId id="258" r:id="rId20"/>
    <p:sldId id="432" r:id="rId21"/>
    <p:sldId id="398" r:id="rId22"/>
    <p:sldId id="401" r:id="rId23"/>
    <p:sldId id="260" r:id="rId24"/>
    <p:sldId id="513" r:id="rId25"/>
    <p:sldId id="413" r:id="rId26"/>
    <p:sldId id="262" r:id="rId27"/>
    <p:sldId id="414" r:id="rId28"/>
    <p:sldId id="259" r:id="rId29"/>
    <p:sldId id="511" r:id="rId30"/>
    <p:sldId id="261" r:id="rId31"/>
    <p:sldId id="388" r:id="rId32"/>
    <p:sldId id="411" r:id="rId33"/>
    <p:sldId id="412" r:id="rId34"/>
    <p:sldId id="434" r:id="rId35"/>
    <p:sldId id="435" r:id="rId36"/>
    <p:sldId id="436" r:id="rId37"/>
    <p:sldId id="457" r:id="rId38"/>
    <p:sldId id="415" r:id="rId39"/>
    <p:sldId id="299" r:id="rId40"/>
    <p:sldId id="300" r:id="rId41"/>
    <p:sldId id="304" r:id="rId42"/>
    <p:sldId id="374" r:id="rId43"/>
    <p:sldId id="328" r:id="rId44"/>
    <p:sldId id="446" r:id="rId45"/>
    <p:sldId id="444" r:id="rId46"/>
    <p:sldId id="463" r:id="rId47"/>
    <p:sldId id="478" r:id="rId48"/>
    <p:sldId id="479" r:id="rId49"/>
    <p:sldId id="480" r:id="rId50"/>
    <p:sldId id="562" r:id="rId51"/>
    <p:sldId id="553" r:id="rId52"/>
    <p:sldId id="550" r:id="rId53"/>
    <p:sldId id="543" r:id="rId54"/>
    <p:sldId id="564" r:id="rId55"/>
    <p:sldId id="544" r:id="rId56"/>
    <p:sldId id="538" r:id="rId57"/>
    <p:sldId id="546" r:id="rId58"/>
    <p:sldId id="545" r:id="rId59"/>
    <p:sldId id="547" r:id="rId60"/>
    <p:sldId id="539" r:id="rId61"/>
    <p:sldId id="563" r:id="rId62"/>
    <p:sldId id="548" r:id="rId63"/>
    <p:sldId id="400" r:id="rId64"/>
    <p:sldId id="604" r:id="rId65"/>
    <p:sldId id="452" r:id="rId66"/>
    <p:sldId id="605" r:id="rId67"/>
    <p:sldId id="616" r:id="rId68"/>
    <p:sldId id="353" r:id="rId69"/>
    <p:sldId id="518" r:id="rId70"/>
    <p:sldId id="354" r:id="rId71"/>
    <p:sldId id="565" r:id="rId72"/>
    <p:sldId id="566" r:id="rId73"/>
    <p:sldId id="567" r:id="rId74"/>
    <p:sldId id="520" r:id="rId75"/>
    <p:sldId id="523" r:id="rId76"/>
    <p:sldId id="456" r:id="rId77"/>
    <p:sldId id="461" r:id="rId78"/>
    <p:sldId id="355" r:id="rId79"/>
    <p:sldId id="580" r:id="rId80"/>
    <p:sldId id="594" r:id="rId81"/>
    <p:sldId id="498" r:id="rId82"/>
    <p:sldId id="577" r:id="rId83"/>
    <p:sldId id="568" r:id="rId84"/>
    <p:sldId id="592" r:id="rId85"/>
    <p:sldId id="595" r:id="rId86"/>
    <p:sldId id="524" r:id="rId87"/>
    <p:sldId id="359" r:id="rId88"/>
    <p:sldId id="583" r:id="rId89"/>
    <p:sldId id="582" r:id="rId90"/>
    <p:sldId id="579" r:id="rId91"/>
    <p:sldId id="584" r:id="rId92"/>
    <p:sldId id="586" r:id="rId93"/>
    <p:sldId id="392" r:id="rId94"/>
    <p:sldId id="499" r:id="rId95"/>
    <p:sldId id="394" r:id="rId96"/>
    <p:sldId id="549" r:id="rId97"/>
    <p:sldId id="552" r:id="rId98"/>
    <p:sldId id="606" r:id="rId99"/>
    <p:sldId id="607" r:id="rId100"/>
    <p:sldId id="611" r:id="rId101"/>
    <p:sldId id="350" r:id="rId102"/>
    <p:sldId id="351" r:id="rId103"/>
    <p:sldId id="555" r:id="rId104"/>
    <p:sldId id="612" r:id="rId105"/>
    <p:sldId id="614" r:id="rId106"/>
    <p:sldId id="615" r:id="rId10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1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27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168A2-DF8B-7C49-81BD-FC47704C4938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30152-68F9-8F40-8E5C-FD2145E13A5E}" type="slidenum">
              <a:rPr lang="en-US"/>
              <a:pPr/>
              <a:t>17</a:t>
            </a:fld>
            <a:endParaRPr lang="en-US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C4C2EB-5C07-3245-B7DB-18A7C85F84F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49AAD-6166-9145-A447-8D446A3DCDE5}" type="slidenum">
              <a:rPr lang="en-US"/>
              <a:pPr/>
              <a:t>19</a:t>
            </a:fld>
            <a:endParaRPr lang="en-US"/>
          </a:p>
        </p:txBody>
      </p:sp>
      <p:sp>
        <p:nvSpPr>
          <p:cNvPr id="636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23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1A8F6-5BFC-5E44-B3B2-A31A40AFC84A}" type="slidenum">
              <a:rPr lang="en-US"/>
              <a:pPr/>
              <a:t>24</a:t>
            </a:fld>
            <a:endParaRPr lang="en-US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FADE24-F4CF-B94A-AB5F-27F4316BEDC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A4967-E434-DE41-9163-70E33A474783}" type="slidenum">
              <a:rPr lang="en-US"/>
              <a:pPr/>
              <a:t>26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1DBA2-C96A-6442-A61D-73176CC4773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33CFD-8B4D-7149-8D50-1F48612C9841}" type="slidenum">
              <a:rPr lang="en-US"/>
              <a:pPr/>
              <a:t>28</a:t>
            </a:fld>
            <a:endParaRPr lang="en-US"/>
          </a:p>
        </p:txBody>
      </p:sp>
      <p:sp>
        <p:nvSpPr>
          <p:cNvPr id="6860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6B2461-D6A7-B649-BFA5-A77CEA3256C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0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1A8F6-5BFC-5E44-B3B2-A31A40AFC84A}" type="slidenum">
              <a:rPr lang="en-US"/>
              <a:pPr/>
              <a:t>30</a:t>
            </a:fld>
            <a:endParaRPr lang="en-US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D87A2-86B9-D74B-BABA-FFF96D8C72A3}" type="slidenum">
              <a:rPr lang="en-US"/>
              <a:pPr/>
              <a:t>31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39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40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E37A-B0AC-BB47-9E55-191FE8CE41CD}" type="slidenum">
              <a:rPr lang="en-US"/>
              <a:pPr/>
              <a:t>41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43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46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47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48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49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50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54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59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66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676C-A8DA-2046-9C8F-C9B25493A40C}" type="slidenum">
              <a:rPr lang="en-US"/>
              <a:pPr/>
              <a:t>67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6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68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69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70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79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86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D3394-374C-5749-8C7A-E3BB778CBF0F}" type="slidenum">
              <a:rPr lang="en-US" sz="1200"/>
              <a:pPr/>
              <a:t>97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7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Note: </a:t>
            </a:r>
          </a:p>
          <a:p>
            <a:pPr lvl="0" rtl="0">
              <a:buNone/>
            </a:pPr>
            <a:r>
              <a:rPr lang="en"/>
              <a:t>1- Green are edges that are in both concatenation and binned, but no in unbinned. Dark green has 100% support in concatenation, and light green &lt;100%. </a:t>
            </a:r>
          </a:p>
          <a:p>
            <a:pPr lvl="0" rtl="0">
              <a:buNone/>
            </a:pPr>
            <a:r>
              <a:rPr lang="en"/>
              <a:t>2- Red edges are differences in MPEST runs and concatenation. Binned has only two reds, one with only 32% support, and the other near the root.</a:t>
            </a:r>
          </a:p>
          <a:p>
            <a:pPr>
              <a:buNone/>
            </a:pPr>
            <a:r>
              <a:rPr lang="en"/>
              <a:t>3- Tunicate+Craniate is in the binned version, but is not in the unbinned. This clade is well established in literature. Unbinned has 100% support for rejecting it. 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10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6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0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phylo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4.jpg"/><Relationship Id="rId7" Type="http://schemas.openxmlformats.org/officeDocument/2006/relationships/image" Target="../media/image13.jp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From Gene Trees to Species Trees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The University of Texas at Austin</a:t>
            </a:r>
          </a:p>
        </p:txBody>
      </p:sp>
      <p:pic>
        <p:nvPicPr>
          <p:cNvPr id="4" name="Picture 2" descr="nature-reviews-tree-of-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3" y="230515"/>
            <a:ext cx="2321153" cy="20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</a:t>
            </a:r>
            <a:r>
              <a:rPr lang="en-US" sz="2000" dirty="0" smtClean="0"/>
              <a:t> and trees computed </a:t>
            </a:r>
            <a:r>
              <a:rPr lang="en-US" sz="2000" dirty="0"/>
              <a:t>using </a:t>
            </a:r>
            <a:r>
              <a:rPr lang="en-US" sz="2000" dirty="0" err="1" smtClean="0">
                <a:solidFill>
                  <a:srgbClr val="0000FF"/>
                </a:solidFill>
              </a:rPr>
              <a:t>SATé</a:t>
            </a:r>
            <a:r>
              <a:rPr lang="en-US" sz="2000" dirty="0" smtClean="0"/>
              <a:t> (Liu et al.,   	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5042" y="4902091"/>
            <a:ext cx="8724113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Challenges: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Maximum likelihood on multi-million-site sequence alignments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Massive gene tree </a:t>
            </a:r>
            <a:r>
              <a:rPr lang="en-US" sz="2400" b="1" dirty="0" smtClean="0">
                <a:solidFill>
                  <a:srgbClr val="0000FF"/>
                </a:solidFill>
              </a:rPr>
              <a:t>incongruence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Binned vs. </a:t>
            </a:r>
            <a:r>
              <a:rPr lang="en-US" dirty="0" err="1" smtClean="0"/>
              <a:t>unbinned</a:t>
            </a:r>
            <a:r>
              <a:rPr lang="en-US" dirty="0" smtClean="0"/>
              <a:t>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75%-threshold for binning</a:t>
            </a:r>
          </a:p>
          <a:p>
            <a:r>
              <a:rPr lang="en-US" dirty="0" smtClean="0"/>
              <a:t>Number of species: 21 for both</a:t>
            </a:r>
          </a:p>
          <a:p>
            <a:r>
              <a:rPr lang="en-US" dirty="0" smtClean="0"/>
              <a:t>Number of “genes”</a:t>
            </a:r>
          </a:p>
          <a:p>
            <a:pPr lvl="1"/>
            <a:r>
              <a:rPr lang="en-US" dirty="0" err="1" smtClean="0"/>
              <a:t>Unbinned</a:t>
            </a:r>
            <a:r>
              <a:rPr lang="en-US" dirty="0" smtClean="0"/>
              <a:t>: 225 genes</a:t>
            </a:r>
          </a:p>
          <a:p>
            <a:pPr lvl="1"/>
            <a:r>
              <a:rPr lang="en-US" dirty="0" smtClean="0"/>
              <a:t>Binned:17 supergenes </a:t>
            </a:r>
          </a:p>
          <a:p>
            <a:r>
              <a:rPr lang="en-US" dirty="0" smtClean="0"/>
              <a:t>Gene tree average bootstrap support </a:t>
            </a:r>
          </a:p>
          <a:p>
            <a:pPr lvl="1"/>
            <a:r>
              <a:rPr lang="en-US" dirty="0" err="1" smtClean="0"/>
              <a:t>Unbinned</a:t>
            </a:r>
            <a:r>
              <a:rPr lang="en-US" dirty="0" smtClean="0"/>
              <a:t>: 47%</a:t>
            </a:r>
          </a:p>
          <a:p>
            <a:pPr lvl="1"/>
            <a:r>
              <a:rPr lang="en-US" dirty="0" smtClean="0"/>
              <a:t>Binned: 78%</a:t>
            </a:r>
          </a:p>
          <a:p>
            <a:r>
              <a:rPr lang="en-US" dirty="0" smtClean="0"/>
              <a:t>Species tree bootstrap support</a:t>
            </a:r>
          </a:p>
          <a:p>
            <a:pPr lvl="1"/>
            <a:r>
              <a:rPr lang="en-US" dirty="0" err="1" smtClean="0"/>
              <a:t>Unbinned</a:t>
            </a:r>
            <a:r>
              <a:rPr lang="en-US" dirty="0" smtClean="0"/>
              <a:t>: </a:t>
            </a:r>
            <a:r>
              <a:rPr lang="en-US" dirty="0" err="1" smtClean="0"/>
              <a:t>avg</a:t>
            </a:r>
            <a:r>
              <a:rPr lang="en-US" dirty="0" smtClean="0"/>
              <a:t> 83%, 11 above 75%, 10 above 90%</a:t>
            </a:r>
          </a:p>
          <a:p>
            <a:pPr lvl="1"/>
            <a:r>
              <a:rPr lang="en-US" dirty="0" smtClean="0"/>
              <a:t>Binned: </a:t>
            </a:r>
            <a:r>
              <a:rPr lang="en-US" dirty="0" smtClean="0"/>
              <a:t>     </a:t>
            </a:r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smtClean="0"/>
              <a:t>89%, 15 above 75%, 12 above 90%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4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pic>
        <p:nvPicPr>
          <p:cNvPr id="9" name="Content Placeholder 8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>
            <a:fillRect/>
          </a:stretch>
        </p:blipFill>
        <p:spPr>
          <a:xfrm>
            <a:off x="1132436" y="1578389"/>
            <a:ext cx="6086286" cy="3836653"/>
          </a:xfrm>
        </p:spPr>
      </p:pic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, 100 genes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11_100-strong-exp3-cluste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>
          <a:xfrm>
            <a:off x="518119" y="1417639"/>
            <a:ext cx="7006083" cy="4473417"/>
          </a:xfrm>
        </p:spPr>
      </p:pic>
      <p:sp>
        <p:nvSpPr>
          <p:cNvPr id="8" name="Rectangle 7"/>
          <p:cNvSpPr/>
          <p:nvPr/>
        </p:nvSpPr>
        <p:spPr>
          <a:xfrm>
            <a:off x="1147542" y="5033565"/>
            <a:ext cx="914400" cy="914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0813" y="5993156"/>
            <a:ext cx="647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*BEAST did not converge on these datasets, even with 150 hours. </a:t>
            </a:r>
          </a:p>
          <a:p>
            <a:r>
              <a:rPr lang="en-US" dirty="0" smtClean="0"/>
              <a:t>With binning, it converged  in 10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  <p:pic>
        <p:nvPicPr>
          <p:cNvPr id="5" name="Content Placeholder 4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8056"/>
          <a:stretch>
            <a:fillRect/>
          </a:stretch>
        </p:blipFill>
        <p:spPr>
          <a:xfrm>
            <a:off x="1691237" y="1397786"/>
            <a:ext cx="5202684" cy="4473285"/>
          </a:xfrm>
        </p:spPr>
      </p:pic>
    </p:spTree>
    <p:extLst>
      <p:ext uri="{BB962C8B-B14F-4D97-AF65-F5344CB8AC3E}">
        <p14:creationId xmlns:p14="http://schemas.microsoft.com/office/powerpoint/2010/main" val="3847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vian.binnin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" b="603"/>
          <a:stretch>
            <a:fillRect/>
          </a:stretch>
        </p:blipFill>
        <p:spPr>
          <a:xfrm>
            <a:off x="1559685" y="965919"/>
            <a:ext cx="5963970" cy="5892081"/>
          </a:xfrm>
        </p:spPr>
      </p:pic>
      <p:sp>
        <p:nvSpPr>
          <p:cNvPr id="5" name="TextBox 4"/>
          <p:cNvSpPr txBox="1"/>
          <p:nvPr/>
        </p:nvSpPr>
        <p:spPr>
          <a:xfrm>
            <a:off x="358910" y="427976"/>
            <a:ext cx="86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Avian Simulation study – binned vs. </a:t>
            </a:r>
            <a:r>
              <a:rPr lang="en-US" sz="2800" dirty="0" err="1" smtClean="0"/>
              <a:t>unbinned</a:t>
            </a:r>
            <a:r>
              <a:rPr lang="en-US" sz="2800" dirty="0" smtClean="0"/>
              <a:t>, and </a:t>
            </a:r>
            <a:r>
              <a:rPr lang="en-US" sz="2800" dirty="0" err="1" smtClean="0"/>
              <a:t>RAxML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254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Mammals Simulation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204275" y="2002550"/>
            <a:ext cx="4735449" cy="4700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mtClean="0"/>
              <a:t>Avian </a:t>
            </a:r>
            <a:r>
              <a:rPr lang="en"/>
              <a:t>Simulation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/>
          <p:nvPr/>
        </p:nvSpPr>
        <p:spPr>
          <a:xfrm>
            <a:off x="2101389" y="1947325"/>
            <a:ext cx="4941224" cy="47707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Also: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Ultra-large multiple-sequence alignment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Estimating species trees from incongruent gene trees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Supertree</a:t>
            </a:r>
            <a:r>
              <a:rPr lang="en-US" sz="2000" dirty="0" smtClean="0">
                <a:solidFill>
                  <a:srgbClr val="000000"/>
                </a:solidFill>
              </a:rPr>
              <a:t> estimation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Genome rearrangement phylogeny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Reticulate evolution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Visualization of large trees and alignments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Also:</a:t>
            </a:r>
          </a:p>
          <a:p>
            <a:r>
              <a:rPr lang="en-US" sz="2000" dirty="0"/>
              <a:t>	</a:t>
            </a:r>
            <a:r>
              <a:rPr lang="en-US" sz="2000" u="sng" dirty="0" smtClean="0">
                <a:solidFill>
                  <a:srgbClr val="0000FF"/>
                </a:solidFill>
              </a:rPr>
              <a:t>Ultra-large multiple-sequence alignment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Estimating species trees from incongruent gene trees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Supertree</a:t>
            </a:r>
            <a:r>
              <a:rPr lang="en-US" sz="2000" dirty="0" smtClean="0">
                <a:solidFill>
                  <a:srgbClr val="000000"/>
                </a:solidFill>
              </a:rPr>
              <a:t> estimation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Genome rearrangement phylogeny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Reticulate evolution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Visualization of large trees and alignments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58627" y="3998952"/>
            <a:ext cx="29115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Tomorrow’s talk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8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Ultra-large multiple-sequence alignment</a:t>
            </a:r>
          </a:p>
          <a:p>
            <a:r>
              <a:rPr lang="en-US" sz="2000" dirty="0" smtClean="0"/>
              <a:t>	</a:t>
            </a:r>
            <a:r>
              <a:rPr lang="en-US" sz="2000" u="sng" dirty="0" smtClean="0">
                <a:solidFill>
                  <a:srgbClr val="0000FF"/>
                </a:solidFill>
              </a:rPr>
              <a:t>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56231" y="3970528"/>
            <a:ext cx="156244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talk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9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Species tree estimation from multiple genes</a:t>
            </a:r>
            <a:endParaRPr lang="en-US" dirty="0"/>
          </a:p>
          <a:p>
            <a:pPr lvl="1"/>
            <a:r>
              <a:rPr lang="en-US" dirty="0" smtClean="0"/>
              <a:t>Mathematical foundations</a:t>
            </a:r>
          </a:p>
          <a:p>
            <a:pPr lvl="1"/>
            <a:r>
              <a:rPr lang="en-US" dirty="0" smtClean="0"/>
              <a:t>Algorithms </a:t>
            </a:r>
          </a:p>
          <a:p>
            <a:pPr lvl="1"/>
            <a:r>
              <a:rPr lang="en-US" dirty="0" smtClean="0"/>
              <a:t>Data challenges </a:t>
            </a:r>
          </a:p>
          <a:p>
            <a:pPr lvl="1"/>
            <a:r>
              <a:rPr lang="en-US" dirty="0" smtClean="0"/>
              <a:t>New statistical questions</a:t>
            </a:r>
          </a:p>
          <a:p>
            <a:pPr lvl="1"/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29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Gene Tree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DNA Sequence Evolution (Idealized)</a:t>
            </a:r>
          </a:p>
        </p:txBody>
      </p:sp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AAGACTT</a:t>
              </a: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TG</a:t>
              </a:r>
              <a:r>
                <a:rPr lang="en-US" sz="1600">
                  <a:latin typeface="Verdana" charset="0"/>
                </a:rPr>
                <a:t>GACTT</a:t>
              </a: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-3 mil yrs</a:t>
              </a:r>
            </a:p>
          </p:txBody>
        </p:sp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-2 mil yrs</a:t>
              </a:r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-1 mil yrs</a:t>
              </a:r>
            </a:p>
          </p:txBody>
        </p:sp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today</a:t>
              </a:r>
            </a:p>
          </p:txBody>
        </p:sp>
      </p:grp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8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CCT</a:t>
              </a:r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ACTT</a:t>
              </a:r>
            </a:p>
          </p:txBody>
        </p:sp>
        <p:sp>
          <p:nvSpPr>
            <p:cNvPr id="64543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4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AAGGCCT</a:t>
              </a:r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TGGACTT</a:t>
              </a:r>
            </a:p>
          </p:txBody>
        </p:sp>
      </p:grpSp>
      <p:grpSp>
        <p:nvGrpSpPr>
          <p:cNvPr id="64547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53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CTT</a:t>
              </a:r>
            </a:p>
          </p:txBody>
        </p:sp>
        <p:sp>
          <p:nvSpPr>
            <p:cNvPr id="64554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AA</a:t>
              </a:r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6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7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8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9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0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1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2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3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4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TAGCCCT</a:t>
              </a:r>
            </a:p>
          </p:txBody>
        </p:sp>
        <p:sp>
          <p:nvSpPr>
            <p:cNvPr id="64565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AGCACTT</a:t>
              </a:r>
            </a:p>
          </p:txBody>
        </p:sp>
      </p:grpSp>
      <p:grpSp>
        <p:nvGrpSpPr>
          <p:cNvPr id="64566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46088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46094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456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AAGACTT</a:t>
                  </a:r>
                </a:p>
              </p:txBody>
            </p:sp>
            <p:sp>
              <p:nvSpPr>
                <p:cNvPr id="6457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1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2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74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0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AGGGCAT</a:t>
                  </a:r>
                </a:p>
              </p:txBody>
            </p:sp>
            <p:sp>
              <p:nvSpPr>
                <p:cNvPr id="6458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TAGCCCT</a:t>
                  </a:r>
                </a:p>
              </p:txBody>
            </p:sp>
            <p:sp>
              <p:nvSpPr>
                <p:cNvPr id="64583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AGCACTT</a:t>
                  </a:r>
                </a:p>
              </p:txBody>
            </p:sp>
            <p:sp>
              <p:nvSpPr>
                <p:cNvPr id="64585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6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88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89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0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1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2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3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4594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AGCGCTT</a:t>
                </a:r>
              </a:p>
            </p:txBody>
          </p:sp>
          <p:sp>
            <p:nvSpPr>
              <p:cNvPr id="64595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AGCACAA</a:t>
                </a:r>
              </a:p>
            </p:txBody>
          </p:sp>
          <p:sp>
            <p:nvSpPr>
              <p:cNvPr id="64596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TAGACTT</a:t>
                </a:r>
              </a:p>
            </p:txBody>
          </p:sp>
          <p:sp>
            <p:nvSpPr>
              <p:cNvPr id="64597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TAGCCCA</a:t>
                </a:r>
              </a:p>
            </p:txBody>
          </p:sp>
          <p:sp>
            <p:nvSpPr>
              <p:cNvPr id="64598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AGGGCAT</a:t>
                </a:r>
              </a:p>
            </p:txBody>
          </p:sp>
        </p:grpSp>
        <p:sp>
          <p:nvSpPr>
            <p:cNvPr id="64599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0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1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2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3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Markov Model of Site Evolution</a:t>
            </a:r>
            <a:endParaRPr lang="en-US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200" b="0" dirty="0"/>
              <a:t>Simplest (Jukes-</a:t>
            </a:r>
            <a:r>
              <a:rPr lang="en-US" sz="2200" b="0" dirty="0" smtClean="0"/>
              <a:t>Cantor, 1969)</a:t>
            </a:r>
            <a:r>
              <a:rPr lang="en-US" sz="2200" b="0" dirty="0"/>
              <a:t>:</a:t>
            </a:r>
          </a:p>
          <a:p>
            <a:r>
              <a:rPr lang="en-US" sz="2200" b="0" dirty="0"/>
              <a:t>The model tree T is binary and has substitution probabilities p(e) on each edge e.</a:t>
            </a:r>
          </a:p>
          <a:p>
            <a:r>
              <a:rPr lang="en-US" sz="2200" b="0" dirty="0"/>
              <a:t>The state at the root is randomly drawn from {A,C,T,G} (nucleotides)</a:t>
            </a:r>
          </a:p>
          <a:p>
            <a:r>
              <a:rPr lang="en-US" sz="2200" b="0" dirty="0"/>
              <a:t>If a site (position) changes on an edge, it changes with equal probability to each of the remaining states.</a:t>
            </a:r>
          </a:p>
          <a:p>
            <a:r>
              <a:rPr lang="en-US" sz="2200" b="0" dirty="0"/>
              <a:t>The evolutionary process is </a:t>
            </a:r>
            <a:r>
              <a:rPr lang="en-US" sz="2200" b="0" dirty="0" err="1"/>
              <a:t>Markovian</a:t>
            </a:r>
            <a:r>
              <a:rPr lang="en-US" sz="2200" b="0" dirty="0"/>
              <a:t>.</a:t>
            </a:r>
          </a:p>
          <a:p>
            <a:endParaRPr lang="en-US" sz="2200" b="0" dirty="0"/>
          </a:p>
          <a:p>
            <a:pPr>
              <a:buFontTx/>
              <a:buNone/>
            </a:pPr>
            <a:r>
              <a:rPr lang="en-US" sz="2200" b="0" dirty="0"/>
              <a:t>More complex models (such as the General Markov model) are also considered, often with little change to the theory.</a:t>
            </a:r>
            <a:r>
              <a:rPr lang="en-US" sz="2200" dirty="0"/>
              <a:t>  </a:t>
            </a:r>
            <a:endParaRPr lang="en-US" sz="2200" dirty="0" smtClean="0"/>
          </a:p>
          <a:p>
            <a:pPr>
              <a:buFontTx/>
              <a:buNone/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09800" y="2362200"/>
            <a:ext cx="118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AGATTA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698875" y="2346325"/>
            <a:ext cx="1236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AGACTA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9388" y="2346325"/>
            <a:ext cx="1274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TGGACA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0" y="2346325"/>
            <a:ext cx="142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TGCGACT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15938" y="2362200"/>
            <a:ext cx="1312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AGGTCA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sz="4000" b="0"/>
              <a:t>Quantifying Error</a:t>
            </a:r>
            <a:endParaRPr lang="en-US" sz="4000"/>
          </a:p>
        </p:txBody>
      </p:sp>
      <p:pic>
        <p:nvPicPr>
          <p:cNvPr id="635908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669135"/>
            <a:ext cx="3325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Verdana" charset="0"/>
              </a:rPr>
              <a:t>FN: false negative</a:t>
            </a:r>
          </a:p>
          <a:p>
            <a:r>
              <a:rPr lang="en-US" sz="2400" b="0" dirty="0">
                <a:latin typeface="Verdana" charset="0"/>
              </a:rPr>
              <a:t>      (missing edge)</a:t>
            </a:r>
          </a:p>
          <a:p>
            <a:r>
              <a:rPr lang="en-US" sz="2400" b="0" dirty="0">
                <a:latin typeface="Verdana" charset="0"/>
              </a:rPr>
              <a:t>FP: false positive</a:t>
            </a:r>
          </a:p>
          <a:p>
            <a:r>
              <a:rPr lang="en-US" sz="2400" b="0" dirty="0">
                <a:latin typeface="Verdana" charset="0"/>
              </a:rPr>
              <a:t>      (incorrect edge)</a:t>
            </a:r>
          </a:p>
          <a:p>
            <a:endParaRPr lang="en-US" sz="2400" b="0" dirty="0">
              <a:latin typeface="Verdana" charset="0"/>
            </a:endParaRP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132" y="5443177"/>
            <a:ext cx="213814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charset="0"/>
              </a:rPr>
              <a:t>50% error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9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0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4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3070181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Neighbor Joining </a:t>
            </a:r>
            <a:r>
              <a:rPr lang="en-US" sz="3600" b="0" dirty="0"/>
              <a:t>on large diameter trees</a:t>
            </a:r>
            <a:endParaRPr lang="en-US" sz="2400" i="1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/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>
                <a:solidFill>
                  <a:schemeClr val="accent2"/>
                </a:solidFill>
              </a:rPr>
              <a:t>Simulation study</a:t>
            </a:r>
            <a:r>
              <a:rPr lang="en-US" sz="2400"/>
              <a:t> </a:t>
            </a:r>
            <a:r>
              <a:rPr lang="en-US" sz="2400" b="0"/>
              <a:t>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/>
              <a:t>Error 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 b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800" b="0" i="1"/>
              <a:t>[Nakhleh et al. ISMB 2001]</a:t>
            </a:r>
          </a:p>
        </p:txBody>
      </p:sp>
      <p:pic>
        <p:nvPicPr>
          <p:cNvPr id="691204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786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b="0" dirty="0" smtClean="0">
                <a:latin typeface="Arial"/>
                <a:cs typeface="+mj-cs"/>
              </a:rPr>
              <a:t>“</a:t>
            </a:r>
            <a:r>
              <a:rPr lang="en-US" sz="2800" b="0" dirty="0" smtClean="0">
                <a:cs typeface="+mj-cs"/>
              </a:rPr>
              <a:t>Convergence rate</a:t>
            </a:r>
            <a:r>
              <a:rPr lang="ja-JP" altLang="en-US" sz="2800" b="0" dirty="0" smtClean="0">
                <a:latin typeface="Arial"/>
                <a:cs typeface="+mj-cs"/>
              </a:rPr>
              <a:t>”</a:t>
            </a:r>
            <a:r>
              <a:rPr lang="en-US" sz="2800" b="0" dirty="0" smtClean="0">
                <a:cs typeface="+mj-cs"/>
              </a:rPr>
              <a:t> or sequence length requirement</a:t>
            </a:r>
            <a:endParaRPr lang="en-US" dirty="0" smtClean="0">
              <a:cs typeface="+mj-cs"/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b="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0" dirty="0" smtClean="0">
                <a:cs typeface="+mn-cs"/>
              </a:rPr>
              <a:t>The sequence length (number of sites) that a phylogeny reconstruction method </a:t>
            </a:r>
            <a:r>
              <a:rPr lang="en-US" sz="2800" b="0" dirty="0" smtClean="0">
                <a:solidFill>
                  <a:srgbClr val="0033CC"/>
                </a:solidFill>
                <a:cs typeface="+mn-cs"/>
              </a:rPr>
              <a:t>M</a:t>
            </a:r>
            <a:r>
              <a:rPr lang="en-US" sz="2800" b="0" dirty="0" smtClean="0">
                <a:cs typeface="+mn-cs"/>
              </a:rPr>
              <a:t> needs to reconstruct the true tree with probability at least </a:t>
            </a:r>
            <a:r>
              <a:rPr lang="en-US" sz="2800" b="0" dirty="0" smtClean="0">
                <a:solidFill>
                  <a:srgbClr val="0033CC"/>
                </a:solidFill>
                <a:cs typeface="+mn-cs"/>
              </a:rPr>
              <a:t>1-</a:t>
            </a:r>
            <a:r>
              <a:rPr lang="en-US" sz="2800" b="0" dirty="0" smtClean="0">
                <a:solidFill>
                  <a:srgbClr val="0033CC"/>
                </a:solidFill>
                <a:cs typeface="+mn-cs"/>
                <a:sym typeface="Symbol" charset="0"/>
              </a:rPr>
              <a:t></a:t>
            </a:r>
            <a:r>
              <a:rPr lang="en-US" sz="2800" b="0" dirty="0" smtClean="0">
                <a:cs typeface="+mn-cs"/>
                <a:sym typeface="Symbol" charset="0"/>
              </a:rPr>
              <a:t> </a:t>
            </a:r>
            <a:r>
              <a:rPr lang="en-US" sz="2800" b="0" dirty="0" smtClean="0">
                <a:cs typeface="+mn-cs"/>
              </a:rPr>
              <a:t>depends 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0033CC"/>
                </a:solidFill>
                <a:sym typeface="Symbol" charset="0"/>
              </a:rPr>
              <a:t>M (the method)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0033CC"/>
                </a:solidFill>
                <a:sym typeface="Symbol" charset="0"/>
              </a:rPr>
              <a:t></a:t>
            </a:r>
            <a:r>
              <a:rPr lang="en-US" b="0" dirty="0" smtClean="0">
                <a:solidFill>
                  <a:srgbClr val="0033CC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0033CC"/>
                </a:solidFill>
              </a:rPr>
              <a:t>f</a:t>
            </a:r>
            <a:r>
              <a:rPr lang="en-US" sz="2000" b="0" dirty="0" smtClean="0"/>
              <a:t> = min p(e),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0033CC"/>
                </a:solidFill>
              </a:rPr>
              <a:t>g</a:t>
            </a:r>
            <a:r>
              <a:rPr lang="en-US" sz="2000" b="0" dirty="0" smtClean="0"/>
              <a:t> = max p(e), and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0033CC"/>
                </a:solidFill>
              </a:rPr>
              <a:t>n</a:t>
            </a:r>
            <a:r>
              <a:rPr lang="en-US" sz="2000" b="0" dirty="0" smtClean="0"/>
              <a:t> = the number of leaves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0" dirty="0" smtClean="0">
                <a:cs typeface="+mn-cs"/>
              </a:rPr>
              <a:t>We fix everything but </a:t>
            </a:r>
            <a:r>
              <a:rPr lang="en-US" sz="2800" dirty="0" smtClean="0">
                <a:solidFill>
                  <a:srgbClr val="0033CC"/>
                </a:solidFill>
                <a:cs typeface="+mn-cs"/>
              </a:rPr>
              <a:t>n</a:t>
            </a:r>
            <a:r>
              <a:rPr lang="en-US" sz="2800" b="0" dirty="0" smtClean="0"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728125"/>
            <a:ext cx="8686800" cy="4876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3600" dirty="0"/>
              <a:t>Theorem (</a:t>
            </a:r>
            <a:r>
              <a:rPr lang="en-US" sz="3600" dirty="0" err="1"/>
              <a:t>Erdos</a:t>
            </a:r>
            <a:r>
              <a:rPr lang="en-US" sz="3600" dirty="0"/>
              <a:t> et al</a:t>
            </a:r>
            <a:r>
              <a:rPr lang="en-US" sz="3600" dirty="0" smtClean="0"/>
              <a:t>. 1999, </a:t>
            </a:r>
            <a:r>
              <a:rPr lang="en-US" sz="3600" dirty="0" err="1" smtClean="0"/>
              <a:t>Atteson</a:t>
            </a:r>
            <a:r>
              <a:rPr lang="en-US" sz="3600" dirty="0" smtClean="0"/>
              <a:t> 1999)</a:t>
            </a:r>
            <a:r>
              <a:rPr lang="en-US" sz="3600" dirty="0"/>
              <a:t>: </a:t>
            </a:r>
            <a:endParaRPr lang="en-US" sz="3600" dirty="0" smtClean="0"/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100" dirty="0" smtClean="0"/>
              <a:t>Various distance-based methods (including </a:t>
            </a:r>
            <a:r>
              <a:rPr lang="en-US" sz="3100" b="0" dirty="0" smtClean="0"/>
              <a:t>Neighbor joining) will </a:t>
            </a:r>
            <a:r>
              <a:rPr lang="en-US" sz="3100" b="0" dirty="0"/>
              <a:t>return the true tree </a:t>
            </a:r>
            <a:r>
              <a:rPr lang="en-US" sz="3100" b="0" dirty="0" smtClean="0"/>
              <a:t>with high probability given </a:t>
            </a:r>
            <a:r>
              <a:rPr lang="en-US" sz="3100" b="0" dirty="0"/>
              <a:t>sequence lengths </a:t>
            </a:r>
            <a:r>
              <a:rPr lang="en-US" sz="3100" b="0" dirty="0" smtClean="0"/>
              <a:t>that are </a:t>
            </a:r>
            <a:r>
              <a:rPr lang="en-US" sz="3100" b="0" i="1" dirty="0"/>
              <a:t>exponential </a:t>
            </a:r>
            <a:r>
              <a:rPr lang="en-US" sz="3100" b="0" dirty="0"/>
              <a:t>in the evolutionary diameter of the </a:t>
            </a:r>
            <a:r>
              <a:rPr lang="en-US" sz="3100" b="0" dirty="0" smtClean="0"/>
              <a:t>tree (hence, </a:t>
            </a:r>
            <a:r>
              <a:rPr lang="en-US" sz="3100" b="0" dirty="0" smtClean="0">
                <a:solidFill>
                  <a:srgbClr val="FF0000"/>
                </a:solidFill>
              </a:rPr>
              <a:t>exponential in n</a:t>
            </a:r>
            <a:r>
              <a:rPr lang="en-US" sz="3100" b="0" dirty="0" smtClean="0"/>
              <a:t>).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en-US" sz="3600" dirty="0"/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3600" b="0" dirty="0" smtClean="0"/>
              <a:t>Proof: 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3100" b="0" dirty="0" smtClean="0"/>
              <a:t>the method returns the true tree if the estimated distance matrix is close to the model tree distance matrix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3100" b="0" dirty="0" smtClean="0"/>
              <a:t>the sequence lengths that suffice to achieve bounded error are exponential in the evolutionary diameter</a:t>
            </a:r>
            <a:r>
              <a:rPr lang="en-US" sz="3600" b="0" dirty="0" smtClean="0"/>
              <a:t>.</a:t>
            </a:r>
            <a:endParaRPr lang="en-US" sz="36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err="1" smtClean="0">
                <a:cs typeface="+mj-cs"/>
              </a:rPr>
              <a:t>Afc</a:t>
            </a:r>
            <a:r>
              <a:rPr lang="en-US" b="0" dirty="0" smtClean="0">
                <a:cs typeface="+mj-cs"/>
              </a:rPr>
              <a:t> methods (Warnow et al., 1999)</a:t>
            </a:r>
            <a:endParaRPr lang="en-US" dirty="0" smtClean="0">
              <a:cs typeface="+mj-cs"/>
            </a:endParaRP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800" b="0" smtClean="0">
                <a:cs typeface="+mn-cs"/>
              </a:rPr>
              <a:t>A method M is </a:t>
            </a:r>
            <a:r>
              <a:rPr lang="ja-JP" altLang="en-US" sz="2800" b="0" smtClean="0">
                <a:latin typeface="Arial"/>
                <a:cs typeface="+mn-cs"/>
              </a:rPr>
              <a:t>“</a:t>
            </a:r>
            <a:r>
              <a:rPr lang="en-US" sz="2800" b="0" smtClean="0">
                <a:cs typeface="+mn-cs"/>
              </a:rPr>
              <a:t>absolute fast converging</a:t>
            </a:r>
            <a:r>
              <a:rPr lang="ja-JP" altLang="en-US" sz="2800" b="0" smtClean="0">
                <a:latin typeface="Arial"/>
                <a:cs typeface="+mn-cs"/>
              </a:rPr>
              <a:t>”</a:t>
            </a:r>
            <a:r>
              <a:rPr lang="en-US" sz="2800" b="0" smtClean="0">
                <a:cs typeface="+mn-cs"/>
              </a:rPr>
              <a:t>, or afc,  if for all positive f, g, and </a:t>
            </a:r>
            <a:r>
              <a:rPr lang="en-US" sz="2800" b="0" smtClean="0">
                <a:cs typeface="+mn-cs"/>
                <a:sym typeface="Symbol" charset="0"/>
              </a:rPr>
              <a:t>, there is a </a:t>
            </a:r>
            <a:r>
              <a:rPr lang="en-US" sz="2800" b="0" smtClean="0">
                <a:solidFill>
                  <a:srgbClr val="0033CC"/>
                </a:solidFill>
                <a:cs typeface="+mn-cs"/>
                <a:sym typeface="Symbol" charset="0"/>
              </a:rPr>
              <a:t>polynomial p(n)</a:t>
            </a:r>
            <a:r>
              <a:rPr lang="en-US" sz="2800" b="0" smtClean="0">
                <a:cs typeface="+mn-cs"/>
                <a:sym typeface="Symbol" charset="0"/>
              </a:rPr>
              <a:t> s.t. Pr(</a:t>
            </a:r>
            <a:r>
              <a:rPr lang="en-US" sz="2800" b="0" smtClean="0">
                <a:cs typeface="+mn-cs"/>
              </a:rPr>
              <a:t>M(S)=T) &gt; 1- </a:t>
            </a:r>
            <a:r>
              <a:rPr lang="en-US" b="0" smtClean="0">
                <a:cs typeface="+mn-cs"/>
                <a:sym typeface="Symbol" charset="0"/>
              </a:rPr>
              <a:t>, </a:t>
            </a:r>
            <a:r>
              <a:rPr lang="en-US" sz="2800" b="0" smtClean="0">
                <a:cs typeface="+mn-cs"/>
                <a:sym typeface="Symbol" charset="0"/>
              </a:rPr>
              <a:t>when S is a set of sequences generated on T of length at least p</a:t>
            </a:r>
            <a:r>
              <a:rPr lang="en-US" sz="2800" b="0" smtClean="0">
                <a:cs typeface="+mn-cs"/>
              </a:rPr>
              <a:t>(n).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endParaRPr lang="en-US" sz="2800" b="0" smtClean="0"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800" b="0" smtClean="0">
                <a:cs typeface="+mn-cs"/>
              </a:rPr>
              <a:t>Notes: 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400" b="0" smtClean="0"/>
              <a:t>1. The polynomial p(n) will depend upon M, f, g, and </a:t>
            </a:r>
            <a:r>
              <a:rPr lang="en-US" sz="2400" b="0" smtClean="0">
                <a:sym typeface="Symbol" charset="0"/>
              </a:rPr>
              <a:t>.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400" b="0" smtClean="0">
                <a:sym typeface="Symbol" charset="0"/>
              </a:rPr>
              <a:t>2. The method M is not </a:t>
            </a:r>
            <a:r>
              <a:rPr lang="ja-JP" altLang="en-US" sz="2400" b="0" smtClean="0">
                <a:latin typeface="Arial"/>
                <a:sym typeface="Symbol" charset="0"/>
              </a:rPr>
              <a:t>“</a:t>
            </a:r>
            <a:r>
              <a:rPr lang="en-US" sz="2400" b="0" smtClean="0">
                <a:sym typeface="Symbol" charset="0"/>
              </a:rPr>
              <a:t>told</a:t>
            </a:r>
            <a:r>
              <a:rPr lang="ja-JP" altLang="en-US" sz="2400" b="0" smtClean="0">
                <a:latin typeface="Arial"/>
                <a:sym typeface="Symbol" charset="0"/>
              </a:rPr>
              <a:t>”</a:t>
            </a:r>
            <a:r>
              <a:rPr lang="en-US" sz="2400" b="0" smtClean="0">
                <a:sym typeface="Symbol" charset="0"/>
              </a:rPr>
              <a:t> the values of f and 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/>
              <a:t>Statistical consistency, exponential convergence, and absolute fast convergence (afc)</a:t>
            </a:r>
            <a:endParaRPr lang="en-US" sz="4000"/>
          </a:p>
        </p:txBody>
      </p:sp>
      <p:pic>
        <p:nvPicPr>
          <p:cNvPr id="685059" name="Picture 3" descr="convergen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Fast-converging methods (and related work)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1997: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Erdos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Steel,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Szekely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Warnow (ICALP).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1999: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Erdos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Steel,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Szekely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Warnow (RSA, TCS);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Huson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Nettles and Warnow (J. Comp Bio.)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2001: Warnow, St. John, and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Moret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(SODA)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Nakhleh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St. John, </a:t>
            </a: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Roshan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Sun, and Warnow (ISMB)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Cryan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Goldberg, and Goldberg (SICOMP);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Csuros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and Kao (SODA)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;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2002: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Csuros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(J. Comp. Bio.)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2006: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Daskalakis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(STOC), 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Daskalakis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Hill, Jaffe,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Mihaescu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Rao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(RECOMB)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2007: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(IEEE TCBB)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2008: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Gronau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Moran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Snir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(SODA)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2010: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(Science)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2013: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(in preparation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21" y="969964"/>
            <a:ext cx="3789422" cy="32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1692" y="179388"/>
            <a:ext cx="883300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Estimating The Tree of Life: a </a:t>
            </a:r>
            <a:r>
              <a:rPr lang="en-US" sz="3200" i="1" dirty="0" smtClean="0"/>
              <a:t>Grand Challenge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27538" y="4390362"/>
            <a:ext cx="782843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Most well studied problem: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Given DNA sequences, find the Maximum Likelihood Tree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NP-hard, lots of software (</a:t>
            </a:r>
            <a:r>
              <a:rPr lang="en-US" sz="2400" dirty="0" err="1" smtClean="0">
                <a:solidFill>
                  <a:srgbClr val="000000"/>
                </a:solidFill>
              </a:rPr>
              <a:t>RAxML</a:t>
            </a:r>
            <a:r>
              <a:rPr lang="en-US" sz="2400" dirty="0" smtClean="0">
                <a:solidFill>
                  <a:srgbClr val="000000"/>
                </a:solidFill>
              </a:rPr>
              <a:t>, FastTree-2, GARLI, etc.)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5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Neighbor Joining </a:t>
            </a:r>
            <a:r>
              <a:rPr lang="en-US" sz="3600" b="0" dirty="0"/>
              <a:t>on large diameter trees</a:t>
            </a:r>
            <a:endParaRPr lang="en-US" sz="2400" i="1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/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>
                <a:solidFill>
                  <a:schemeClr val="accent2"/>
                </a:solidFill>
              </a:rPr>
              <a:t>Simulation study</a:t>
            </a:r>
            <a:r>
              <a:rPr lang="en-US" sz="2400"/>
              <a:t> </a:t>
            </a:r>
            <a:r>
              <a:rPr lang="en-US" sz="2400" b="0"/>
              <a:t>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/>
              <a:t>Error 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 b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800" b="0" i="1"/>
              <a:t>[Nakhleh et al. ISMB 2001]</a:t>
            </a:r>
          </a:p>
        </p:txBody>
      </p:sp>
      <p:pic>
        <p:nvPicPr>
          <p:cNvPr id="691204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DCM1-boosting distance-based </a:t>
            </a:r>
            <a:r>
              <a:rPr lang="en-US" sz="2800" dirty="0" smtClean="0"/>
              <a:t>methods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i="1" dirty="0"/>
              <a:t>[</a:t>
            </a:r>
            <a:r>
              <a:rPr lang="en-US" sz="2400" i="1" dirty="0" err="1"/>
              <a:t>Nakhleh</a:t>
            </a:r>
            <a:r>
              <a:rPr lang="en-US" sz="2400" i="1" dirty="0"/>
              <a:t> et al. ISMB 2001]</a:t>
            </a:r>
          </a:p>
        </p:txBody>
      </p:sp>
      <p:sp>
        <p:nvSpPr>
          <p:cNvPr id="69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2600" y="1447800"/>
            <a:ext cx="3581400" cy="4279900"/>
          </a:xfrm>
        </p:spPr>
        <p:txBody>
          <a:bodyPr>
            <a:normAutofit fontScale="85000" lnSpcReduction="10000"/>
          </a:bodyPr>
          <a:lstStyle/>
          <a:p>
            <a:pPr marL="166688" indent="-166688">
              <a:buFontTx/>
              <a:buNone/>
            </a:pPr>
            <a:endParaRPr lang="en-US" sz="2800" dirty="0"/>
          </a:p>
          <a:p>
            <a:pPr marL="166688" indent="-166688"/>
            <a:r>
              <a:rPr lang="en-US" sz="2800" b="0" dirty="0"/>
              <a:t>Theorem (Warnow et al., SODA 2001): DCM1-NJ converges to the true tree from </a:t>
            </a:r>
            <a:r>
              <a:rPr lang="en-US" sz="2800" b="0" dirty="0">
                <a:solidFill>
                  <a:srgbClr val="0000FF"/>
                </a:solidFill>
              </a:rPr>
              <a:t>polynomial length </a:t>
            </a:r>
            <a:r>
              <a:rPr lang="en-US" sz="2800" b="0" dirty="0" smtClean="0"/>
              <a:t>sequences. Hence DCM1-NJ is </a:t>
            </a:r>
            <a:r>
              <a:rPr lang="en-US" sz="2800" b="0" dirty="0" err="1" smtClean="0"/>
              <a:t>afc</a:t>
            </a:r>
            <a:r>
              <a:rPr lang="en-US" sz="2800" b="0" dirty="0" smtClean="0"/>
              <a:t>.</a:t>
            </a:r>
          </a:p>
          <a:p>
            <a:pPr marL="166688" indent="-166688"/>
            <a:endParaRPr lang="en-US" sz="2800" dirty="0"/>
          </a:p>
          <a:p>
            <a:pPr marL="166688" indent="-166688"/>
            <a:r>
              <a:rPr lang="en-US" sz="2800" dirty="0" smtClean="0">
                <a:solidFill>
                  <a:srgbClr val="0000FF"/>
                </a:solidFill>
              </a:rPr>
              <a:t>Proof: uses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="0" dirty="0" err="1" smtClean="0">
                <a:solidFill>
                  <a:srgbClr val="0000FF"/>
                </a:solidFill>
              </a:rPr>
              <a:t>hordal</a:t>
            </a:r>
            <a:r>
              <a:rPr lang="en-US" sz="2800" b="0" dirty="0" smtClean="0">
                <a:solidFill>
                  <a:srgbClr val="0000FF"/>
                </a:solidFill>
              </a:rPr>
              <a:t> graph theory and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robabilistic analysis of algorithms</a:t>
            </a:r>
            <a:endParaRPr lang="en-US" sz="2800" b="0" dirty="0">
              <a:solidFill>
                <a:srgbClr val="0000FF"/>
              </a:solidFill>
            </a:endParaRPr>
          </a:p>
        </p:txBody>
      </p:sp>
      <p:pic>
        <p:nvPicPr>
          <p:cNvPr id="699396" name="Picture 1028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9397" name="Rectangle 1029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8" name="Rectangle 1030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9" name="Rectangle 1031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9400" name="Group 1032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9401" name="Line 1033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2" name="Line 1034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3" name="Line 1035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4" name="Line 1036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5" name="Line 1037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406" name="Group 1038"/>
          <p:cNvGrpSpPr>
            <a:grpSpLocks/>
          </p:cNvGrpSpPr>
          <p:nvPr/>
        </p:nvGrpSpPr>
        <p:grpSpPr bwMode="auto">
          <a:xfrm>
            <a:off x="1490663" y="5727700"/>
            <a:ext cx="4014787" cy="33338"/>
            <a:chOff x="939" y="3648"/>
            <a:chExt cx="2529" cy="21"/>
          </a:xfrm>
        </p:grpSpPr>
        <p:sp>
          <p:nvSpPr>
            <p:cNvPr id="699407" name="Line 1039"/>
            <p:cNvSpPr>
              <a:spLocks noChangeShapeType="1"/>
            </p:cNvSpPr>
            <p:nvPr/>
          </p:nvSpPr>
          <p:spPr bwMode="auto">
            <a:xfrm flipV="1">
              <a:off x="939" y="3669"/>
              <a:ext cx="8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8" name="Line 1040"/>
            <p:cNvSpPr>
              <a:spLocks noChangeShapeType="1"/>
            </p:cNvSpPr>
            <p:nvPr/>
          </p:nvSpPr>
          <p:spPr bwMode="auto">
            <a:xfrm flipV="1">
              <a:off x="1020" y="3666"/>
              <a:ext cx="17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9" name="Line 1041"/>
            <p:cNvSpPr>
              <a:spLocks noChangeShapeType="1"/>
            </p:cNvSpPr>
            <p:nvPr/>
          </p:nvSpPr>
          <p:spPr bwMode="auto">
            <a:xfrm flipV="1">
              <a:off x="1179" y="3666"/>
              <a:ext cx="33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10" name="Line 1042"/>
            <p:cNvSpPr>
              <a:spLocks noChangeShapeType="1"/>
            </p:cNvSpPr>
            <p:nvPr/>
          </p:nvSpPr>
          <p:spPr bwMode="auto">
            <a:xfrm flipV="1">
              <a:off x="1500" y="3657"/>
              <a:ext cx="663" cy="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11" name="Line 1043"/>
            <p:cNvSpPr>
              <a:spLocks noChangeShapeType="1"/>
            </p:cNvSpPr>
            <p:nvPr/>
          </p:nvSpPr>
          <p:spPr bwMode="auto">
            <a:xfrm flipV="1">
              <a:off x="2157" y="3648"/>
              <a:ext cx="1311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412" name="Text Box 104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9413" name="Text Box 1045"/>
          <p:cNvSpPr txBox="1">
            <a:spLocks noChangeArrowheads="1"/>
          </p:cNvSpPr>
          <p:nvPr/>
        </p:nvSpPr>
        <p:spPr bwMode="auto">
          <a:xfrm>
            <a:off x="3960813" y="2482850"/>
            <a:ext cx="1042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DCM1-NJ</a:t>
            </a:r>
          </a:p>
        </p:txBody>
      </p:sp>
      <p:sp>
        <p:nvSpPr>
          <p:cNvPr id="699414" name="Rectangle 1046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15" name="Rectangle 1047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9416" name="Rectangle 1048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9417" name="Rectangle 1049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9418" name="Rectangle 1050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9419" name="Rectangle 1051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9420" name="Rectangle 1052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9421" name="Rectangle 1053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9422" name="Rectangle 1054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9423" name="Rectangle 1055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9424" name="Rectangle 1056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9425" name="Rectangle 1057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9426" name="Rectangle 1058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9427" name="Group 1059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9428" name="Line 1060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29" name="Line 1061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430" name="Group 1062"/>
          <p:cNvGrpSpPr>
            <a:grpSpLocks/>
          </p:cNvGrpSpPr>
          <p:nvPr/>
        </p:nvGrpSpPr>
        <p:grpSpPr bwMode="auto">
          <a:xfrm>
            <a:off x="3429000" y="2667000"/>
            <a:ext cx="457200" cy="0"/>
            <a:chOff x="2160" y="1680"/>
            <a:chExt cx="288" cy="0"/>
          </a:xfrm>
        </p:grpSpPr>
        <p:sp>
          <p:nvSpPr>
            <p:cNvPr id="699431" name="Line 1063"/>
            <p:cNvSpPr>
              <a:spLocks noChangeShapeType="1"/>
            </p:cNvSpPr>
            <p:nvPr/>
          </p:nvSpPr>
          <p:spPr bwMode="auto">
            <a:xfrm>
              <a:off x="2160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32" name="Line 1064"/>
            <p:cNvSpPr>
              <a:spLocks noChangeShapeType="1"/>
            </p:cNvSpPr>
            <p:nvPr/>
          </p:nvSpPr>
          <p:spPr bwMode="auto">
            <a:xfrm>
              <a:off x="2304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3851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4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, and which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polynomial time </a:t>
            </a:r>
            <a:r>
              <a:rPr lang="en-US" dirty="0" err="1" smtClean="0">
                <a:solidFill>
                  <a:schemeClr val="bg1"/>
                </a:solidFill>
              </a:rPr>
              <a:t>afc</a:t>
            </a:r>
            <a:r>
              <a:rPr lang="en-US" dirty="0" smtClean="0">
                <a:solidFill>
                  <a:schemeClr val="bg1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Some polynomial time </a:t>
            </a:r>
            <a:r>
              <a:rPr lang="en-US" dirty="0" err="1" smtClean="0">
                <a:solidFill>
                  <a:srgbClr val="0000FF"/>
                </a:solidFill>
              </a:rPr>
              <a:t>afc</a:t>
            </a:r>
            <a:r>
              <a:rPr lang="en-US" dirty="0" smtClean="0">
                <a:solidFill>
                  <a:srgbClr val="0000FF"/>
                </a:solidFill>
              </a:rPr>
              <a:t> methods have been developed</a:t>
            </a:r>
            <a:r>
              <a:rPr lang="en-US" dirty="0" smtClean="0"/>
              <a:t>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Extensive studies show that even the best methods produce gene trees with some error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4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other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068989" y="2133539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35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Statistical consistency doesn’t guarantee accuracy </a:t>
            </a:r>
            <a:r>
              <a:rPr lang="en-US" sz="2800" dirty="0" err="1" smtClean="0"/>
              <a:t>w.h.p</a:t>
            </a:r>
            <a:r>
              <a:rPr lang="en-US" sz="2800" dirty="0" smtClean="0"/>
              <a:t>. unless the sequences </a:t>
            </a:r>
            <a:r>
              <a:rPr lang="en-US" sz="2800" b="1" i="1" dirty="0" smtClean="0">
                <a:solidFill>
                  <a:srgbClr val="0000FF"/>
                </a:solidFill>
              </a:rPr>
              <a:t>are long enough.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94080" y="4740275"/>
            <a:ext cx="83959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Why do we need whole genomes?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Will whole genomes make phylogeny estimation easy?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How hard are the computational problems?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Do we have sufficient methods for this?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7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21" y="969964"/>
            <a:ext cx="3789422" cy="32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1692" y="179388"/>
            <a:ext cx="883300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Estimating The Tree of Life: a </a:t>
            </a:r>
            <a:r>
              <a:rPr lang="en-US" sz="3200" i="1" dirty="0" smtClean="0"/>
              <a:t>Grand Challenge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45038" y="4674680"/>
            <a:ext cx="722302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Novel </a:t>
            </a:r>
            <a:r>
              <a:rPr lang="en-US" sz="2400" i="1" dirty="0">
                <a:solidFill>
                  <a:srgbClr val="0000FF"/>
                </a:solidFill>
              </a:rPr>
              <a:t>techniques needed </a:t>
            </a:r>
            <a:r>
              <a:rPr lang="en-US" sz="2400" dirty="0">
                <a:solidFill>
                  <a:srgbClr val="0000FF"/>
                </a:solidFill>
              </a:rPr>
              <a:t>for scalability and </a:t>
            </a:r>
            <a:r>
              <a:rPr lang="en-US" sz="2400" dirty="0" smtClean="0">
                <a:solidFill>
                  <a:srgbClr val="0000FF"/>
                </a:solidFill>
              </a:rPr>
              <a:t>accuracy: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/>
              <a:t>      NP</a:t>
            </a:r>
            <a:r>
              <a:rPr lang="en-US" sz="2400" dirty="0"/>
              <a:t>-hard problems and large datasets</a:t>
            </a:r>
          </a:p>
          <a:p>
            <a:r>
              <a:rPr lang="en-US" sz="2400" dirty="0"/>
              <a:t>	Current methods </a:t>
            </a:r>
            <a:r>
              <a:rPr lang="en-US" sz="2400" dirty="0" smtClean="0"/>
              <a:t>not good enough on large datasets</a:t>
            </a:r>
            <a:endParaRPr lang="en-US" sz="2400" dirty="0"/>
          </a:p>
          <a:p>
            <a:r>
              <a:rPr lang="en-US" sz="2400" dirty="0"/>
              <a:t>	HPC </a:t>
            </a:r>
            <a:r>
              <a:rPr lang="en-US" sz="2400" dirty="0" smtClean="0"/>
              <a:t>is necessary but not sufficient </a:t>
            </a:r>
            <a:r>
              <a:rPr lang="en-US" sz="2400" i="1" dirty="0">
                <a:solidFill>
                  <a:srgbClr val="0000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85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 gene tree </a:t>
            </a:r>
            <a:r>
              <a:rPr lang="en-US">
                <a:latin typeface="Lucida Grande CE" charset="0"/>
              </a:rPr>
              <a:t>≠</a:t>
            </a:r>
            <a:r>
              <a:rPr lang="en-US"/>
              <a:t> species tree</a:t>
            </a:r>
            <a:br>
              <a:rPr lang="en-US"/>
            </a:br>
            <a:r>
              <a:rPr lang="en-US"/>
              <a:t>(green gene tree okay)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13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Multi-institutional project (10+ universities)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149441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664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269965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4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Tree Incongruence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can differ from the species tree due to:</a:t>
            </a:r>
          </a:p>
          <a:p>
            <a:pPr lvl="1"/>
            <a:r>
              <a:rPr lang="en-US" dirty="0" smtClean="0"/>
              <a:t>Duplication and loss</a:t>
            </a:r>
          </a:p>
          <a:p>
            <a:pPr lvl="1"/>
            <a:r>
              <a:rPr lang="en-US" dirty="0" smtClean="0"/>
              <a:t>Horizontal gene transfer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Incomplete lineage sorting (ILS)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II: Species Tree Estimation in the presence of 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Mathematical model: Kingman’s coalescent</a:t>
            </a:r>
          </a:p>
          <a:p>
            <a:r>
              <a:rPr lang="en-US" dirty="0" smtClean="0"/>
              <a:t>“Coalescent-based” species tree estimation methods</a:t>
            </a:r>
          </a:p>
          <a:p>
            <a:r>
              <a:rPr lang="en-US" dirty="0" smtClean="0"/>
              <a:t>Simulation studies evaluating methods</a:t>
            </a:r>
          </a:p>
          <a:p>
            <a:r>
              <a:rPr lang="en-US" dirty="0" smtClean="0"/>
              <a:t>New techniques to improve methods</a:t>
            </a:r>
          </a:p>
          <a:p>
            <a:r>
              <a:rPr lang="en-US" dirty="0" smtClean="0"/>
              <a:t>Application to the Avian Tree of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datasets!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Coalescent</a:t>
            </a:r>
            <a:endParaRPr lang="he-IL" dirty="0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705600" y="17526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/>
              <a:t>Population-level </a:t>
            </a:r>
            <a:r>
              <a:rPr lang="en-US" sz="2700" dirty="0" smtClean="0"/>
              <a:t>process, also called the   	   “Multi-species coalescent” (Kingman, 1982)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Gene </a:t>
            </a:r>
            <a:r>
              <a:rPr lang="en-US" sz="2700" dirty="0"/>
              <a:t>trees can differ from species trees due to short times between speciation events </a:t>
            </a:r>
            <a:r>
              <a:rPr lang="en-US" sz="2700" dirty="0" smtClean="0"/>
              <a:t>or large population size; this is called “Incomplete Lineage Sorting” or “Deep Coalescence”.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205"/>
            <a:ext cx="8229600" cy="13235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observation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Under the multi-species coalescent model, the species tree </a:t>
            </a:r>
            <a:br>
              <a:rPr lang="en-US" sz="2400" dirty="0" smtClean="0"/>
            </a:br>
            <a:r>
              <a:rPr lang="en-US" sz="2400" dirty="0" smtClean="0"/>
              <a:t>defines a </a:t>
            </a:r>
            <a:r>
              <a:rPr lang="en-US" sz="2400" i="1" dirty="0" smtClean="0">
                <a:solidFill>
                  <a:srgbClr val="0000FF"/>
                </a:solidFill>
              </a:rPr>
              <a:t>probability distribution on the gene trees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6" y="2292145"/>
            <a:ext cx="4003406" cy="39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531916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2000+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Under the multi-species coalescent model, the species tree defines a probability distribution on the gene trees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29" y="2292145"/>
            <a:ext cx="3259322" cy="32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776" y="261660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68250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MDC?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070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6298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39911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4251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multiple genes from multiple species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FFFF"/>
                </a:solidFill>
              </a:rPr>
              <a:t>Theorem (Allman et al., 2011): the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species tree can be estimated from a large enough number of true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237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large enough number of true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06647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</a:t>
            </a:r>
            <a:r>
              <a:rPr lang="en-US" sz="2000" dirty="0" err="1" smtClean="0">
                <a:solidFill>
                  <a:srgbClr val="0000FF"/>
                </a:solidFill>
              </a:rPr>
              <a:t>unrooted</a:t>
            </a:r>
            <a:r>
              <a:rPr lang="en-US" sz="2000" dirty="0" smtClean="0">
                <a:solidFill>
                  <a:srgbClr val="0000FF"/>
                </a:solidFill>
              </a:rPr>
              <a:t> gene trees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1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tatistically consistent under ILS?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MP-EST (Liu et al. 2010): maximum likelihood estimation of rooted species tree – </a:t>
            </a:r>
            <a:r>
              <a:rPr lang="en-US" dirty="0" smtClean="0"/>
              <a:t>YES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BUCKy</a:t>
            </a:r>
            <a:r>
              <a:rPr lang="en-US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 –YES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MDC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Greedy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Concatenation under maximum likelihood – open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MRP (</a:t>
            </a:r>
            <a:r>
              <a:rPr lang="en-US" dirty="0" err="1" smtClean="0"/>
              <a:t>supertree</a:t>
            </a:r>
            <a:r>
              <a:rPr lang="en-US" dirty="0" smtClean="0"/>
              <a:t> method) – open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216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on 11</a:t>
            </a:r>
            <a:r>
              <a:rPr lang="en-US" sz="3200" b="1" dirty="0"/>
              <a:t>-taxon </a:t>
            </a:r>
            <a:r>
              <a:rPr lang="en-US" sz="3200" b="1" dirty="0" smtClean="0"/>
              <a:t>datasets with weak ILS</a:t>
            </a:r>
            <a:endParaRPr lang="en-US" sz="3200" b="1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568080" y="5155963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BEAST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more accurate than summary methods (MP-EST, </a:t>
            </a:r>
            <a:r>
              <a:rPr lang="en-US" sz="2000" dirty="0" err="1" smtClean="0"/>
              <a:t>BUCKy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 CA-ML: </a:t>
            </a:r>
            <a:r>
              <a:rPr lang="en-US" sz="2000" dirty="0" smtClean="0"/>
              <a:t>(concatenated </a:t>
            </a:r>
            <a:r>
              <a:rPr lang="en-US" sz="2000" dirty="0" smtClean="0"/>
              <a:t>analysis) most accurate</a:t>
            </a:r>
          </a:p>
          <a:p>
            <a:endParaRPr lang="en-US" sz="1600" dirty="0" smtClean="0"/>
          </a:p>
          <a:p>
            <a:r>
              <a:rPr lang="en-US" sz="1600" dirty="0" smtClean="0"/>
              <a:t>							Datasets from Chung and </a:t>
            </a:r>
            <a:r>
              <a:rPr lang="en-US" sz="1600" dirty="0" err="1" smtClean="0"/>
              <a:t>Ané</a:t>
            </a:r>
            <a:r>
              <a:rPr lang="en-US" sz="1600" dirty="0" smtClean="0"/>
              <a:t>, 2011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600" dirty="0"/>
              <a:t>	</a:t>
            </a:r>
            <a:r>
              <a:rPr lang="en-US" sz="1600" dirty="0" err="1" smtClean="0"/>
              <a:t>Bayzid</a:t>
            </a:r>
            <a:r>
              <a:rPr lang="en-US" sz="1600" dirty="0" smtClean="0"/>
              <a:t> &amp; Warnow, Bioinformatics 2013</a:t>
            </a:r>
            <a:endParaRPr lang="en-US" sz="1600" dirty="0"/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260761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964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Results </a:t>
            </a:r>
            <a:r>
              <a:rPr lang="en-US" sz="3200" b="1" dirty="0" smtClean="0"/>
              <a:t>on 11</a:t>
            </a:r>
            <a:r>
              <a:rPr lang="en-US" sz="3200" b="1" dirty="0"/>
              <a:t>-</a:t>
            </a:r>
            <a:r>
              <a:rPr lang="en-US" sz="3200" b="1" dirty="0" smtClean="0"/>
              <a:t>taxon datasets with </a:t>
            </a:r>
            <a:r>
              <a:rPr lang="en-US" sz="3200" b="1" dirty="0" err="1" smtClean="0"/>
              <a:t>strongILS</a:t>
            </a:r>
            <a:endParaRPr lang="en-US" sz="3200" b="1" dirty="0"/>
          </a:p>
        </p:txBody>
      </p:sp>
      <p:pic>
        <p:nvPicPr>
          <p:cNvPr id="3" name="Content Placeholder 2" descr="11-taxon-strong_rax2.FN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137351" y="1346148"/>
            <a:ext cx="7061201" cy="3671824"/>
          </a:xfrm>
        </p:spPr>
      </p:pic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070491" y="5478417"/>
            <a:ext cx="6400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FF0000"/>
                </a:solidFill>
              </a:rPr>
              <a:t>BEAST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more accurate than summary methods (MP-EST, </a:t>
            </a:r>
            <a:r>
              <a:rPr lang="en-US" sz="1600" dirty="0" err="1"/>
              <a:t>BUCKy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r>
              <a:rPr lang="en-US" sz="1600" dirty="0"/>
              <a:t>	 CA-ML: (concatenated </a:t>
            </a:r>
            <a:r>
              <a:rPr lang="en-US" sz="1600" dirty="0" smtClean="0"/>
              <a:t>analysis) also very accurate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/>
              <a:t>							Datasets from Chung and </a:t>
            </a:r>
            <a:r>
              <a:rPr lang="en-US" sz="1200" dirty="0" err="1"/>
              <a:t>Ané</a:t>
            </a:r>
            <a:r>
              <a:rPr lang="en-US" sz="1200" dirty="0"/>
              <a:t>, 2011</a:t>
            </a:r>
          </a:p>
          <a:p>
            <a:r>
              <a:rPr lang="en-US" sz="1200" dirty="0"/>
              <a:t>							</a:t>
            </a:r>
            <a:r>
              <a:rPr lang="en-US" sz="1200" dirty="0" err="1"/>
              <a:t>Bayzid</a:t>
            </a:r>
            <a:r>
              <a:rPr lang="en-US" sz="1200" dirty="0"/>
              <a:t> &amp; Warnow, Bioinformatics 2013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616194" y="13470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9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675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 Tree Estimation: </a:t>
            </a:r>
            <a:br>
              <a:rPr lang="en-US" sz="2800" dirty="0" smtClean="0"/>
            </a:br>
            <a:r>
              <a:rPr lang="en-US" sz="2800" dirty="0" smtClean="0"/>
              <a:t>*</a:t>
            </a:r>
            <a:r>
              <a:rPr lang="en-US" sz="2800" dirty="0"/>
              <a:t>BEAST </a:t>
            </a:r>
            <a:r>
              <a:rPr lang="en-US" sz="2800" dirty="0" smtClean="0"/>
              <a:t>vs. Maximum Likelihood</a:t>
            </a:r>
            <a:endParaRPr lang="en-US" sz="2800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403412"/>
            <a:ext cx="8345311" cy="1206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11-taxon datasets from Chung and </a:t>
            </a:r>
            <a:r>
              <a:rPr lang="en-US" sz="1900" dirty="0" err="1" smtClean="0"/>
              <a:t>Ané</a:t>
            </a:r>
            <a:r>
              <a:rPr lang="en-US" sz="1900" dirty="0" smtClean="0"/>
              <a:t>, </a:t>
            </a:r>
            <a:r>
              <a:rPr lang="en-US" sz="1900" dirty="0" err="1" smtClean="0"/>
              <a:t>Syst</a:t>
            </a:r>
            <a:r>
              <a:rPr lang="en-US" sz="1900" dirty="0" smtClean="0"/>
              <a:t> </a:t>
            </a:r>
            <a:r>
              <a:rPr lang="en-US" sz="1900" dirty="0" err="1" smtClean="0"/>
              <a:t>Biol</a:t>
            </a:r>
            <a:r>
              <a:rPr lang="en-US" sz="1900" dirty="0" smtClean="0"/>
              <a:t> 2012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17-taxon datasets from Yu, Warnow, and </a:t>
            </a:r>
            <a:r>
              <a:rPr lang="en-US" sz="1900" dirty="0" err="1" smtClean="0"/>
              <a:t>Nakhleh</a:t>
            </a:r>
            <a:r>
              <a:rPr lang="en-US" sz="1900" dirty="0" smtClean="0"/>
              <a:t>, JCB 2011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623485"/>
            <a:ext cx="3945730" cy="2055676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162570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391432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391351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099" y="4573387"/>
            <a:ext cx="88020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*BEAST </a:t>
            </a:r>
            <a:r>
              <a:rPr lang="en-US" sz="2000" dirty="0" smtClean="0"/>
              <a:t>produces more accurate gene trees than ML on gene sequence alignments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631003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err="1"/>
              <a:t>strongILS</a:t>
            </a:r>
            <a:r>
              <a:rPr lang="en-US" sz="2000" dirty="0"/>
              <a:t> conditions with 50 </a:t>
            </a:r>
            <a:r>
              <a:rPr lang="en-US" sz="2000" dirty="0" smtClean="0"/>
              <a:t>genes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Similar results for other summary methods (MDC, Greedy, etc.).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1" y="1675536"/>
            <a:ext cx="5171307" cy="2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chemeClr val="bg1"/>
                </a:solidFill>
              </a:rPr>
              <a:t>poor phylogenetic </a:t>
            </a:r>
            <a:r>
              <a:rPr lang="en-US" sz="2800" dirty="0" smtClean="0">
                <a:solidFill>
                  <a:schemeClr val="bg1"/>
                </a:solidFill>
              </a:rPr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chemeClr val="bg1"/>
                </a:solidFill>
              </a:rPr>
              <a:t>gene trees </a:t>
            </a:r>
            <a:r>
              <a:rPr lang="en-US" sz="2800" dirty="0" smtClean="0">
                <a:solidFill>
                  <a:schemeClr val="bg1"/>
                </a:solidFill>
              </a:rPr>
              <a:t>have poor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FFFFFF"/>
                </a:solidFill>
              </a:rPr>
              <a:t>gene trees </a:t>
            </a:r>
            <a:r>
              <a:rPr lang="en-US" sz="2800" dirty="0" smtClean="0">
                <a:solidFill>
                  <a:srgbClr val="FFFFFF"/>
                </a:solidFill>
              </a:rPr>
              <a:t>have poor accuracy.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/>
              <a:t>poor phylogenetic </a:t>
            </a:r>
            <a:r>
              <a:rPr lang="en-US" sz="2800" dirty="0" smtClean="0"/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FF"/>
                </a:solidFill>
              </a:rPr>
              <a:t>gene trees </a:t>
            </a:r>
            <a:r>
              <a:rPr lang="en-US" sz="2800" dirty="0" smtClean="0">
                <a:solidFill>
                  <a:srgbClr val="0000FF"/>
                </a:solidFill>
              </a:rPr>
              <a:t>have poor accuracy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rgbClr val="000000"/>
                </a:solidFill>
              </a:rPr>
              <a:t>poor phylogenetic </a:t>
            </a:r>
            <a:r>
              <a:rPr lang="en-US" sz="2800" dirty="0" smtClean="0">
                <a:solidFill>
                  <a:srgbClr val="000000"/>
                </a:solidFill>
              </a:rPr>
              <a:t>signal, and result in poorly estimated gene trees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00"/>
                </a:solidFill>
              </a:rPr>
              <a:t>gene trees </a:t>
            </a:r>
            <a:r>
              <a:rPr lang="en-US" sz="2800" dirty="0" smtClean="0">
                <a:solidFill>
                  <a:srgbClr val="000000"/>
                </a:solidFill>
              </a:rPr>
              <a:t>have poor accuracy.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02" y="508368"/>
            <a:ext cx="56642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TYPICAL PHYLOGENOMICS PROBLEM: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		many </a:t>
            </a:r>
            <a:r>
              <a:rPr lang="en-US" sz="2800" dirty="0">
                <a:solidFill>
                  <a:srgbClr val="0000FF"/>
                </a:solidFill>
              </a:rPr>
              <a:t>poor gene trees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model species tree identifiable?</a:t>
            </a:r>
          </a:p>
          <a:p>
            <a:endParaRPr lang="en-US" dirty="0" smtClean="0"/>
          </a:p>
          <a:p>
            <a:r>
              <a:rPr lang="en-US" dirty="0" smtClean="0"/>
              <a:t>Which estimation methods are statistically consistent under this model?</a:t>
            </a:r>
          </a:p>
          <a:p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How much data does the method need to estimate the model species tree correctly (with high probability)?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is the computational complexity of an estimation problem?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is the impact of error in the input data on the estimation of the model species tree?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model species tree </a:t>
            </a:r>
            <a:r>
              <a:rPr lang="en-US" smtClean="0"/>
              <a:t>identifiable?</a:t>
            </a:r>
          </a:p>
          <a:p>
            <a:endParaRPr lang="en-US" dirty="0" smtClean="0"/>
          </a:p>
          <a:p>
            <a:r>
              <a:rPr lang="en-US" dirty="0" smtClean="0"/>
              <a:t>Which estimation methods are statistically consistent under this model?</a:t>
            </a:r>
          </a:p>
          <a:p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How much data does the method need to estimate the model species tree correctly (with high probability)?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is the computational complexity of an estimation problem?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is the impact of error in the input data on the estimation of the model species tree?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“Bin-and-conquer”</a:t>
            </a:r>
          </a:p>
        </p:txBody>
      </p:sp>
    </p:spTree>
    <p:extLst>
      <p:ext uri="{BB962C8B-B14F-4D97-AF65-F5344CB8AC3E}">
        <p14:creationId xmlns:p14="http://schemas.microsoft.com/office/powerpoint/2010/main" val="205621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Modify gene trees to reduce error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“Bin-and-conquer”</a:t>
            </a:r>
          </a:p>
        </p:txBody>
      </p:sp>
    </p:spTree>
    <p:extLst>
      <p:ext uri="{BB962C8B-B14F-4D97-AF65-F5344CB8AC3E}">
        <p14:creationId xmlns:p14="http://schemas.microsoft.com/office/powerpoint/2010/main" val="302264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Technique #2: 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Naïve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chemeClr val="bg1"/>
                </a:solidFill>
              </a:rPr>
              <a:t>) 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Technique #2: 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Naïve binning (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rgbClr val="0000FF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rgbClr val="0000FF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rgbClr val="0000FF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rgbClr val="0000FF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rgbClr val="0000FF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rgbClr val="0000FF"/>
                </a:solidFill>
              </a:rPr>
              <a:t>)  </a:t>
            </a:r>
            <a:endParaRPr lang="en-US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65877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Vertex coloring problem (NP-hard),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but good heuristics are available (e.g., </a:t>
            </a:r>
            <a:r>
              <a:rPr lang="en-US" dirty="0" err="1" smtClean="0">
                <a:solidFill>
                  <a:schemeClr val="bg1"/>
                </a:solidFill>
              </a:rPr>
              <a:t>Brelaz</a:t>
            </a:r>
            <a:r>
              <a:rPr lang="en-US" dirty="0" smtClean="0">
                <a:solidFill>
                  <a:schemeClr val="bg1"/>
                </a:solidFill>
              </a:rPr>
              <a:t> 1979)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However, for statistical inference reasons, we need balanced vertex color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Vertex coloring problem (NP-hard),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but good heuristics are available (e.g., </a:t>
            </a:r>
            <a:r>
              <a:rPr lang="en-US" dirty="0" err="1" smtClean="0">
                <a:solidFill>
                  <a:srgbClr val="0000FF"/>
                </a:solidFill>
              </a:rPr>
              <a:t>Brelaz</a:t>
            </a:r>
            <a:r>
              <a:rPr lang="en-US" dirty="0" smtClean="0">
                <a:solidFill>
                  <a:srgbClr val="0000FF"/>
                </a:solidFill>
              </a:rPr>
              <a:t> 1979)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However, for statistical inference reasons, we need balanced vertex color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/>
          <p:nvPr/>
        </p:nvSpPr>
        <p:spPr>
          <a:xfrm>
            <a:off x="866186" y="1675374"/>
            <a:ext cx="7306638" cy="3434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Statistical Binning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472" y="5468473"/>
            <a:ext cx="592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Warnow, in preparation </a:t>
            </a:r>
          </a:p>
          <a:p>
            <a:r>
              <a:rPr lang="en-US" dirty="0" smtClean="0"/>
              <a:t>Modification of </a:t>
            </a:r>
            <a:r>
              <a:rPr lang="en-US" dirty="0" err="1" smtClean="0"/>
              <a:t>Brelaz</a:t>
            </a:r>
            <a:r>
              <a:rPr lang="en-US" dirty="0" smtClean="0"/>
              <a:t> Heuristic for minimum vertex coloring.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9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 vs.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693" y="5900081"/>
            <a:ext cx="85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et al. in preparation</a:t>
            </a:r>
          </a:p>
          <a:p>
            <a:r>
              <a:rPr lang="en-US" dirty="0" smtClean="0"/>
              <a:t>Datasets: 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Chung and </a:t>
            </a:r>
            <a:r>
              <a:rPr lang="en-US" dirty="0" err="1"/>
              <a:t>Ané</a:t>
            </a:r>
            <a:r>
              <a:rPr lang="en-US" dirty="0"/>
              <a:t>,  </a:t>
            </a:r>
            <a:r>
              <a:rPr lang="en-US" dirty="0" smtClean="0"/>
              <a:t>Systematic Biology</a:t>
            </a:r>
            <a:endParaRPr lang="en-US" dirty="0"/>
          </a:p>
        </p:txBody>
      </p:sp>
      <p:pic>
        <p:nvPicPr>
          <p:cNvPr id="4" name="Picture 3" descr="11_50-strong-stat-bin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1729320"/>
            <a:ext cx="7747938" cy="3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49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Mammalian Simulation Study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00613" y="66016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847" y="4508660"/>
            <a:ext cx="8074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Observations:</a:t>
            </a:r>
          </a:p>
          <a:p>
            <a:r>
              <a:rPr lang="en-US" dirty="0"/>
              <a:t>	</a:t>
            </a:r>
            <a:r>
              <a:rPr lang="en-US" dirty="0" smtClean="0"/>
              <a:t>Binning can improve accuracy, but impact depends on accuracy of estimated gene trees and phylogenetic estimation method. </a:t>
            </a:r>
          </a:p>
          <a:p>
            <a:r>
              <a:rPr lang="en-US" dirty="0"/>
              <a:t>	</a:t>
            </a:r>
            <a:r>
              <a:rPr lang="en-US" dirty="0" smtClean="0"/>
              <a:t>Binned methods can be more accurate than </a:t>
            </a:r>
            <a:r>
              <a:rPr lang="en-US" dirty="0" err="1" smtClean="0"/>
              <a:t>RAxML</a:t>
            </a:r>
            <a:r>
              <a:rPr lang="en-US" dirty="0" smtClean="0"/>
              <a:t> (maximum likelihood), even when </a:t>
            </a:r>
            <a:r>
              <a:rPr lang="en-US" dirty="0" err="1" smtClean="0"/>
              <a:t>unbinned</a:t>
            </a:r>
            <a:r>
              <a:rPr lang="en-US" dirty="0" smtClean="0"/>
              <a:t> methods are less accurate.</a:t>
            </a:r>
          </a:p>
          <a:p>
            <a:endParaRPr lang="en-US" dirty="0" smtClean="0"/>
          </a:p>
          <a:p>
            <a:r>
              <a:rPr lang="en-US" dirty="0" smtClean="0"/>
              <a:t>Data: 200 genes, 20 replicate datasets, based on Song et al. PNAS 2012</a:t>
            </a:r>
          </a:p>
          <a:p>
            <a:endParaRPr lang="en-US" dirty="0" smtClean="0"/>
          </a:p>
        </p:txBody>
      </p:sp>
      <p:pic>
        <p:nvPicPr>
          <p:cNvPr id="10" name="Picture 9" descr="binning.mammal.t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81" y="1064402"/>
            <a:ext cx="6228149" cy="346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054" y="6446773"/>
            <a:ext cx="29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 et al.,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624501" y="951182"/>
            <a:ext cx="5379005" cy="3926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076" y="4877410"/>
            <a:ext cx="87714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Binning </a:t>
            </a:r>
            <a:r>
              <a:rPr lang="en-US" dirty="0" smtClean="0"/>
              <a:t>can improve summary methods, but amount of improvement depends on: method, </a:t>
            </a:r>
          </a:p>
          <a:p>
            <a:r>
              <a:rPr lang="en-US" dirty="0" smtClean="0"/>
              <a:t>amount of ILS, and accuracy of gene trees.</a:t>
            </a:r>
          </a:p>
          <a:p>
            <a:endParaRPr lang="en-US" dirty="0"/>
          </a:p>
          <a:p>
            <a:r>
              <a:rPr lang="en-US" dirty="0" smtClean="0"/>
              <a:t>MP-EST is statistically consistent in the presence of ILS; Greedy is not, unknown for MRP </a:t>
            </a:r>
          </a:p>
          <a:p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 err="1" smtClean="0"/>
              <a:t>RAxML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9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0653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190590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36550" y="4285205"/>
            <a:ext cx="8890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Strong evidence for substantial ILS, suggesting need for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coalescent-based species tree estimation.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But MP-EST on full set of 14,000 gene trees was considered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unreliable, due to poorly estimated exon trees (very low phylogenetic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signal in exon sequence alignments).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0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Unbinned</a:t>
            </a:r>
            <a:r>
              <a:rPr lang="en-US" dirty="0" smtClean="0">
                <a:solidFill>
                  <a:schemeClr val="bg1"/>
                </a:solidFill>
              </a:rPr>
              <a:t> MP-EST on 14000+ genes: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binning: faster than concatenated analysis, highly parallelized.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>
                <a:solidFill>
                  <a:srgbClr val="FFFFFF"/>
                </a:solidFill>
              </a:rPr>
              <a:t>Binned</a:t>
            </a:r>
            <a:r>
              <a:rPr lang="en-US" sz="2600" dirty="0" smtClean="0">
                <a:solidFill>
                  <a:srgbClr val="FFFFFF"/>
                </a:solidFill>
              </a:rPr>
              <a:t>          </a:t>
            </a:r>
            <a:r>
              <a:rPr lang="en" sz="2600" dirty="0" smtClean="0">
                <a:solidFill>
                  <a:srgbClr val="FFFFFF"/>
                </a:solidFill>
              </a:rPr>
              <a:t> </a:t>
            </a:r>
            <a:r>
              <a:rPr lang="en" sz="2600" dirty="0">
                <a:solidFill>
                  <a:srgbClr val="FFFF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>
                <a:solidFill>
                  <a:srgbClr val="FFFFFF"/>
                </a:solidFill>
              </a:rPr>
              <a:t>Binned </a:t>
            </a:r>
            <a:r>
              <a:rPr lang="en-US" sz="2600" dirty="0" smtClean="0">
                <a:solidFill>
                  <a:srgbClr val="FFFFFF"/>
                </a:solidFill>
              </a:rPr>
              <a:t>        </a:t>
            </a:r>
            <a:r>
              <a:rPr lang="en" sz="2600" dirty="0" smtClean="0">
                <a:solidFill>
                  <a:srgbClr val="FFFFFF"/>
                </a:solidFill>
              </a:rPr>
              <a:t>~ </a:t>
            </a:r>
            <a:r>
              <a:rPr lang="en" sz="2600" dirty="0">
                <a:solidFill>
                  <a:srgbClr val="FFFFFF"/>
                </a:solidFill>
              </a:rPr>
              <a:t>13.3% </a:t>
            </a:r>
            <a:r>
              <a:rPr lang="en" sz="2600" dirty="0" smtClean="0">
                <a:solidFill>
                  <a:srgbClr val="FFFFFF"/>
                </a:solidFill>
              </a:rPr>
              <a:t>error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>
              <a:solidFill>
                <a:srgbClr val="FFFFFF"/>
              </a:solidFill>
            </a:endParaRP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3259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Plant Tree of Life based on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of ~1200 species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/>
              <a:t>Gene sequence alignments  and trees computed using </a:t>
            </a:r>
            <a:r>
              <a:rPr lang="en-US" sz="2000" dirty="0" err="1">
                <a:solidFill>
                  <a:srgbClr val="0000FF"/>
                </a:solidFill>
              </a:rPr>
              <a:t>SATé</a:t>
            </a:r>
            <a:r>
              <a:rPr lang="en-US" sz="2000" dirty="0"/>
              <a:t> (Liu et al.,   	Science 2009 and Systematic Biology 2012)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Gene Tree Incongruence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8" y="174694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72220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735688"/>
            <a:ext cx="763257" cy="95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81566" y="123814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122705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121978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8" y="1735688"/>
            <a:ext cx="1146311" cy="8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120663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71774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73342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719368" y="118990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88" y="170849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731926"/>
            <a:ext cx="1149420" cy="86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87" y="4825036"/>
            <a:ext cx="7541501" cy="1095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Challenges: </a:t>
            </a:r>
          </a:p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	Multiple sequence alignments of </a:t>
            </a:r>
            <a:r>
              <a:rPr lang="en-US" sz="2400" b="1" dirty="0">
                <a:solidFill>
                  <a:srgbClr val="0000FF"/>
                </a:solidFill>
              </a:rPr>
              <a:t>&gt; 100,000 sequences</a:t>
            </a:r>
          </a:p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Gene tree incongruence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6864" y="2829201"/>
            <a:ext cx="314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Plus many many other people…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178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Binned</a:t>
            </a:r>
            <a:r>
              <a:rPr lang="en-US" sz="2600" dirty="0" smtClean="0"/>
              <a:t>       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0000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Binned </a:t>
            </a:r>
            <a:r>
              <a:rPr lang="en-US" sz="2600" dirty="0" smtClean="0"/>
              <a:t>        </a:t>
            </a:r>
            <a:r>
              <a:rPr lang="en" sz="2600" dirty="0" smtClean="0">
                <a:solidFill>
                  <a:srgbClr val="0000FF"/>
                </a:solidFill>
              </a:rPr>
              <a:t>~ </a:t>
            </a:r>
            <a:r>
              <a:rPr lang="en" sz="2600" dirty="0">
                <a:solidFill>
                  <a:srgbClr val="0000FF"/>
                </a:solidFill>
              </a:rPr>
              <a:t>13.3% </a:t>
            </a:r>
            <a:r>
              <a:rPr lang="en" sz="2600" dirty="0" smtClean="0">
                <a:solidFill>
                  <a:srgbClr val="0000FF"/>
                </a:solidFill>
              </a:rPr>
              <a:t>error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/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071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8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Binning </a:t>
            </a:r>
            <a:r>
              <a:rPr lang="en-US" i="1" dirty="0" smtClean="0"/>
              <a:t>reduces the amount </a:t>
            </a:r>
            <a:r>
              <a:rPr lang="en-US" dirty="0" smtClean="0"/>
              <a:t>of data (number of gene trees) but can improve the accuracy of individual “supergene trees”.  The response to binning differs between methods</a:t>
            </a:r>
            <a:r>
              <a:rPr lang="en-US" dirty="0"/>
              <a:t>. Thus, there is a </a:t>
            </a:r>
            <a:r>
              <a:rPr lang="en-US" dirty="0">
                <a:solidFill>
                  <a:srgbClr val="0000FF"/>
                </a:solidFill>
              </a:rPr>
              <a:t>trade-off between data </a:t>
            </a:r>
            <a:r>
              <a:rPr lang="en-US" i="1" dirty="0">
                <a:solidFill>
                  <a:srgbClr val="0000FF"/>
                </a:solidFill>
              </a:rPr>
              <a:t>quantity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quality,</a:t>
            </a:r>
            <a:r>
              <a:rPr lang="en-US" i="1" dirty="0"/>
              <a:t> and not all methods respond the same to the trade-off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know very little about the </a:t>
            </a:r>
            <a:r>
              <a:rPr lang="en-US" dirty="0" smtClean="0">
                <a:solidFill>
                  <a:srgbClr val="0000FF"/>
                </a:solidFill>
              </a:rPr>
              <a:t>impact of data </a:t>
            </a:r>
            <a:r>
              <a:rPr lang="en-US" i="1" dirty="0" smtClean="0">
                <a:solidFill>
                  <a:srgbClr val="0000FF"/>
                </a:solidFill>
              </a:rPr>
              <a:t>error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methods.  </a:t>
            </a:r>
            <a:r>
              <a:rPr lang="en-US" dirty="0" smtClean="0">
                <a:solidFill>
                  <a:srgbClr val="FF0000"/>
                </a:solidFill>
              </a:rPr>
              <a:t>We do not even have proofs of statistical consistency in the presence of data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3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Statistical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4088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rade-off between data quality and quantity</a:t>
            </a:r>
          </a:p>
          <a:p>
            <a:r>
              <a:rPr lang="en-US" dirty="0"/>
              <a:t>I</a:t>
            </a:r>
            <a:r>
              <a:rPr lang="en-US" dirty="0" smtClean="0"/>
              <a:t>mpact of data selection</a:t>
            </a:r>
          </a:p>
          <a:p>
            <a:r>
              <a:rPr lang="en-US" dirty="0" smtClean="0"/>
              <a:t>Impact of data error</a:t>
            </a:r>
          </a:p>
          <a:p>
            <a:r>
              <a:rPr lang="en-US" dirty="0"/>
              <a:t>P</a:t>
            </a:r>
            <a:r>
              <a:rPr lang="en-US" dirty="0" smtClean="0"/>
              <a:t>erformance guarantees on finite data (e.g., prediction of error rates as a function of the input data and method)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a solid mathematical framework for these problems.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8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DCM1-NJ: an absolute fast converging (</a:t>
            </a:r>
            <a:r>
              <a:rPr lang="en-US" dirty="0" err="1" smtClean="0"/>
              <a:t>afc</a:t>
            </a:r>
            <a:r>
              <a:rPr lang="en-US" dirty="0" smtClean="0"/>
              <a:t>) method, uses </a:t>
            </a:r>
            <a:r>
              <a:rPr lang="en-US" dirty="0" err="1" smtClean="0"/>
              <a:t>chordal</a:t>
            </a:r>
            <a:r>
              <a:rPr lang="en-US" dirty="0" smtClean="0"/>
              <a:t> graph theory and probabilistic analysis of algorithms to prove performance guarantees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Binning: species tree estimation from multiple </a:t>
            </a:r>
            <a:r>
              <a:rPr lang="en-US" dirty="0" smtClean="0"/>
              <a:t>genes</a:t>
            </a:r>
            <a:r>
              <a:rPr lang="en-US" dirty="0"/>
              <a:t>,</a:t>
            </a:r>
            <a:r>
              <a:rPr lang="en-US" dirty="0" smtClean="0"/>
              <a:t> can </a:t>
            </a:r>
            <a:r>
              <a:rPr lang="en-US" dirty="0" smtClean="0"/>
              <a:t>improve coalescent-based species tree estimation methods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New questions in phylogenetic estimation about impact of error in input data.</a:t>
            </a:r>
          </a:p>
        </p:txBody>
      </p:sp>
    </p:spTree>
    <p:extLst>
      <p:ext uri="{BB962C8B-B14F-4D97-AF65-F5344CB8AC3E}">
        <p14:creationId xmlns:p14="http://schemas.microsoft.com/office/powerpoint/2010/main" val="422837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Warnow Laboratory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fontScale="92500" lnSpcReduction="2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</a:t>
            </a:r>
            <a:r>
              <a:rPr lang="en-US" sz="2000" dirty="0" err="1" smtClean="0"/>
              <a:t>Mirarab</a:t>
            </a:r>
            <a:r>
              <a:rPr lang="en-US" sz="2000" dirty="0" smtClean="0"/>
              <a:t>*, Nam Nguyen, and Md. S. </a:t>
            </a:r>
            <a:r>
              <a:rPr lang="en-US" sz="2000" dirty="0" err="1" smtClean="0"/>
              <a:t>Bayzid</a:t>
            </a:r>
            <a:r>
              <a:rPr lang="en-US" sz="2000" dirty="0" smtClean="0"/>
              <a:t>**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Undergrad: </a:t>
            </a:r>
            <a:r>
              <a:rPr lang="en-US" sz="2000" dirty="0" err="1" smtClean="0"/>
              <a:t>Keerthana</a:t>
            </a:r>
            <a:r>
              <a:rPr lang="en-US" sz="2000" dirty="0" smtClean="0"/>
              <a:t> Kumar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Lab Website: </a:t>
            </a:r>
            <a:r>
              <a:rPr lang="en-US" sz="2000" dirty="0" smtClean="0">
                <a:hlinkClick r:id="rId3"/>
              </a:rPr>
              <a:t>http://www.cs.utexas.edu/users/phylo</a:t>
            </a:r>
            <a:r>
              <a:rPr lang="en-US" sz="2000" dirty="0" smtClean="0"/>
              <a:t>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and TACC (Texas Advanced Computing Center)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TACC </a:t>
            </a:r>
            <a:r>
              <a:rPr lang="en-US" sz="2000" dirty="0" smtClean="0"/>
              <a:t>and </a:t>
            </a:r>
            <a:r>
              <a:rPr lang="en-US" sz="2000" smtClean="0"/>
              <a:t>UTCS </a:t>
            </a:r>
            <a:r>
              <a:rPr lang="en-US" sz="2000"/>
              <a:t>c</a:t>
            </a:r>
            <a:r>
              <a:rPr lang="en-US" sz="2000" smtClean="0"/>
              <a:t>omputational </a:t>
            </a:r>
            <a:r>
              <a:rPr lang="en-US" sz="2000" dirty="0" smtClean="0"/>
              <a:t>resources</a:t>
            </a: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*  </a:t>
            </a:r>
            <a:r>
              <a:rPr lang="en-US" sz="1600" dirty="0" smtClean="0"/>
              <a:t>Supported by HHMI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600" dirty="0" smtClean="0"/>
              <a:t>** Supported by Fulbright Foundation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  <a:endParaRPr lang="en-US" sz="1600" dirty="0"/>
          </a:p>
        </p:txBody>
      </p:sp>
      <p:pic>
        <p:nvPicPr>
          <p:cNvPr id="162819" name="Picture 12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2600"/>
            <a:ext cx="1379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13" descr="war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52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1" descr="nam-nguy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2" descr="bayz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3" name="Picture 1" descr="n021zsi2b1rwbredjb5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090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079000" y="3550129"/>
            <a:ext cx="3163654" cy="30427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152640" cy="149516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000" dirty="0"/>
              <a:t>Metazoa </a:t>
            </a:r>
            <a:r>
              <a:rPr lang="en-US" sz="3000" dirty="0" smtClean="0"/>
              <a:t>Dataset from </a:t>
            </a:r>
            <a:br>
              <a:rPr lang="en-US" sz="3000" dirty="0" smtClean="0"/>
            </a:br>
            <a:r>
              <a:rPr lang="en" sz="3000" dirty="0" smtClean="0"/>
              <a:t>Salichos </a:t>
            </a:r>
            <a:r>
              <a:rPr lang="en" sz="3000" dirty="0"/>
              <a:t>&amp; Rokas - Nature </a:t>
            </a:r>
            <a:r>
              <a:rPr lang="en" sz="3000" dirty="0" smtClean="0"/>
              <a:t>2013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 smtClean="0"/>
              <a:t>225 genes and 21 species</a:t>
            </a:r>
            <a:endParaRPr lang="en" sz="3000"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798719"/>
            <a:ext cx="8229600" cy="187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US" sz="1600" dirty="0" smtClean="0"/>
              <a:t>Un</a:t>
            </a:r>
            <a:r>
              <a:rPr lang="en" sz="1600" dirty="0" smtClean="0"/>
              <a:t>Binned </a:t>
            </a:r>
            <a:r>
              <a:rPr lang="en-US" sz="1600" dirty="0" smtClean="0"/>
              <a:t>MP-EST compared to Concatenation using </a:t>
            </a:r>
            <a:r>
              <a:rPr lang="en-US" sz="1600" dirty="0" err="1" smtClean="0"/>
              <a:t>RAxML</a:t>
            </a:r>
            <a:endParaRPr lang="en" sz="1600" dirty="0"/>
          </a:p>
          <a:p>
            <a:pPr marL="914400" lvl="1" indent="-3302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-US" sz="1600" dirty="0" smtClean="0"/>
              <a:t>Poor bootstrap support</a:t>
            </a:r>
          </a:p>
          <a:p>
            <a:pPr marL="914400" lvl="1" indent="-33020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-US" sz="1600" dirty="0"/>
              <a:t>Substantial </a:t>
            </a:r>
            <a:r>
              <a:rPr lang="en" sz="1600" dirty="0"/>
              <a:t>conflict with concatenation (red is conflict - green/black is congruence)</a:t>
            </a:r>
          </a:p>
          <a:p>
            <a:pPr marL="914400" lvl="1" indent="-3302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-US" sz="1600" dirty="0" smtClean="0"/>
              <a:t>Strongly rejects (</a:t>
            </a:r>
            <a:r>
              <a:rPr lang="en" sz="1600" dirty="0" smtClean="0"/>
              <a:t>Tunicate,Craniate)</a:t>
            </a:r>
            <a:r>
              <a:rPr lang="en-US" sz="1600" dirty="0" smtClean="0"/>
              <a:t>, a subgroup that is strongly supported in the literature</a:t>
            </a:r>
            <a:r>
              <a:rPr lang="en-US" sz="1600" dirty="0"/>
              <a:t> </a:t>
            </a:r>
            <a:r>
              <a:rPr lang="en" sz="1000" dirty="0" smtClean="0">
                <a:solidFill>
                  <a:srgbClr val="222222"/>
                </a:solidFill>
              </a:rPr>
              <a:t>[Bourlat</a:t>
            </a:r>
            <a:r>
              <a:rPr lang="en" sz="1000" dirty="0">
                <a:solidFill>
                  <a:srgbClr val="222222"/>
                </a:solidFill>
              </a:rPr>
              <a:t>, Sarah J., et al </a:t>
            </a:r>
            <a:r>
              <a:rPr lang="en" sz="1000" i="1" dirty="0">
                <a:solidFill>
                  <a:srgbClr val="222222"/>
                </a:solidFill>
              </a:rPr>
              <a:t>Nature</a:t>
            </a:r>
            <a:r>
              <a:rPr lang="en" sz="1000" dirty="0">
                <a:solidFill>
                  <a:srgbClr val="222222"/>
                </a:solidFill>
              </a:rPr>
              <a:t> 444.7115 (2006); Delsuc, Frédéric, et al. </a:t>
            </a:r>
            <a:r>
              <a:rPr lang="en" sz="1000" i="1" dirty="0">
                <a:solidFill>
                  <a:srgbClr val="222222"/>
                </a:solidFill>
              </a:rPr>
              <a:t>Genesis</a:t>
            </a:r>
            <a:r>
              <a:rPr lang="en" sz="1000" dirty="0">
                <a:solidFill>
                  <a:srgbClr val="222222"/>
                </a:solidFill>
              </a:rPr>
              <a:t> 46.11 (2008); Singh, Tiratha R., et al. </a:t>
            </a:r>
            <a:r>
              <a:rPr lang="en" sz="1000" i="1" dirty="0">
                <a:solidFill>
                  <a:srgbClr val="222222"/>
                </a:solidFill>
              </a:rPr>
              <a:t>BMC genomics</a:t>
            </a:r>
            <a:r>
              <a:rPr lang="en" sz="1000" dirty="0">
                <a:solidFill>
                  <a:srgbClr val="222222"/>
                </a:solidFill>
              </a:rPr>
              <a:t> 10.1 (2009): 534</a:t>
            </a:r>
            <a:r>
              <a:rPr lang="en" sz="1000" dirty="0" smtClean="0">
                <a:solidFill>
                  <a:srgbClr val="222222"/>
                </a:solidFill>
              </a:rPr>
              <a:t>.]</a:t>
            </a:r>
            <a:endParaRPr lang="en-US" sz="1000" dirty="0" smtClean="0">
              <a:solidFill>
                <a:srgbClr val="222222"/>
              </a:solidFill>
            </a:endParaRPr>
          </a:p>
          <a:p>
            <a:pPr marL="914400" lvl="1" indent="-330200" rtl="0">
              <a:buClr>
                <a:schemeClr val="dk2"/>
              </a:buClr>
              <a:buSzPct val="100000"/>
              <a:buFont typeface="Courier New"/>
              <a:buChar char="o"/>
            </a:pPr>
            <a:endParaRPr lang="en" sz="1000" dirty="0">
              <a:solidFill>
                <a:srgbClr val="222222"/>
              </a:solidFill>
            </a:endParaRPr>
          </a:p>
          <a:p>
            <a:endParaRPr lang="en" sz="1000" dirty="0">
              <a:solidFill>
                <a:srgbClr val="222222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5122146" y="3466689"/>
            <a:ext cx="2687579" cy="28965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6" name="Shape 76"/>
          <p:cNvSpPr txBox="1"/>
          <p:nvPr/>
        </p:nvSpPr>
        <p:spPr>
          <a:xfrm>
            <a:off x="5219895" y="6393111"/>
            <a:ext cx="2259963" cy="3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Unbinned MPEST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688570" y="6393111"/>
            <a:ext cx="1866549" cy="3196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Concatenation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4"/>
          <p:cNvSpPr/>
          <p:nvPr/>
        </p:nvSpPr>
        <p:spPr>
          <a:xfrm>
            <a:off x="1011191" y="3363675"/>
            <a:ext cx="3258485" cy="30265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Shape 70"/>
          <p:cNvSpPr>
            <a:spLocks noGrp="1"/>
          </p:cNvSpPr>
          <p:nvPr>
            <p:ph idx="1"/>
          </p:nvPr>
        </p:nvSpPr>
        <p:spPr>
          <a:xfrm>
            <a:off x="2089386" y="282244"/>
            <a:ext cx="4382687" cy="28520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Shape 73"/>
          <p:cNvSpPr/>
          <p:nvPr/>
        </p:nvSpPr>
        <p:spPr>
          <a:xfrm>
            <a:off x="6027450" y="3372119"/>
            <a:ext cx="2755114" cy="29235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" name="TextBox 6"/>
          <p:cNvSpPr txBox="1"/>
          <p:nvPr/>
        </p:nvSpPr>
        <p:spPr>
          <a:xfrm>
            <a:off x="6607199" y="1418545"/>
            <a:ext cx="212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RAxML</a:t>
            </a:r>
            <a:r>
              <a:rPr lang="en-US" dirty="0" smtClean="0"/>
              <a:t> on combined</a:t>
            </a:r>
          </a:p>
          <a:p>
            <a:r>
              <a:rPr lang="en-US" dirty="0" err="1" smtClean="0"/>
              <a:t>datamatrix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9399" y="6295647"/>
            <a:ext cx="185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MP-EST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34931" y="626862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Binned MP-EST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0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11245</TotalTime>
  <Words>5882</Words>
  <Application>Microsoft Macintosh PowerPoint</Application>
  <PresentationFormat>On-screen Show (4:3)</PresentationFormat>
  <Paragraphs>956</Paragraphs>
  <Slides>106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From Gene Trees to Species Trees</vt:lpstr>
      <vt:lpstr>Phylogeny (evolutionary tree)</vt:lpstr>
      <vt:lpstr>PowerPoint Presentation</vt:lpstr>
      <vt:lpstr>PowerPoint Presentation</vt:lpstr>
      <vt:lpstr>PowerPoint Presentation</vt:lpstr>
      <vt:lpstr>Sampling multiple genes from multiple species</vt:lpstr>
      <vt:lpstr>Using multiple genes</vt:lpstr>
      <vt:lpstr>Two competing approaches </vt:lpstr>
      <vt:lpstr>1kp: Thousand Transcriptome Project</vt:lpstr>
      <vt:lpstr>Avian Phylogenomics Project</vt:lpstr>
      <vt:lpstr>PowerPoint Presentation</vt:lpstr>
      <vt:lpstr>PowerPoint Presentation</vt:lpstr>
      <vt:lpstr>PowerPoint Presentation</vt:lpstr>
      <vt:lpstr>This talk</vt:lpstr>
      <vt:lpstr>Part I: Gene Tree Estimation</vt:lpstr>
      <vt:lpstr>DNA Sequence Evolution (Idealized)</vt:lpstr>
      <vt:lpstr>Markov Model of Site Evolution</vt:lpstr>
      <vt:lpstr>PowerPoint Presentation</vt:lpstr>
      <vt:lpstr>Quantifying Error</vt:lpstr>
      <vt:lpstr>Questions </vt:lpstr>
      <vt:lpstr>Statistical Consistency</vt:lpstr>
      <vt:lpstr>Statistical Consistency</vt:lpstr>
      <vt:lpstr>PowerPoint Presentation</vt:lpstr>
      <vt:lpstr>Neighbor Joining on large diameter trees</vt:lpstr>
      <vt:lpstr>“Convergence rate” or sequence length requirement</vt:lpstr>
      <vt:lpstr>PowerPoint Presentation</vt:lpstr>
      <vt:lpstr>Afc methods (Warnow et al., 1999)</vt:lpstr>
      <vt:lpstr>Statistical consistency, exponential convergence, and absolute fast convergence (afc)</vt:lpstr>
      <vt:lpstr>Fast-converging methods (and related work)</vt:lpstr>
      <vt:lpstr>Neighbor Joining on large diameter trees</vt:lpstr>
      <vt:lpstr>DCM1-boosting distance-based methods  [Nakhleh et al. ISMB 2001]</vt:lpstr>
      <vt:lpstr>Questions </vt:lpstr>
      <vt:lpstr>Answers?</vt:lpstr>
      <vt:lpstr>Answers?</vt:lpstr>
      <vt:lpstr>Answers?</vt:lpstr>
      <vt:lpstr>Answers?</vt:lpstr>
      <vt:lpstr>In other words…</vt:lpstr>
      <vt:lpstr>PowerPoint Presentation</vt:lpstr>
      <vt:lpstr>Using multiple genes</vt:lpstr>
      <vt:lpstr>Concatenation</vt:lpstr>
      <vt:lpstr>Red gene tree ≠ species tree (green gene tree okay)</vt:lpstr>
      <vt:lpstr>1KP: Thousand Transcriptome Project</vt:lpstr>
      <vt:lpstr>Avian Phylogenomics Project</vt:lpstr>
      <vt:lpstr>Gene Tree Incongruence</vt:lpstr>
      <vt:lpstr>Part II: Species Tree Estimation in the presence of ILS</vt:lpstr>
      <vt:lpstr>Species tree estimation: difficult, even for small datasets!</vt:lpstr>
      <vt:lpstr>The Coalescent</vt:lpstr>
      <vt:lpstr>Gene tree in a species tree</vt:lpstr>
      <vt:lpstr>Lineage Sorting</vt:lpstr>
      <vt:lpstr>Key observation:  Under the multi-species coalescent model, the species tree  defines a probability distribution on the gene trees</vt:lpstr>
      <vt:lpstr>Incomplete Lineage Sorting (ILS)</vt:lpstr>
      <vt:lpstr>Two competing approaches </vt:lpstr>
      <vt:lpstr>How to compute a species tree?</vt:lpstr>
      <vt:lpstr>Under the multi-species coalescent model, the species tree defines a probability distribution on the gene trees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Statistical Consistency</vt:lpstr>
      <vt:lpstr>Questions </vt:lpstr>
      <vt:lpstr>Statistically consistent under ILS? </vt:lpstr>
      <vt:lpstr>Results on 11-taxon datasets with weak ILS</vt:lpstr>
      <vt:lpstr>Results on 11-taxon datasets with strongILS</vt:lpstr>
      <vt:lpstr>Gene Tree Estimation:  *BEAST vs. Maximum Likelihood</vt:lpstr>
      <vt:lpstr>Impact of Gene Tree Estimation Error on MP-EST</vt:lpstr>
      <vt:lpstr>Problem: poor gene trees</vt:lpstr>
      <vt:lpstr>Problem: poor gene trees</vt:lpstr>
      <vt:lpstr>Problem: poor gene trees</vt:lpstr>
      <vt:lpstr>PowerPoint Presentation</vt:lpstr>
      <vt:lpstr>Questions </vt:lpstr>
      <vt:lpstr>Questions </vt:lpstr>
      <vt:lpstr>Addressing gene tree estimation error</vt:lpstr>
      <vt:lpstr>Addressing gene tree estimation error</vt:lpstr>
      <vt:lpstr>Technique #2: Bin-and-Conquer?</vt:lpstr>
      <vt:lpstr>Technique #2: Bin-and-Conquer?</vt:lpstr>
      <vt:lpstr>Statistical binning</vt:lpstr>
      <vt:lpstr>Statistical binning</vt:lpstr>
      <vt:lpstr>Balanced Statistical Binning</vt:lpstr>
      <vt:lpstr>Statistical binning vs. unbinned</vt:lpstr>
      <vt:lpstr>Mammalian Simulation Study</vt:lpstr>
      <vt:lpstr>Mammalian simulation</vt:lpstr>
      <vt:lpstr>Avian Phylogenomics Project</vt:lpstr>
      <vt:lpstr>Avian Phylogeny</vt:lpstr>
      <vt:lpstr>Avian Phylogeny</vt:lpstr>
      <vt:lpstr>Avian Simulation – 14,000 genes</vt:lpstr>
      <vt:lpstr>Avian Simulation – 14,000 genes</vt:lpstr>
      <vt:lpstr>Avian Phylogeny</vt:lpstr>
      <vt:lpstr>Avian Phylogeny</vt:lpstr>
      <vt:lpstr>To consider</vt:lpstr>
      <vt:lpstr>Basic Questions </vt:lpstr>
      <vt:lpstr>Additional Statistical Questions</vt:lpstr>
      <vt:lpstr>Summary</vt:lpstr>
      <vt:lpstr>Warnow Laboratory</vt:lpstr>
      <vt:lpstr>Metazoa Dataset from  Salichos &amp; Rokas - Nature 2013  225 genes and 21 species</vt:lpstr>
      <vt:lpstr>PowerPoint Presentation</vt:lpstr>
      <vt:lpstr>Binned vs. unbinned analyses</vt:lpstr>
      <vt:lpstr>Naïve binning vs. unbinned: 50 genes</vt:lpstr>
      <vt:lpstr>Naïve binning vs. unbinned, 100 genes</vt:lpstr>
      <vt:lpstr>Naïve binning vs. unbinned: 50 genes</vt:lpstr>
      <vt:lpstr>PowerPoint Presentation</vt:lpstr>
      <vt:lpstr>Mammals Simulation</vt:lpstr>
      <vt:lpstr>Avian Simulation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321</cp:revision>
  <cp:lastPrinted>2013-09-25T01:26:48Z</cp:lastPrinted>
  <dcterms:created xsi:type="dcterms:W3CDTF">2013-06-06T22:08:54Z</dcterms:created>
  <dcterms:modified xsi:type="dcterms:W3CDTF">2013-10-17T01:21:21Z</dcterms:modified>
</cp:coreProperties>
</file>