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3.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4.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9"/>
  </p:notesMasterIdLst>
  <p:sldIdLst>
    <p:sldId id="564" r:id="rId2"/>
    <p:sldId id="565" r:id="rId3"/>
    <p:sldId id="566" r:id="rId4"/>
    <p:sldId id="570" r:id="rId5"/>
    <p:sldId id="571" r:id="rId6"/>
    <p:sldId id="572" r:id="rId7"/>
    <p:sldId id="567" r:id="rId8"/>
    <p:sldId id="568" r:id="rId9"/>
    <p:sldId id="574" r:id="rId10"/>
    <p:sldId id="575" r:id="rId11"/>
    <p:sldId id="637" r:id="rId12"/>
    <p:sldId id="636" r:id="rId13"/>
    <p:sldId id="569" r:id="rId14"/>
    <p:sldId id="576" r:id="rId15"/>
    <p:sldId id="577" r:id="rId16"/>
    <p:sldId id="578" r:id="rId17"/>
    <p:sldId id="579" r:id="rId18"/>
    <p:sldId id="580" r:id="rId19"/>
    <p:sldId id="581" r:id="rId20"/>
    <p:sldId id="582" r:id="rId21"/>
    <p:sldId id="583" r:id="rId22"/>
    <p:sldId id="584" r:id="rId23"/>
    <p:sldId id="585" r:id="rId24"/>
    <p:sldId id="586" r:id="rId25"/>
    <p:sldId id="587" r:id="rId26"/>
    <p:sldId id="588" r:id="rId27"/>
    <p:sldId id="589" r:id="rId28"/>
    <p:sldId id="590" r:id="rId29"/>
    <p:sldId id="591" r:id="rId30"/>
    <p:sldId id="592" r:id="rId31"/>
    <p:sldId id="593" r:id="rId32"/>
    <p:sldId id="594" r:id="rId33"/>
    <p:sldId id="595" r:id="rId34"/>
    <p:sldId id="596" r:id="rId35"/>
    <p:sldId id="597" r:id="rId36"/>
    <p:sldId id="512" r:id="rId37"/>
    <p:sldId id="513" r:id="rId38"/>
    <p:sldId id="514" r:id="rId39"/>
    <p:sldId id="551" r:id="rId40"/>
    <p:sldId id="520" r:id="rId41"/>
    <p:sldId id="519" r:id="rId42"/>
    <p:sldId id="554" r:id="rId43"/>
    <p:sldId id="550" r:id="rId44"/>
    <p:sldId id="552" r:id="rId45"/>
    <p:sldId id="598" r:id="rId46"/>
    <p:sldId id="599" r:id="rId47"/>
    <p:sldId id="600" r:id="rId48"/>
    <p:sldId id="396" r:id="rId49"/>
    <p:sldId id="535" r:id="rId50"/>
    <p:sldId id="536" r:id="rId51"/>
    <p:sldId id="501" r:id="rId52"/>
    <p:sldId id="502" r:id="rId53"/>
    <p:sldId id="485" r:id="rId54"/>
    <p:sldId id="528" r:id="rId55"/>
    <p:sldId id="616" r:id="rId56"/>
    <p:sldId id="601" r:id="rId57"/>
    <p:sldId id="634" r:id="rId58"/>
    <p:sldId id="527" r:id="rId59"/>
    <p:sldId id="602" r:id="rId60"/>
    <p:sldId id="603" r:id="rId61"/>
    <p:sldId id="604" r:id="rId62"/>
    <p:sldId id="605" r:id="rId63"/>
    <p:sldId id="606" r:id="rId64"/>
    <p:sldId id="607" r:id="rId65"/>
    <p:sldId id="608" r:id="rId66"/>
    <p:sldId id="609" r:id="rId67"/>
    <p:sldId id="610" r:id="rId68"/>
    <p:sldId id="611" r:id="rId69"/>
    <p:sldId id="612" r:id="rId70"/>
    <p:sldId id="613" r:id="rId71"/>
    <p:sldId id="614" r:id="rId72"/>
    <p:sldId id="615" r:id="rId73"/>
    <p:sldId id="617" r:id="rId74"/>
    <p:sldId id="618" r:id="rId75"/>
    <p:sldId id="619" r:id="rId76"/>
    <p:sldId id="620" r:id="rId77"/>
    <p:sldId id="621" r:id="rId78"/>
    <p:sldId id="622" r:id="rId79"/>
    <p:sldId id="623" r:id="rId80"/>
    <p:sldId id="624" r:id="rId81"/>
    <p:sldId id="625" r:id="rId82"/>
    <p:sldId id="626" r:id="rId83"/>
    <p:sldId id="627" r:id="rId84"/>
    <p:sldId id="628" r:id="rId85"/>
    <p:sldId id="629" r:id="rId86"/>
    <p:sldId id="630" r:id="rId87"/>
    <p:sldId id="631" r:id="rId88"/>
    <p:sldId id="632" r:id="rId89"/>
    <p:sldId id="555" r:id="rId90"/>
    <p:sldId id="556" r:id="rId91"/>
    <p:sldId id="557" r:id="rId92"/>
    <p:sldId id="558" r:id="rId93"/>
    <p:sldId id="559" r:id="rId94"/>
    <p:sldId id="560" r:id="rId95"/>
    <p:sldId id="561" r:id="rId96"/>
    <p:sldId id="562" r:id="rId97"/>
    <p:sldId id="563" r:id="rId98"/>
    <p:sldId id="375" r:id="rId99"/>
    <p:sldId id="475" r:id="rId100"/>
    <p:sldId id="474" r:id="rId101"/>
    <p:sldId id="549" r:id="rId102"/>
    <p:sldId id="378" r:id="rId103"/>
    <p:sldId id="379" r:id="rId104"/>
    <p:sldId id="380" r:id="rId105"/>
    <p:sldId id="319" r:id="rId106"/>
    <p:sldId id="320" r:id="rId107"/>
    <p:sldId id="321" r:id="rId108"/>
    <p:sldId id="322" r:id="rId109"/>
    <p:sldId id="323" r:id="rId110"/>
    <p:sldId id="544" r:id="rId111"/>
    <p:sldId id="545" r:id="rId112"/>
    <p:sldId id="533" r:id="rId113"/>
    <p:sldId id="538" r:id="rId114"/>
    <p:sldId id="318" r:id="rId115"/>
    <p:sldId id="422" r:id="rId116"/>
    <p:sldId id="539" r:id="rId117"/>
    <p:sldId id="325" r:id="rId118"/>
    <p:sldId id="324" r:id="rId119"/>
    <p:sldId id="326" r:id="rId120"/>
    <p:sldId id="327" r:id="rId121"/>
    <p:sldId id="383" r:id="rId122"/>
    <p:sldId id="384" r:id="rId123"/>
    <p:sldId id="386" r:id="rId124"/>
    <p:sldId id="387" r:id="rId125"/>
    <p:sldId id="406" r:id="rId126"/>
    <p:sldId id="371" r:id="rId127"/>
    <p:sldId id="372" r:id="rId128"/>
    <p:sldId id="548" r:id="rId129"/>
    <p:sldId id="504" r:id="rId130"/>
    <p:sldId id="546" r:id="rId131"/>
    <p:sldId id="505" r:id="rId132"/>
    <p:sldId id="506" r:id="rId133"/>
    <p:sldId id="507" r:id="rId134"/>
    <p:sldId id="508" r:id="rId135"/>
    <p:sldId id="509" r:id="rId136"/>
    <p:sldId id="510" r:id="rId137"/>
    <p:sldId id="511" r:id="rId138"/>
    <p:sldId id="633" r:id="rId139"/>
    <p:sldId id="515" r:id="rId140"/>
    <p:sldId id="542" r:id="rId141"/>
    <p:sldId id="547" r:id="rId142"/>
    <p:sldId id="532" r:id="rId143"/>
    <p:sldId id="537" r:id="rId144"/>
    <p:sldId id="403" r:id="rId145"/>
    <p:sldId id="285" r:id="rId146"/>
    <p:sldId id="477" r:id="rId147"/>
    <p:sldId id="531" r:id="rId148"/>
    <p:sldId id="530" r:id="rId149"/>
    <p:sldId id="517" r:id="rId150"/>
    <p:sldId id="529" r:id="rId151"/>
    <p:sldId id="494" r:id="rId152"/>
    <p:sldId id="427" r:id="rId153"/>
    <p:sldId id="433" r:id="rId154"/>
    <p:sldId id="457" r:id="rId155"/>
    <p:sldId id="459" r:id="rId156"/>
    <p:sldId id="442" r:id="rId157"/>
    <p:sldId id="493" r:id="rId158"/>
    <p:sldId id="465" r:id="rId159"/>
    <p:sldId id="491" r:id="rId160"/>
    <p:sldId id="424" r:id="rId161"/>
    <p:sldId id="497" r:id="rId162"/>
    <p:sldId id="495" r:id="rId163"/>
    <p:sldId id="498" r:id="rId164"/>
    <p:sldId id="499" r:id="rId165"/>
    <p:sldId id="483" r:id="rId166"/>
    <p:sldId id="404" r:id="rId167"/>
    <p:sldId id="440" r:id="rId168"/>
    <p:sldId id="432" r:id="rId169"/>
    <p:sldId id="460" r:id="rId170"/>
    <p:sldId id="461" r:id="rId171"/>
    <p:sldId id="464" r:id="rId172"/>
    <p:sldId id="463" r:id="rId173"/>
    <p:sldId id="466" r:id="rId174"/>
    <p:sldId id="456" r:id="rId175"/>
    <p:sldId id="374" r:id="rId176"/>
    <p:sldId id="266" r:id="rId177"/>
    <p:sldId id="287" r:id="rId1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44"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086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printerSettings" Target="printerSettings/printerSettings1.bin"/><Relationship Id="rId181" Type="http://schemas.openxmlformats.org/officeDocument/2006/relationships/presProps" Target="presProps.xml"/><Relationship Id="rId182"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theme" Target="theme/theme1.xml"/><Relationship Id="rId184"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notesMaster" Target="notesMasters/notesMaster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46CA5-8DE3-2B46-ADDC-6529395AA0B6}" type="datetimeFigureOut">
              <a:rPr lang="en-US" smtClean="0"/>
              <a:t>9/19/14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D0264-F79C-7441-A69D-563981CA0EEB}" type="slidenum">
              <a:rPr lang="en-US" smtClean="0"/>
              <a:t>‹#›</a:t>
            </a:fld>
            <a:endParaRPr lang="en-US"/>
          </a:p>
        </p:txBody>
      </p:sp>
    </p:spTree>
    <p:extLst>
      <p:ext uri="{BB962C8B-B14F-4D97-AF65-F5344CB8AC3E}">
        <p14:creationId xmlns:p14="http://schemas.microsoft.com/office/powerpoint/2010/main" val="21112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B153CD-5AF9-C141-881C-A60DC2C816C5}" type="slidenum">
              <a:rPr lang="en-US" sz="1200"/>
              <a:pPr/>
              <a:t>3</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470B73-744B-274D-B65B-58AAD195EBFF}" type="slidenum">
              <a:rPr lang="en-US" sz="1200"/>
              <a:pPr/>
              <a:t>16</a:t>
            </a:fld>
            <a:endParaRPr lang="en-US" sz="1200"/>
          </a:p>
        </p:txBody>
      </p:sp>
      <p:sp>
        <p:nvSpPr>
          <p:cNvPr id="6307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884613" y="8685213"/>
            <a:ext cx="2971800" cy="45720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151</a:t>
            </a:fld>
            <a:endParaRPr lang="en-US" sz="1200" dirty="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2452-DF28-BC4E-9548-FD123E33F72B}" type="slidenum">
              <a:rPr lang="en-US" sz="1200"/>
              <a:pPr/>
              <a:t>152</a:t>
            </a:fld>
            <a:endParaRPr lang="en-US" sz="1200"/>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E77DF-3D42-B54B-B875-DBDC2F180331}" type="slidenum">
              <a:rPr lang="en-US" sz="1200"/>
              <a:pPr/>
              <a:t>153</a:t>
            </a:fld>
            <a:endParaRPr lang="en-US" sz="1200"/>
          </a:p>
        </p:txBody>
      </p:sp>
      <p:sp>
        <p:nvSpPr>
          <p:cNvPr id="51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C54BC-2E0B-7341-9FD1-21514E065477}" type="slidenum">
              <a:rPr lang="en-US"/>
              <a:pPr/>
              <a:t>154</a:t>
            </a:fld>
            <a:endParaRPr lang="en-US"/>
          </a:p>
        </p:txBody>
      </p:sp>
      <p:sp>
        <p:nvSpPr>
          <p:cNvPr id="6277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3EFEA-9C2D-9243-9D51-53090BE3ADBF}" type="slidenum">
              <a:rPr lang="en-US"/>
              <a:pPr/>
              <a:t>156</a:t>
            </a:fld>
            <a:endParaRPr lang="en-US"/>
          </a:p>
        </p:txBody>
      </p:sp>
      <p:sp>
        <p:nvSpPr>
          <p:cNvPr id="706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2D581D9-3B5B-4D4F-89B8-A58397FEA9FA}" type="slidenum">
              <a:rPr lang="en-US"/>
              <a:pPr/>
              <a:t>157</a:t>
            </a:fld>
            <a:endParaRPr lang="en-US" dirty="0"/>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159</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BE5ED-9113-FA4C-8AF3-0F21F6B645FE}" type="slidenum">
              <a:rPr lang="en-US" smtClean="0"/>
              <a:t>162</a:t>
            </a:fld>
            <a:endParaRPr lang="en-US" dirty="0"/>
          </a:p>
        </p:txBody>
      </p:sp>
    </p:spTree>
    <p:extLst>
      <p:ext uri="{BB962C8B-B14F-4D97-AF65-F5344CB8AC3E}">
        <p14:creationId xmlns:p14="http://schemas.microsoft.com/office/powerpoint/2010/main" val="12587875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A3167B-1F87-CE43-A9D1-5BCAC2B6747C}" type="slidenum">
              <a:rPr lang="en-US" sz="1200"/>
              <a:pPr/>
              <a:t>168</a:t>
            </a:fld>
            <a:endParaRPr lang="en-US" sz="1200"/>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169</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D9BA0-C942-B547-AE30-3468A34A48AA}" type="slidenum">
              <a:rPr lang="en-US" sz="1200"/>
              <a:pPr/>
              <a:t>17</a:t>
            </a:fld>
            <a:endParaRPr lang="en-US" sz="1200"/>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170</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EE2B3-BEA7-E746-A1A3-6CB9434A7847}" type="slidenum">
              <a:rPr lang="en-US"/>
              <a:pPr/>
              <a:t>172</a:t>
            </a:fld>
            <a:endParaRPr lang="en-US"/>
          </a:p>
        </p:txBody>
      </p:sp>
      <p:sp>
        <p:nvSpPr>
          <p:cNvPr id="43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676C-A8DA-2046-9C8F-C9B25493A40C}" type="slidenum">
              <a:rPr lang="en-US"/>
              <a:pPr/>
              <a:t>173</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175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894449-6730-374B-A83C-0A1C3C7F4F9F}" type="slidenum">
              <a:rPr lang="en-US" sz="1200"/>
              <a:pPr/>
              <a:t>176</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3CF7A7-C063-4746-9026-FEF838732638}" type="slidenum">
              <a:rPr lang="en-US" sz="1200"/>
              <a:pPr/>
              <a:t>18</a:t>
            </a:fld>
            <a:endParaRPr lang="en-US" sz="1200"/>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19</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19</a:t>
            </a:fld>
            <a:endParaRPr lang="en-GB" sz="1300" smtClean="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20</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20</a:t>
            </a:fld>
            <a:endParaRPr lang="en-GB" sz="1300" smtClean="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Homology = nucleotides lined up since they come from a common ancestor.</a:t>
            </a:r>
          </a:p>
          <a:p>
            <a:pPr eaLnBrk="1" hangingPunct="1">
              <a:lnSpc>
                <a:spcPct val="93000"/>
              </a:lnSpc>
              <a:spcBef>
                <a:spcPts val="450"/>
              </a:spcBef>
              <a:defRPr/>
            </a:pPr>
            <a:r>
              <a:rPr lang="en-GB" sz="2000" smtClean="0">
                <a:cs typeface="Arial" charset="0"/>
              </a:rPr>
              <a:t>Indel = dash.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9CE01-3415-A641-AD38-C60728EF513D}" type="slidenum">
              <a:rPr lang="en-US" sz="1200"/>
              <a:pPr/>
              <a:t>21</a:t>
            </a:fld>
            <a:endParaRPr lang="en-US" sz="1200"/>
          </a:p>
        </p:txBody>
      </p:sp>
      <p:sp>
        <p:nvSpPr>
          <p:cNvPr id="593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624B2-3872-D747-9B04-0111C1A76953}" type="slidenum">
              <a:rPr lang="en-US" sz="1200"/>
              <a:pPr/>
              <a:t>22</a:t>
            </a:fld>
            <a:endParaRPr lang="en-US" sz="1200"/>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23</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24</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737BE-4E36-BF47-8FC7-E4E158EE381C}" type="slidenum">
              <a:rPr lang="en-US" sz="1200"/>
              <a:pPr/>
              <a:t>25</a:t>
            </a:fld>
            <a:endParaRPr lang="en-US" sz="1200"/>
          </a:p>
        </p:txBody>
      </p:sp>
      <p:sp>
        <p:nvSpPr>
          <p:cNvPr id="63693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4</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26</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26</a:t>
            </a:fld>
            <a:endParaRPr lang="en-GB" sz="1300" smtClean="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27</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27</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28</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7625" eaLnBrk="1" hangingPunct="1">
              <a:spcBef>
                <a:spcPts val="463"/>
              </a:spcBef>
              <a:defRPr/>
            </a:pPr>
            <a:endParaRPr lang="en-US" smtClean="0">
              <a:solidFill>
                <a:srgbClr val="000000"/>
              </a:solidFill>
              <a:latin typeface="Times" charset="0"/>
              <a:cs typeface="Times" charset="0"/>
              <a:sym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29</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0380D2-C1A9-E640-8702-BA773D5D5112}" type="slidenum">
              <a:rPr lang="en-US" sz="1200"/>
              <a:pPr/>
              <a:t>30</a:t>
            </a:fld>
            <a:endParaRPr lang="en-US" sz="1200"/>
          </a:p>
        </p:txBody>
      </p:sp>
      <p:sp>
        <p:nvSpPr>
          <p:cNvPr id="18432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2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smtClean="0">
              <a:cs typeface="Arial" charset="0"/>
            </a:endParaRPr>
          </a:p>
          <a:p>
            <a:pPr eaLnBrk="1" hangingPunct="1">
              <a:lnSpc>
                <a:spcPct val="93000"/>
              </a:lnSpc>
              <a:spcBef>
                <a:spcPts val="450"/>
              </a:spcBef>
              <a:defRPr/>
            </a:pPr>
            <a:r>
              <a:rPr lang="en-GB" sz="2000" smtClean="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TRANSITION: can we do better? What about smaller simulated datasets? And what about biological datasets?</a:t>
            </a:r>
          </a:p>
          <a:p>
            <a:pPr eaLnBrk="1" hangingPunct="1">
              <a:lnSpc>
                <a:spcPct val="93000"/>
              </a:lnSpc>
              <a:spcBef>
                <a:spcPts val="450"/>
              </a:spcBef>
              <a:defRPr/>
            </a:pPr>
            <a:endParaRPr lang="en-GB" sz="2000" smtClean="0">
              <a:cs typeface="Arial" charset="0"/>
            </a:endParaRPr>
          </a:p>
        </p:txBody>
      </p:sp>
      <p:sp>
        <p:nvSpPr>
          <p:cNvPr id="184324" name="Text Box 4"/>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376DD-0046-844E-9B9D-0399A9D1FA38}" type="slidenum">
              <a:rPr lang="en-US" sz="1200"/>
              <a:pPr/>
              <a:t>31</a:t>
            </a:fld>
            <a:endParaRPr lang="en-US" sz="1200"/>
          </a:p>
        </p:txBody>
      </p:sp>
      <p:sp>
        <p:nvSpPr>
          <p:cNvPr id="71682" name="Text Box 2"/>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33</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A0C92-41A3-9342-BD2E-189271541760}" type="slidenum">
              <a:rPr lang="en-US" sz="1200"/>
              <a:pPr/>
              <a:t>36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565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75A702-6F59-B641-B0B8-0134C3D7CFF8}" type="slidenum">
              <a:rPr lang="en-US" sz="1200"/>
              <a:pPr/>
              <a:t>37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769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4B92E-D478-7043-9405-1E11700E8B9E}" type="slidenum">
              <a:rPr lang="en-US" sz="1200"/>
              <a:pPr/>
              <a:t>38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9747"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47</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48</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49</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50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123C08-0472-C546-B1EC-7DCA9DC50986}" type="slidenum">
              <a:rPr lang="en-US" sz="1200"/>
              <a:pPr/>
              <a:t>54</a:t>
            </a:fld>
            <a:endParaRPr lang="en-US" sz="1200"/>
          </a:p>
        </p:txBody>
      </p:sp>
      <p:sp>
        <p:nvSpPr>
          <p:cNvPr id="51405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868E6F-C770-F848-96CF-08EA60689197}" type="slidenum">
              <a:rPr lang="en-US" sz="1200"/>
              <a:pPr/>
              <a:t>55</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BE7D38-3CB6-784B-8166-BF2223C6CE59}" type="slidenum">
              <a:rPr lang="en-US" sz="1200"/>
              <a:pPr/>
              <a:t>56</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BE7D38-3CB6-784B-8166-BF2223C6CE59}" type="slidenum">
              <a:rPr lang="en-US" sz="1200"/>
              <a:pPr/>
              <a:t>57</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58</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2452-DF28-BC4E-9548-FD123E33F72B}" type="slidenum">
              <a:rPr lang="en-US" sz="1200"/>
              <a:pPr/>
              <a:t>59</a:t>
            </a:fld>
            <a:endParaRPr lang="en-US" sz="1200"/>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FCB5AF-9135-E746-AC87-38A76588CB17}" type="slidenum">
              <a:rPr lang="en-US" sz="1200"/>
              <a:pPr/>
              <a:t>6</a:t>
            </a:fld>
            <a:endParaRPr lang="en-US" sz="1200"/>
          </a:p>
        </p:txBody>
      </p:sp>
      <p:sp>
        <p:nvSpPr>
          <p:cNvPr id="243714" name="Rectangle 1026"/>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E77DF-3D42-B54B-B875-DBDC2F180331}" type="slidenum">
              <a:rPr lang="en-US" sz="1200"/>
              <a:pPr/>
              <a:t>60</a:t>
            </a:fld>
            <a:endParaRPr lang="en-US" sz="1200"/>
          </a:p>
        </p:txBody>
      </p:sp>
      <p:sp>
        <p:nvSpPr>
          <p:cNvPr id="51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C54BC-2E0B-7341-9FD1-21514E065477}" type="slidenum">
              <a:rPr lang="en-US"/>
              <a:pPr/>
              <a:t>61</a:t>
            </a:fld>
            <a:endParaRPr lang="en-US"/>
          </a:p>
        </p:txBody>
      </p:sp>
      <p:sp>
        <p:nvSpPr>
          <p:cNvPr id="6277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3EFEA-9C2D-9243-9D51-53090BE3ADBF}" type="slidenum">
              <a:rPr lang="en-US"/>
              <a:pPr/>
              <a:t>63</a:t>
            </a:fld>
            <a:endParaRPr lang="en-US"/>
          </a:p>
        </p:txBody>
      </p:sp>
      <p:sp>
        <p:nvSpPr>
          <p:cNvPr id="706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2D581D9-3B5B-4D4F-89B8-A58397FEA9FA}" type="slidenum">
              <a:rPr lang="en-US"/>
              <a:pPr/>
              <a:t>64</a:t>
            </a:fld>
            <a:endParaRPr lang="en-US" dirty="0"/>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66</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884613" y="8685213"/>
            <a:ext cx="2971800" cy="45720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67</a:t>
            </a:fld>
            <a:endParaRPr lang="en-US" sz="1200" dirty="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BE5ED-9113-FA4C-8AF3-0F21F6B645FE}" type="slidenum">
              <a:rPr lang="en-US" smtClean="0"/>
              <a:t>70</a:t>
            </a:fld>
            <a:endParaRPr lang="en-US" dirty="0"/>
          </a:p>
        </p:txBody>
      </p:sp>
    </p:spTree>
    <p:extLst>
      <p:ext uri="{BB962C8B-B14F-4D97-AF65-F5344CB8AC3E}">
        <p14:creationId xmlns:p14="http://schemas.microsoft.com/office/powerpoint/2010/main" val="1258787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2D3394-374C-5749-8C7A-E3BB778CBF0F}" type="slidenum">
              <a:rPr lang="en-US" sz="1200"/>
              <a:pPr/>
              <a:t>77</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A3167B-1F87-CE43-A9D1-5BCAC2B6747C}" type="slidenum">
              <a:rPr lang="en-US" sz="1200"/>
              <a:pPr/>
              <a:t>78</a:t>
            </a:fld>
            <a:endParaRPr lang="en-US" sz="1200"/>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79</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9</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80</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EE2B3-BEA7-E746-A1A3-6CB9434A7847}" type="slidenum">
              <a:rPr lang="en-US"/>
              <a:pPr/>
              <a:t>82</a:t>
            </a:fld>
            <a:endParaRPr lang="en-US"/>
          </a:p>
        </p:txBody>
      </p:sp>
      <p:sp>
        <p:nvSpPr>
          <p:cNvPr id="43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676C-A8DA-2046-9C8F-C9B25493A40C}" type="slidenum">
              <a:rPr lang="en-US"/>
              <a:pPr/>
              <a:t>83</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85</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86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894449-6730-374B-A83C-0A1C3C7F4F9F}" type="slidenum">
              <a:rPr lang="en-US" sz="1200"/>
              <a:pPr/>
              <a:t>87</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B153CD-5AF9-C141-881C-A60DC2C816C5}" type="slidenum">
              <a:rPr lang="en-US" sz="1200"/>
              <a:pPr/>
              <a:t>90</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935A52-DEF1-2040-B8A2-9141E2EC15C0}" type="slidenum">
              <a:rPr lang="en-US" sz="1200"/>
              <a:pPr/>
              <a:t>92</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93</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95</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10</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96</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99</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FCB5AF-9135-E746-AC87-38A76588CB17}" type="slidenum">
              <a:rPr lang="en-US" sz="1200"/>
              <a:pPr/>
              <a:t>100</a:t>
            </a:fld>
            <a:endParaRPr lang="en-US" sz="1200"/>
          </a:p>
        </p:txBody>
      </p:sp>
      <p:sp>
        <p:nvSpPr>
          <p:cNvPr id="243714" name="Rectangle 1026"/>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101</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470B73-744B-274D-B65B-58AAD195EBFF}" type="slidenum">
              <a:rPr lang="en-US" sz="1200"/>
              <a:pPr/>
              <a:t>102</a:t>
            </a:fld>
            <a:endParaRPr lang="en-US" sz="1200"/>
          </a:p>
        </p:txBody>
      </p:sp>
      <p:sp>
        <p:nvSpPr>
          <p:cNvPr id="6307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D9BA0-C942-B547-AE30-3468A34A48AA}" type="slidenum">
              <a:rPr lang="en-US" sz="1200"/>
              <a:pPr/>
              <a:t>103</a:t>
            </a:fld>
            <a:endParaRPr lang="en-US" sz="1200"/>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3CF7A7-C063-4746-9026-FEF838732638}" type="slidenum">
              <a:rPr lang="en-US" sz="1200"/>
              <a:pPr/>
              <a:t>104</a:t>
            </a:fld>
            <a:endParaRPr lang="en-US" sz="1200"/>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105</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105</a:t>
            </a:fld>
            <a:endParaRPr lang="en-GB" sz="1300" smtClean="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106</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106</a:t>
            </a:fld>
            <a:endParaRPr lang="en-GB" sz="1300" smtClean="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Homology = nucleotides lined up since they come from a common ancestor.</a:t>
            </a:r>
          </a:p>
          <a:p>
            <a:pPr eaLnBrk="1" hangingPunct="1">
              <a:lnSpc>
                <a:spcPct val="93000"/>
              </a:lnSpc>
              <a:spcBef>
                <a:spcPts val="450"/>
              </a:spcBef>
              <a:defRPr/>
            </a:pPr>
            <a:r>
              <a:rPr lang="en-GB" sz="2000" smtClean="0">
                <a:cs typeface="Arial" charset="0"/>
              </a:rPr>
              <a:t>Indel = dash.</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9CE01-3415-A641-AD38-C60728EF513D}" type="slidenum">
              <a:rPr lang="en-US" sz="1200"/>
              <a:pPr/>
              <a:t>107</a:t>
            </a:fld>
            <a:endParaRPr lang="en-US" sz="1200"/>
          </a:p>
        </p:txBody>
      </p:sp>
      <p:sp>
        <p:nvSpPr>
          <p:cNvPr id="593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11</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624B2-3872-D747-9B04-0111C1A76953}" type="slidenum">
              <a:rPr lang="en-US" sz="1200"/>
              <a:pPr/>
              <a:t>108</a:t>
            </a:fld>
            <a:endParaRPr lang="en-US" sz="1200"/>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109</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C349B9-166E-B442-B3E6-B054961DF609}" type="slidenum">
              <a:rPr lang="en-US" sz="1200"/>
              <a:pPr/>
              <a:t>112</a:t>
            </a:fld>
            <a:endParaRPr lang="en-US" sz="1200"/>
          </a:p>
        </p:txBody>
      </p:sp>
      <p:sp>
        <p:nvSpPr>
          <p:cNvPr id="721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192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116</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117</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737BE-4E36-BF47-8FC7-E4E158EE381C}" type="slidenum">
              <a:rPr lang="en-US" sz="1200"/>
              <a:pPr/>
              <a:t>118</a:t>
            </a:fld>
            <a:endParaRPr lang="en-US" sz="1200"/>
          </a:p>
        </p:txBody>
      </p:sp>
      <p:sp>
        <p:nvSpPr>
          <p:cNvPr id="63693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119</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119</a:t>
            </a:fld>
            <a:endParaRPr lang="en-GB" sz="1300" smtClean="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120</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120</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121</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7625" eaLnBrk="1" hangingPunct="1">
              <a:spcBef>
                <a:spcPts val="463"/>
              </a:spcBef>
              <a:defRPr/>
            </a:pPr>
            <a:endParaRPr lang="en-US" smtClean="0">
              <a:solidFill>
                <a:srgbClr val="000000"/>
              </a:solidFill>
              <a:latin typeface="Times" charset="0"/>
              <a:cs typeface="Times" charset="0"/>
              <a:sym typeface="Times"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122</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12</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0380D2-C1A9-E640-8702-BA773D5D5112}" type="slidenum">
              <a:rPr lang="en-US" sz="1200"/>
              <a:pPr/>
              <a:t>123</a:t>
            </a:fld>
            <a:endParaRPr lang="en-US" sz="1200"/>
          </a:p>
        </p:txBody>
      </p:sp>
      <p:sp>
        <p:nvSpPr>
          <p:cNvPr id="18432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2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smtClean="0">
              <a:cs typeface="Arial" charset="0"/>
            </a:endParaRPr>
          </a:p>
          <a:p>
            <a:pPr eaLnBrk="1" hangingPunct="1">
              <a:lnSpc>
                <a:spcPct val="93000"/>
              </a:lnSpc>
              <a:spcBef>
                <a:spcPts val="450"/>
              </a:spcBef>
              <a:defRPr/>
            </a:pPr>
            <a:r>
              <a:rPr lang="en-GB" sz="2000" smtClean="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TRANSITION: can we do better? What about smaller simulated datasets? And what about biological datasets?</a:t>
            </a:r>
          </a:p>
          <a:p>
            <a:pPr eaLnBrk="1" hangingPunct="1">
              <a:lnSpc>
                <a:spcPct val="93000"/>
              </a:lnSpc>
              <a:spcBef>
                <a:spcPts val="450"/>
              </a:spcBef>
              <a:defRPr/>
            </a:pPr>
            <a:endParaRPr lang="en-GB" sz="2000" smtClean="0">
              <a:cs typeface="Arial" charset="0"/>
            </a:endParaRPr>
          </a:p>
        </p:txBody>
      </p:sp>
      <p:sp>
        <p:nvSpPr>
          <p:cNvPr id="184324" name="Text Box 4"/>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376DD-0046-844E-9B9D-0399A9D1FA38}" type="slidenum">
              <a:rPr lang="en-US" sz="1200"/>
              <a:pPr/>
              <a:t>124</a:t>
            </a:fld>
            <a:endParaRPr lang="en-US" sz="1200"/>
          </a:p>
        </p:txBody>
      </p:sp>
      <p:sp>
        <p:nvSpPr>
          <p:cNvPr id="71682" name="Text Box 2"/>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126</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129</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159B23-5E92-E544-9D43-C8FC2F6BED26}" type="slidenum">
              <a:rPr lang="en-US" sz="1200"/>
              <a:pPr/>
              <a:t>130</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AFC01E-D962-C34B-B060-F3A461087B85}" type="slidenum">
              <a:rPr lang="en-US" sz="1200"/>
              <a:pPr/>
              <a:t>131</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1315"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D5120F-363F-0547-B466-BD94AB60172D}" type="slidenum">
              <a:rPr lang="en-US" sz="1200"/>
              <a:pPr/>
              <a:t>132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336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EB3B42-DBA5-AD40-8109-DA14909ED504}" type="slidenum">
              <a:rPr lang="en-US" sz="1200"/>
              <a:pPr/>
              <a:t>133</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541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F14D70-885A-6440-B97B-D53570960DFA}" type="slidenum">
              <a:rPr lang="en-US" sz="1200"/>
              <a:pPr/>
              <a:t>134</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745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C9D62B-5592-284A-884D-82CC87F4B841}" type="slidenum">
              <a:rPr lang="en-US" sz="1200"/>
              <a:pPr/>
              <a:t>135</a:t>
            </a:fld>
            <a:endParaRPr lang="en-US" sz="1200"/>
          </a:p>
        </p:txBody>
      </p:sp>
      <p:sp>
        <p:nvSpPr>
          <p:cNvPr id="339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935A52-DEF1-2040-B8A2-9141E2EC15C0}" type="slidenum">
              <a:rPr lang="en-US" sz="1200"/>
              <a:pPr/>
              <a:t>13</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27D512-5BF1-104B-B653-2BB6ED5B9269}" type="slidenum">
              <a:rPr lang="en-US" sz="1200"/>
              <a:pPr/>
              <a:t>136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155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9AF136-597E-7448-9E78-7E4D3DD9D2FC}" type="slidenum">
              <a:rPr lang="en-US" sz="1200"/>
              <a:pPr/>
              <a:t>137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360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A0C92-41A3-9342-BD2E-189271541760}" type="slidenum">
              <a:rPr lang="en-US" sz="1200"/>
              <a:pPr/>
              <a:t>138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565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B1C849-EBC3-7341-89C8-5535E0FE6D1D}" type="slidenum">
              <a:rPr lang="en-US" sz="1200"/>
              <a:pPr/>
              <a:t>139</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179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140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2D3394-374C-5749-8C7A-E3BB778CBF0F}" type="slidenum">
              <a:rPr lang="en-US" sz="1200"/>
              <a:pPr/>
              <a:t>145</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146</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147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148</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E138-CB25-E946-9F50-A95197577980}" type="slidenum">
              <a:rPr lang="en-US" sz="1200"/>
              <a:pPr/>
              <a:t>149</a:t>
            </a:fld>
            <a:endParaRPr lang="en-US" sz="1200"/>
          </a:p>
        </p:txBody>
      </p:sp>
      <p:sp>
        <p:nvSpPr>
          <p:cNvPr id="278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64741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9984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18952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7CB8C0A-3026-CD4C-8DBB-FF24A980D8F9}" type="slidenum">
              <a:rPr lang="en-US"/>
              <a:pPr/>
              <a:t>‹#›</a:t>
            </a:fld>
            <a:endParaRPr lang="en-US"/>
          </a:p>
        </p:txBody>
      </p:sp>
    </p:spTree>
    <p:extLst>
      <p:ext uri="{BB962C8B-B14F-4D97-AF65-F5344CB8AC3E}">
        <p14:creationId xmlns:p14="http://schemas.microsoft.com/office/powerpoint/2010/main" val="75584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31ACD-E3BF-9043-993D-E0C7A75DBEE9}" type="slidenum">
              <a:rPr lang="en-US"/>
              <a:pPr>
                <a:defRPr/>
              </a:pPr>
              <a:t>‹#›</a:t>
            </a:fld>
            <a:endParaRPr lang="en-US"/>
          </a:p>
        </p:txBody>
      </p:sp>
    </p:spTree>
    <p:extLst>
      <p:ext uri="{BB962C8B-B14F-4D97-AF65-F5344CB8AC3E}">
        <p14:creationId xmlns:p14="http://schemas.microsoft.com/office/powerpoint/2010/main" val="99848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8308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66021-A087-AC44-99FA-E7DDCD9616C7}"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4181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A66021-A087-AC44-99FA-E7DDCD9616C7}"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540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A66021-A087-AC44-99FA-E7DDCD9616C7}" type="datetimeFigureOut">
              <a:rPr lang="en-US" smtClean="0"/>
              <a:t>9/19/14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251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A66021-A087-AC44-99FA-E7DDCD9616C7}" type="datetimeFigureOut">
              <a:rPr lang="en-US" smtClean="0"/>
              <a:t>9/19/14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07689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66021-A087-AC44-99FA-E7DDCD9616C7}" type="datetimeFigureOut">
              <a:rPr lang="en-US" smtClean="0"/>
              <a:t>9/19/14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8796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724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632178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66021-A087-AC44-99FA-E7DDCD9616C7}" type="datetimeFigureOut">
              <a:rPr lang="en-US" smtClean="0"/>
              <a:t>9/19/14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1261A-707E-A946-9A16-8EB263176B53}" type="slidenum">
              <a:rPr lang="en-US" smtClean="0"/>
              <a:t>‹#›</a:t>
            </a:fld>
            <a:endParaRPr lang="en-US"/>
          </a:p>
        </p:txBody>
      </p:sp>
    </p:spTree>
    <p:extLst>
      <p:ext uri="{BB962C8B-B14F-4D97-AF65-F5344CB8AC3E}">
        <p14:creationId xmlns:p14="http://schemas.microsoft.com/office/powerpoint/2010/main" val="18263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10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6.xml"/><Relationship Id="rId3" Type="http://schemas.openxmlformats.org/officeDocument/2006/relationships/notesSlide" Target="../notesSlides/notesSlide7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1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2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emf"/><Relationship Id="rId3" Type="http://schemas.openxmlformats.org/officeDocument/2006/relationships/image" Target="../media/image22.png"/></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8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hyperlink" Target="http://tandy.cs.illinois.edu" TargetMode="External"/><Relationship Id="rId5" Type="http://schemas.openxmlformats.org/officeDocument/2006/relationships/image" Target="../media/image9.jpeg"/><Relationship Id="rId6" Type="http://schemas.openxmlformats.org/officeDocument/2006/relationships/image" Target="../media/image16.jpeg"/><Relationship Id="rId7" Type="http://schemas.openxmlformats.org/officeDocument/2006/relationships/image" Target="../media/image11.jpeg"/><Relationship Id="rId8" Type="http://schemas.openxmlformats.org/officeDocument/2006/relationships/image" Target="../media/image60.jpeg"/><Relationship Id="rId1" Type="http://schemas.openxmlformats.org/officeDocument/2006/relationships/slideLayout" Target="../slideLayouts/slideLayout12.xml"/><Relationship Id="rId2" Type="http://schemas.openxmlformats.org/officeDocument/2006/relationships/notesSlide" Target="../notesSlides/notesSlide9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3.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10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36.png"/></Relationships>
</file>

<file path=ppt/slides/_rels/slide15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57.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7.xml"/><Relationship Id="rId4" Type="http://schemas.openxmlformats.org/officeDocument/2006/relationships/image" Target="../media/image53.emf"/><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li-phy.org/"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 Id="rId3" Type="http://schemas.openxmlformats.org/officeDocument/2006/relationships/image" Target="../media/image61.em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info.cs.rice.edu/phylonet?destination=node/3"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emf"/><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hyperlink" Target="http://tandy.cs.illiinois.edu" TargetMode="External"/><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6.jpeg"/><Relationship Id="rId8" Type="http://schemas.openxmlformats.org/officeDocument/2006/relationships/image" Target="../media/image11.jpeg"/><Relationship Id="rId9"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15.pn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53.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74.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6.xml"/><Relationship Id="rId2" Type="http://schemas.openxmlformats.org/officeDocument/2006/relationships/image" Target="../media/image56.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li-phy.org/"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77.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6.jpeg"/><Relationship Id="rId7" Type="http://schemas.openxmlformats.org/officeDocument/2006/relationships/image" Target="../media/image11.jpeg"/><Relationship Id="rId8" Type="http://schemas.openxmlformats.org/officeDocument/2006/relationships/image" Target="../media/image60.jpeg"/><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1.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info.cs.rice.edu/phylonet?destination=node/3"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i="1" dirty="0" smtClean="0"/>
              <a:t>Computational </a:t>
            </a:r>
            <a:r>
              <a:rPr lang="en-US" sz="3600" i="1" dirty="0" err="1" smtClean="0"/>
              <a:t>Phylogenomics</a:t>
            </a:r>
            <a:r>
              <a:rPr lang="en-US" sz="3600" i="1" dirty="0" smtClean="0"/>
              <a:t> and </a:t>
            </a:r>
            <a:r>
              <a:rPr lang="en-US" sz="3600" i="1" dirty="0" err="1" smtClean="0"/>
              <a:t>Metagenomics</a:t>
            </a:r>
            <a:endParaRPr lang="en-US" sz="3600" dirty="0"/>
          </a:p>
        </p:txBody>
      </p:sp>
      <p:sp>
        <p:nvSpPr>
          <p:cNvPr id="3" name="Subtitle 2"/>
          <p:cNvSpPr>
            <a:spLocks noGrp="1"/>
          </p:cNvSpPr>
          <p:nvPr>
            <p:ph type="subTitle" idx="1"/>
          </p:nvPr>
        </p:nvSpPr>
        <p:spPr>
          <a:xfrm>
            <a:off x="743135" y="3886200"/>
            <a:ext cx="7924609" cy="1752600"/>
          </a:xfrm>
        </p:spPr>
        <p:txBody>
          <a:bodyPr>
            <a:normAutofit fontScale="70000" lnSpcReduction="20000"/>
          </a:bodyPr>
          <a:lstStyle/>
          <a:p>
            <a:r>
              <a:rPr lang="en-US" dirty="0" smtClean="0"/>
              <a:t>Tandy Warnow</a:t>
            </a:r>
          </a:p>
          <a:p>
            <a:r>
              <a:rPr lang="en-US" dirty="0" smtClean="0"/>
              <a:t>Departments of Bioengineering and </a:t>
            </a:r>
          </a:p>
          <a:p>
            <a:r>
              <a:rPr lang="en-US" dirty="0" smtClean="0"/>
              <a:t>Computer Science</a:t>
            </a:r>
          </a:p>
          <a:p>
            <a:r>
              <a:rPr lang="en-US" dirty="0" smtClean="0"/>
              <a:t>The University of Illinois at Urbana-Champaign</a:t>
            </a:r>
          </a:p>
          <a:p>
            <a:r>
              <a:rPr lang="en-US" dirty="0" smtClean="0"/>
              <a:t>http://</a:t>
            </a:r>
            <a:r>
              <a:rPr lang="en-US" dirty="0" err="1" smtClean="0"/>
              <a:t>tandy.cs.illinois.edu</a:t>
            </a:r>
            <a:endParaRPr lang="en-US" dirty="0"/>
          </a:p>
        </p:txBody>
      </p:sp>
    </p:spTree>
    <p:extLst>
      <p:ext uri="{BB962C8B-B14F-4D97-AF65-F5344CB8AC3E}">
        <p14:creationId xmlns:p14="http://schemas.microsoft.com/office/powerpoint/2010/main" val="291733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br>
              <a:rPr lang="en-US" sz="3200" dirty="0" smtClean="0"/>
            </a:br>
            <a:r>
              <a:rPr lang="en-US" sz="3200" dirty="0" smtClean="0"/>
              <a:t> (~40 people)</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T. Warnow,        S. Mirarab,                N. Nguyen,           Md. S.Bayzid</a:t>
            </a:r>
          </a:p>
          <a:p>
            <a:r>
              <a:rPr lang="en-US" sz="1000"/>
              <a:t>UT-Austin            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558176" y="4046583"/>
            <a:ext cx="7847471" cy="24252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dirty="0" smtClean="0">
                <a:solidFill>
                  <a:srgbClr val="0000FF"/>
                </a:solidFill>
              </a:rPr>
              <a:t>Challenges: </a:t>
            </a:r>
            <a:endParaRPr lang="en-US" dirty="0" smtClean="0">
              <a:solidFill>
                <a:srgbClr val="0000FF"/>
              </a:solidFill>
            </a:endParaRPr>
          </a:p>
          <a:p>
            <a:pPr>
              <a:lnSpc>
                <a:spcPct val="90000"/>
              </a:lnSpc>
              <a:buSzPct val="45000"/>
            </a:pPr>
            <a:endParaRPr lang="en-US" dirty="0">
              <a:solidFill>
                <a:srgbClr val="0000FF"/>
              </a:solidFill>
            </a:endParaRPr>
          </a:p>
          <a:p>
            <a:pPr marL="107950" indent="0">
              <a:lnSpc>
                <a:spcPct val="90000"/>
              </a:lnSpc>
              <a:buSzPct val="45000"/>
            </a:pPr>
            <a:r>
              <a:rPr lang="en-US" dirty="0">
                <a:solidFill>
                  <a:srgbClr val="0000FF"/>
                </a:solidFill>
              </a:rPr>
              <a:t>	</a:t>
            </a:r>
            <a:r>
              <a:rPr lang="en-US" dirty="0" smtClean="0">
                <a:solidFill>
                  <a:srgbClr val="0000FF"/>
                </a:solidFill>
              </a:rPr>
              <a:t>1. Alignment </a:t>
            </a:r>
            <a:r>
              <a:rPr lang="en-US" dirty="0">
                <a:solidFill>
                  <a:srgbClr val="0000FF"/>
                </a:solidFill>
              </a:rPr>
              <a:t>of datasets with &gt; 100,000 </a:t>
            </a:r>
            <a:r>
              <a:rPr lang="en-US" dirty="0" smtClean="0">
                <a:solidFill>
                  <a:srgbClr val="0000FF"/>
                </a:solidFill>
              </a:rPr>
              <a:t>sequences,</a:t>
            </a:r>
          </a:p>
          <a:p>
            <a:pPr marL="107950" indent="0">
              <a:lnSpc>
                <a:spcPct val="90000"/>
              </a:lnSpc>
              <a:buSzPct val="45000"/>
            </a:pPr>
            <a:r>
              <a:rPr lang="en-US" dirty="0">
                <a:solidFill>
                  <a:srgbClr val="0000FF"/>
                </a:solidFill>
              </a:rPr>
              <a:t>	</a:t>
            </a:r>
            <a:r>
              <a:rPr lang="en-US" dirty="0" smtClean="0">
                <a:solidFill>
                  <a:srgbClr val="0000FF"/>
                </a:solidFill>
              </a:rPr>
              <a:t>	with many fragmentary sequences </a:t>
            </a:r>
            <a:endParaRPr lang="en-US" dirty="0" smtClean="0">
              <a:solidFill>
                <a:srgbClr val="0000FF"/>
              </a:solidFill>
            </a:endParaRPr>
          </a:p>
          <a:p>
            <a:pPr marL="107950" indent="0">
              <a:lnSpc>
                <a:spcPct val="90000"/>
              </a:lnSpc>
              <a:buSzPct val="45000"/>
            </a:pPr>
            <a:endParaRPr lang="en-US" dirty="0" smtClean="0">
              <a:solidFill>
                <a:srgbClr val="0000FF"/>
              </a:solidFill>
            </a:endParaRPr>
          </a:p>
          <a:p>
            <a:pPr marL="107950" indent="0">
              <a:lnSpc>
                <a:spcPct val="90000"/>
              </a:lnSpc>
              <a:buSzPct val="45000"/>
            </a:pPr>
            <a:r>
              <a:rPr lang="en-US" dirty="0">
                <a:solidFill>
                  <a:srgbClr val="0000FF"/>
                </a:solidFill>
              </a:rPr>
              <a:t>	</a:t>
            </a:r>
            <a:r>
              <a:rPr lang="en-US" dirty="0" smtClean="0">
                <a:solidFill>
                  <a:srgbClr val="0000FF"/>
                </a:solidFill>
              </a:rPr>
              <a:t>2. Gene tree incongruence due to ILS, too many</a:t>
            </a:r>
          </a:p>
          <a:p>
            <a:pPr marL="107950" indent="0">
              <a:lnSpc>
                <a:spcPct val="90000"/>
              </a:lnSpc>
              <a:buSzPct val="45000"/>
            </a:pPr>
            <a:r>
              <a:rPr lang="en-US" dirty="0">
                <a:solidFill>
                  <a:srgbClr val="0000FF"/>
                </a:solidFill>
              </a:rPr>
              <a:t>	</a:t>
            </a:r>
            <a:r>
              <a:rPr lang="en-US" dirty="0" smtClean="0">
                <a:solidFill>
                  <a:srgbClr val="0000FF"/>
                </a:solidFill>
              </a:rPr>
              <a:t>	species for standard methods </a:t>
            </a:r>
            <a:endParaRPr lang="en-US" dirty="0">
              <a:solidFill>
                <a:srgbClr val="0000FF"/>
              </a:solidFill>
            </a:endParaRPr>
          </a:p>
        </p:txBody>
      </p:sp>
    </p:spTree>
    <p:extLst>
      <p:ext uri="{BB962C8B-B14F-4D97-AF65-F5344CB8AC3E}">
        <p14:creationId xmlns:p14="http://schemas.microsoft.com/office/powerpoint/2010/main" val="2056663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026"/>
          <p:cNvSpPr>
            <a:spLocks noGrp="1" noChangeArrowheads="1"/>
          </p:cNvSpPr>
          <p:nvPr>
            <p:ph type="title"/>
          </p:nvPr>
        </p:nvSpPr>
        <p:spPr>
          <a:xfrm>
            <a:off x="685800" y="439804"/>
            <a:ext cx="7772400" cy="1143000"/>
          </a:xfrm>
        </p:spPr>
        <p:txBody>
          <a:bodyPr>
            <a:normAutofit fontScale="90000"/>
          </a:bodyPr>
          <a:lstStyle/>
          <a:p>
            <a:pPr eaLnBrk="1" hangingPunct="1"/>
            <a:r>
              <a:rPr lang="en-US" sz="4000" b="1" dirty="0">
                <a:solidFill>
                  <a:srgbClr val="096225"/>
                </a:solidFill>
                <a:latin typeface="Arial" charset="0"/>
                <a:ea typeface="ＭＳ Ｐゴシック" charset="0"/>
                <a:cs typeface="ＭＳ Ｐゴシック" charset="0"/>
              </a:rPr>
              <a:t>Computational </a:t>
            </a:r>
            <a:r>
              <a:rPr lang="en-US" sz="4000" b="1" dirty="0" err="1">
                <a:solidFill>
                  <a:srgbClr val="096225"/>
                </a:solidFill>
                <a:latin typeface="Arial" charset="0"/>
                <a:ea typeface="ＭＳ Ｐゴシック" charset="0"/>
                <a:cs typeface="ＭＳ Ｐゴシック" charset="0"/>
              </a:rPr>
              <a:t>Phylogenetics</a:t>
            </a:r>
            <a:r>
              <a:rPr lang="en-US" sz="4000" b="1" dirty="0">
                <a:solidFill>
                  <a:srgbClr val="096225"/>
                </a:solidFill>
                <a:latin typeface="Arial" charset="0"/>
                <a:ea typeface="ＭＳ Ｐゴシック" charset="0"/>
                <a:cs typeface="ＭＳ Ｐゴシック" charset="0"/>
              </a:rPr>
              <a:t> and </a:t>
            </a:r>
            <a:r>
              <a:rPr lang="en-US" sz="4000" b="1" dirty="0" err="1">
                <a:solidFill>
                  <a:srgbClr val="096225"/>
                </a:solidFill>
                <a:latin typeface="Arial" charset="0"/>
                <a:ea typeface="ＭＳ Ｐゴシック" charset="0"/>
                <a:cs typeface="ＭＳ Ｐゴシック" charset="0"/>
              </a:rPr>
              <a:t>Metagenomics</a:t>
            </a:r>
            <a:endParaRPr lang="en-US" sz="4000" b="1" dirty="0">
              <a:solidFill>
                <a:srgbClr val="CC3300"/>
              </a:solidFill>
              <a:latin typeface="Arial" charset="0"/>
              <a:ea typeface="ＭＳ Ｐゴシック" charset="0"/>
              <a:cs typeface="ＭＳ Ｐゴシック" charset="0"/>
            </a:endParaRPr>
          </a:p>
        </p:txBody>
      </p:sp>
      <p:sp>
        <p:nvSpPr>
          <p:cNvPr id="242691" name="Text Box 1027"/>
          <p:cNvSpPr txBox="1">
            <a:spLocks noChangeArrowheads="1"/>
          </p:cNvSpPr>
          <p:nvPr/>
        </p:nvSpPr>
        <p:spPr bwMode="auto">
          <a:xfrm>
            <a:off x="746125" y="171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2" name="Text Box 1028"/>
          <p:cNvSpPr txBox="1">
            <a:spLocks noChangeArrowheads="1"/>
          </p:cNvSpPr>
          <p:nvPr/>
        </p:nvSpPr>
        <p:spPr bwMode="auto">
          <a:xfrm>
            <a:off x="381000" y="3124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3" name="Text Box 1029"/>
          <p:cNvSpPr txBox="1">
            <a:spLocks noChangeArrowheads="1"/>
          </p:cNvSpPr>
          <p:nvPr/>
        </p:nvSpPr>
        <p:spPr bwMode="auto">
          <a:xfrm>
            <a:off x="457200" y="4876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13317" name="Rectangle 1030"/>
          <p:cNvSpPr>
            <a:spLocks noGrp="1" noChangeArrowheads="1"/>
          </p:cNvSpPr>
          <p:nvPr>
            <p:ph type="body" sz="half" idx="2"/>
          </p:nvPr>
        </p:nvSpPr>
        <p:spPr>
          <a:xfrm>
            <a:off x="2895600" y="5867400"/>
            <a:ext cx="3200400" cy="381000"/>
          </a:xfrm>
        </p:spPr>
        <p:txBody>
          <a:bodyPr/>
          <a:lstStyle/>
          <a:p>
            <a:pPr eaLnBrk="1" hangingPunct="1">
              <a:buFontTx/>
              <a:buNone/>
            </a:pPr>
            <a:r>
              <a:rPr lang="en-US" sz="1000">
                <a:latin typeface="Arial" charset="0"/>
                <a:ea typeface="ＭＳ Ｐゴシック" charset="0"/>
                <a:cs typeface="ＭＳ Ｐゴシック" charset="0"/>
              </a:rPr>
              <a:t>Courtesy of the Tree of Life project</a:t>
            </a:r>
          </a:p>
        </p:txBody>
      </p:sp>
      <p:pic>
        <p:nvPicPr>
          <p:cNvPr id="13318" name="Picture 1031" descr="toloverview"/>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2315594"/>
            <a:ext cx="3035679" cy="2997915"/>
          </a:xfrm>
        </p:spPr>
      </p:pic>
      <p:sp>
        <p:nvSpPr>
          <p:cNvPr id="242697" name="Text Box 1033"/>
          <p:cNvSpPr txBox="1">
            <a:spLocks noChangeArrowheads="1"/>
          </p:cNvSpPr>
          <p:nvPr/>
        </p:nvSpPr>
        <p:spPr bwMode="auto">
          <a:xfrm>
            <a:off x="6953250" y="1447800"/>
            <a:ext cx="18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eaLnBrk="1" hangingPunct="1">
              <a:spcBef>
                <a:spcPct val="50000"/>
              </a:spcBef>
              <a:defRPr/>
            </a:pPr>
            <a:endParaRPr lang="en-US" sz="2000">
              <a:latin typeface="Times New Roman" charset="0"/>
            </a:endParaRPr>
          </a:p>
        </p:txBody>
      </p:sp>
      <p:sp>
        <p:nvSpPr>
          <p:cNvPr id="13320" name="Rectangle 1034"/>
          <p:cNvSpPr>
            <a:spLocks noChangeArrowheads="1"/>
          </p:cNvSpPr>
          <p:nvPr/>
        </p:nvSpPr>
        <p:spPr bwMode="auto">
          <a:xfrm>
            <a:off x="6343650" y="35258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pic>
        <p:nvPicPr>
          <p:cNvPr id="13321" name="Picture 1035" descr="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38144"/>
            <a:ext cx="2194397" cy="329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26014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a:latin typeface="Arial" charset="0"/>
                <a:ea typeface="ＭＳ Ｐゴシック" charset="0"/>
                <a:cs typeface="ＭＳ Ｐゴシック" charset="0"/>
              </a:rPr>
              <a:t>Multiple Sequence Alignment (MSA): </a:t>
            </a:r>
            <a:br>
              <a:rPr lang="en-US" sz="3600">
                <a:latin typeface="Arial" charset="0"/>
                <a:ea typeface="ＭＳ Ｐゴシック" charset="0"/>
                <a:cs typeface="ＭＳ Ｐゴシック" charset="0"/>
              </a:rPr>
            </a:br>
            <a:r>
              <a:rPr lang="en-US" sz="3600" i="1">
                <a:latin typeface="Arial" charset="0"/>
                <a:ea typeface="ＭＳ Ｐゴシック" charset="0"/>
                <a:cs typeface="ＭＳ Ｐゴシック" charset="0"/>
              </a:rPr>
              <a:t>another grand challenge</a:t>
            </a:r>
            <a:r>
              <a:rPr lang="en-US" sz="3600" baseline="30000">
                <a:latin typeface="Arial" charset="0"/>
                <a:ea typeface="ＭＳ Ｐゴシック" charset="0"/>
                <a:cs typeface="ＭＳ Ｐゴシック" charset="0"/>
              </a:rPr>
              <a:t>1</a:t>
            </a:r>
            <a:endParaRPr lang="en-US" sz="3600" i="1">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extLst>
      <p:ext uri="{BB962C8B-B14F-4D97-AF65-F5344CB8AC3E}">
        <p14:creationId xmlns:p14="http://schemas.microsoft.com/office/powerpoint/2010/main" val="330030732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228600"/>
            <a:ext cx="7772400" cy="1143000"/>
          </a:xfrm>
        </p:spPr>
        <p:txBody>
          <a:bodyPr/>
          <a:lstStyle/>
          <a:p>
            <a:pPr eaLnBrk="1" hangingPunct="1"/>
            <a:r>
              <a:rPr lang="en-US">
                <a:latin typeface="Times New Roman" charset="0"/>
                <a:ea typeface="ＭＳ Ｐゴシック" charset="0"/>
                <a:cs typeface="ＭＳ Ｐゴシック" charset="0"/>
              </a:rPr>
              <a:t>DNA Sequence Evolution</a:t>
            </a:r>
          </a:p>
        </p:txBody>
      </p:sp>
      <p:grpSp>
        <p:nvGrpSpPr>
          <p:cNvPr id="32770" name="Group 3"/>
          <p:cNvGrpSpPr>
            <a:grpSpLocks/>
          </p:cNvGrpSpPr>
          <p:nvPr/>
        </p:nvGrpSpPr>
        <p:grpSpPr bwMode="auto">
          <a:xfrm>
            <a:off x="3657600" y="2057400"/>
            <a:ext cx="1455738" cy="641350"/>
            <a:chOff x="2304" y="1296"/>
            <a:chExt cx="917" cy="404"/>
          </a:xfrm>
        </p:grpSpPr>
        <p:sp>
          <p:nvSpPr>
            <p:cNvPr id="629764" name="Text Box 4"/>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AAGACTT</a:t>
              </a:r>
            </a:p>
          </p:txBody>
        </p:sp>
        <p:sp>
          <p:nvSpPr>
            <p:cNvPr id="629765" name="Line 5"/>
            <p:cNvSpPr>
              <a:spLocks noChangeShapeType="1"/>
            </p:cNvSpPr>
            <p:nvPr/>
          </p:nvSpPr>
          <p:spPr bwMode="auto">
            <a:xfrm flipH="1">
              <a:off x="2352" y="1296"/>
              <a:ext cx="0"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6" name="Oval 6"/>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629767" name="Group 7"/>
          <p:cNvGrpSpPr>
            <a:grpSpLocks/>
          </p:cNvGrpSpPr>
          <p:nvPr/>
        </p:nvGrpSpPr>
        <p:grpSpPr bwMode="auto">
          <a:xfrm>
            <a:off x="1219200" y="2590800"/>
            <a:ext cx="4737100" cy="793750"/>
            <a:chOff x="768" y="1632"/>
            <a:chExt cx="2984" cy="500"/>
          </a:xfrm>
        </p:grpSpPr>
        <p:sp>
          <p:nvSpPr>
            <p:cNvPr id="629768" name="Line 8"/>
            <p:cNvSpPr>
              <a:spLocks noChangeShapeType="1"/>
            </p:cNvSpPr>
            <p:nvPr/>
          </p:nvSpPr>
          <p:spPr bwMode="auto">
            <a:xfrm>
              <a:off x="2352" y="1632"/>
              <a:ext cx="528"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9" name="Text Box 9"/>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TG</a:t>
              </a:r>
              <a:r>
                <a:rPr lang="en-US" sz="1600">
                  <a:latin typeface="Verdana" charset="0"/>
                  <a:cs typeface="+mn-cs"/>
                </a:rPr>
                <a:t>GACTT</a:t>
              </a:r>
            </a:p>
          </p:txBody>
        </p:sp>
        <p:sp>
          <p:nvSpPr>
            <p:cNvPr id="629770" name="Oval 10"/>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71" name="Line 11"/>
            <p:cNvSpPr>
              <a:spLocks noChangeShapeType="1"/>
            </p:cNvSpPr>
            <p:nvPr/>
          </p:nvSpPr>
          <p:spPr bwMode="auto">
            <a:xfrm flipH="1">
              <a:off x="1680" y="1632"/>
              <a:ext cx="67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2" name="Text Box 12"/>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t>
              </a:r>
              <a:r>
                <a:rPr lang="en-US" sz="1600">
                  <a:solidFill>
                    <a:srgbClr val="FF0000"/>
                  </a:solidFill>
                  <a:latin typeface="Verdana" charset="0"/>
                  <a:cs typeface="+mn-cs"/>
                </a:rPr>
                <a:t>G</a:t>
              </a:r>
              <a:r>
                <a:rPr lang="en-US" sz="1600">
                  <a:latin typeface="Verdana" charset="0"/>
                  <a:cs typeface="+mn-cs"/>
                </a:rPr>
                <a:t>C</a:t>
              </a:r>
              <a:r>
                <a:rPr lang="en-US" sz="1600">
                  <a:solidFill>
                    <a:srgbClr val="FF0000"/>
                  </a:solidFill>
                  <a:latin typeface="Verdana" charset="0"/>
                  <a:cs typeface="+mn-cs"/>
                </a:rPr>
                <a:t>C</a:t>
              </a:r>
              <a:r>
                <a:rPr lang="en-US" sz="1600">
                  <a:latin typeface="Verdana" charset="0"/>
                  <a:cs typeface="+mn-cs"/>
                </a:rPr>
                <a:t>T</a:t>
              </a:r>
            </a:p>
          </p:txBody>
        </p:sp>
        <p:sp>
          <p:nvSpPr>
            <p:cNvPr id="629773" name="Oval 13"/>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32772" name="Group 14"/>
          <p:cNvGrpSpPr>
            <a:grpSpLocks/>
          </p:cNvGrpSpPr>
          <p:nvPr/>
        </p:nvGrpSpPr>
        <p:grpSpPr bwMode="auto">
          <a:xfrm>
            <a:off x="7286625" y="1600200"/>
            <a:ext cx="1471613" cy="3765550"/>
            <a:chOff x="4590" y="1008"/>
            <a:chExt cx="927" cy="2372"/>
          </a:xfrm>
        </p:grpSpPr>
        <p:sp>
          <p:nvSpPr>
            <p:cNvPr id="629775" name="Line 15"/>
            <p:cNvSpPr>
              <a:spLocks noChangeShapeType="1"/>
            </p:cNvSpPr>
            <p:nvPr/>
          </p:nvSpPr>
          <p:spPr bwMode="auto">
            <a:xfrm>
              <a:off x="5280" y="1008"/>
              <a:ext cx="0" cy="206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6" name="Line 16"/>
            <p:cNvSpPr>
              <a:spLocks noChangeShapeType="1"/>
            </p:cNvSpPr>
            <p:nvPr/>
          </p:nvSpPr>
          <p:spPr bwMode="auto">
            <a:xfrm>
              <a:off x="5136" y="1632"/>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7" name="Line 17"/>
            <p:cNvSpPr>
              <a:spLocks noChangeShapeType="1"/>
            </p:cNvSpPr>
            <p:nvPr/>
          </p:nvSpPr>
          <p:spPr bwMode="auto">
            <a:xfrm>
              <a:off x="5136" y="2016"/>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8" name="Line 18"/>
            <p:cNvSpPr>
              <a:spLocks noChangeShapeType="1"/>
            </p:cNvSpPr>
            <p:nvPr/>
          </p:nvSpPr>
          <p:spPr bwMode="auto">
            <a:xfrm>
              <a:off x="5136" y="2544"/>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9" name="Rectangle 19"/>
            <p:cNvSpPr>
              <a:spLocks noChangeArrowheads="1"/>
            </p:cNvSpPr>
            <p:nvPr/>
          </p:nvSpPr>
          <p:spPr bwMode="auto">
            <a:xfrm>
              <a:off x="4590" y="142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-3 mil yrs</a:t>
              </a:r>
            </a:p>
          </p:txBody>
        </p:sp>
        <p:sp>
          <p:nvSpPr>
            <p:cNvPr id="629780" name="Rectangle 20"/>
            <p:cNvSpPr>
              <a:spLocks noChangeArrowheads="1"/>
            </p:cNvSpPr>
            <p:nvPr/>
          </p:nvSpPr>
          <p:spPr bwMode="auto">
            <a:xfrm>
              <a:off x="4590" y="1804"/>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-2 mil yrs</a:t>
              </a:r>
            </a:p>
          </p:txBody>
        </p:sp>
        <p:sp>
          <p:nvSpPr>
            <p:cNvPr id="629781" name="Rectangle 21"/>
            <p:cNvSpPr>
              <a:spLocks noChangeArrowheads="1"/>
            </p:cNvSpPr>
            <p:nvPr/>
          </p:nvSpPr>
          <p:spPr bwMode="auto">
            <a:xfrm>
              <a:off x="4590" y="2332"/>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-1 mil yrs</a:t>
              </a:r>
            </a:p>
          </p:txBody>
        </p:sp>
        <p:sp>
          <p:nvSpPr>
            <p:cNvPr id="629782" name="Rectangle 22"/>
            <p:cNvSpPr>
              <a:spLocks noChangeArrowheads="1"/>
            </p:cNvSpPr>
            <p:nvPr/>
          </p:nvSpPr>
          <p:spPr bwMode="auto">
            <a:xfrm>
              <a:off x="5040" y="3168"/>
              <a:ext cx="4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today</a:t>
              </a:r>
            </a:p>
          </p:txBody>
        </p:sp>
      </p:grpSp>
      <p:grpSp>
        <p:nvGrpSpPr>
          <p:cNvPr id="629783" name="Group 23"/>
          <p:cNvGrpSpPr>
            <a:grpSpLocks/>
          </p:cNvGrpSpPr>
          <p:nvPr/>
        </p:nvGrpSpPr>
        <p:grpSpPr bwMode="auto">
          <a:xfrm>
            <a:off x="627063" y="3048000"/>
            <a:ext cx="6242050" cy="1143000"/>
            <a:chOff x="395" y="1920"/>
            <a:chExt cx="3932" cy="720"/>
          </a:xfrm>
        </p:grpSpPr>
        <p:sp>
          <p:nvSpPr>
            <p:cNvPr id="629784" name="Oval 24"/>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85" name="Line 25"/>
            <p:cNvSpPr>
              <a:spLocks noChangeShapeType="1"/>
            </p:cNvSpPr>
            <p:nvPr/>
          </p:nvSpPr>
          <p:spPr bwMode="auto">
            <a:xfrm flipH="1">
              <a:off x="1296" y="2016"/>
              <a:ext cx="384"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6" name="Line 26"/>
            <p:cNvSpPr>
              <a:spLocks noChangeShapeType="1"/>
            </p:cNvSpPr>
            <p:nvPr/>
          </p:nvSpPr>
          <p:spPr bwMode="auto">
            <a:xfrm>
              <a:off x="1680" y="2016"/>
              <a:ext cx="432"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7" name="Text Box 27"/>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t>
              </a:r>
              <a:r>
                <a:rPr lang="en-US" sz="1600">
                  <a:solidFill>
                    <a:srgbClr val="FF0000"/>
                  </a:solidFill>
                  <a:latin typeface="Verdana" charset="0"/>
                  <a:cs typeface="+mn-cs"/>
                </a:rPr>
                <a:t>G</a:t>
              </a:r>
              <a:r>
                <a:rPr lang="en-US" sz="1600">
                  <a:latin typeface="Verdana" charset="0"/>
                  <a:cs typeface="+mn-cs"/>
                </a:rPr>
                <a:t>GGC</a:t>
              </a:r>
              <a:r>
                <a:rPr lang="en-US" sz="1600">
                  <a:solidFill>
                    <a:srgbClr val="FF0000"/>
                  </a:solidFill>
                  <a:latin typeface="Verdana" charset="0"/>
                  <a:cs typeface="+mn-cs"/>
                </a:rPr>
                <a:t>A</a:t>
              </a:r>
              <a:r>
                <a:rPr lang="en-US" sz="1600">
                  <a:latin typeface="Verdana" charset="0"/>
                  <a:cs typeface="+mn-cs"/>
                </a:rPr>
                <a:t>T</a:t>
              </a:r>
            </a:p>
          </p:txBody>
        </p:sp>
        <p:sp>
          <p:nvSpPr>
            <p:cNvPr id="629788" name="Text Box 28"/>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a:t>
              </a:r>
              <a:r>
                <a:rPr lang="en-US" sz="1600">
                  <a:latin typeface="Verdana" charset="0"/>
                  <a:cs typeface="+mn-cs"/>
                </a:rPr>
                <a:t>AG</a:t>
              </a:r>
              <a:r>
                <a:rPr lang="en-US" sz="1600">
                  <a:solidFill>
                    <a:srgbClr val="FF0000"/>
                  </a:solidFill>
                  <a:latin typeface="Verdana" charset="0"/>
                  <a:cs typeface="+mn-cs"/>
                </a:rPr>
                <a:t>C</a:t>
              </a:r>
              <a:r>
                <a:rPr lang="en-US" sz="1600">
                  <a:latin typeface="Verdana" charset="0"/>
                  <a:cs typeface="+mn-cs"/>
                </a:rPr>
                <a:t>CCT</a:t>
              </a:r>
            </a:p>
          </p:txBody>
        </p:sp>
        <p:sp>
          <p:nvSpPr>
            <p:cNvPr id="629789" name="Line 29"/>
            <p:cNvSpPr>
              <a:spLocks noChangeShapeType="1"/>
            </p:cNvSpPr>
            <p:nvPr/>
          </p:nvSpPr>
          <p:spPr bwMode="auto">
            <a:xfrm>
              <a:off x="2880" y="2016"/>
              <a:ext cx="576"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0" name="Text Box 30"/>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A</a:t>
              </a:r>
              <a:r>
                <a:rPr lang="en-US" sz="1600">
                  <a:latin typeface="Verdana" charset="0"/>
                  <a:cs typeface="+mn-cs"/>
                </a:rPr>
                <a:t>G</a:t>
              </a:r>
              <a:r>
                <a:rPr lang="en-US" sz="1600">
                  <a:solidFill>
                    <a:srgbClr val="FF0000"/>
                  </a:solidFill>
                  <a:latin typeface="Verdana" charset="0"/>
                  <a:cs typeface="+mn-cs"/>
                </a:rPr>
                <a:t>C</a:t>
              </a:r>
              <a:r>
                <a:rPr lang="en-US" sz="1600">
                  <a:latin typeface="Verdana" charset="0"/>
                  <a:cs typeface="+mn-cs"/>
                </a:rPr>
                <a:t>ACTT</a:t>
              </a:r>
            </a:p>
          </p:txBody>
        </p:sp>
        <p:sp>
          <p:nvSpPr>
            <p:cNvPr id="629791" name="Oval 31"/>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2" name="Oval 32"/>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3" name="Rectangle 33"/>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AAGGCCT</a:t>
              </a:r>
            </a:p>
          </p:txBody>
        </p:sp>
        <p:sp>
          <p:nvSpPr>
            <p:cNvPr id="629794" name="Rectangle 34"/>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TGGACTT</a:t>
              </a:r>
            </a:p>
          </p:txBody>
        </p:sp>
      </p:grpSp>
      <p:grpSp>
        <p:nvGrpSpPr>
          <p:cNvPr id="629795" name="Group 35"/>
          <p:cNvGrpSpPr>
            <a:grpSpLocks/>
          </p:cNvGrpSpPr>
          <p:nvPr/>
        </p:nvGrpSpPr>
        <p:grpSpPr bwMode="auto">
          <a:xfrm>
            <a:off x="627063" y="3854450"/>
            <a:ext cx="6565900" cy="1562100"/>
            <a:chOff x="395" y="2428"/>
            <a:chExt cx="4136" cy="984"/>
          </a:xfrm>
        </p:grpSpPr>
        <p:sp>
          <p:nvSpPr>
            <p:cNvPr id="629796" name="Line 36"/>
            <p:cNvSpPr>
              <a:spLocks noChangeShapeType="1"/>
            </p:cNvSpPr>
            <p:nvPr/>
          </p:nvSpPr>
          <p:spPr bwMode="auto">
            <a:xfrm>
              <a:off x="2112" y="2544"/>
              <a:ext cx="384"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7" name="Line 37"/>
            <p:cNvSpPr>
              <a:spLocks noChangeShapeType="1"/>
            </p:cNvSpPr>
            <p:nvPr/>
          </p:nvSpPr>
          <p:spPr bwMode="auto">
            <a:xfrm rot="-5400000">
              <a:off x="1632" y="2592"/>
              <a:ext cx="528"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8" name="Line 38"/>
            <p:cNvSpPr>
              <a:spLocks noChangeShapeType="1"/>
            </p:cNvSpPr>
            <p:nvPr/>
          </p:nvSpPr>
          <p:spPr bwMode="auto">
            <a:xfrm rot="-5400000">
              <a:off x="3120" y="2736"/>
              <a:ext cx="528"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9" name="Text Box 39"/>
            <p:cNvSpPr txBox="1">
              <a:spLocks noChangeArrowheads="1"/>
            </p:cNvSpPr>
            <p:nvPr/>
          </p:nvSpPr>
          <p:spPr bwMode="auto">
            <a:xfrm>
              <a:off x="1296" y="320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t>
              </a:r>
              <a:r>
                <a:rPr lang="en-US" sz="1600">
                  <a:solidFill>
                    <a:srgbClr val="FF0000"/>
                  </a:solidFill>
                  <a:latin typeface="Verdana" charset="0"/>
                  <a:cs typeface="+mn-cs"/>
                </a:rPr>
                <a:t>A</a:t>
              </a:r>
            </a:p>
          </p:txBody>
        </p:sp>
        <p:sp>
          <p:nvSpPr>
            <p:cNvPr id="629800" name="Text Box 40"/>
            <p:cNvSpPr txBox="1">
              <a:spLocks noChangeArrowheads="1"/>
            </p:cNvSpPr>
            <p:nvPr/>
          </p:nvSpPr>
          <p:spPr bwMode="auto">
            <a:xfrm>
              <a:off x="2160" y="3200"/>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t>
              </a:r>
              <a:r>
                <a:rPr lang="en-US" sz="1600">
                  <a:solidFill>
                    <a:srgbClr val="FF0000"/>
                  </a:solidFill>
                  <a:latin typeface="Verdana" charset="0"/>
                  <a:cs typeface="+mn-cs"/>
                </a:rPr>
                <a:t>A</a:t>
              </a:r>
              <a:r>
                <a:rPr lang="en-US" sz="1600">
                  <a:latin typeface="Verdana" charset="0"/>
                  <a:cs typeface="+mn-cs"/>
                </a:rPr>
                <a:t>C</a:t>
              </a:r>
              <a:r>
                <a:rPr lang="en-US" sz="1600">
                  <a:solidFill>
                    <a:srgbClr val="FF0000"/>
                  </a:solidFill>
                  <a:latin typeface="Verdana" charset="0"/>
                  <a:cs typeface="+mn-cs"/>
                </a:rPr>
                <a:t>T</a:t>
              </a:r>
              <a:r>
                <a:rPr lang="en-US" sz="1600">
                  <a:latin typeface="Verdana" charset="0"/>
                  <a:cs typeface="+mn-cs"/>
                </a:rPr>
                <a:t>T</a:t>
              </a:r>
            </a:p>
          </p:txBody>
        </p:sp>
        <p:sp>
          <p:nvSpPr>
            <p:cNvPr id="629801" name="Text Box 41"/>
            <p:cNvSpPr txBox="1">
              <a:spLocks noChangeArrowheads="1"/>
            </p:cNvSpPr>
            <p:nvPr/>
          </p:nvSpPr>
          <p:spPr bwMode="auto">
            <a:xfrm>
              <a:off x="3792" y="3200"/>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t>
              </a:r>
              <a:r>
                <a:rPr lang="en-US" sz="1600">
                  <a:solidFill>
                    <a:srgbClr val="FF0000"/>
                  </a:solidFill>
                  <a:latin typeface="Verdana" charset="0"/>
                  <a:cs typeface="+mn-cs"/>
                </a:rPr>
                <a:t>G</a:t>
              </a:r>
              <a:r>
                <a:rPr lang="en-US" sz="1600">
                  <a:latin typeface="Verdana" charset="0"/>
                  <a:cs typeface="+mn-cs"/>
                </a:rPr>
                <a:t>CTT</a:t>
              </a:r>
            </a:p>
          </p:txBody>
        </p:sp>
        <p:sp>
          <p:nvSpPr>
            <p:cNvPr id="629802" name="Text Box 42"/>
            <p:cNvSpPr txBox="1">
              <a:spLocks noChangeArrowheads="1"/>
            </p:cNvSpPr>
            <p:nvPr/>
          </p:nvSpPr>
          <p:spPr bwMode="auto">
            <a:xfrm>
              <a:off x="2976" y="3200"/>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t>
              </a:r>
              <a:r>
                <a:rPr lang="en-US" sz="1600">
                  <a:solidFill>
                    <a:srgbClr val="FF0000"/>
                  </a:solidFill>
                  <a:latin typeface="Verdana" charset="0"/>
                  <a:cs typeface="+mn-cs"/>
                </a:rPr>
                <a:t>AA</a:t>
              </a:r>
            </a:p>
          </p:txBody>
        </p:sp>
        <p:sp>
          <p:nvSpPr>
            <p:cNvPr id="629803" name="Line 43"/>
            <p:cNvSpPr>
              <a:spLocks noChangeShapeType="1"/>
            </p:cNvSpPr>
            <p:nvPr/>
          </p:nvSpPr>
          <p:spPr bwMode="auto">
            <a:xfrm rot="5400000" flipH="1">
              <a:off x="3552" y="2448"/>
              <a:ext cx="528" cy="7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4" name="Line 44"/>
            <p:cNvSpPr>
              <a:spLocks noChangeShapeType="1"/>
            </p:cNvSpPr>
            <p:nvPr/>
          </p:nvSpPr>
          <p:spPr bwMode="auto">
            <a:xfrm rot="-5400000">
              <a:off x="768" y="2544"/>
              <a:ext cx="576"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5" name="Oval 45"/>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6" name="Oval 46"/>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7" name="Oval 47"/>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8" name="Oval 48"/>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9" name="Oval 49"/>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10" name="Text Box 50"/>
            <p:cNvSpPr txBox="1">
              <a:spLocks noChangeArrowheads="1"/>
            </p:cNvSpPr>
            <p:nvPr/>
          </p:nvSpPr>
          <p:spPr bwMode="auto">
            <a:xfrm>
              <a:off x="443" y="3200"/>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1" name="Rectangle 51"/>
            <p:cNvSpPr>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2" name="Rectangle 52"/>
            <p:cNvSpPr>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TAGCCCT</a:t>
              </a:r>
            </a:p>
          </p:txBody>
        </p:sp>
        <p:sp>
          <p:nvSpPr>
            <p:cNvPr id="629813" name="Rectangle 53"/>
            <p:cNvSpPr>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AGCACTT</a:t>
              </a:r>
            </a:p>
          </p:txBody>
        </p:sp>
      </p:grpSp>
      <p:grpSp>
        <p:nvGrpSpPr>
          <p:cNvPr id="629814" name="Group 54"/>
          <p:cNvGrpSpPr>
            <a:grpSpLocks/>
          </p:cNvGrpSpPr>
          <p:nvPr/>
        </p:nvGrpSpPr>
        <p:grpSpPr bwMode="auto">
          <a:xfrm>
            <a:off x="628650" y="2057400"/>
            <a:ext cx="6565900" cy="3352800"/>
            <a:chOff x="395" y="1296"/>
            <a:chExt cx="4136" cy="2112"/>
          </a:xfrm>
        </p:grpSpPr>
        <p:grpSp>
          <p:nvGrpSpPr>
            <p:cNvPr id="32776" name="Group 55"/>
            <p:cNvGrpSpPr>
              <a:grpSpLocks/>
            </p:cNvGrpSpPr>
            <p:nvPr/>
          </p:nvGrpSpPr>
          <p:grpSpPr bwMode="auto">
            <a:xfrm>
              <a:off x="395" y="1296"/>
              <a:ext cx="4136" cy="2112"/>
              <a:chOff x="395" y="1296"/>
              <a:chExt cx="4136" cy="2112"/>
            </a:xfrm>
          </p:grpSpPr>
          <p:grpSp>
            <p:nvGrpSpPr>
              <p:cNvPr id="32782" name="Group 56"/>
              <p:cNvGrpSpPr>
                <a:grpSpLocks/>
              </p:cNvGrpSpPr>
              <p:nvPr/>
            </p:nvGrpSpPr>
            <p:grpSpPr bwMode="auto">
              <a:xfrm>
                <a:off x="395" y="1296"/>
                <a:ext cx="3932" cy="1776"/>
                <a:chOff x="395" y="1296"/>
                <a:chExt cx="3932" cy="1776"/>
              </a:xfrm>
            </p:grpSpPr>
            <p:sp>
              <p:nvSpPr>
                <p:cNvPr id="629817" name="Text Box 57"/>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AAGACTT</a:t>
                  </a:r>
                </a:p>
              </p:txBody>
            </p:sp>
            <p:sp>
              <p:nvSpPr>
                <p:cNvPr id="629818" name="Line 58"/>
                <p:cNvSpPr>
                  <a:spLocks noChangeShapeType="1"/>
                </p:cNvSpPr>
                <p:nvPr/>
              </p:nvSpPr>
              <p:spPr bwMode="auto">
                <a:xfrm flipH="1">
                  <a:off x="2352" y="1296"/>
                  <a:ext cx="0" cy="33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19" name="Oval 59"/>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0" name="Line 60"/>
                <p:cNvSpPr>
                  <a:spLocks noChangeShapeType="1"/>
                </p:cNvSpPr>
                <p:nvPr/>
              </p:nvSpPr>
              <p:spPr bwMode="auto">
                <a:xfrm>
                  <a:off x="2352" y="1632"/>
                  <a:ext cx="528"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1" name="Text Box 61"/>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22" name="Oval 62"/>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3" name="Line 63"/>
                <p:cNvSpPr>
                  <a:spLocks noChangeShapeType="1"/>
                </p:cNvSpPr>
                <p:nvPr/>
              </p:nvSpPr>
              <p:spPr bwMode="auto">
                <a:xfrm flipH="1">
                  <a:off x="1680" y="1632"/>
                  <a:ext cx="672"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4" name="Text Box 64"/>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25" name="Oval 65"/>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6" name="Oval 66"/>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7" name="Line 67"/>
                <p:cNvSpPr>
                  <a:spLocks noChangeShapeType="1"/>
                </p:cNvSpPr>
                <p:nvPr/>
              </p:nvSpPr>
              <p:spPr bwMode="auto">
                <a:xfrm flipH="1">
                  <a:off x="1296" y="2016"/>
                  <a:ext cx="384"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8" name="Line 68"/>
                <p:cNvSpPr>
                  <a:spLocks noChangeShapeType="1"/>
                </p:cNvSpPr>
                <p:nvPr/>
              </p:nvSpPr>
              <p:spPr bwMode="auto">
                <a:xfrm>
                  <a:off x="1680" y="2016"/>
                  <a:ext cx="432"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9" name="Text Box 69"/>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AGGGCAT</a:t>
                  </a:r>
                </a:p>
              </p:txBody>
            </p:sp>
            <p:sp>
              <p:nvSpPr>
                <p:cNvPr id="629830" name="Text Box 70"/>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TAGCCCT</a:t>
                  </a:r>
                </a:p>
              </p:txBody>
            </p:sp>
            <p:sp>
              <p:nvSpPr>
                <p:cNvPr id="629831" name="Line 71"/>
                <p:cNvSpPr>
                  <a:spLocks noChangeShapeType="1"/>
                </p:cNvSpPr>
                <p:nvPr/>
              </p:nvSpPr>
              <p:spPr bwMode="auto">
                <a:xfrm>
                  <a:off x="2880" y="2016"/>
                  <a:ext cx="576"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2" name="Text Box 72"/>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AGCACTT</a:t>
                  </a:r>
                </a:p>
              </p:txBody>
            </p:sp>
            <p:sp>
              <p:nvSpPr>
                <p:cNvPr id="629833" name="Oval 73"/>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4" name="Oval 74"/>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5" name="Rectangle 75"/>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36" name="Rectangle 76"/>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37" name="Line 77"/>
                <p:cNvSpPr>
                  <a:spLocks noChangeShapeType="1"/>
                </p:cNvSpPr>
                <p:nvPr/>
              </p:nvSpPr>
              <p:spPr bwMode="auto">
                <a:xfrm>
                  <a:off x="2112" y="2544"/>
                  <a:ext cx="384"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8" name="Line 78"/>
                <p:cNvSpPr>
                  <a:spLocks noChangeShapeType="1"/>
                </p:cNvSpPr>
                <p:nvPr/>
              </p:nvSpPr>
              <p:spPr bwMode="auto">
                <a:xfrm rot="-5400000">
                  <a:off x="1632" y="2592"/>
                  <a:ext cx="528" cy="43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9" name="Line 79"/>
                <p:cNvSpPr>
                  <a:spLocks noChangeShapeType="1"/>
                </p:cNvSpPr>
                <p:nvPr/>
              </p:nvSpPr>
              <p:spPr bwMode="auto">
                <a:xfrm rot="-5400000">
                  <a:off x="3120" y="2736"/>
                  <a:ext cx="528" cy="14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0" name="Line 80"/>
                <p:cNvSpPr>
                  <a:spLocks noChangeShapeType="1"/>
                </p:cNvSpPr>
                <p:nvPr/>
              </p:nvSpPr>
              <p:spPr bwMode="auto">
                <a:xfrm rot="5400000" flipH="1">
                  <a:off x="3552" y="2448"/>
                  <a:ext cx="528" cy="72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1" name="Line 81"/>
                <p:cNvSpPr>
                  <a:spLocks noChangeShapeType="1"/>
                </p:cNvSpPr>
                <p:nvPr/>
              </p:nvSpPr>
              <p:spPr bwMode="auto">
                <a:xfrm rot="-5400000">
                  <a:off x="768" y="2544"/>
                  <a:ext cx="576"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29842" name="Rectangle 82"/>
              <p:cNvSpPr>
                <a:spLocks noChangeArrowheads="1"/>
              </p:cNvSpPr>
              <p:nvPr/>
            </p:nvSpPr>
            <p:spPr bwMode="auto">
              <a:xfrm>
                <a:off x="3792" y="3196"/>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AGCGCTT</a:t>
                </a:r>
              </a:p>
            </p:txBody>
          </p:sp>
          <p:sp>
            <p:nvSpPr>
              <p:cNvPr id="629843" name="Rectangle 83"/>
              <p:cNvSpPr>
                <a:spLocks noChangeArrowheads="1"/>
              </p:cNvSpPr>
              <p:nvPr/>
            </p:nvSpPr>
            <p:spPr bwMode="auto">
              <a:xfrm>
                <a:off x="2976" y="3196"/>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AGCACAA</a:t>
                </a:r>
              </a:p>
            </p:txBody>
          </p:sp>
          <p:sp>
            <p:nvSpPr>
              <p:cNvPr id="629844" name="Rectangle 84"/>
              <p:cNvSpPr>
                <a:spLocks noChangeArrowheads="1"/>
              </p:cNvSpPr>
              <p:nvPr/>
            </p:nvSpPr>
            <p:spPr bwMode="auto">
              <a:xfrm>
                <a:off x="2160" y="3196"/>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TAGACTT</a:t>
                </a:r>
              </a:p>
            </p:txBody>
          </p:sp>
          <p:sp>
            <p:nvSpPr>
              <p:cNvPr id="629845" name="Rectangle 85"/>
              <p:cNvSpPr>
                <a:spLocks noChangeArrowheads="1"/>
              </p:cNvSpPr>
              <p:nvPr/>
            </p:nvSpPr>
            <p:spPr bwMode="auto">
              <a:xfrm>
                <a:off x="1296" y="3196"/>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a:t>
                </a:r>
              </a:p>
            </p:txBody>
          </p:sp>
          <p:sp>
            <p:nvSpPr>
              <p:cNvPr id="629846" name="Rectangle 86"/>
              <p:cNvSpPr>
                <a:spLocks noChangeArrowheads="1"/>
              </p:cNvSpPr>
              <p:nvPr/>
            </p:nvSpPr>
            <p:spPr bwMode="auto">
              <a:xfrm>
                <a:off x="443" y="3196"/>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grpSp>
        <p:sp>
          <p:nvSpPr>
            <p:cNvPr id="629847" name="Oval 87"/>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8" name="Oval 88"/>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9" name="Oval 89"/>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0" name="Oval 90"/>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1" name="Oval 91"/>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6083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97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9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97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79"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0"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1"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2"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3"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823" name="Rectangle 8"/>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Phylogeny Problem</a:t>
            </a:r>
          </a:p>
        </p:txBody>
      </p:sp>
      <p:sp>
        <p:nvSpPr>
          <p:cNvPr id="101385" name="Rectangle 9"/>
          <p:cNvSpPr>
            <a:spLocks noChangeArrowheads="1"/>
          </p:cNvSpPr>
          <p:nvPr/>
        </p:nvSpPr>
        <p:spPr bwMode="auto">
          <a:xfrm>
            <a:off x="2097088" y="2346325"/>
            <a:ext cx="1417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TAGCCCA</a:t>
            </a:r>
          </a:p>
        </p:txBody>
      </p:sp>
      <p:sp>
        <p:nvSpPr>
          <p:cNvPr id="101386" name="Rectangle 10"/>
          <p:cNvSpPr>
            <a:spLocks noChangeArrowheads="1"/>
          </p:cNvSpPr>
          <p:nvPr/>
        </p:nvSpPr>
        <p:spPr bwMode="auto">
          <a:xfrm>
            <a:off x="3698875" y="2346325"/>
            <a:ext cx="13747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101387" name="Rectangle 11"/>
          <p:cNvSpPr>
            <a:spLocks noChangeArrowheads="1"/>
          </p:cNvSpPr>
          <p:nvPr/>
        </p:nvSpPr>
        <p:spPr bwMode="auto">
          <a:xfrm>
            <a:off x="5259388" y="2346325"/>
            <a:ext cx="1412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101388" name="Rectangle 12"/>
          <p:cNvSpPr>
            <a:spLocks noChangeArrowheads="1"/>
          </p:cNvSpPr>
          <p:nvPr/>
        </p:nvSpPr>
        <p:spPr bwMode="auto">
          <a:xfrm>
            <a:off x="6858000" y="2346325"/>
            <a:ext cx="14017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101389" name="Rectangle 13"/>
          <p:cNvSpPr>
            <a:spLocks noChangeArrowheads="1"/>
          </p:cNvSpPr>
          <p:nvPr/>
        </p:nvSpPr>
        <p:spPr bwMode="auto">
          <a:xfrm>
            <a:off x="457200" y="2346325"/>
            <a:ext cx="14557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a:t>
            </a:r>
          </a:p>
        </p:txBody>
      </p:sp>
      <p:sp>
        <p:nvSpPr>
          <p:cNvPr id="101390" name="Oval 14"/>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1" name="Oval 15"/>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2" name="Oval 16"/>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3" name="Oval 17"/>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4" name="Oval 18"/>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5" name="Rectangle 19"/>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396" name="Rectangle 20"/>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397" name="Rectangle 21"/>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398" name="Rectangle 22"/>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399" name="Rectangle 23"/>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0" name="AutoShape 24"/>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1" name="Rectangle 25"/>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402" name="Rectangle 26"/>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403" name="Rectangle 27"/>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404" name="Rectangle 28"/>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405" name="Rectangle 29"/>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6" name="Oval 30"/>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7" name="Oval 31"/>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8" name="Oval 32"/>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9" name="Oval 33"/>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10" name="Oval 34"/>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2119671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7"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8"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9"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0"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1"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2" name="Rectangle 8"/>
          <p:cNvSpPr>
            <a:spLocks noChangeArrowheads="1"/>
          </p:cNvSpPr>
          <p:nvPr/>
        </p:nvSpPr>
        <p:spPr bwMode="auto">
          <a:xfrm>
            <a:off x="2209800" y="2362200"/>
            <a:ext cx="88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AGAT</a:t>
            </a:r>
          </a:p>
        </p:txBody>
      </p:sp>
      <p:sp>
        <p:nvSpPr>
          <p:cNvPr id="287753" name="Rectangle 9"/>
          <p:cNvSpPr>
            <a:spLocks noChangeArrowheads="1"/>
          </p:cNvSpPr>
          <p:nvPr/>
        </p:nvSpPr>
        <p:spPr bwMode="auto">
          <a:xfrm>
            <a:off x="3698875" y="2346325"/>
            <a:ext cx="137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287754" name="Rectangle 10"/>
          <p:cNvSpPr>
            <a:spLocks noChangeArrowheads="1"/>
          </p:cNvSpPr>
          <p:nvPr/>
        </p:nvSpPr>
        <p:spPr bwMode="auto">
          <a:xfrm>
            <a:off x="5259388" y="2346325"/>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287755" name="Rectangle 11"/>
          <p:cNvSpPr>
            <a:spLocks noChangeArrowheads="1"/>
          </p:cNvSpPr>
          <p:nvPr/>
        </p:nvSpPr>
        <p:spPr bwMode="auto">
          <a:xfrm>
            <a:off x="6858000" y="2346325"/>
            <a:ext cx="140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287756" name="Rectangle 12"/>
          <p:cNvSpPr>
            <a:spLocks noChangeArrowheads="1"/>
          </p:cNvSpPr>
          <p:nvPr/>
        </p:nvSpPr>
        <p:spPr bwMode="auto">
          <a:xfrm>
            <a:off x="152400" y="2362200"/>
            <a:ext cx="182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AGGGCATGA</a:t>
            </a:r>
          </a:p>
        </p:txBody>
      </p:sp>
      <p:sp>
        <p:nvSpPr>
          <p:cNvPr id="287757" name="Oval 13"/>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8" name="Oval 14"/>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9" name="Oval 15"/>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0" name="Oval 16"/>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1" name="Oval 17"/>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2" name="Rectangle 18"/>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3" name="Rectangle 19"/>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64" name="Rectangle 20"/>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65" name="Rectangle 21"/>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66" name="Rectangle 22"/>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67" name="AutoShape 23"/>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8" name="Rectangle 24"/>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9" name="Rectangle 25"/>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70" name="Rectangle 26"/>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71" name="Rectangle 27"/>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72" name="Rectangle 28"/>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73" name="Oval 29"/>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4" name="Oval 30"/>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5" name="Oval 31"/>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6" name="Oval 32"/>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7" name="Oval 33"/>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041" name="Rectangle 34"/>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The “real” problem</a:t>
            </a:r>
          </a:p>
        </p:txBody>
      </p:sp>
    </p:spTree>
    <p:extLst>
      <p:ext uri="{BB962C8B-B14F-4D97-AF65-F5344CB8AC3E}">
        <p14:creationId xmlns:p14="http://schemas.microsoft.com/office/powerpoint/2010/main" val="391469571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a:t>
            </a:r>
            <a:r>
              <a:rPr lang="en-GB" sz="3300" smtClean="0">
                <a:solidFill>
                  <a:srgbClr val="FF00FF"/>
                </a:solidFill>
                <a:latin typeface="Courier New" charset="0"/>
                <a:cs typeface="Arial" charset="0"/>
              </a:rPr>
              <a:t>GGTG</a:t>
            </a:r>
            <a:r>
              <a:rPr lang="en-GB" sz="3300" smtClean="0">
                <a:solidFill>
                  <a:srgbClr val="000000"/>
                </a:solidFill>
                <a:latin typeface="Courier New" charset="0"/>
                <a:cs typeface="Arial" charset="0"/>
              </a:rPr>
              <a:t>CAGT</a:t>
            </a:r>
            <a:r>
              <a:rPr lang="en-GB" sz="3300" smtClean="0">
                <a:solidFill>
                  <a:srgbClr val="FF0000"/>
                </a:solidFill>
                <a:latin typeface="Courier New" charset="0"/>
                <a:cs typeface="Arial" charset="0"/>
              </a:rPr>
              <a:t>T</a:t>
            </a:r>
            <a:r>
              <a:rPr lang="en-GB" sz="3300" smtClean="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…ACCAGT</a:t>
            </a:r>
            <a:r>
              <a:rPr lang="en-GB" sz="3300" smtClean="0">
                <a:solidFill>
                  <a:srgbClr val="0033CC"/>
                </a:solidFill>
                <a:latin typeface="Courier New" charset="0"/>
                <a:cs typeface="Arial" charset="0"/>
              </a:rPr>
              <a:t>C</a:t>
            </a:r>
            <a:r>
              <a:rPr lang="en-GB" sz="3300" smtClean="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GGTG</a:t>
            </a:r>
            <a:r>
              <a:rPr lang="en-GB" sz="3300" b="1" smtClean="0">
                <a:solidFill>
                  <a:srgbClr val="000000"/>
                </a:solidFill>
                <a:latin typeface="Courier New" charset="0"/>
                <a:cs typeface="Arial" charset="0"/>
              </a:rPr>
              <a:t>CAGT</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a:t>
            </a:r>
            <a:r>
              <a:rPr lang="en-GB" sz="3300" b="1" smtClean="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a:t>
            </a:r>
            <a:r>
              <a:rPr lang="en-GB" sz="3300" b="1" smtClean="0">
                <a:solidFill>
                  <a:srgbClr val="000000"/>
                </a:solidFill>
                <a:latin typeface="Courier New" charset="0"/>
                <a:cs typeface="Arial" charset="0"/>
              </a:rPr>
              <a:t>CAGT</a:t>
            </a:r>
            <a:r>
              <a:rPr lang="en-GB" sz="3300" b="1" smtClean="0">
                <a:solidFill>
                  <a:srgbClr val="0099FF"/>
                </a:solidFill>
                <a:latin typeface="Courier New" charset="0"/>
                <a:cs typeface="Arial" charset="0"/>
              </a:rPr>
              <a:t>C</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a:t>
            </a:r>
            <a:endParaRPr lang="en-GB" b="1" smtClean="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smtClean="0">
                <a:solidFill>
                  <a:schemeClr val="tx1"/>
                </a:solidFill>
              </a:rPr>
              <a:t>The </a:t>
            </a:r>
            <a:r>
              <a:rPr lang="en-GB" sz="2000" b="1" smtClean="0">
                <a:solidFill>
                  <a:srgbClr val="3333CC"/>
                </a:solidFill>
              </a:rPr>
              <a:t>true multiple alignment</a:t>
            </a:r>
            <a:r>
              <a:rPr lang="en-GB" sz="2000" b="1" smtClean="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Defined using transitive closure of pairwise alignments computed on edges of the true tree</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a:t>
            </a:r>
            <a:r>
              <a:rPr lang="en-GB" sz="2800" b="1" smtClean="0">
                <a:solidFill>
                  <a:srgbClr val="FF00FF"/>
                </a:solidFill>
                <a:latin typeface="Courier New" charset="0"/>
                <a:cs typeface="Arial" charset="0"/>
              </a:rPr>
              <a:t>GGTG</a:t>
            </a:r>
            <a:r>
              <a:rPr lang="en-GB" sz="2800" b="1" smtClean="0">
                <a:solidFill>
                  <a:srgbClr val="000000"/>
                </a:solidFill>
                <a:latin typeface="Courier New" charset="0"/>
                <a:cs typeface="Arial" charset="0"/>
              </a:rPr>
              <a:t>CAGT</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ACCA</a:t>
            </a:r>
            <a:r>
              <a:rPr lang="en-GB" sz="3300" b="1" smtClean="0">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Deletion</a:t>
            </a:r>
            <a:endParaRPr lang="en-GB" smtClean="0">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ACCAGT</a:t>
            </a:r>
            <a:r>
              <a:rPr lang="en-GB" sz="2800" b="1" smtClean="0">
                <a:solidFill>
                  <a:srgbClr val="0099FF"/>
                </a:solidFill>
                <a:latin typeface="Courier New" charset="0"/>
                <a:cs typeface="Arial" charset="0"/>
              </a:rPr>
              <a:t>C</a:t>
            </a:r>
            <a:r>
              <a:rPr lang="en-GB" sz="2800" b="1" smtClean="0">
                <a:solidFill>
                  <a:srgbClr val="000000"/>
                </a:solidFill>
                <a:latin typeface="Courier New" charset="0"/>
                <a:cs typeface="Arial" charset="0"/>
              </a:rPr>
              <a:t>ACC</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a:t>
            </a:r>
            <a:r>
              <a:rPr lang="en-GB" sz="3300" b="1" smtClean="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Insertion</a:t>
            </a:r>
            <a:endParaRPr lang="en-GB" smtClean="0">
              <a:solidFill>
                <a:srgbClr val="FF3300"/>
              </a:solidFill>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Input: unaligned sequences</a:t>
            </a:r>
            <a:endParaRPr lang="en-US">
              <a:latin typeface="Arial" charset="0"/>
              <a:ea typeface="ＭＳ Ｐゴシック" charset="0"/>
              <a:cs typeface="ＭＳ Ｐゴシック" charset="0"/>
            </a:endParaRPr>
          </a:p>
        </p:txBody>
      </p:sp>
      <p:sp>
        <p:nvSpPr>
          <p:cNvPr id="58371" name="Text Box 3"/>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1: Alignment</a:t>
            </a:r>
            <a:endParaRPr lang="en-US">
              <a:latin typeface="Arial" charset="0"/>
              <a:ea typeface="ＭＳ Ｐゴシック" charset="0"/>
              <a:cs typeface="ＭＳ Ｐゴシック" charset="0"/>
            </a:endParaRPr>
          </a:p>
        </p:txBody>
      </p:sp>
      <p:sp>
        <p:nvSpPr>
          <p:cNvPr id="60419"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a:solidFill>
                <a:schemeClr val="accent2"/>
              </a:solidFill>
              <a:latin typeface="Courier New" charset="0"/>
            </a:endParaRPr>
          </a:p>
        </p:txBody>
      </p:sp>
      <p:sp>
        <p:nvSpPr>
          <p:cNvPr id="60420"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0421"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2: Construct tree</a:t>
            </a:r>
            <a:endParaRPr lang="en-US">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3"/>
          <p:cNvSpPr txBox="1">
            <a:spLocks noChangeArrowheads="1"/>
          </p:cNvSpPr>
          <p:nvPr/>
        </p:nvSpPr>
        <p:spPr bwMode="auto">
          <a:xfrm>
            <a:off x="391396" y="1067188"/>
            <a:ext cx="8156293" cy="224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2000" dirty="0"/>
          </a:p>
          <a:p>
            <a:pPr marL="285750" indent="-285750">
              <a:buFont typeface="Arial"/>
              <a:buChar char="•"/>
            </a:pPr>
            <a:r>
              <a:rPr lang="en-US" sz="2000" dirty="0" smtClean="0"/>
              <a:t>Ultra</a:t>
            </a:r>
            <a:r>
              <a:rPr lang="en-US" sz="2000" dirty="0"/>
              <a:t>-large multiple-sequence </a:t>
            </a:r>
            <a:r>
              <a:rPr lang="en-US" sz="2000" dirty="0" smtClean="0"/>
              <a:t>alignment (briefly today)</a:t>
            </a:r>
          </a:p>
          <a:p>
            <a:pPr marL="285750" indent="-285750">
              <a:buFont typeface="Arial"/>
              <a:buChar char="•"/>
            </a:pPr>
            <a:endParaRPr lang="en-US" sz="2000" dirty="0" smtClean="0"/>
          </a:p>
          <a:p>
            <a:pPr marL="285750" indent="-285750">
              <a:buFont typeface="Arial"/>
              <a:buChar char="•"/>
            </a:pPr>
            <a:r>
              <a:rPr lang="en-US" sz="2000" dirty="0" err="1" smtClean="0"/>
              <a:t>Metagenomic</a:t>
            </a:r>
            <a:r>
              <a:rPr lang="en-US" sz="2000" dirty="0" smtClean="0"/>
              <a:t> taxon identification and abundance profiling</a:t>
            </a:r>
          </a:p>
          <a:p>
            <a:pPr marL="285750" indent="-285750">
              <a:buFont typeface="Arial"/>
              <a:buChar char="•"/>
            </a:pPr>
            <a:endParaRPr lang="en-US" sz="2000" dirty="0" smtClean="0"/>
          </a:p>
          <a:p>
            <a:pPr marL="285750" indent="-285750">
              <a:buFont typeface="Arial"/>
              <a:buChar char="•"/>
            </a:pPr>
            <a:r>
              <a:rPr lang="en-US" sz="2000" dirty="0" smtClean="0"/>
              <a:t>Species tree estimation from multiple genes in the presence of 		gene tree conflict (Math Colloquium, Oct 2)</a:t>
            </a:r>
          </a:p>
        </p:txBody>
      </p:sp>
      <p:sp>
        <p:nvSpPr>
          <p:cNvPr id="176131" name="Text Box 4"/>
          <p:cNvSpPr txBox="1">
            <a:spLocks noChangeArrowheads="1"/>
          </p:cNvSpPr>
          <p:nvPr/>
        </p:nvSpPr>
        <p:spPr bwMode="auto">
          <a:xfrm>
            <a:off x="1712235" y="309935"/>
            <a:ext cx="5125906"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smtClean="0"/>
              <a:t>Current Research Projects</a:t>
            </a:r>
            <a:endParaRPr lang="en-US" sz="3200" i="1" dirty="0"/>
          </a:p>
        </p:txBody>
      </p:sp>
    </p:spTree>
    <p:extLst>
      <p:ext uri="{BB962C8B-B14F-4D97-AF65-F5344CB8AC3E}">
        <p14:creationId xmlns:p14="http://schemas.microsoft.com/office/powerpoint/2010/main" val="33099106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solidFill>
                  <a:srgbClr val="000000"/>
                </a:solidFill>
              </a:rPr>
              <a:t>Select taxon set and markers</a:t>
            </a:r>
          </a:p>
          <a:p>
            <a:pPr>
              <a:spcAft>
                <a:spcPts val="600"/>
              </a:spcAft>
            </a:pPr>
            <a:r>
              <a:rPr lang="en-US" sz="2000" dirty="0" smtClean="0">
                <a:solidFill>
                  <a:srgbClr val="000000"/>
                </a:solidFill>
              </a:rPr>
              <a:t>Gather and screen sequence data, possibly identify </a:t>
            </a:r>
            <a:r>
              <a:rPr lang="en-US" sz="2000" dirty="0" err="1" smtClean="0">
                <a:solidFill>
                  <a:srgbClr val="000000"/>
                </a:solidFill>
              </a:rPr>
              <a:t>orthologs</a:t>
            </a:r>
            <a:endParaRPr lang="en-US" sz="2000" dirty="0" smtClean="0">
              <a:solidFill>
                <a:srgbClr val="000000"/>
              </a:solidFill>
            </a:endParaRPr>
          </a:p>
          <a:p>
            <a:pPr>
              <a:spcAft>
                <a:spcPts val="600"/>
              </a:spcAft>
            </a:pPr>
            <a:r>
              <a:rPr lang="en-US" sz="2000" dirty="0" smtClean="0">
                <a:solidFill>
                  <a:srgbClr val="000000"/>
                </a:solidFill>
              </a:rPr>
              <a:t>Compute multiple sequence alignments for each locus</a:t>
            </a:r>
          </a:p>
          <a:p>
            <a:pPr>
              <a:spcAft>
                <a:spcPts val="600"/>
              </a:spcAft>
            </a:pPr>
            <a:r>
              <a:rPr lang="en-US" sz="2000" dirty="0" smtClean="0">
                <a:solidFill>
                  <a:srgbClr val="000000"/>
                </a:solidFill>
              </a:rPr>
              <a:t>Compute species tree or network:</a:t>
            </a:r>
          </a:p>
          <a:p>
            <a:pPr lvl="1">
              <a:spcAft>
                <a:spcPts val="600"/>
              </a:spcAft>
            </a:pPr>
            <a:r>
              <a:rPr lang="en-US" sz="2000" dirty="0" smtClean="0">
                <a:solidFill>
                  <a:srgbClr val="000000"/>
                </a:solidFill>
              </a:rPr>
              <a:t>Compute gene trees on the alignments and combine the estimated gene trees, OR</a:t>
            </a:r>
          </a:p>
          <a:p>
            <a:pPr lvl="1">
              <a:spcAft>
                <a:spcPts val="600"/>
              </a:spcAft>
            </a:pPr>
            <a:r>
              <a:rPr lang="en-US" sz="2000" dirty="0" smtClean="0">
                <a:solidFill>
                  <a:srgbClr val="000000"/>
                </a:solidFill>
              </a:rPr>
              <a:t>Estimate a tree from a concatenation of the multiple sequence alignments </a:t>
            </a:r>
          </a:p>
          <a:p>
            <a:pPr>
              <a:spcAft>
                <a:spcPts val="600"/>
              </a:spcAft>
            </a:pPr>
            <a:r>
              <a:rPr lang="en-US" sz="2000" dirty="0" smtClean="0">
                <a:solidFill>
                  <a:srgbClr val="000000"/>
                </a:solidFill>
              </a:rPr>
              <a:t>Get statistical support on each branch (e.g., bootstrapping)</a:t>
            </a:r>
          </a:p>
          <a:p>
            <a:pPr>
              <a:spcAft>
                <a:spcPts val="600"/>
              </a:spcAft>
            </a:pPr>
            <a:r>
              <a:rPr lang="en-US" sz="2000" dirty="0" smtClean="0">
                <a:solidFill>
                  <a:srgbClr val="000000"/>
                </a:solidFill>
              </a:rPr>
              <a:t>Estimate dates on the nodes of the phylogeny</a:t>
            </a:r>
          </a:p>
          <a:p>
            <a:pPr>
              <a:spcAft>
                <a:spcPts val="600"/>
              </a:spcAft>
            </a:pPr>
            <a:r>
              <a:rPr lang="en-US" sz="2000" dirty="0" smtClean="0">
                <a:solidFill>
                  <a:srgbClr val="000000"/>
                </a:solidFill>
              </a:rPr>
              <a:t>Use species tree with branch support and dates </a:t>
            </a:r>
            <a:r>
              <a:rPr lang="en-US" sz="2000" u="sng" dirty="0" smtClean="0">
                <a:solidFill>
                  <a:srgbClr val="000000"/>
                </a:solidFill>
              </a:rPr>
              <a:t>to understand biology</a:t>
            </a:r>
          </a:p>
        </p:txBody>
      </p:sp>
    </p:spTree>
    <p:extLst>
      <p:ext uri="{BB962C8B-B14F-4D97-AF65-F5344CB8AC3E}">
        <p14:creationId xmlns:p14="http://schemas.microsoft.com/office/powerpoint/2010/main" val="354988249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solidFill>
                  <a:srgbClr val="0000FF"/>
                </a:solidFill>
              </a:rPr>
              <a:t>Compute multiple sequence alignments for each locus</a:t>
            </a:r>
          </a:p>
          <a:p>
            <a:pPr>
              <a:spcAft>
                <a:spcPts val="600"/>
              </a:spcAft>
            </a:pPr>
            <a:r>
              <a:rPr lang="en-US" sz="2000" dirty="0" smtClean="0"/>
              <a:t>Compute species tree or network:</a:t>
            </a:r>
          </a:p>
          <a:p>
            <a:pPr lvl="1">
              <a:spcAft>
                <a:spcPts val="600"/>
              </a:spcAft>
            </a:pPr>
            <a:r>
              <a:rPr lang="en-US" sz="2000" dirty="0" smtClean="0">
                <a:solidFill>
                  <a:srgbClr val="0000FF"/>
                </a:solidFill>
              </a:rPr>
              <a:t>Compute gene trees on the alignments </a:t>
            </a:r>
            <a:r>
              <a:rPr lang="en-US" sz="2000" dirty="0" smtClean="0"/>
              <a:t>and combine the estimated gene trees, OR</a:t>
            </a:r>
          </a:p>
          <a:p>
            <a:pPr lvl="1">
              <a:spcAft>
                <a:spcPts val="600"/>
              </a:spcAft>
            </a:pPr>
            <a:r>
              <a:rPr lang="en-US" sz="2000" dirty="0" smtClean="0"/>
              <a:t>Estimate a tree from a concatenation of the multiple sequence alignments </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a:t>
            </a:r>
            <a:r>
              <a:rPr lang="en-US" sz="2000" u="sng" dirty="0" smtClean="0"/>
              <a:t>to understand biology</a:t>
            </a:r>
          </a:p>
        </p:txBody>
      </p:sp>
    </p:spTree>
    <p:extLst>
      <p:ext uri="{BB962C8B-B14F-4D97-AF65-F5344CB8AC3E}">
        <p14:creationId xmlns:p14="http://schemas.microsoft.com/office/powerpoint/2010/main" val="188353835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dirty="0">
                <a:latin typeface="Arial" charset="0"/>
                <a:ea typeface="ＭＳ Ｐゴシック" charset="0"/>
                <a:cs typeface="ＭＳ Ｐゴシック" charset="0"/>
              </a:rPr>
              <a:t>Large-scale </a:t>
            </a:r>
            <a:r>
              <a:rPr lang="en-US" dirty="0" smtClean="0">
                <a:latin typeface="Arial" charset="0"/>
                <a:ea typeface="ＭＳ Ｐゴシック" charset="0"/>
                <a:cs typeface="ＭＳ Ｐゴシック" charset="0"/>
              </a:rPr>
              <a:t>Alignment </a:t>
            </a:r>
            <a:r>
              <a:rPr lang="en-US" dirty="0">
                <a:latin typeface="Arial" charset="0"/>
                <a:ea typeface="ＭＳ Ｐゴシック" charset="0"/>
                <a:cs typeface="ＭＳ Ｐゴシック" charset="0"/>
              </a:rPr>
              <a:t>Estimation</a:t>
            </a:r>
          </a:p>
        </p:txBody>
      </p:sp>
      <p:sp>
        <p:nvSpPr>
          <p:cNvPr id="720899" name="Rectangle 3"/>
          <p:cNvSpPr>
            <a:spLocks noGrp="1" noChangeArrowheads="1"/>
          </p:cNvSpPr>
          <p:nvPr>
            <p:ph type="body" idx="1"/>
          </p:nvPr>
        </p:nvSpPr>
        <p:spPr>
          <a:xfrm>
            <a:off x="685800" y="1981200"/>
            <a:ext cx="7924800" cy="4572000"/>
          </a:xfrm>
        </p:spPr>
        <p:txBody>
          <a:bodyPr/>
          <a:lstStyle/>
          <a:p>
            <a:pPr eaLnBrk="1" hangingPunct="1">
              <a:spcAft>
                <a:spcPts val="1200"/>
              </a:spcAft>
              <a:defRPr/>
            </a:pPr>
            <a:r>
              <a:rPr lang="en-US" dirty="0" smtClean="0">
                <a:solidFill>
                  <a:srgbClr val="000000"/>
                </a:solidFill>
              </a:rPr>
              <a:t>Many genes are considered </a:t>
            </a:r>
            <a:r>
              <a:rPr lang="en-US" dirty="0" err="1" smtClean="0">
                <a:solidFill>
                  <a:srgbClr val="000000"/>
                </a:solidFill>
              </a:rPr>
              <a:t>unalignable</a:t>
            </a:r>
            <a:r>
              <a:rPr lang="en-US" dirty="0" smtClean="0">
                <a:solidFill>
                  <a:srgbClr val="000000"/>
                </a:solidFill>
              </a:rPr>
              <a:t> due to high rates of evolution </a:t>
            </a:r>
          </a:p>
          <a:p>
            <a:pPr eaLnBrk="1" hangingPunct="1">
              <a:spcAft>
                <a:spcPts val="1200"/>
              </a:spcAft>
              <a:defRPr/>
            </a:pPr>
            <a:r>
              <a:rPr lang="en-US" dirty="0" smtClean="0">
                <a:solidFill>
                  <a:srgbClr val="000000"/>
                </a:solidFill>
              </a:rPr>
              <a:t>Only a few methods can analyze large datasets</a:t>
            </a:r>
          </a:p>
          <a:p>
            <a:pPr eaLnBrk="1" hangingPunct="1">
              <a:spcAft>
                <a:spcPts val="1200"/>
              </a:spcAft>
              <a:defRPr/>
            </a:pPr>
            <a:r>
              <a:rPr lang="en-US" dirty="0" err="1" smtClean="0">
                <a:solidFill>
                  <a:srgbClr val="000000"/>
                </a:solidFill>
              </a:rPr>
              <a:t>iPlant</a:t>
            </a:r>
            <a:r>
              <a:rPr lang="en-US" dirty="0" smtClean="0">
                <a:solidFill>
                  <a:srgbClr val="000000"/>
                </a:solidFill>
              </a:rPr>
              <a:t> (NSF Plant Biology Collaborative) and other projects planning to construct phylogenies with 500,000 taxa</a:t>
            </a:r>
          </a:p>
        </p:txBody>
      </p:sp>
    </p:spTree>
    <p:extLst>
      <p:ext uri="{BB962C8B-B14F-4D97-AF65-F5344CB8AC3E}">
        <p14:creationId xmlns:p14="http://schemas.microsoft.com/office/powerpoint/2010/main" val="100005980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60280" y="595313"/>
            <a:ext cx="6368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Hard Computational Problems</a:t>
            </a:r>
            <a:endParaRPr lang="en-US" sz="3600" dirty="0"/>
          </a:p>
        </p:txBody>
      </p:sp>
      <p:sp>
        <p:nvSpPr>
          <p:cNvPr id="2" name="TextBox 1"/>
          <p:cNvSpPr txBox="1"/>
          <p:nvPr/>
        </p:nvSpPr>
        <p:spPr>
          <a:xfrm>
            <a:off x="4875874" y="1780941"/>
            <a:ext cx="4014462" cy="3477875"/>
          </a:xfrm>
          <a:prstGeom prst="rect">
            <a:avLst/>
          </a:prstGeom>
          <a:noFill/>
        </p:spPr>
        <p:txBody>
          <a:bodyPr wrap="square" rtlCol="0">
            <a:spAutoFit/>
          </a:bodyPr>
          <a:lstStyle/>
          <a:p>
            <a:r>
              <a:rPr lang="en-US" sz="2000" dirty="0" smtClean="0"/>
              <a:t>NP-hard problems</a:t>
            </a:r>
          </a:p>
          <a:p>
            <a:endParaRPr lang="en-US" sz="2000" dirty="0" smtClean="0"/>
          </a:p>
          <a:p>
            <a:r>
              <a:rPr lang="en-US" sz="2000" dirty="0" smtClean="0"/>
              <a:t>Large datasets</a:t>
            </a:r>
          </a:p>
          <a:p>
            <a:r>
              <a:rPr lang="en-US" sz="2000" dirty="0"/>
              <a:t>	</a:t>
            </a:r>
            <a:r>
              <a:rPr lang="en-US" sz="2000" dirty="0" smtClean="0"/>
              <a:t>100,000+ sequences</a:t>
            </a:r>
          </a:p>
          <a:p>
            <a:r>
              <a:rPr lang="en-US" sz="2000" dirty="0"/>
              <a:t>	</a:t>
            </a:r>
            <a:r>
              <a:rPr lang="en-US" sz="2000" dirty="0" smtClean="0"/>
              <a:t>thousands of genes</a:t>
            </a:r>
          </a:p>
          <a:p>
            <a:endParaRPr lang="en-US" sz="2000" dirty="0" smtClean="0"/>
          </a:p>
          <a:p>
            <a:r>
              <a:rPr lang="en-US" sz="2000" dirty="0" smtClean="0"/>
              <a:t>“Big data” complexity:</a:t>
            </a:r>
          </a:p>
          <a:p>
            <a:r>
              <a:rPr lang="en-US" sz="2000" dirty="0"/>
              <a:t>	</a:t>
            </a:r>
            <a:r>
              <a:rPr lang="en-US" sz="2000" dirty="0" smtClean="0"/>
              <a:t>model misspecification</a:t>
            </a:r>
          </a:p>
          <a:p>
            <a:r>
              <a:rPr lang="en-US" sz="2000" dirty="0"/>
              <a:t>	</a:t>
            </a:r>
            <a:r>
              <a:rPr lang="en-US" sz="2000" dirty="0" smtClean="0"/>
              <a:t>fragmentary sequences</a:t>
            </a:r>
          </a:p>
          <a:p>
            <a:r>
              <a:rPr lang="en-US" sz="2000" dirty="0"/>
              <a:t>	</a:t>
            </a:r>
            <a:r>
              <a:rPr lang="en-US" sz="2000" dirty="0" smtClean="0"/>
              <a:t>errors in input data</a:t>
            </a:r>
          </a:p>
          <a:p>
            <a:r>
              <a:rPr lang="en-US" sz="2000" dirty="0"/>
              <a:t>	</a:t>
            </a:r>
            <a:r>
              <a:rPr lang="en-US" sz="2000" dirty="0" smtClean="0"/>
              <a:t>streaming data</a:t>
            </a:r>
            <a:endParaRPr lang="en-US" sz="2000" dirty="0"/>
          </a:p>
        </p:txBody>
      </p:sp>
    </p:spTree>
    <p:extLst>
      <p:ext uri="{BB962C8B-B14F-4D97-AF65-F5344CB8AC3E}">
        <p14:creationId xmlns:p14="http://schemas.microsoft.com/office/powerpoint/2010/main" val="271596007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a:bodyPr>
          <a:lstStyle/>
          <a:p>
            <a:pPr>
              <a:spcAft>
                <a:spcPts val="1200"/>
              </a:spcAft>
            </a:pPr>
            <a:r>
              <a:rPr lang="en-US" sz="2600" dirty="0" smtClean="0">
                <a:latin typeface="Arial" charset="0"/>
                <a:ea typeface="ＭＳ Ｐゴシック" charset="0"/>
                <a:cs typeface="ＭＳ Ｐゴシック" charset="0"/>
              </a:rPr>
              <a:t>“Big data” multiple sequence alignment</a:t>
            </a:r>
          </a:p>
          <a:p>
            <a:pPr>
              <a:spcAft>
                <a:spcPts val="1200"/>
              </a:spcAft>
            </a:pPr>
            <a:r>
              <a:rPr lang="en-US" sz="2600" u="sng" dirty="0" err="1" smtClean="0">
                <a:solidFill>
                  <a:srgbClr val="0000FF"/>
                </a:solidFill>
                <a:latin typeface="Arial" charset="0"/>
                <a:ea typeface="ＭＳ Ｐゴシック" charset="0"/>
                <a:cs typeface="ＭＳ Ｐゴシック" charset="0"/>
              </a:rPr>
              <a:t>SATé</a:t>
            </a:r>
            <a:r>
              <a:rPr lang="en-US" sz="2600" dirty="0" smtClean="0">
                <a:latin typeface="Arial" charset="0"/>
                <a:ea typeface="ＭＳ Ｐゴシック" charset="0"/>
                <a:cs typeface="ＭＳ Ｐゴシック" charset="0"/>
              </a:rPr>
              <a:t> (2009, 2012) and </a:t>
            </a:r>
            <a:r>
              <a:rPr lang="en-US" sz="2600" u="sng" dirty="0" smtClean="0">
                <a:solidFill>
                  <a:srgbClr val="0000FF"/>
                </a:solidFill>
                <a:latin typeface="Arial" charset="0"/>
                <a:ea typeface="ＭＳ Ｐゴシック" charset="0"/>
                <a:cs typeface="ＭＳ Ｐゴシック" charset="0"/>
              </a:rPr>
              <a:t>PASTA</a:t>
            </a:r>
            <a:r>
              <a:rPr lang="en-US" sz="2600" dirty="0" smtClean="0">
                <a:latin typeface="Arial" charset="0"/>
                <a:ea typeface="ＭＳ Ｐゴシック" charset="0"/>
                <a:cs typeface="ＭＳ Ｐゴシック" charset="0"/>
              </a:rPr>
              <a:t> (2014), methods for co-estimation of alignments and trees</a:t>
            </a:r>
          </a:p>
          <a:p>
            <a:pPr>
              <a:spcAft>
                <a:spcPts val="1200"/>
              </a:spcAft>
            </a:pPr>
            <a:r>
              <a:rPr lang="en-US" sz="2600" dirty="0" smtClean="0">
                <a:latin typeface="Arial" charset="0"/>
                <a:ea typeface="ＭＳ Ｐゴシック" charset="0"/>
                <a:cs typeface="ＭＳ Ｐゴシック" charset="0"/>
              </a:rPr>
              <a:t>The HMM Family technique, and applications to</a:t>
            </a:r>
          </a:p>
          <a:p>
            <a:pPr lvl="1">
              <a:spcAft>
                <a:spcPts val="1200"/>
              </a:spcAft>
            </a:pPr>
            <a:r>
              <a:rPr lang="en-US" sz="2200" dirty="0" smtClean="0">
                <a:latin typeface="Arial" charset="0"/>
                <a:ea typeface="ＭＳ Ｐゴシック" charset="0"/>
                <a:cs typeface="ＭＳ Ｐゴシック" charset="0"/>
              </a:rPr>
              <a:t>phylogenetic placement (</a:t>
            </a:r>
            <a:r>
              <a:rPr lang="en-US" sz="2200" dirty="0" smtClean="0">
                <a:solidFill>
                  <a:srgbClr val="0000FF"/>
                </a:solidFill>
                <a:latin typeface="Arial" charset="0"/>
                <a:ea typeface="ＭＳ Ｐゴシック" charset="0"/>
                <a:cs typeface="ＭＳ Ｐゴシック" charset="0"/>
              </a:rPr>
              <a:t>SEPP</a:t>
            </a:r>
            <a:r>
              <a:rPr lang="en-US" sz="2200" dirty="0" smtClean="0">
                <a:latin typeface="Arial" charset="0"/>
                <a:ea typeface="ＭＳ Ｐゴシック" charset="0"/>
                <a:cs typeface="ＭＳ Ｐゴシック" charset="0"/>
              </a:rPr>
              <a:t>, PSB 2012),</a:t>
            </a:r>
          </a:p>
          <a:p>
            <a:pPr lvl="1">
              <a:spcAft>
                <a:spcPts val="1200"/>
              </a:spcAft>
            </a:pPr>
            <a:r>
              <a:rPr lang="en-US" sz="2200" dirty="0" smtClean="0">
                <a:latin typeface="Arial" charset="0"/>
                <a:ea typeface="ＭＳ Ｐゴシック" charset="0"/>
                <a:cs typeface="ＭＳ Ｐゴシック" charset="0"/>
              </a:rPr>
              <a:t>multiple sequence alignment (</a:t>
            </a:r>
            <a:r>
              <a:rPr lang="en-US" sz="2200" u="sng" dirty="0" smtClean="0">
                <a:solidFill>
                  <a:srgbClr val="0000FF"/>
                </a:solidFill>
                <a:latin typeface="Arial" charset="0"/>
                <a:ea typeface="ＭＳ Ｐゴシック" charset="0"/>
                <a:cs typeface="ＭＳ Ｐゴシック" charset="0"/>
              </a:rPr>
              <a:t>UPP,</a:t>
            </a:r>
            <a:r>
              <a:rPr lang="en-US" sz="2200" baseline="300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in </a:t>
            </a:r>
            <a:r>
              <a:rPr lang="en-US" sz="2200" dirty="0">
                <a:latin typeface="Arial" charset="0"/>
                <a:ea typeface="ＭＳ Ｐゴシック" charset="0"/>
                <a:cs typeface="ＭＳ Ｐゴシック" charset="0"/>
              </a:rPr>
              <a:t>preparation</a:t>
            </a:r>
            <a:r>
              <a:rPr lang="en-US" sz="2200" dirty="0" smtClean="0">
                <a:latin typeface="Arial" charset="0"/>
                <a:ea typeface="ＭＳ Ｐゴシック" charset="0"/>
                <a:cs typeface="ＭＳ Ｐゴシック" charset="0"/>
              </a:rPr>
              <a:t>), and</a:t>
            </a:r>
          </a:p>
          <a:p>
            <a:pPr lvl="1">
              <a:spcAft>
                <a:spcPts val="1200"/>
              </a:spcAft>
            </a:pPr>
            <a:r>
              <a:rPr lang="en-US" sz="2200" dirty="0" err="1">
                <a:latin typeface="Arial" charset="0"/>
                <a:ea typeface="ＭＳ Ｐゴシック" charset="0"/>
                <a:cs typeface="ＭＳ Ｐゴシック" charset="0"/>
              </a:rPr>
              <a:t>metagenomic</a:t>
            </a:r>
            <a:r>
              <a:rPr lang="en-US" sz="2200" dirty="0">
                <a:latin typeface="Arial" charset="0"/>
                <a:ea typeface="ＭＳ Ｐゴシック" charset="0"/>
                <a:cs typeface="ＭＳ Ｐゴシック" charset="0"/>
              </a:rPr>
              <a:t> taxon identification (</a:t>
            </a:r>
            <a:r>
              <a:rPr lang="en-US" sz="2200" dirty="0">
                <a:solidFill>
                  <a:srgbClr val="0000FF"/>
                </a:solidFill>
                <a:latin typeface="Arial" charset="0"/>
                <a:ea typeface="ＭＳ Ｐゴシック" charset="0"/>
                <a:cs typeface="ＭＳ Ｐゴシック" charset="0"/>
              </a:rPr>
              <a:t>TIPP</a:t>
            </a:r>
            <a:r>
              <a:rPr lang="en-US" sz="2200" dirty="0">
                <a:latin typeface="Arial" charset="0"/>
                <a:ea typeface="ＭＳ Ｐゴシック" charset="0"/>
                <a:cs typeface="ＭＳ Ｐゴシック" charset="0"/>
              </a:rPr>
              <a:t>, submitted</a:t>
            </a:r>
            <a:r>
              <a:rPr lang="en-US" sz="2200" dirty="0" smtClean="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a:t>
            </a:r>
          </a:p>
          <a:p>
            <a:pPr lvl="1">
              <a:spcAft>
                <a:spcPts val="1200"/>
              </a:spcAft>
            </a:pPr>
            <a:endParaRPr lang="en-US" sz="2200" dirty="0">
              <a:latin typeface="Arial" charset="0"/>
              <a:ea typeface="ＭＳ Ｐゴシック" charset="0"/>
              <a:cs typeface="ＭＳ Ｐゴシック" charset="0"/>
            </a:endParaRPr>
          </a:p>
          <a:p>
            <a:pPr>
              <a:spcAft>
                <a:spcPts val="1200"/>
              </a:spcAft>
            </a:pPr>
            <a:endParaRPr lang="en-US" sz="2600" dirty="0" smtClean="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787894652"/>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normAutofit/>
          </a:bodyPr>
          <a:lstStyle/>
          <a:p>
            <a:pPr eaLnBrk="1" hangingPunct="1"/>
            <a:r>
              <a:rPr lang="en-US" sz="3600" dirty="0">
                <a:latin typeface="Arial" charset="0"/>
                <a:ea typeface="ＭＳ Ｐゴシック" charset="0"/>
                <a:cs typeface="ＭＳ Ｐゴシック" charset="0"/>
              </a:rPr>
              <a:t>F</a:t>
            </a:r>
            <a:r>
              <a:rPr lang="en-US" sz="3600" dirty="0" smtClean="0">
                <a:latin typeface="Arial" charset="0"/>
                <a:ea typeface="ＭＳ Ｐゴシック" charset="0"/>
                <a:cs typeface="ＭＳ Ｐゴシック" charset="0"/>
              </a:rPr>
              <a:t>irst </a:t>
            </a:r>
            <a:r>
              <a:rPr lang="en-US" sz="3600" dirty="0">
                <a:latin typeface="Arial" charset="0"/>
                <a:ea typeface="ＭＳ Ｐゴシック" charset="0"/>
                <a:cs typeface="ＭＳ Ｐゴシック" charset="0"/>
              </a:rPr>
              <a:t>A</a:t>
            </a:r>
            <a:r>
              <a:rPr lang="en-US" sz="3600" dirty="0" smtClean="0">
                <a:latin typeface="Arial" charset="0"/>
                <a:ea typeface="ＭＳ Ｐゴシック" charset="0"/>
                <a:cs typeface="ＭＳ Ｐゴシック" charset="0"/>
              </a:rPr>
              <a:t>lign, then Compute the Tree</a:t>
            </a:r>
            <a:endParaRPr lang="en-US" dirty="0">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19474068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322" name="Rectangle 3"/>
          <p:cNvSpPr>
            <a:spLocks noGrp="1" noChangeArrowheads="1"/>
          </p:cNvSpPr>
          <p:nvPr>
            <p:ph type="title"/>
          </p:nvPr>
        </p:nvSpPr>
        <p:spPr>
          <a:xfrm>
            <a:off x="685800" y="-304800"/>
            <a:ext cx="7772400" cy="1143000"/>
          </a:xfrm>
        </p:spPr>
        <p:txBody>
          <a:bodyPr/>
          <a:lstStyle/>
          <a:p>
            <a:pPr eaLnBrk="1" hangingPunct="1"/>
            <a:r>
              <a:rPr lang="en-US" sz="4000">
                <a:latin typeface="Arial" charset="0"/>
                <a:ea typeface="ＭＳ Ｐゴシック" charset="0"/>
                <a:cs typeface="ＭＳ Ｐゴシック" charset="0"/>
              </a:rPr>
              <a:t>Quantifying Error</a:t>
            </a:r>
          </a:p>
        </p:txBody>
      </p:sp>
      <p:pic>
        <p:nvPicPr>
          <p:cNvPr id="56323"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Verdana" charset="0"/>
                <a:cs typeface="+mn-cs"/>
              </a:rPr>
              <a:t>FN: false negative</a:t>
            </a:r>
          </a:p>
          <a:p>
            <a:pPr>
              <a:defRPr/>
            </a:pPr>
            <a:r>
              <a:rPr lang="en-US">
                <a:latin typeface="Verdana" charset="0"/>
                <a:cs typeface="+mn-cs"/>
              </a:rPr>
              <a:t>      (missing edge)</a:t>
            </a:r>
          </a:p>
          <a:p>
            <a:pPr>
              <a:defRPr/>
            </a:pPr>
            <a:r>
              <a:rPr lang="en-US">
                <a:latin typeface="Verdana" charset="0"/>
                <a:cs typeface="+mn-cs"/>
              </a:rPr>
              <a:t>FP: false positive</a:t>
            </a:r>
          </a:p>
          <a:p>
            <a:pPr>
              <a:defRPr/>
            </a:pPr>
            <a:r>
              <a:rPr lang="en-US">
                <a:latin typeface="Verdana" charset="0"/>
                <a:cs typeface="+mn-cs"/>
              </a:rPr>
              <a:t>      (incorrect edge)</a:t>
            </a:r>
          </a:p>
          <a:p>
            <a:pPr>
              <a:defRPr/>
            </a:pPr>
            <a:endParaRPr lang="en-US">
              <a:latin typeface="Verdana" charset="0"/>
              <a:cs typeface="+mn-cs"/>
            </a:endParaRPr>
          </a:p>
          <a:p>
            <a:pPr>
              <a:defRPr/>
            </a:pPr>
            <a:r>
              <a:rPr lang="en-US">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t>Two-phase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smtClean="0"/>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Infernal (Bioinf. 2009)</a:t>
            </a:r>
            <a:endParaRPr lang="en-GB" sz="2000" smtClean="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smtClean="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Neighbor</a:t>
            </a:r>
            <a:r>
              <a:rPr lang="en-GB" dirty="0" smtClean="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FastME</a:t>
            </a:r>
            <a:endParaRPr lang="en-GB" dirty="0" smtClean="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3"/>
          <p:cNvSpPr txBox="1">
            <a:spLocks noChangeArrowheads="1"/>
          </p:cNvSpPr>
          <p:nvPr/>
        </p:nvSpPr>
        <p:spPr bwMode="auto">
          <a:xfrm>
            <a:off x="626521" y="1473580"/>
            <a:ext cx="8302273" cy="430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a:spcAft>
                <a:spcPts val="1200"/>
              </a:spcAft>
              <a:buFont typeface="Arial"/>
              <a:buChar char="•"/>
            </a:pPr>
            <a:r>
              <a:rPr lang="en-US" dirty="0" smtClean="0"/>
              <a:t>Alignment</a:t>
            </a:r>
            <a:r>
              <a:rPr lang="en-US" dirty="0"/>
              <a:t>-free phylogeny estimation</a:t>
            </a:r>
          </a:p>
          <a:p>
            <a:pPr marL="285750" indent="-285750">
              <a:spcAft>
                <a:spcPts val="1200"/>
              </a:spcAft>
              <a:buFont typeface="Arial"/>
              <a:buChar char="•"/>
            </a:pPr>
            <a:r>
              <a:rPr lang="en-US" dirty="0" smtClean="0"/>
              <a:t>Supertree </a:t>
            </a:r>
            <a:r>
              <a:rPr lang="en-US" dirty="0"/>
              <a:t>estimation</a:t>
            </a:r>
          </a:p>
          <a:p>
            <a:pPr marL="285750" indent="-285750">
              <a:spcAft>
                <a:spcPts val="1200"/>
              </a:spcAft>
              <a:buFont typeface="Arial"/>
              <a:buChar char="•"/>
            </a:pPr>
            <a:r>
              <a:rPr lang="en-US" dirty="0" smtClean="0"/>
              <a:t>Genome </a:t>
            </a:r>
            <a:r>
              <a:rPr lang="en-US" dirty="0"/>
              <a:t>rearrangement phylogeny</a:t>
            </a:r>
          </a:p>
          <a:p>
            <a:pPr marL="285750" indent="-285750">
              <a:spcAft>
                <a:spcPts val="1200"/>
              </a:spcAft>
              <a:buFont typeface="Arial"/>
              <a:buChar char="•"/>
            </a:pPr>
            <a:r>
              <a:rPr lang="en-US" dirty="0" smtClean="0"/>
              <a:t>Reticulate </a:t>
            </a:r>
            <a:r>
              <a:rPr lang="en-US" dirty="0" smtClean="0"/>
              <a:t>evolution detection and reconstruction</a:t>
            </a:r>
            <a:endParaRPr lang="en-US" dirty="0" smtClean="0"/>
          </a:p>
          <a:p>
            <a:pPr marL="285750" indent="-285750">
              <a:spcAft>
                <a:spcPts val="1200"/>
              </a:spcAft>
              <a:buFont typeface="Arial"/>
              <a:buChar char="•"/>
            </a:pPr>
            <a:r>
              <a:rPr lang="en-US" dirty="0" smtClean="0"/>
              <a:t>Data </a:t>
            </a:r>
            <a:r>
              <a:rPr lang="en-US" dirty="0"/>
              <a:t>mining techniques to explore multiple </a:t>
            </a:r>
            <a:r>
              <a:rPr lang="en-US" dirty="0" smtClean="0"/>
              <a:t>optima</a:t>
            </a:r>
          </a:p>
          <a:p>
            <a:pPr marL="285750" indent="-285750">
              <a:spcAft>
                <a:spcPts val="1200"/>
              </a:spcAft>
              <a:buFont typeface="Arial"/>
              <a:buChar char="•"/>
            </a:pPr>
            <a:r>
              <a:rPr lang="en-US" dirty="0" smtClean="0"/>
              <a:t>Theoretical guarantees under Markov models of </a:t>
            </a:r>
            <a:r>
              <a:rPr lang="en-US" dirty="0" smtClean="0"/>
              <a:t>evolution</a:t>
            </a:r>
          </a:p>
          <a:p>
            <a:pPr marL="285750" indent="-285750">
              <a:spcAft>
                <a:spcPts val="1200"/>
              </a:spcAft>
              <a:buFont typeface="Arial"/>
              <a:buChar char="•"/>
            </a:pPr>
            <a:r>
              <a:rPr lang="en-US" dirty="0" smtClean="0"/>
              <a:t>Historical linguistics</a:t>
            </a:r>
            <a:endParaRPr lang="en-US" dirty="0" smtClean="0"/>
          </a:p>
          <a:p>
            <a:pPr marL="285750" indent="-285750">
              <a:buFont typeface="Arial"/>
              <a:buChar char="•"/>
            </a:pPr>
            <a:endParaRPr lang="en-US" sz="1800" dirty="0"/>
          </a:p>
          <a:p>
            <a:endParaRPr lang="en-US" sz="1800" dirty="0"/>
          </a:p>
        </p:txBody>
      </p:sp>
      <p:sp>
        <p:nvSpPr>
          <p:cNvPr id="176131" name="Text Box 4"/>
          <p:cNvSpPr txBox="1">
            <a:spLocks noChangeArrowheads="1"/>
          </p:cNvSpPr>
          <p:nvPr/>
        </p:nvSpPr>
        <p:spPr bwMode="auto">
          <a:xfrm>
            <a:off x="2113450" y="260788"/>
            <a:ext cx="5207312"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smtClean="0"/>
              <a:t>Other Research Projects</a:t>
            </a:r>
            <a:endParaRPr lang="en-US" sz="3200" i="1" dirty="0"/>
          </a:p>
        </p:txBody>
      </p:sp>
    </p:spTree>
    <p:extLst>
      <p:ext uri="{BB962C8B-B14F-4D97-AF65-F5344CB8AC3E}">
        <p14:creationId xmlns:p14="http://schemas.microsoft.com/office/powerpoint/2010/main" val="15340933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smtClean="0">
                <a:latin typeface="Arial" charset="0"/>
                <a:ea typeface="ＭＳ Ｐゴシック" charset="0"/>
                <a:cs typeface="ＭＳ Ｐゴシック" charset="0"/>
              </a:rPr>
              <a:t>Re-aligning on a tree</a:t>
            </a:r>
            <a:endParaRPr lang="en-US" dirty="0">
              <a:latin typeface="Arial" charset="0"/>
              <a:ea typeface="ＭＳ Ｐゴシック" charset="0"/>
              <a:cs typeface="ＭＳ Ｐゴシック" charset="0"/>
            </a:endParaRP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716713" y="2549525"/>
            <a:ext cx="18748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Align subproblems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2130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95375" y="392740"/>
            <a:ext cx="6953250" cy="1028700"/>
          </a:xfrm>
        </p:spPr>
        <p:txBody>
          <a:bodyPr/>
          <a:lstStyle/>
          <a:p>
            <a:r>
              <a:rPr lang="en-US" sz="4000" b="1" dirty="0" err="1" smtClean="0"/>
              <a:t>SATé</a:t>
            </a:r>
            <a:r>
              <a:rPr lang="en-US" sz="4000" b="1" dirty="0" smtClean="0"/>
              <a:t> and PASTA Algorithms</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304800" y="5029200"/>
            <a:ext cx="8534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If new alignment/tree pair has worse ML score, realign using a different decomposition</a:t>
            </a:r>
          </a:p>
          <a:p>
            <a:pPr>
              <a:spcBef>
                <a:spcPct val="50000"/>
              </a:spcBef>
            </a:pPr>
            <a:r>
              <a:rPr lang="en-US"/>
              <a:t>Repeat until termination condition (typically, 24 hours)</a:t>
            </a:r>
          </a:p>
        </p:txBody>
      </p:sp>
    </p:spTree>
    <p:extLst>
      <p:ext uri="{BB962C8B-B14F-4D97-AF65-F5344CB8AC3E}">
        <p14:creationId xmlns:p14="http://schemas.microsoft.com/office/powerpoint/2010/main" val="13573711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a:blipFill dpi="0" rotWithShape="0">
                  <a:blip/>
                  <a:srcRect b="50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4754" name="Group 3"/>
          <p:cNvGrpSpPr>
            <a:grpSpLocks/>
          </p:cNvGrpSpPr>
          <p:nvPr/>
        </p:nvGrpSpPr>
        <p:grpSpPr bwMode="auto">
          <a:xfrm>
            <a:off x="682625" y="4159250"/>
            <a:ext cx="8216900" cy="452438"/>
            <a:chOff x="474" y="4298"/>
            <a:chExt cx="5706" cy="314"/>
          </a:xfrm>
        </p:grpSpPr>
        <p:sp>
          <p:nvSpPr>
            <p:cNvPr id="18330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3301" name="Rectangle 5"/>
            <p:cNvSpPr>
              <a:spLocks noChangeArrowheads="1"/>
            </p:cNvSpPr>
            <p:nvPr/>
          </p:nvSpPr>
          <p:spPr bwMode="auto">
            <a:xfrm>
              <a:off x="1374" y="4392"/>
              <a:ext cx="3746"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a:solidFill>
                    <a:srgbClr val="000000"/>
                  </a:solidFill>
                  <a:cs typeface="Arial" charset="0"/>
                </a:rPr>
                <a:t>1000 taxon models, ordered by difficulty</a:t>
              </a:r>
              <a:endParaRPr lang="en-GB" sz="1800">
                <a:solidFill>
                  <a:srgbClr val="000000"/>
                </a:solidFill>
                <a:cs typeface="Arial" charset="0"/>
              </a:endParaRPr>
            </a:p>
          </p:txBody>
        </p:sp>
      </p:grpSp>
      <p:sp>
        <p:nvSpPr>
          <p:cNvPr id="183302" name="Text Box 6"/>
          <p:cNvSpPr txBox="1">
            <a:spLocks noChangeArrowheads="1"/>
          </p:cNvSpPr>
          <p:nvPr/>
        </p:nvSpPr>
        <p:spPr bwMode="auto">
          <a:xfrm>
            <a:off x="2176976" y="5241060"/>
            <a:ext cx="5180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smtClean="0"/>
              <a:t>SATé-1 24 hour analysis</a:t>
            </a:r>
            <a:r>
              <a:rPr lang="en-US" dirty="0"/>
              <a:t>, on desktop machines</a:t>
            </a:r>
          </a:p>
          <a:p>
            <a:pPr eaLnBrk="1" hangingPunct="1">
              <a:spcBef>
                <a:spcPct val="50000"/>
              </a:spcBef>
              <a:defRPr/>
            </a:pPr>
            <a:r>
              <a:rPr lang="en-US" dirty="0"/>
              <a:t>(Similar improvements for biological datasets</a:t>
            </a:r>
            <a:r>
              <a:rPr lang="en-US" dirty="0" smtClean="0"/>
              <a:t>)</a:t>
            </a:r>
          </a:p>
          <a:p>
            <a:pPr>
              <a:spcBef>
                <a:spcPct val="50000"/>
              </a:spcBef>
              <a:defRPr/>
            </a:pPr>
            <a:r>
              <a:rPr lang="en-US" dirty="0" smtClean="0"/>
              <a:t>SATé-1 can analyze up to about 30,000 sequences.</a:t>
            </a:r>
            <a:endParaRPr lang="en-US" dirty="0"/>
          </a:p>
        </p:txBody>
      </p:sp>
      <p:sp>
        <p:nvSpPr>
          <p:cNvPr id="2" name="TextBox 1"/>
          <p:cNvSpPr txBox="1"/>
          <p:nvPr/>
        </p:nvSpPr>
        <p:spPr>
          <a:xfrm>
            <a:off x="2106454" y="201357"/>
            <a:ext cx="5458721" cy="523220"/>
          </a:xfrm>
          <a:prstGeom prst="rect">
            <a:avLst/>
          </a:prstGeom>
          <a:noFill/>
        </p:spPr>
        <p:txBody>
          <a:bodyPr wrap="none" rtlCol="0">
            <a:spAutoFit/>
          </a:bodyPr>
          <a:lstStyle/>
          <a:p>
            <a:r>
              <a:rPr lang="en-US" sz="2800" b="1" dirty="0" smtClean="0"/>
              <a:t>SATé-1 (Science 2009) performance</a:t>
            </a:r>
            <a:endParaRPr lang="en-US" sz="2800" b="1" dirty="0"/>
          </a:p>
        </p:txBody>
      </p:sp>
    </p:spTree>
    <p:extLst>
      <p:ext uri="{BB962C8B-B14F-4D97-AF65-F5344CB8AC3E}">
        <p14:creationId xmlns:p14="http://schemas.microsoft.com/office/powerpoint/2010/main" val="1318069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01" y="702636"/>
            <a:ext cx="8146930" cy="5474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2" name="Group 3"/>
          <p:cNvGrpSpPr>
            <a:grpSpLocks/>
          </p:cNvGrpSpPr>
          <p:nvPr/>
        </p:nvGrpSpPr>
        <p:grpSpPr bwMode="auto">
          <a:xfrm>
            <a:off x="682625" y="6189663"/>
            <a:ext cx="8216900" cy="420687"/>
            <a:chOff x="474" y="4298"/>
            <a:chExt cx="5706" cy="292"/>
          </a:xfrm>
        </p:grpSpPr>
        <p:sp>
          <p:nvSpPr>
            <p:cNvPr id="7066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endParaRPr lang="en-US"/>
            </a:p>
          </p:txBody>
        </p:sp>
        <p:sp>
          <p:nvSpPr>
            <p:cNvPr id="70661" name="Rectangle 5"/>
            <p:cNvSpPr>
              <a:spLocks noChangeArrowheads="1"/>
            </p:cNvSpPr>
            <p:nvPr/>
          </p:nvSpPr>
          <p:spPr bwMode="auto">
            <a:xfrm>
              <a:off x="1895" y="4413"/>
              <a:ext cx="2700" cy="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93000"/>
                </a:lnSpc>
                <a:buClr>
                  <a:srgbClr val="000000"/>
                </a:buClr>
                <a:buSzPct val="45000"/>
                <a:buFont typeface="Wingdings" charset="0"/>
                <a:buNone/>
                <a:tabLst>
                  <a:tab pos="657225" algn="l"/>
                  <a:tab pos="1312863" algn="l"/>
                  <a:tab pos="1970088" algn="l"/>
                  <a:tab pos="2627313" algn="l"/>
                  <a:tab pos="3282950" algn="l"/>
                </a:tabLst>
                <a:defRPr/>
              </a:pPr>
              <a:r>
                <a:rPr lang="en-GB" sz="1800">
                  <a:solidFill>
                    <a:srgbClr val="000000"/>
                  </a:solidFill>
                  <a:cs typeface="Baskerville" charset="0"/>
                </a:rPr>
                <a:t>1000 taxon models ranked by difficulty</a:t>
              </a:r>
            </a:p>
          </p:txBody>
        </p:sp>
      </p:grpSp>
      <p:sp>
        <p:nvSpPr>
          <p:cNvPr id="2" name="TextBox 1"/>
          <p:cNvSpPr txBox="1"/>
          <p:nvPr/>
        </p:nvSpPr>
        <p:spPr>
          <a:xfrm>
            <a:off x="2199352" y="263321"/>
            <a:ext cx="4562818" cy="369332"/>
          </a:xfrm>
          <a:prstGeom prst="rect">
            <a:avLst/>
          </a:prstGeom>
          <a:noFill/>
        </p:spPr>
        <p:txBody>
          <a:bodyPr wrap="none" rtlCol="0">
            <a:spAutoFit/>
          </a:bodyPr>
          <a:lstStyle/>
          <a:p>
            <a:r>
              <a:rPr lang="en-US" b="1" dirty="0" smtClean="0"/>
              <a:t>SATé-1 and SATé-2 (Systematic Biology, 2012)</a:t>
            </a:r>
            <a:endParaRPr lang="en-US" b="1" dirty="0"/>
          </a:p>
        </p:txBody>
      </p:sp>
    </p:spTree>
    <p:extLst>
      <p:ext uri="{BB962C8B-B14F-4D97-AF65-F5344CB8AC3E}">
        <p14:creationId xmlns:p14="http://schemas.microsoft.com/office/powerpoint/2010/main" val="2386462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PASTA (2014): even better than SATé-2</a:t>
            </a:r>
            <a:endParaRPr lang="en-US" dirty="0"/>
          </a:p>
        </p:txBody>
      </p:sp>
      <p:pic>
        <p:nvPicPr>
          <p:cNvPr id="3" name="Picture 2" descr="f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66" y="1810503"/>
            <a:ext cx="6266669" cy="4820515"/>
          </a:xfrm>
          <a:prstGeom prst="rect">
            <a:avLst/>
          </a:prstGeom>
        </p:spPr>
      </p:pic>
      <p:pic>
        <p:nvPicPr>
          <p:cNvPr id="4" name="Picture 3"/>
          <p:cNvPicPr>
            <a:picLocks noChangeAspect="1"/>
          </p:cNvPicPr>
          <p:nvPr/>
        </p:nvPicPr>
        <p:blipFill>
          <a:blip r:embed="rId3"/>
          <a:stretch>
            <a:fillRect/>
          </a:stretch>
        </p:blipFill>
        <p:spPr>
          <a:xfrm>
            <a:off x="381000" y="1761540"/>
            <a:ext cx="8369300" cy="431800"/>
          </a:xfrm>
          <a:prstGeom prst="rect">
            <a:avLst/>
          </a:prstGeom>
        </p:spPr>
      </p:pic>
    </p:spTree>
    <p:extLst>
      <p:ext uri="{BB962C8B-B14F-4D97-AF65-F5344CB8AC3E}">
        <p14:creationId xmlns:p14="http://schemas.microsoft.com/office/powerpoint/2010/main" val="362644598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a:p>
            <a:pPr>
              <a:lnSpc>
                <a:spcPct val="90000"/>
              </a:lnSpc>
              <a:buSzPct val="45000"/>
            </a:pPr>
            <a:r>
              <a:rPr lang="en-US" b="1" dirty="0">
                <a:solidFill>
                  <a:srgbClr val="0000FF"/>
                </a:solidFill>
              </a:rPr>
              <a:t>	</a:t>
            </a:r>
            <a:r>
              <a:rPr lang="en-US" b="1" dirty="0" smtClean="0">
                <a:solidFill>
                  <a:srgbClr val="0000FF"/>
                </a:solidFill>
              </a:rPr>
              <a:t>with many fragmentary sequences</a:t>
            </a:r>
            <a:endParaRPr lang="en-US" b="1"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485179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Tree>
    <p:extLst>
      <p:ext uri="{BB962C8B-B14F-4D97-AF65-F5344CB8AC3E}">
        <p14:creationId xmlns:p14="http://schemas.microsoft.com/office/powerpoint/2010/main" val="2449292256"/>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
        <p:nvSpPr>
          <p:cNvPr id="4" name="TextBox 3"/>
          <p:cNvSpPr txBox="1"/>
          <p:nvPr/>
        </p:nvSpPr>
        <p:spPr>
          <a:xfrm>
            <a:off x="5192065" y="3088767"/>
            <a:ext cx="3918899" cy="2246769"/>
          </a:xfrm>
          <a:prstGeom prst="rect">
            <a:avLst/>
          </a:prstGeom>
          <a:noFill/>
        </p:spPr>
        <p:txBody>
          <a:bodyPr wrap="none" rtlCol="0">
            <a:spAutoFit/>
          </a:bodyPr>
          <a:lstStyle/>
          <a:p>
            <a:r>
              <a:rPr lang="en-US" sz="2800" i="1" dirty="0" smtClean="0"/>
              <a:t>All standard multiple</a:t>
            </a:r>
          </a:p>
          <a:p>
            <a:r>
              <a:rPr lang="en-US" sz="2800" i="1" dirty="0"/>
              <a:t>s</a:t>
            </a:r>
            <a:r>
              <a:rPr lang="en-US" sz="2800" i="1" dirty="0" smtClean="0"/>
              <a:t>equence alignment</a:t>
            </a:r>
          </a:p>
          <a:p>
            <a:r>
              <a:rPr lang="en-US" sz="2800" i="1" dirty="0" smtClean="0"/>
              <a:t>methods we tested </a:t>
            </a:r>
          </a:p>
          <a:p>
            <a:r>
              <a:rPr lang="en-US" sz="2800" i="1" dirty="0" smtClean="0"/>
              <a:t>performed poorly on</a:t>
            </a:r>
          </a:p>
          <a:p>
            <a:r>
              <a:rPr lang="en-US" sz="2800" i="1" dirty="0"/>
              <a:t>d</a:t>
            </a:r>
            <a:r>
              <a:rPr lang="en-US" sz="2800" i="1" dirty="0" smtClean="0"/>
              <a:t>atasets with fragments.</a:t>
            </a:r>
            <a:endParaRPr lang="en-US" sz="2800" i="1" dirty="0"/>
          </a:p>
        </p:txBody>
      </p:sp>
    </p:spTree>
    <p:extLst>
      <p:ext uri="{BB962C8B-B14F-4D97-AF65-F5344CB8AC3E}">
        <p14:creationId xmlns:p14="http://schemas.microsoft.com/office/powerpoint/2010/main" val="759740080"/>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43" y="1146789"/>
            <a:ext cx="5030945" cy="434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86257" y="179388"/>
            <a:ext cx="751757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smtClean="0"/>
              <a:t>Phylogenetic Estimation: Big Data Challenges</a:t>
            </a:r>
            <a:endParaRPr lang="en-US" sz="2800" dirty="0"/>
          </a:p>
        </p:txBody>
      </p:sp>
      <p:sp>
        <p:nvSpPr>
          <p:cNvPr id="3" name="TextBox 2"/>
          <p:cNvSpPr txBox="1"/>
          <p:nvPr/>
        </p:nvSpPr>
        <p:spPr>
          <a:xfrm>
            <a:off x="5603386" y="1311625"/>
            <a:ext cx="3518361" cy="5078313"/>
          </a:xfrm>
          <a:prstGeom prst="rect">
            <a:avLst/>
          </a:prstGeom>
          <a:noFill/>
        </p:spPr>
        <p:txBody>
          <a:bodyPr wrap="none" rtlCol="0">
            <a:spAutoFit/>
          </a:bodyPr>
          <a:lstStyle/>
          <a:p>
            <a:r>
              <a:rPr lang="en-US" sz="2400" dirty="0" smtClean="0"/>
              <a:t>NP-hard problems </a:t>
            </a:r>
          </a:p>
          <a:p>
            <a:endParaRPr lang="en-US" sz="2400" dirty="0"/>
          </a:p>
          <a:p>
            <a:r>
              <a:rPr lang="en-US" sz="2400" dirty="0" smtClean="0"/>
              <a:t>Large datasets:</a:t>
            </a:r>
          </a:p>
          <a:p>
            <a:r>
              <a:rPr lang="en-US" sz="2400" dirty="0"/>
              <a:t> </a:t>
            </a:r>
            <a:r>
              <a:rPr lang="en-US" sz="2400" dirty="0" smtClean="0"/>
              <a:t>        100,000+ sequences</a:t>
            </a:r>
          </a:p>
          <a:p>
            <a:r>
              <a:rPr lang="en-US" sz="2400" dirty="0" smtClean="0"/>
              <a:t>         10,000+ genes</a:t>
            </a:r>
          </a:p>
          <a:p>
            <a:endParaRPr lang="en-US" sz="2400" dirty="0" smtClean="0"/>
          </a:p>
          <a:p>
            <a:r>
              <a:rPr lang="en-US" sz="2400" dirty="0" smtClean="0"/>
              <a:t>“</a:t>
            </a:r>
            <a:r>
              <a:rPr lang="en-US" sz="2400" dirty="0" err="1" smtClean="0"/>
              <a:t>BigData</a:t>
            </a:r>
            <a:r>
              <a:rPr lang="en-US" sz="2400" dirty="0" smtClean="0"/>
              <a:t>” complexity</a:t>
            </a:r>
          </a:p>
          <a:p>
            <a:r>
              <a:rPr lang="en-US" sz="2400" dirty="0"/>
              <a:t>	</a:t>
            </a:r>
            <a:r>
              <a:rPr lang="en-US" sz="2400" dirty="0" smtClean="0"/>
              <a:t>missing data</a:t>
            </a:r>
          </a:p>
          <a:p>
            <a:r>
              <a:rPr lang="en-US" sz="2400" dirty="0"/>
              <a:t>	</a:t>
            </a:r>
            <a:r>
              <a:rPr lang="en-US" sz="2400" dirty="0" smtClean="0"/>
              <a:t>mixture models</a:t>
            </a:r>
          </a:p>
          <a:p>
            <a:r>
              <a:rPr lang="en-US" sz="2400" dirty="0"/>
              <a:t>	</a:t>
            </a:r>
            <a:r>
              <a:rPr lang="en-US" sz="2400" dirty="0" smtClean="0"/>
              <a:t>errors in input data</a:t>
            </a:r>
          </a:p>
          <a:p>
            <a:r>
              <a:rPr lang="en-US" sz="2400" dirty="0"/>
              <a:t>	</a:t>
            </a:r>
            <a:r>
              <a:rPr lang="en-US" sz="2400" dirty="0" smtClean="0"/>
              <a:t>model misspecification</a:t>
            </a:r>
          </a:p>
          <a:p>
            <a:r>
              <a:rPr lang="en-US" sz="2400" dirty="0"/>
              <a:t>	</a:t>
            </a:r>
            <a:r>
              <a:rPr lang="en-US" sz="2400" dirty="0" smtClean="0"/>
              <a:t>streaming data</a:t>
            </a:r>
          </a:p>
          <a:p>
            <a:endParaRPr lang="en-US" dirty="0"/>
          </a:p>
          <a:p>
            <a:endParaRPr lang="en-US" dirty="0"/>
          </a:p>
        </p:txBody>
      </p:sp>
    </p:spTree>
    <p:extLst>
      <p:ext uri="{BB962C8B-B14F-4D97-AF65-F5344CB8AC3E}">
        <p14:creationId xmlns:p14="http://schemas.microsoft.com/office/powerpoint/2010/main" val="2723933602"/>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SEPP</a:t>
            </a:r>
            <a:endParaRPr lang="en-US" dirty="0">
              <a:latin typeface="Arial" charset="0"/>
              <a:ea typeface="ＭＳ Ｐゴシック" charset="0"/>
              <a:cs typeface="ＭＳ Ｐゴシック" charset="0"/>
            </a:endParaRPr>
          </a:p>
        </p:txBody>
      </p:sp>
      <p:sp>
        <p:nvSpPr>
          <p:cNvPr id="136194"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Mirarab, Nguyen, and </a:t>
            </a:r>
            <a:r>
              <a:rPr lang="en-US" sz="2800" dirty="0" smtClean="0">
                <a:latin typeface="Arial" charset="0"/>
                <a:ea typeface="ＭＳ Ｐゴシック" charset="0"/>
                <a:cs typeface="ＭＳ Ｐゴシック" charset="0"/>
              </a:rPr>
              <a:t>Warnow. Pacific Symposium on Biocomputing, 2012, special </a:t>
            </a:r>
            <a:r>
              <a:rPr lang="en-US" sz="2800" dirty="0">
                <a:latin typeface="Arial" charset="0"/>
                <a:ea typeface="ＭＳ Ｐゴシック" charset="0"/>
                <a:cs typeface="ＭＳ Ｐゴシック" charset="0"/>
              </a:rPr>
              <a:t>session on the Human </a:t>
            </a:r>
            <a:r>
              <a:rPr lang="en-US" sz="2800" dirty="0" err="1" smtClean="0">
                <a:latin typeface="Arial" charset="0"/>
                <a:ea typeface="ＭＳ Ｐゴシック" charset="0"/>
                <a:cs typeface="ＭＳ Ｐゴシック" charset="0"/>
              </a:rPr>
              <a:t>Microbiome</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Objective:</a:t>
            </a:r>
          </a:p>
          <a:p>
            <a:pPr lvl="1">
              <a:lnSpc>
                <a:spcPct val="90000"/>
              </a:lnSpc>
            </a:pPr>
            <a:r>
              <a:rPr lang="en-US" sz="2400" dirty="0" smtClean="0">
                <a:latin typeface="Arial" charset="0"/>
                <a:ea typeface="ＭＳ Ｐゴシック" charset="0"/>
                <a:cs typeface="ＭＳ Ｐゴシック" charset="0"/>
              </a:rPr>
              <a:t>phylogenetic </a:t>
            </a:r>
            <a:r>
              <a:rPr lang="en-US" sz="2400" dirty="0">
                <a:latin typeface="Arial" charset="0"/>
                <a:ea typeface="ＭＳ Ｐゴシック" charset="0"/>
                <a:cs typeface="ＭＳ Ｐゴシック" charset="0"/>
              </a:rPr>
              <a:t>analysis of single-gene datasets with</a:t>
            </a:r>
            <a:r>
              <a:rPr lang="en-US" sz="2400" b="1" dirty="0">
                <a:solidFill>
                  <a:srgbClr val="1735B6"/>
                </a:solidFill>
                <a:latin typeface="Arial" charset="0"/>
                <a:ea typeface="ＭＳ Ｐゴシック" charset="0"/>
                <a:cs typeface="ＭＳ Ｐゴシック" charset="0"/>
              </a:rPr>
              <a:t> </a:t>
            </a:r>
            <a:r>
              <a:rPr lang="en-US" sz="2400" dirty="0">
                <a:solidFill>
                  <a:srgbClr val="1735B6"/>
                </a:solidFill>
                <a:latin typeface="Arial" charset="0"/>
                <a:ea typeface="ＭＳ Ｐゴシック" charset="0"/>
                <a:cs typeface="ＭＳ Ｐゴシック" charset="0"/>
              </a:rPr>
              <a:t>fragmentary </a:t>
            </a:r>
            <a:r>
              <a:rPr lang="en-US" sz="2400" dirty="0" smtClean="0">
                <a:solidFill>
                  <a:srgbClr val="1735B6"/>
                </a:solidFill>
                <a:latin typeface="Arial" charset="0"/>
                <a:ea typeface="ＭＳ Ｐゴシック" charset="0"/>
                <a:cs typeface="ＭＳ Ｐゴシック" charset="0"/>
              </a:rPr>
              <a:t>sequences </a:t>
            </a:r>
          </a:p>
          <a:p>
            <a:pPr lvl="1">
              <a:lnSpc>
                <a:spcPct val="90000"/>
              </a:lnSpc>
            </a:pPr>
            <a:endParaRPr lang="en-US" sz="2400" dirty="0" smtClean="0">
              <a:solidFill>
                <a:srgbClr val="1735B6"/>
              </a:solidFill>
              <a:latin typeface="Arial" charset="0"/>
              <a:ea typeface="ＭＳ Ｐゴシック" charset="0"/>
              <a:cs typeface="ＭＳ Ｐゴシック" charset="0"/>
            </a:endParaRPr>
          </a:p>
          <a:p>
            <a:pPr>
              <a:lnSpc>
                <a:spcPct val="90000"/>
              </a:lnSpc>
            </a:pPr>
            <a:r>
              <a:rPr lang="en-US" sz="2800" dirty="0" smtClean="0">
                <a:solidFill>
                  <a:srgbClr val="000000"/>
                </a:solidFill>
                <a:latin typeface="Arial" charset="0"/>
                <a:ea typeface="ＭＳ Ｐゴシック" charset="0"/>
                <a:cs typeface="ＭＳ Ｐゴシック" charset="0"/>
              </a:rPr>
              <a:t>Introduces “HMM Family” technique</a:t>
            </a:r>
            <a:endParaRPr lang="en-US" sz="28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174787"/>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Placeholder 2"/>
          <p:cNvSpPr>
            <a:spLocks noGrp="1"/>
          </p:cNvSpPr>
          <p:nvPr>
            <p:ph type="body" idx="4294967295"/>
          </p:nvPr>
        </p:nvSpPr>
        <p:spPr>
          <a:xfrm>
            <a:off x="304800" y="1630363"/>
            <a:ext cx="8686800" cy="4949825"/>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1: Align each query sequence to backbone alignment</a:t>
            </a:r>
          </a:p>
          <a:p>
            <a:pPr marL="431800" indent="-323850" eaLnBrk="1" hangingPunct="1">
              <a:spcBef>
                <a:spcPct val="0"/>
              </a:spcBef>
              <a:spcAft>
                <a:spcPts val="1413"/>
              </a:spcAft>
              <a:buSzPct val="45000"/>
              <a:buFont typeface="StarSymbol" charset="0"/>
              <a:buNone/>
            </a:pPr>
            <a:endParaRPr lang="fi-FI" sz="400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2: Place each query sequence into backbone tree, using extended alignment</a:t>
            </a:r>
          </a:p>
          <a:p>
            <a:pPr marL="431800" indent="-323850" eaLnBrk="1" hangingPunct="1">
              <a:spcBef>
                <a:spcPct val="0"/>
              </a:spcBef>
              <a:spcAft>
                <a:spcPts val="1138"/>
              </a:spcAft>
              <a:buSzPct val="45000"/>
              <a:buFont typeface="StarSymbol" charset="0"/>
              <a:buChar char="•"/>
            </a:pPr>
            <a:endParaRPr lang="fi-FI" sz="4000">
              <a:latin typeface="Arial" charset="0"/>
              <a:ea typeface="ＭＳ Ｐゴシック" charset="0"/>
              <a:cs typeface="ＭＳ Ｐゴシック" charset="0"/>
            </a:endParaRPr>
          </a:p>
        </p:txBody>
      </p:sp>
      <p:sp>
        <p:nvSpPr>
          <p:cNvPr id="140290" name="Text Box 4"/>
          <p:cNvSpPr txBox="1">
            <a:spLocks noChangeArrowheads="1"/>
          </p:cNvSpPr>
          <p:nvPr/>
        </p:nvSpPr>
        <p:spPr bwMode="auto">
          <a:xfrm>
            <a:off x="1143000" y="265113"/>
            <a:ext cx="66119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a:solidFill>
                  <a:schemeClr val="tx2"/>
                </a:solidFill>
              </a:rPr>
              <a:t>Phylogenetic Placement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2338"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39"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0"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1"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2"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2343"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2344"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2345"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2346"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2347"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4386" name="AutoShape 8"/>
          <p:cNvCxnSpPr>
            <a:cxnSpLocks noChangeShapeType="1"/>
          </p:cNvCxnSpPr>
          <p:nvPr/>
        </p:nvCxnSpPr>
        <p:spPr bwMode="auto">
          <a:xfrm>
            <a:off x="6459538" y="2944813"/>
            <a:ext cx="533400" cy="6111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7" name="AutoShape 9"/>
          <p:cNvCxnSpPr>
            <a:cxnSpLocks noChangeShapeType="1"/>
          </p:cNvCxnSpPr>
          <p:nvPr/>
        </p:nvCxnSpPr>
        <p:spPr bwMode="auto">
          <a:xfrm>
            <a:off x="6992938" y="3554413"/>
            <a:ext cx="990600" cy="15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8" name="AutoShape 10"/>
          <p:cNvCxnSpPr>
            <a:cxnSpLocks noChangeShapeType="1"/>
          </p:cNvCxnSpPr>
          <p:nvPr/>
        </p:nvCxnSpPr>
        <p:spPr bwMode="auto">
          <a:xfrm flipV="1">
            <a:off x="7983538" y="3021013"/>
            <a:ext cx="533400" cy="5349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9" name="AutoShape 11"/>
          <p:cNvCxnSpPr>
            <a:cxnSpLocks noChangeShapeType="1"/>
          </p:cNvCxnSpPr>
          <p:nvPr/>
        </p:nvCxnSpPr>
        <p:spPr bwMode="auto">
          <a:xfrm>
            <a:off x="7983538" y="3554413"/>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90" name="AutoShape 12"/>
          <p:cNvCxnSpPr>
            <a:cxnSpLocks noChangeShapeType="1"/>
          </p:cNvCxnSpPr>
          <p:nvPr/>
        </p:nvCxnSpPr>
        <p:spPr bwMode="auto">
          <a:xfrm flipH="1">
            <a:off x="6459538" y="3554413"/>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4391"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4392"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4393"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4394"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439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Place Sequence</a:t>
            </a:r>
          </a:p>
        </p:txBody>
      </p:sp>
      <p:cxnSp>
        <p:nvCxnSpPr>
          <p:cNvPr id="146434"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5"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6"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7"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8"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6439"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6440"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6441"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6442"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2" name="Straight Connector 11"/>
          <p:cNvSpPr/>
          <p:nvPr/>
        </p:nvSpPr>
        <p:spPr>
          <a:xfrm>
            <a:off x="6705600" y="3886200"/>
            <a:ext cx="338138" cy="312738"/>
          </a:xfrm>
          <a:prstGeom prst="line">
            <a:avLst/>
          </a:prstGeom>
          <a:noFill/>
          <a:ln w="54720">
            <a:solidFill>
              <a:srgbClr val="800000"/>
            </a:solidFill>
            <a:prstDash val="solid"/>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6444" name="TextBox 12"/>
          <p:cNvSpPr txBox="1">
            <a:spLocks noChangeArrowheads="1"/>
          </p:cNvSpPr>
          <p:nvPr/>
        </p:nvSpPr>
        <p:spPr bwMode="auto">
          <a:xfrm>
            <a:off x="6858000" y="4267200"/>
            <a:ext cx="547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333399"/>
                </a:solidFill>
                <a:latin typeface="Courier New" charset="0"/>
              </a:rPr>
              <a:t>Q1</a:t>
            </a:r>
          </a:p>
        </p:txBody>
      </p:sp>
      <p:sp>
        <p:nvSpPr>
          <p:cNvPr id="14644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Phylogenetic Placement</a:t>
            </a:r>
            <a:endParaRPr lang="en-US">
              <a:latin typeface="Arial" charset="0"/>
              <a:ea typeface="ＭＳ Ｐゴシック" charset="0"/>
              <a:cs typeface="ＭＳ Ｐゴシック" charset="0"/>
            </a:endParaRPr>
          </a:p>
        </p:txBody>
      </p:sp>
      <p:sp>
        <p:nvSpPr>
          <p:cNvPr id="148482"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Align each query sequence to backbone alignment</a:t>
            </a:r>
          </a:p>
          <a:p>
            <a:pPr lvl="1" eaLnBrk="1" hangingPunct="1"/>
            <a:r>
              <a:rPr lang="en-US" sz="2000">
                <a:solidFill>
                  <a:srgbClr val="FF0000"/>
                </a:solidFill>
                <a:latin typeface="Arial" charset="0"/>
                <a:ea typeface="ＭＳ Ｐゴシック" charset="0"/>
              </a:rPr>
              <a:t>HMMALIGN</a:t>
            </a:r>
            <a:r>
              <a:rPr lang="en-US" sz="2000">
                <a:latin typeface="Arial" charset="0"/>
                <a:ea typeface="ＭＳ Ｐゴシック" charset="0"/>
              </a:rPr>
              <a:t> (Eddy, Bioinformatics 1998)</a:t>
            </a:r>
          </a:p>
          <a:p>
            <a:pPr lvl="1" eaLnBrk="1" hangingPunct="1"/>
            <a:r>
              <a:rPr lang="en-US" sz="2000">
                <a:solidFill>
                  <a:srgbClr val="FF0000"/>
                </a:solidFill>
                <a:latin typeface="Arial" charset="0"/>
                <a:ea typeface="ＭＳ Ｐゴシック" charset="0"/>
              </a:rPr>
              <a:t>PaPaRa</a:t>
            </a:r>
            <a:r>
              <a:rPr lang="en-US" sz="2000">
                <a:latin typeface="Arial" charset="0"/>
                <a:ea typeface="ＭＳ Ｐゴシック" charset="0"/>
              </a:rPr>
              <a:t> (Berger and Stamatakis, Bioinformatics 2011)</a:t>
            </a:r>
          </a:p>
          <a:p>
            <a:pPr eaLnBrk="1" hangingPunct="1"/>
            <a:r>
              <a:rPr lang="en-US" sz="2400">
                <a:latin typeface="Arial" charset="0"/>
                <a:ea typeface="ＭＳ Ｐゴシック" charset="0"/>
                <a:cs typeface="ＭＳ Ｐゴシック" charset="0"/>
              </a:rPr>
              <a:t>Place each query sequence into backbone tree</a:t>
            </a:r>
          </a:p>
          <a:p>
            <a:pPr lvl="1" eaLnBrk="1" hangingPunct="1"/>
            <a:r>
              <a:rPr lang="en-US" sz="2000">
                <a:solidFill>
                  <a:schemeClr val="accent2"/>
                </a:solidFill>
                <a:latin typeface="Arial" charset="0"/>
                <a:ea typeface="ＭＳ Ｐゴシック" charset="0"/>
              </a:rPr>
              <a:t>Pplacer</a:t>
            </a:r>
            <a:r>
              <a:rPr lang="en-US" sz="2000">
                <a:latin typeface="Arial" charset="0"/>
                <a:ea typeface="ＭＳ Ｐゴシック" charset="0"/>
              </a:rPr>
              <a:t> (Matsen et al., BMC Bioinformatics, 2011)</a:t>
            </a:r>
          </a:p>
          <a:p>
            <a:pPr lvl="1" eaLnBrk="1" hangingPunct="1"/>
            <a:r>
              <a:rPr lang="en-US" sz="2000">
                <a:latin typeface="Arial" charset="0"/>
                <a:ea typeface="ＭＳ Ｐゴシック" charset="0"/>
              </a:rPr>
              <a:t>EPA (Berger and Stamatakis, Systematic Biology 2011)</a:t>
            </a:r>
          </a:p>
          <a:p>
            <a:pPr lvl="1" eaLnBrk="1" hangingPunct="1"/>
            <a:endParaRPr lang="en-US" sz="2000">
              <a:latin typeface="Arial" charset="0"/>
              <a:ea typeface="ＭＳ Ｐゴシック" charset="0"/>
            </a:endParaRPr>
          </a:p>
          <a:p>
            <a:pPr eaLnBrk="1" hangingPunct="1">
              <a:buFontTx/>
              <a:buNone/>
            </a:pPr>
            <a:r>
              <a:rPr lang="en-US" sz="2400">
                <a:latin typeface="Arial" charset="0"/>
                <a:ea typeface="ＭＳ Ｐゴシック" charset="0"/>
                <a:cs typeface="ＭＳ Ｐゴシック" charset="0"/>
              </a:rPr>
              <a:t>Note: pplacer and EPA use maximum likelihood, and are reported to have the same accuracy. </a:t>
            </a: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idx="4294967295"/>
          </p:nvPr>
        </p:nvSpPr>
        <p:spPr>
          <a:xfrm>
            <a:off x="685800" y="679450"/>
            <a:ext cx="7772400" cy="1004888"/>
          </a:xfrm>
        </p:spPr>
        <p:txBody>
          <a:bodyPr lIns="0" tIns="0" rIns="0" bIns="0">
            <a:spAutoFit/>
          </a:bodyPr>
          <a:lstStyle/>
          <a:p>
            <a:pPr eaLnBrk="1" hangingPunct="1">
              <a:buSzPct val="45000"/>
              <a:buFont typeface="StarSymbol" charset="0"/>
              <a:buNone/>
            </a:pPr>
            <a:r>
              <a:rPr lang="fi-FI">
                <a:latin typeface="Arial" charset="0"/>
                <a:ea typeface="ＭＳ Ｐゴシック" charset="0"/>
                <a:cs typeface="ＭＳ Ｐゴシック" charset="0"/>
              </a:rPr>
              <a:t>HMMER vs. PaPaRa Alignments </a:t>
            </a:r>
          </a:p>
        </p:txBody>
      </p:sp>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04913"/>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Connector 3"/>
          <p:cNvSpPr/>
          <p:nvPr/>
        </p:nvSpPr>
        <p:spPr>
          <a:xfrm>
            <a:off x="1539875" y="669925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2" name="TextBox 4"/>
          <p:cNvSpPr txBox="1">
            <a:spLocks noChangeArrowheads="1"/>
          </p:cNvSpPr>
          <p:nvPr/>
        </p:nvSpPr>
        <p:spPr bwMode="auto">
          <a:xfrm>
            <a:off x="3568700" y="6281738"/>
            <a:ext cx="4470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
        <p:nvSpPr>
          <p:cNvPr id="6" name="Straight Connector 5"/>
          <p:cNvSpPr/>
          <p:nvPr/>
        </p:nvSpPr>
        <p:spPr>
          <a:xfrm>
            <a:off x="2643188" y="5562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4" name="TextBox 6"/>
          <p:cNvSpPr txBox="1">
            <a:spLocks noChangeArrowheads="1"/>
          </p:cNvSpPr>
          <p:nvPr/>
        </p:nvSpPr>
        <p:spPr bwMode="auto">
          <a:xfrm>
            <a:off x="2428875" y="52578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2"/>
          <p:cNvGrpSpPr>
            <a:grpSpLocks/>
          </p:cNvGrpSpPr>
          <p:nvPr/>
        </p:nvGrpSpPr>
        <p:grpSpPr bwMode="auto">
          <a:xfrm>
            <a:off x="2011363" y="4125913"/>
            <a:ext cx="1535112" cy="1244600"/>
            <a:chOff x="2217960" y="4547520"/>
            <a:chExt cx="1692360" cy="1372679"/>
          </a:xfrm>
        </p:grpSpPr>
        <p:grpSp>
          <p:nvGrpSpPr>
            <p:cNvPr id="152610"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11"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8" name="Group 12"/>
          <p:cNvGrpSpPr>
            <a:grpSpLocks/>
          </p:cNvGrpSpPr>
          <p:nvPr/>
        </p:nvGrpSpPr>
        <p:grpSpPr bwMode="auto">
          <a:xfrm>
            <a:off x="5300663" y="4111625"/>
            <a:ext cx="1449387" cy="1339850"/>
            <a:chOff x="5843880" y="4532040"/>
            <a:chExt cx="1598760" cy="1477440"/>
          </a:xfrm>
        </p:grpSpPr>
        <p:grpSp>
          <p:nvGrpSpPr>
            <p:cNvPr id="152601"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02"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9" name="Group 22"/>
          <p:cNvGrpSpPr>
            <a:grpSpLocks/>
          </p:cNvGrpSpPr>
          <p:nvPr/>
        </p:nvGrpSpPr>
        <p:grpSpPr bwMode="auto">
          <a:xfrm>
            <a:off x="2085975" y="2773363"/>
            <a:ext cx="1444625" cy="1352550"/>
            <a:chOff x="2300040" y="3057840"/>
            <a:chExt cx="1592640" cy="1490399"/>
          </a:xfrm>
        </p:grpSpPr>
        <p:grpSp>
          <p:nvGrpSpPr>
            <p:cNvPr id="152592"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93"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0" name="Group 32"/>
          <p:cNvGrpSpPr>
            <a:grpSpLocks/>
          </p:cNvGrpSpPr>
          <p:nvPr/>
        </p:nvGrpSpPr>
        <p:grpSpPr bwMode="auto">
          <a:xfrm>
            <a:off x="5308600" y="2786063"/>
            <a:ext cx="1473200" cy="1346200"/>
            <a:chOff x="5851080" y="3072600"/>
            <a:chExt cx="1626120" cy="1481760"/>
          </a:xfrm>
        </p:grpSpPr>
        <p:grpSp>
          <p:nvGrpSpPr>
            <p:cNvPr id="152583"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4"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2582" name="Text Box 45"/>
          <p:cNvSpPr>
            <a:spLocks noGrp="1" noChangeArrowheads="1"/>
          </p:cNvSpPr>
          <p:nvPr>
            <p:ph type="title" idx="4294967295"/>
          </p:nvPr>
        </p:nvSpPr>
        <p:spPr>
          <a:noFill/>
        </p:spPr>
        <p:txBody>
          <a:bodyPr lIns="0" tIns="0" rIns="0" bIns="0">
            <a:normAutofit fontScale="90000"/>
          </a:bodyPr>
          <a:lstStyle/>
          <a:p>
            <a:pPr marL="457200" indent="-457200" algn="l"/>
            <a:r>
              <a:rPr lang="en-US" sz="2400">
                <a:solidFill>
                  <a:schemeClr val="tx1"/>
                </a:solidFill>
                <a:latin typeface="Arial" charset="0"/>
                <a:ea typeface="ＭＳ Ｐゴシック" charset="0"/>
                <a:cs typeface="ＭＳ Ｐゴシック" charset="0"/>
              </a:rPr>
              <a:t>HMMER+pplacer: </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1) build one HMM for the entire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2) Align fragment to the HMM, and insert into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3) Insert fragment into tree to optimize likelihood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idx="4294967295"/>
          </p:nvPr>
        </p:nvSpPr>
        <p:spPr/>
        <p:txBody>
          <a:bodyPr lIns="0" tIns="0" rIns="0" bIns="0">
            <a:normAutofit fontScale="90000"/>
          </a:bodyPr>
          <a:lstStyle/>
          <a:p>
            <a:pPr eaLnBrk="1" hangingPunct="1">
              <a:buSzPct val="45000"/>
              <a:buFont typeface="StarSymbol" charset="0"/>
              <a:buNone/>
            </a:pPr>
            <a:r>
              <a:rPr lang="fi-FI">
                <a:latin typeface="Arial" charset="0"/>
                <a:ea typeface="ＭＳ Ｐゴシック" charset="0"/>
                <a:cs typeface="ＭＳ Ｐゴシック" charset="0"/>
              </a:rPr>
              <a:t>One Hidden Markov Model </a:t>
            </a:r>
            <a:br>
              <a:rPr lang="fi-FI">
                <a:latin typeface="Arial" charset="0"/>
                <a:ea typeface="ＭＳ Ｐゴシック" charset="0"/>
                <a:cs typeface="ＭＳ Ｐゴシック" charset="0"/>
              </a:rPr>
            </a:br>
            <a:r>
              <a:rPr lang="fi-FI">
                <a:latin typeface="Arial" charset="0"/>
                <a:ea typeface="ＭＳ Ｐゴシック" charset="0"/>
                <a:cs typeface="ＭＳ Ｐゴシック" charset="0"/>
              </a:rPr>
              <a:t>for the entire alignment?</a:t>
            </a:r>
            <a:endParaRPr lang="fi-FI">
              <a:latin typeface="Arial" charset="0"/>
              <a:ea typeface="ＭＳ Ｐゴシック" charset="0"/>
              <a:cs typeface="Arial" charset="0"/>
            </a:endParaRPr>
          </a:p>
        </p:txBody>
      </p:sp>
      <p:grpSp>
        <p:nvGrpSpPr>
          <p:cNvPr id="154626" name="Group 2"/>
          <p:cNvGrpSpPr>
            <a:grpSpLocks/>
          </p:cNvGrpSpPr>
          <p:nvPr/>
        </p:nvGrpSpPr>
        <p:grpSpPr bwMode="auto">
          <a:xfrm>
            <a:off x="2011363" y="4125913"/>
            <a:ext cx="1535112" cy="1244600"/>
            <a:chOff x="2217960" y="4547520"/>
            <a:chExt cx="1692360" cy="1372679"/>
          </a:xfrm>
        </p:grpSpPr>
        <p:grpSp>
          <p:nvGrpSpPr>
            <p:cNvPr id="154658"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9"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7" name="Group 12"/>
          <p:cNvGrpSpPr>
            <a:grpSpLocks/>
          </p:cNvGrpSpPr>
          <p:nvPr/>
        </p:nvGrpSpPr>
        <p:grpSpPr bwMode="auto">
          <a:xfrm>
            <a:off x="5300663" y="4111625"/>
            <a:ext cx="1449387" cy="1339850"/>
            <a:chOff x="5843880" y="4532040"/>
            <a:chExt cx="1598760" cy="1477440"/>
          </a:xfrm>
        </p:grpSpPr>
        <p:grpSp>
          <p:nvGrpSpPr>
            <p:cNvPr id="154649"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0"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8" name="Group 22"/>
          <p:cNvGrpSpPr>
            <a:grpSpLocks/>
          </p:cNvGrpSpPr>
          <p:nvPr/>
        </p:nvGrpSpPr>
        <p:grpSpPr bwMode="auto">
          <a:xfrm>
            <a:off x="2085975" y="2773363"/>
            <a:ext cx="1444625" cy="1352550"/>
            <a:chOff x="2300040" y="3057840"/>
            <a:chExt cx="1592640" cy="1490399"/>
          </a:xfrm>
        </p:grpSpPr>
        <p:grpSp>
          <p:nvGrpSpPr>
            <p:cNvPr id="154640"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41"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9" name="Group 32"/>
          <p:cNvGrpSpPr>
            <a:grpSpLocks/>
          </p:cNvGrpSpPr>
          <p:nvPr/>
        </p:nvGrpSpPr>
        <p:grpSpPr bwMode="auto">
          <a:xfrm>
            <a:off x="5308600" y="2786063"/>
            <a:ext cx="1473200" cy="1346200"/>
            <a:chOff x="5851080" y="3072600"/>
            <a:chExt cx="1626120" cy="1481760"/>
          </a:xfrm>
        </p:grpSpPr>
        <p:grpSp>
          <p:nvGrpSpPr>
            <p:cNvPr id="154631"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32"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extLst>
      <p:ext uri="{BB962C8B-B14F-4D97-AF65-F5344CB8AC3E}">
        <p14:creationId xmlns:p14="http://schemas.microsoft.com/office/powerpoint/2010/main" val="25464376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idx="4294967295"/>
          </p:nvPr>
        </p:nvSpPr>
        <p:spPr>
          <a:xfrm>
            <a:off x="685800" y="228600"/>
            <a:ext cx="7772400" cy="549275"/>
          </a:xfrm>
        </p:spPr>
        <p:txBody>
          <a:bodyPr lIns="0" tIns="0" rIns="0" bIns="0">
            <a:spAutoFit/>
          </a:bodyPr>
          <a:lstStyle/>
          <a:p>
            <a:pPr eaLnBrk="1" hangingPunct="1">
              <a:buSzPct val="45000"/>
              <a:buFont typeface="StarSymbol" charset="0"/>
              <a:buNone/>
            </a:pPr>
            <a:r>
              <a:rPr lang="fi-FI" sz="3600">
                <a:latin typeface="Arial" charset="0"/>
                <a:ea typeface="ＭＳ Ｐゴシック" charset="0"/>
                <a:cs typeface="ＭＳ Ｐゴシック" charset="0"/>
              </a:rPr>
              <a:t>SEPP(10%), based on ~10 HMMs </a:t>
            </a:r>
            <a:endParaRPr lang="fi-FI">
              <a:latin typeface="Arial" charset="0"/>
              <a:ea typeface="ＭＳ Ｐゴシック" charset="0"/>
              <a:cs typeface="ＭＳ Ｐゴシック" charset="0"/>
            </a:endParaRPr>
          </a:p>
        </p:txBody>
      </p:sp>
      <p:sp>
        <p:nvSpPr>
          <p:cNvPr id="4" name="Straight Connector 3"/>
          <p:cNvSpPr/>
          <p:nvPr/>
        </p:nvSpPr>
        <p:spPr>
          <a:xfrm>
            <a:off x="1447800" y="640080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643188" y="5608638"/>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2" name="TextBox 5"/>
          <p:cNvSpPr txBox="1">
            <a:spLocks noChangeArrowheads="1"/>
          </p:cNvSpPr>
          <p:nvPr/>
        </p:nvSpPr>
        <p:spPr bwMode="auto">
          <a:xfrm>
            <a:off x="2428875" y="5310188"/>
            <a:ext cx="12525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pic>
        <p:nvPicPr>
          <p:cNvPr id="1607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914400"/>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aight Connector 7"/>
          <p:cNvSpPr/>
          <p:nvPr/>
        </p:nvSpPr>
        <p:spPr>
          <a:xfrm>
            <a:off x="2643188" y="5181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5" name="TextBox 8"/>
          <p:cNvSpPr txBox="1">
            <a:spLocks noChangeArrowheads="1"/>
          </p:cNvSpPr>
          <p:nvPr/>
        </p:nvSpPr>
        <p:spPr bwMode="auto">
          <a:xfrm>
            <a:off x="2428875" y="48006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
        <p:nvSpPr>
          <p:cNvPr id="160776" name="TextBox 9"/>
          <p:cNvSpPr txBox="1">
            <a:spLocks noChangeArrowheads="1"/>
          </p:cNvSpPr>
          <p:nvPr/>
        </p:nvSpPr>
        <p:spPr bwMode="auto">
          <a:xfrm>
            <a:off x="2667000" y="6019800"/>
            <a:ext cx="4468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a:bodyPr>
          <a:lstStyle/>
          <a:p>
            <a:pPr>
              <a:spcAft>
                <a:spcPts val="1200"/>
              </a:spcAft>
            </a:pPr>
            <a:r>
              <a:rPr lang="en-US" sz="2600" dirty="0" smtClean="0">
                <a:latin typeface="Arial" charset="0"/>
                <a:ea typeface="ＭＳ Ｐゴシック" charset="0"/>
                <a:cs typeface="ＭＳ Ｐゴシック" charset="0"/>
              </a:rPr>
              <a:t>Multiple sequence alignment methods, </a:t>
            </a:r>
            <a:r>
              <a:rPr lang="en-US" sz="2600" u="sng" dirty="0" err="1" smtClean="0">
                <a:solidFill>
                  <a:srgbClr val="0000FF"/>
                </a:solidFill>
                <a:latin typeface="Arial" charset="0"/>
                <a:ea typeface="ＭＳ Ｐゴシック" charset="0"/>
                <a:cs typeface="ＭＳ Ｐゴシック" charset="0"/>
              </a:rPr>
              <a:t>SATé</a:t>
            </a:r>
            <a:r>
              <a:rPr lang="en-US" sz="2600" dirty="0" smtClean="0">
                <a:latin typeface="Arial" charset="0"/>
                <a:ea typeface="ＭＳ Ｐゴシック" charset="0"/>
                <a:cs typeface="ＭＳ Ｐゴシック" charset="0"/>
              </a:rPr>
              <a:t> (2009), </a:t>
            </a:r>
            <a:r>
              <a:rPr lang="en-US" sz="2600" u="sng" dirty="0" smtClean="0">
                <a:solidFill>
                  <a:srgbClr val="0000FF"/>
                </a:solidFill>
                <a:latin typeface="Arial" charset="0"/>
                <a:ea typeface="ＭＳ Ｐゴシック" charset="0"/>
                <a:cs typeface="ＭＳ Ｐゴシック" charset="0"/>
              </a:rPr>
              <a:t>PASTA</a:t>
            </a:r>
            <a:r>
              <a:rPr lang="en-US" sz="2600" dirty="0" smtClean="0">
                <a:latin typeface="Arial" charset="0"/>
                <a:ea typeface="ＭＳ Ｐゴシック" charset="0"/>
                <a:cs typeface="ＭＳ Ｐゴシック" charset="0"/>
              </a:rPr>
              <a:t> (2014), and </a:t>
            </a:r>
            <a:r>
              <a:rPr lang="en-US" sz="2600" u="sng" dirty="0" smtClean="0">
                <a:solidFill>
                  <a:srgbClr val="0000FF"/>
                </a:solidFill>
                <a:latin typeface="Arial" charset="0"/>
                <a:ea typeface="ＭＳ Ｐゴシック" charset="0"/>
                <a:cs typeface="ＭＳ Ｐゴシック" charset="0"/>
              </a:rPr>
              <a:t>UPP</a:t>
            </a:r>
            <a:r>
              <a:rPr lang="en-US" sz="2600" baseline="30000" dirty="0">
                <a:latin typeface="Arial" charset="0"/>
                <a:ea typeface="ＭＳ Ｐゴシック" charset="0"/>
                <a:cs typeface="ＭＳ Ｐゴシック" charset="0"/>
              </a:rPr>
              <a:t> </a:t>
            </a:r>
            <a:r>
              <a:rPr lang="en-US" sz="2600" dirty="0" smtClean="0">
                <a:latin typeface="Arial" charset="0"/>
                <a:ea typeface="ＭＳ Ｐゴシック" charset="0"/>
                <a:cs typeface="ＭＳ Ｐゴシック" charset="0"/>
              </a:rPr>
              <a:t>(in preparation), and applications to </a:t>
            </a:r>
            <a:r>
              <a:rPr lang="en-US" sz="2600" dirty="0" err="1" smtClean="0">
                <a:latin typeface="Arial" charset="0"/>
                <a:ea typeface="ＭＳ Ｐゴシック" charset="0"/>
                <a:cs typeface="ＭＳ Ｐゴシック" charset="0"/>
              </a:rPr>
              <a:t>metagenomic</a:t>
            </a:r>
            <a:r>
              <a:rPr lang="en-US" sz="2600" dirty="0" smtClean="0">
                <a:latin typeface="Arial" charset="0"/>
                <a:ea typeface="ＭＳ Ｐゴシック" charset="0"/>
                <a:cs typeface="ＭＳ Ｐゴシック" charset="0"/>
              </a:rPr>
              <a:t> taxon identification (</a:t>
            </a:r>
            <a:r>
              <a:rPr lang="en-US" sz="2600" dirty="0" smtClean="0">
                <a:solidFill>
                  <a:srgbClr val="0000FF"/>
                </a:solidFill>
                <a:latin typeface="Arial" charset="0"/>
                <a:ea typeface="ＭＳ Ｐゴシック" charset="0"/>
                <a:cs typeface="ＭＳ Ｐゴシック" charset="0"/>
              </a:rPr>
              <a:t>TIPP</a:t>
            </a:r>
            <a:r>
              <a:rPr lang="en-US" sz="2600" dirty="0" smtClean="0">
                <a:latin typeface="Arial" charset="0"/>
                <a:ea typeface="ＭＳ Ｐゴシック" charset="0"/>
                <a:cs typeface="ＭＳ Ｐゴシック" charset="0"/>
              </a:rPr>
              <a:t>, submitted</a:t>
            </a:r>
            <a:r>
              <a:rPr lang="en-US" sz="2600" dirty="0" smtClean="0">
                <a:latin typeface="Arial" charset="0"/>
                <a:ea typeface="ＭＳ Ｐゴシック" charset="0"/>
                <a:cs typeface="ＭＳ Ｐゴシック" charset="0"/>
              </a:rPr>
              <a:t>)</a:t>
            </a:r>
            <a:endParaRPr lang="en-US" sz="2600" dirty="0" smtClean="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610851"/>
            <a:ext cx="8686800" cy="4171912"/>
          </a:xfrm>
        </p:spPr>
        <p:txBody>
          <a:bodyPr lIns="0" tIns="0" rIns="0" bIns="0">
            <a:spAutoFit/>
          </a:bodyPr>
          <a:lstStyle/>
          <a:p>
            <a:pPr marL="565150" indent="-457200">
              <a:spcBef>
                <a:spcPct val="0"/>
              </a:spcBef>
              <a:spcAft>
                <a:spcPts val="1413"/>
              </a:spcAft>
              <a:buSzPct val="45000"/>
            </a:pPr>
            <a:r>
              <a:rPr lang="fi-FI" sz="2800" dirty="0" smtClean="0">
                <a:latin typeface="Arial"/>
                <a:ea typeface="ＭＳ Ｐゴシック" charset="0"/>
                <a:cs typeface="Arial"/>
              </a:rPr>
              <a:t>SEPP </a:t>
            </a:r>
            <a:r>
              <a:rPr lang="fi-FI" sz="2800" dirty="0" err="1" smtClean="0">
                <a:latin typeface="Arial"/>
                <a:ea typeface="ＭＳ Ｐゴシック" charset="0"/>
                <a:cs typeface="Arial"/>
              </a:rPr>
              <a:t>produced</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more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accurate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phylogenetic</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placements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than</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HMMER+pplacer</a:t>
            </a:r>
            <a:r>
              <a:rPr lang="fi-FI" sz="2800" dirty="0" smtClean="0">
                <a:latin typeface="Arial"/>
                <a:ea typeface="ＭＳ Ｐゴシック" charset="0"/>
                <a:cs typeface="Arial"/>
              </a:rPr>
              <a:t>.</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only</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a:t>
            </a:r>
            <a:r>
              <a:rPr lang="fi-FI" sz="2800" dirty="0" smtClean="0">
                <a:latin typeface="Arial"/>
                <a:ea typeface="ＭＳ Ｐゴシック" charset="0"/>
                <a:cs typeface="Arial"/>
              </a:rPr>
              <a:t> is the </a:t>
            </a:r>
            <a:r>
              <a:rPr lang="fi-FI" sz="2800" dirty="0" err="1" smtClean="0">
                <a:latin typeface="Arial"/>
                <a:ea typeface="ＭＳ Ｐゴシック" charset="0"/>
                <a:cs typeface="Arial"/>
              </a:rPr>
              <a:t>use</a:t>
            </a:r>
            <a:r>
              <a:rPr lang="fi-FI" sz="2800" dirty="0" smtClean="0">
                <a:latin typeface="Arial"/>
                <a:ea typeface="ＭＳ Ｐゴシック" charset="0"/>
                <a:cs typeface="Arial"/>
              </a:rPr>
              <a:t> of a </a:t>
            </a:r>
            <a:r>
              <a:rPr lang="fi-FI" sz="2800" dirty="0" err="1" smtClean="0">
                <a:latin typeface="Arial"/>
                <a:ea typeface="ＭＳ Ｐゴシック" charset="0"/>
                <a:cs typeface="Arial"/>
              </a:rPr>
              <a:t>Family</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HMMs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instead</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one</a:t>
            </a:r>
            <a:r>
              <a:rPr lang="fi-FI" sz="2800" dirty="0" smtClean="0">
                <a:latin typeface="Arial"/>
                <a:ea typeface="ＭＳ Ｐゴシック" charset="0"/>
                <a:cs typeface="Arial"/>
              </a:rPr>
              <a:t> HMM.</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biggest</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are</a:t>
            </a:r>
            <a:r>
              <a:rPr lang="fi-FI" sz="2800" dirty="0" smtClean="0">
                <a:latin typeface="Arial"/>
                <a:ea typeface="ＭＳ Ｐゴシック" charset="0"/>
                <a:cs typeface="Arial"/>
              </a:rPr>
              <a:t> for </a:t>
            </a:r>
            <a:r>
              <a:rPr lang="fi-FI" sz="2800" dirty="0" err="1" smtClean="0">
                <a:latin typeface="Arial"/>
                <a:ea typeface="ＭＳ Ｐゴシック" charset="0"/>
                <a:cs typeface="Arial"/>
              </a:rPr>
              <a:t>datasets</a:t>
            </a:r>
            <a:r>
              <a:rPr lang="fi-FI" sz="2800" dirty="0" smtClean="0">
                <a:latin typeface="Arial"/>
                <a:ea typeface="ＭＳ Ｐゴシック" charset="0"/>
                <a:cs typeface="Arial"/>
              </a:rPr>
              <a:t> with </a:t>
            </a:r>
            <a:r>
              <a:rPr lang="fi-FI" sz="2800" dirty="0" err="1" smtClean="0">
                <a:latin typeface="Arial"/>
                <a:ea typeface="ＭＳ Ｐゴシック" charset="0"/>
                <a:cs typeface="Arial"/>
              </a:rPr>
              <a:t>high</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rates</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evolution</a:t>
            </a:r>
            <a:r>
              <a:rPr lang="fi-FI" sz="2800" dirty="0" smtClean="0">
                <a:latin typeface="Arial"/>
                <a:ea typeface="ＭＳ Ｐゴシック" charset="0"/>
                <a:cs typeface="Arial"/>
              </a:rPr>
              <a:t>.</a:t>
            </a:r>
          </a:p>
        </p:txBody>
      </p:sp>
      <p:sp>
        <p:nvSpPr>
          <p:cNvPr id="167938" name="Text Box 4"/>
          <p:cNvSpPr txBox="1">
            <a:spLocks noChangeArrowheads="1"/>
          </p:cNvSpPr>
          <p:nvPr/>
        </p:nvSpPr>
        <p:spPr bwMode="auto">
          <a:xfrm>
            <a:off x="900216" y="265113"/>
            <a:ext cx="7045518"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SEPP vs. </a:t>
            </a:r>
            <a:r>
              <a:rPr lang="en-US" sz="4400" dirty="0" err="1" smtClean="0">
                <a:solidFill>
                  <a:schemeClr val="tx2"/>
                </a:solidFill>
              </a:rPr>
              <a:t>HMMER+pplacer</a:t>
            </a:r>
            <a:endParaRPr lang="en-US" sz="4400" dirty="0">
              <a:solidFill>
                <a:schemeClr val="tx2"/>
              </a:solidFill>
            </a:endParaRPr>
          </a:p>
        </p:txBody>
      </p:sp>
    </p:spTree>
    <p:extLst>
      <p:ext uri="{BB962C8B-B14F-4D97-AF65-F5344CB8AC3E}">
        <p14:creationId xmlns:p14="http://schemas.microsoft.com/office/powerpoint/2010/main" val="26422042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UPP: large-scale MSA estimation</a:t>
            </a:r>
            <a:endParaRPr lang="en-US"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UPP = “Ultra-large multiple sequence alignment using Phylogeny-aware Profiles”</a:t>
            </a:r>
          </a:p>
          <a:p>
            <a:pPr marL="0" indent="0">
              <a:buNone/>
            </a:pPr>
            <a:r>
              <a:rPr lang="en-US" dirty="0"/>
              <a:t/>
            </a:r>
            <a:br>
              <a:rPr lang="en-US" dirty="0"/>
            </a:br>
            <a:r>
              <a:rPr lang="en-US" dirty="0" smtClean="0"/>
              <a:t>Nguyen, Mirarab, and Warnow. In preparation.</a:t>
            </a:r>
          </a:p>
          <a:p>
            <a:pPr marL="0" indent="0">
              <a:buNone/>
            </a:pPr>
            <a:endParaRPr lang="en-US" dirty="0" smtClean="0"/>
          </a:p>
          <a:p>
            <a:pPr marL="0" indent="0">
              <a:buNone/>
            </a:pPr>
            <a:r>
              <a:rPr lang="en-US" dirty="0" smtClean="0"/>
              <a:t>Objective: highly accurate large-scale multiple sequence alignments, even in the presence of fragmentary sequences.</a:t>
            </a:r>
          </a:p>
          <a:p>
            <a:pPr marL="0" indent="0">
              <a:buNone/>
            </a:pPr>
            <a:endParaRPr lang="en-US" dirty="0" smtClean="0"/>
          </a:p>
          <a:p>
            <a:pPr marL="400050" lvl="1" indent="0">
              <a:buNone/>
            </a:pPr>
            <a:r>
              <a:rPr lang="en-US" i="1" dirty="0" smtClean="0"/>
              <a:t>Uses </a:t>
            </a:r>
            <a:r>
              <a:rPr lang="en-US" i="1" dirty="0"/>
              <a:t>a variant of the HMM Family technique in SEPP</a:t>
            </a:r>
          </a:p>
          <a:p>
            <a:pPr marL="0" indent="0">
              <a:buNone/>
            </a:pPr>
            <a:endParaRPr lang="en-US" dirty="0" smtClean="0"/>
          </a:p>
        </p:txBody>
      </p:sp>
    </p:spTree>
    <p:extLst>
      <p:ext uri="{BB962C8B-B14F-4D97-AF65-F5344CB8AC3E}">
        <p14:creationId xmlns:p14="http://schemas.microsoft.com/office/powerpoint/2010/main" val="30821856"/>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UPP Algorithmic Approach</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Select random subset of sequences, and build “backbone alignment”</a:t>
            </a:r>
          </a:p>
          <a:p>
            <a:pPr>
              <a:spcAft>
                <a:spcPts val="1200"/>
              </a:spcAft>
            </a:pPr>
            <a:r>
              <a:rPr lang="en-US" dirty="0" smtClean="0"/>
              <a:t>Construct a “Family of Hidden Markov Models” on the backbone alignment (the family has HMMs on many subsets of different sizes, not disjoint)</a:t>
            </a:r>
          </a:p>
          <a:p>
            <a:pPr>
              <a:spcAft>
                <a:spcPts val="1200"/>
              </a:spcAft>
            </a:pPr>
            <a:r>
              <a:rPr lang="en-US" dirty="0" smtClean="0"/>
              <a:t>Add all remaining sequences to the backbone alignment using the Family of HMMs</a:t>
            </a:r>
          </a:p>
        </p:txBody>
      </p:sp>
    </p:spTree>
    <p:extLst>
      <p:ext uri="{BB962C8B-B14F-4D97-AF65-F5344CB8AC3E}">
        <p14:creationId xmlns:p14="http://schemas.microsoft.com/office/powerpoint/2010/main" val="2568450894"/>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Simulated datasets (some have fragmentary sequences):</a:t>
            </a:r>
          </a:p>
          <a:p>
            <a:pPr lvl="1"/>
            <a:r>
              <a:rPr lang="en-US" dirty="0" smtClean="0"/>
              <a:t>10K to 1,000,000 sequences in </a:t>
            </a:r>
            <a:r>
              <a:rPr lang="en-US" dirty="0" err="1" smtClean="0"/>
              <a:t>RNASim</a:t>
            </a:r>
            <a:r>
              <a:rPr lang="en-US" dirty="0" smtClean="0"/>
              <a:t> (</a:t>
            </a:r>
            <a:r>
              <a:rPr lang="en-US" dirty="0" err="1" smtClean="0"/>
              <a:t>Guo</a:t>
            </a:r>
            <a:r>
              <a:rPr lang="en-US" dirty="0" smtClean="0"/>
              <a:t>, Wang, and Kim, </a:t>
            </a:r>
            <a:r>
              <a:rPr lang="en-US" dirty="0" err="1" smtClean="0"/>
              <a:t>arxiv</a:t>
            </a:r>
            <a:r>
              <a:rPr lang="en-US" dirty="0" smtClean="0"/>
              <a:t>)</a:t>
            </a:r>
          </a:p>
          <a:p>
            <a:pPr lvl="1"/>
            <a:r>
              <a:rPr lang="en-US" dirty="0" smtClean="0"/>
              <a:t>1000-sequence nucleotide datasets from </a:t>
            </a:r>
            <a:r>
              <a:rPr lang="en-US" dirty="0" err="1" smtClean="0"/>
              <a:t>SATé</a:t>
            </a:r>
            <a:r>
              <a:rPr lang="en-US" dirty="0" smtClean="0"/>
              <a:t> papers</a:t>
            </a:r>
          </a:p>
          <a:p>
            <a:pPr lvl="1"/>
            <a:r>
              <a:rPr lang="en-US" dirty="0" smtClean="0"/>
              <a:t>5000-sequence AA datasets (from </a:t>
            </a:r>
            <a:r>
              <a:rPr lang="en-US" dirty="0" err="1" smtClean="0"/>
              <a:t>FastTree</a:t>
            </a:r>
            <a:r>
              <a:rPr lang="en-US" dirty="0" smtClean="0"/>
              <a:t> paper)</a:t>
            </a:r>
          </a:p>
          <a:p>
            <a:pPr lvl="1"/>
            <a:r>
              <a:rPr lang="en-US" dirty="0"/>
              <a:t>10,000-sequence Indelible nucleotide simulation</a:t>
            </a:r>
          </a:p>
          <a:p>
            <a:pPr lvl="1"/>
            <a:endParaRPr lang="en-US" dirty="0" smtClean="0"/>
          </a:p>
          <a:p>
            <a:r>
              <a:rPr lang="en-US" dirty="0" smtClean="0"/>
              <a:t>Biological datasets:</a:t>
            </a:r>
          </a:p>
          <a:p>
            <a:pPr lvl="1"/>
            <a:r>
              <a:rPr lang="en-US" dirty="0" smtClean="0"/>
              <a:t>Proteins: largest </a:t>
            </a:r>
            <a:r>
              <a:rPr lang="en-US" dirty="0" err="1" smtClean="0"/>
              <a:t>BaliBASE</a:t>
            </a:r>
            <a:r>
              <a:rPr lang="en-US" dirty="0"/>
              <a:t> </a:t>
            </a:r>
            <a:r>
              <a:rPr lang="en-US" dirty="0" smtClean="0"/>
              <a:t>and </a:t>
            </a:r>
            <a:r>
              <a:rPr lang="en-US" dirty="0" err="1" smtClean="0"/>
              <a:t>HomFam</a:t>
            </a:r>
            <a:r>
              <a:rPr lang="en-US" dirty="0" smtClean="0"/>
              <a:t> </a:t>
            </a:r>
          </a:p>
          <a:p>
            <a:pPr lvl="1"/>
            <a:r>
              <a:rPr lang="en-US" dirty="0" smtClean="0"/>
              <a:t>RNA: 3 CRW datasets up to 28,000 sequences</a:t>
            </a:r>
            <a:endParaRPr lang="en-US" dirty="0"/>
          </a:p>
        </p:txBody>
      </p:sp>
    </p:spTree>
    <p:extLst>
      <p:ext uri="{BB962C8B-B14F-4D97-AF65-F5344CB8AC3E}">
        <p14:creationId xmlns:p14="http://schemas.microsoft.com/office/powerpoint/2010/main" val="1778118224"/>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pPr>
              <a:spcAft>
                <a:spcPts val="1200"/>
              </a:spcAft>
            </a:pPr>
            <a:r>
              <a:rPr lang="en-US" dirty="0">
                <a:solidFill>
                  <a:srgbClr val="0000FF"/>
                </a:solidFill>
              </a:rPr>
              <a:t>SATé-</a:t>
            </a:r>
            <a:r>
              <a:rPr lang="en-US" dirty="0" smtClean="0">
                <a:solidFill>
                  <a:srgbClr val="0000FF"/>
                </a:solidFill>
              </a:rPr>
              <a:t>1</a:t>
            </a:r>
            <a:r>
              <a:rPr lang="en-US" dirty="0" smtClean="0"/>
              <a:t> (Science 2009), </a:t>
            </a:r>
            <a:r>
              <a:rPr lang="en-US" dirty="0" smtClean="0">
                <a:solidFill>
                  <a:srgbClr val="0000FF"/>
                </a:solidFill>
              </a:rPr>
              <a:t>SATé</a:t>
            </a:r>
            <a:r>
              <a:rPr lang="en-US" dirty="0">
                <a:solidFill>
                  <a:srgbClr val="0000FF"/>
                </a:solidFill>
              </a:rPr>
              <a:t>-</a:t>
            </a:r>
            <a:r>
              <a:rPr lang="en-US" dirty="0" smtClean="0">
                <a:solidFill>
                  <a:srgbClr val="0000FF"/>
                </a:solidFill>
              </a:rPr>
              <a:t>2</a:t>
            </a:r>
            <a:r>
              <a:rPr lang="en-US" dirty="0" smtClean="0"/>
              <a:t> (Systematic Biology 2012), and </a:t>
            </a:r>
            <a:r>
              <a:rPr lang="en-US" dirty="0" smtClean="0">
                <a:solidFill>
                  <a:srgbClr val="0000FF"/>
                </a:solidFill>
              </a:rPr>
              <a:t>PASTA</a:t>
            </a:r>
            <a:r>
              <a:rPr lang="en-US" dirty="0" smtClean="0"/>
              <a:t> (RECOMB 2014): methods for co-estimating gene trees and multiple sequence alignments.  PASTA can analyze up to 200,000 sequences, and is highly accurate for full-length sequences.</a:t>
            </a:r>
            <a:r>
              <a:rPr lang="en-US" i="1" dirty="0"/>
              <a:t>	</a:t>
            </a:r>
          </a:p>
          <a:p>
            <a:pPr lvl="1">
              <a:spcAft>
                <a:spcPts val="1200"/>
              </a:spcAft>
            </a:pPr>
            <a:r>
              <a:rPr lang="en-US" i="1" dirty="0" smtClean="0"/>
              <a:t>But none of these methods are robust to fragmentary sequences. </a:t>
            </a:r>
          </a:p>
          <a:p>
            <a:pPr>
              <a:spcAft>
                <a:spcPts val="1200"/>
              </a:spcAft>
            </a:pPr>
            <a:r>
              <a:rPr lang="en-US" dirty="0" smtClean="0">
                <a:solidFill>
                  <a:srgbClr val="0000FF"/>
                </a:solidFill>
              </a:rPr>
              <a:t>HMM Family technique: </a:t>
            </a:r>
            <a:r>
              <a:rPr lang="en-US" dirty="0" smtClean="0"/>
              <a:t>uses an ensemble of HMMs to represent a “backbone alignment”. HMM families improve accuracy, especially in the presence of high rates of evolution. </a:t>
            </a:r>
          </a:p>
          <a:p>
            <a:pPr>
              <a:spcAft>
                <a:spcPts val="1200"/>
              </a:spcAft>
            </a:pPr>
            <a:r>
              <a:rPr lang="en-US" dirty="0" smtClean="0"/>
              <a:t>Applications of HMM Families in:</a:t>
            </a:r>
          </a:p>
          <a:p>
            <a:pPr lvl="1">
              <a:spcAft>
                <a:spcPts val="1200"/>
              </a:spcAft>
            </a:pPr>
            <a:r>
              <a:rPr lang="en-US" dirty="0" smtClean="0">
                <a:solidFill>
                  <a:srgbClr val="0000FF"/>
                </a:solidFill>
              </a:rPr>
              <a:t>SEPP</a:t>
            </a:r>
            <a:r>
              <a:rPr lang="en-US" dirty="0" smtClean="0"/>
              <a:t> </a:t>
            </a:r>
            <a:r>
              <a:rPr lang="en-US" dirty="0" smtClean="0">
                <a:solidFill>
                  <a:srgbClr val="000000"/>
                </a:solidFill>
              </a:rPr>
              <a:t>(phylogenetic placement)</a:t>
            </a:r>
            <a:endParaRPr lang="en-US" dirty="0" smtClean="0">
              <a:solidFill>
                <a:srgbClr val="0000FF"/>
              </a:solidFill>
            </a:endParaRPr>
          </a:p>
          <a:p>
            <a:pPr lvl="1">
              <a:spcAft>
                <a:spcPts val="1200"/>
              </a:spcAft>
            </a:pPr>
            <a:r>
              <a:rPr lang="en-US" dirty="0" smtClean="0">
                <a:solidFill>
                  <a:srgbClr val="0000FF"/>
                </a:solidFill>
              </a:rPr>
              <a:t>UPP </a:t>
            </a:r>
            <a:r>
              <a:rPr lang="en-US" dirty="0">
                <a:solidFill>
                  <a:srgbClr val="000000"/>
                </a:solidFill>
              </a:rPr>
              <a:t>(ultra-large multiple sequence alignment</a:t>
            </a:r>
            <a:r>
              <a:rPr lang="en-US" dirty="0" smtClean="0">
                <a:solidFill>
                  <a:srgbClr val="000000"/>
                </a:solidFill>
              </a:rPr>
              <a:t>) up to 1,000,000 sequences</a:t>
            </a:r>
          </a:p>
          <a:p>
            <a:pPr lvl="1">
              <a:spcAft>
                <a:spcPts val="1200"/>
              </a:spcAft>
            </a:pPr>
            <a:r>
              <a:rPr lang="en-US" dirty="0">
                <a:solidFill>
                  <a:srgbClr val="0000FF"/>
                </a:solidFill>
              </a:rPr>
              <a:t>TIPP </a:t>
            </a:r>
            <a:r>
              <a:rPr lang="en-US" dirty="0">
                <a:solidFill>
                  <a:srgbClr val="000000"/>
                </a:solidFill>
              </a:rPr>
              <a:t>(</a:t>
            </a:r>
            <a:r>
              <a:rPr lang="en-US" dirty="0" err="1">
                <a:solidFill>
                  <a:srgbClr val="000000"/>
                </a:solidFill>
              </a:rPr>
              <a:t>metagenomic</a:t>
            </a:r>
            <a:r>
              <a:rPr lang="en-US" dirty="0">
                <a:solidFill>
                  <a:srgbClr val="000000"/>
                </a:solidFill>
              </a:rPr>
              <a:t> taxon identification and abundance profiling</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54586907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688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Acknowledgments</a:t>
            </a:r>
          </a:p>
        </p:txBody>
      </p:sp>
      <p:sp>
        <p:nvSpPr>
          <p:cNvPr id="247811" name="Rectangle 3"/>
          <p:cNvSpPr>
            <a:spLocks noGrp="1" noChangeArrowheads="1"/>
          </p:cNvSpPr>
          <p:nvPr>
            <p:ph type="body" idx="1"/>
          </p:nvPr>
        </p:nvSpPr>
        <p:spPr>
          <a:xfrm>
            <a:off x="228600" y="3189400"/>
            <a:ext cx="8763000" cy="27432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PhD students: Siavash Mirarab*, Nam Nguyen, and Md. S. </a:t>
            </a:r>
            <a:r>
              <a:rPr lang="en-US" sz="2000" dirty="0" err="1" smtClean="0"/>
              <a:t>Bayzid</a:t>
            </a:r>
            <a:r>
              <a:rPr lang="en-US" sz="2000" dirty="0" smtClean="0"/>
              <a:t>**</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Undergrad: </a:t>
            </a:r>
            <a:r>
              <a:rPr lang="en-US" sz="2000" dirty="0" err="1" smtClean="0"/>
              <a:t>Keerthana</a:t>
            </a:r>
            <a:r>
              <a:rPr lang="en-US" sz="2000" dirty="0" smtClean="0"/>
              <a:t> Kumar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Lab Website: </a:t>
            </a:r>
            <a:r>
              <a:rPr lang="en-US" sz="2000" dirty="0" smtClean="0">
                <a:hlinkClick r:id="rId3"/>
              </a:rPr>
              <a:t>http://www.cs.utexas.edu/users/phylo</a:t>
            </a:r>
            <a:r>
              <a:rPr lang="en-US" sz="20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Personal Website: </a:t>
            </a:r>
            <a:r>
              <a:rPr lang="en-US" sz="2000" dirty="0" smtClean="0">
                <a:solidFill>
                  <a:srgbClr val="0000FF"/>
                </a:solidFill>
                <a:hlinkClick r:id="rId4"/>
              </a:rPr>
              <a:t>http://tandy.cs.illinois.edu</a:t>
            </a:r>
            <a:r>
              <a:rPr lang="en-US" sz="2000" dirty="0" smtClean="0">
                <a:solidFill>
                  <a:srgbClr val="0000FF"/>
                </a:solidFill>
              </a:rPr>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Funding</a:t>
            </a:r>
            <a:r>
              <a:rPr lang="en-US" sz="2000" dirty="0" smtClean="0"/>
              <a:t>: Guggenheim Foundation, NSF, Microsoft Research New England, David </a:t>
            </a:r>
            <a:r>
              <a:rPr lang="en-US" sz="2000" dirty="0" err="1" smtClean="0"/>
              <a:t>Bruton</a:t>
            </a:r>
            <a:r>
              <a:rPr lang="en-US" sz="2000" dirty="0" smtClean="0"/>
              <a:t> Jr. Centennial Professorship, TACC (Texas Advanced Computing Center), and the University of Alberta (Canada)</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
            </a:r>
            <a:br>
              <a:rPr lang="en-US" sz="2000" b="1" dirty="0" smtClean="0"/>
            </a:br>
            <a:r>
              <a:rPr lang="en-US" sz="2000" b="1" dirty="0" smtClean="0"/>
              <a:t>TACC </a:t>
            </a:r>
            <a:r>
              <a:rPr lang="en-US" sz="2000" dirty="0" smtClean="0"/>
              <a:t>and UTCS </a:t>
            </a:r>
            <a:r>
              <a:rPr lang="en-US" sz="2000" dirty="0"/>
              <a:t>c</a:t>
            </a:r>
            <a:r>
              <a:rPr lang="en-US" sz="2000" dirty="0" smtClean="0"/>
              <a:t>omputational resources</a:t>
            </a:r>
            <a:endParaRPr lang="en-US" sz="2000" b="1" dirty="0" smtClean="0"/>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  </a:t>
            </a:r>
            <a:r>
              <a:rPr lang="en-US" sz="1600" dirty="0" smtClean="0"/>
              <a:t>Supported by HHMI </a:t>
            </a:r>
            <a:r>
              <a:rPr lang="en-US" sz="1600" dirty="0" err="1" smtClean="0"/>
              <a:t>Predoctoral</a:t>
            </a:r>
            <a:r>
              <a:rPr lang="en-US" sz="1600" dirty="0" smtClean="0"/>
              <a:t> Fellowship</a:t>
            </a:r>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Supported by Fulbright Foundation </a:t>
            </a:r>
            <a:r>
              <a:rPr lang="en-US" sz="1600" dirty="0" err="1" smtClean="0"/>
              <a:t>Predoctoral</a:t>
            </a:r>
            <a:r>
              <a:rPr lang="en-US" sz="1600" dirty="0" smtClean="0"/>
              <a:t> Fellowship</a:t>
            </a:r>
            <a:endParaRPr lang="en-US" sz="1600" dirty="0"/>
          </a:p>
        </p:txBody>
      </p:sp>
      <p:pic>
        <p:nvPicPr>
          <p:cNvPr id="162819" name="Picture 12" descr="siav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52" y="142332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 descr="nam-nguy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2477" y="1421732"/>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2" descr="bayzi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17231" y="1423320"/>
            <a:ext cx="1262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1" descr="n021zsi2b1rwbredjb5g.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98677" y="142332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871310"/>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Questions</a:t>
            </a:r>
            <a:endParaRPr lang="en-US" sz="4400" dirty="0">
              <a:solidFill>
                <a:schemeClr val="tx2"/>
              </a:solidFill>
              <a:latin typeface="+mj-lt"/>
            </a:endParaRPr>
          </a:p>
        </p:txBody>
      </p:sp>
    </p:spTree>
    <p:extLst>
      <p:ext uri="{BB962C8B-B14F-4D97-AF65-F5344CB8AC3E}">
        <p14:creationId xmlns:p14="http://schemas.microsoft.com/office/powerpoint/2010/main" val="199771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4432834"/>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r>
              <a:rPr lang="en-US" b="1">
                <a:latin typeface="Arial" charset="0"/>
                <a:ea typeface="ＭＳ Ｐゴシック" charset="0"/>
                <a:cs typeface="ＭＳ Ｐゴシック" charset="0"/>
              </a:rPr>
              <a:t>TIPP: SEPP + statistics</a:t>
            </a:r>
            <a:endParaRPr lang="en-US">
              <a:latin typeface="Arial" charset="0"/>
              <a:ea typeface="ＭＳ Ｐゴシック" charset="0"/>
              <a:cs typeface="ＭＳ Ｐゴシック" charset="0"/>
            </a:endParaRPr>
          </a:p>
        </p:txBody>
      </p:sp>
      <p:sp>
        <p:nvSpPr>
          <p:cNvPr id="164866" name="Rectangle 3"/>
          <p:cNvSpPr>
            <a:spLocks noGrp="1" noChangeArrowheads="1"/>
          </p:cNvSpPr>
          <p:nvPr>
            <p:ph type="body" idx="1"/>
          </p:nvPr>
        </p:nvSpPr>
        <p:spPr/>
        <p:txBody>
          <a:bodyPr>
            <a:normAutofit lnSpcReduction="10000"/>
          </a:bodyPr>
          <a:lstStyle/>
          <a:p>
            <a:pPr>
              <a:spcBef>
                <a:spcPct val="0"/>
              </a:spcBef>
              <a:buFontTx/>
              <a:buNone/>
            </a:pPr>
            <a:r>
              <a:rPr lang="en-US" sz="2800" dirty="0">
                <a:latin typeface="Arial" charset="0"/>
                <a:ea typeface="ＭＳ Ｐゴシック" charset="0"/>
                <a:cs typeface="ＭＳ Ｐゴシック" charset="0"/>
              </a:rPr>
              <a:t>SEPP has high recall but low precision (classifies almost everything)</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a:latin typeface="Arial" charset="0"/>
                <a:ea typeface="ＭＳ Ｐゴシック" charset="0"/>
                <a:cs typeface="ＭＳ Ｐゴシック" charset="0"/>
              </a:rPr>
              <a:t>TIPP: dramatically reduces false positive rate with small reduction in true positive rate, by considering uncertainty in alignment (HMMER) and placement (</a:t>
            </a:r>
            <a:r>
              <a:rPr lang="en-US" sz="2800" dirty="0" err="1">
                <a:latin typeface="Arial" charset="0"/>
                <a:ea typeface="ＭＳ Ｐゴシック" charset="0"/>
                <a:cs typeface="ＭＳ Ｐゴシック" charset="0"/>
              </a:rPr>
              <a:t>pplacer</a:t>
            </a:r>
            <a:r>
              <a:rPr lang="en-US" sz="2800" dirty="0" smtClean="0">
                <a:latin typeface="Arial" charset="0"/>
                <a:ea typeface="ＭＳ Ｐゴシック" charset="0"/>
                <a:cs typeface="ＭＳ Ｐゴシック" charset="0"/>
              </a:rPr>
              <a:t>)</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smtClean="0">
                <a:latin typeface="Arial" charset="0"/>
                <a:ea typeface="ＭＳ Ｐゴシック" charset="0"/>
                <a:cs typeface="ＭＳ Ｐゴシック" charset="0"/>
              </a:rPr>
              <a:t>TIPP: Taxon Identification and Phylogenetic Profiling. N. Nguyen, S. Mirarab, and T. Warnow. Under review.</a:t>
            </a:r>
            <a:endParaRPr lang="en-US" sz="2800" dirty="0">
              <a:latin typeface="Arial" charset="0"/>
              <a:ea typeface="ＭＳ Ｐゴシック" charset="0"/>
              <a:cs typeface="ＭＳ Ｐゴシック" charset="0"/>
            </a:endParaRPr>
          </a:p>
          <a:p>
            <a:pPr>
              <a:buFontTx/>
              <a:buNone/>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87894652"/>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b="1">
                <a:latin typeface="Arial" charset="0"/>
                <a:ea typeface="ＭＳ Ｐゴシック" charset="0"/>
                <a:cs typeface="ＭＳ Ｐゴシック" charset="0"/>
              </a:rPr>
              <a:t>Algorithmic Strategies</a:t>
            </a:r>
          </a:p>
        </p:txBody>
      </p:sp>
      <p:sp>
        <p:nvSpPr>
          <p:cNvPr id="180226" name="Content Placeholder 2"/>
          <p:cNvSpPr>
            <a:spLocks noGrp="1"/>
          </p:cNvSpPr>
          <p:nvPr>
            <p:ph idx="1"/>
          </p:nvPr>
        </p:nvSpPr>
        <p:spPr/>
        <p:txBody>
          <a:bodyPr/>
          <a:lstStyle/>
          <a:p>
            <a:pPr eaLnBrk="1" hangingPunct="1"/>
            <a:r>
              <a:rPr lang="en-US" sz="2800">
                <a:latin typeface="Arial" charset="0"/>
                <a:ea typeface="ＭＳ Ｐゴシック" charset="0"/>
                <a:cs typeface="ＭＳ Ｐゴシック" charset="0"/>
              </a:rPr>
              <a:t>Divide-and-conquer</a:t>
            </a:r>
          </a:p>
          <a:p>
            <a:pPr eaLnBrk="1" hangingPunct="1"/>
            <a:r>
              <a:rPr lang="en-US" sz="2800">
                <a:latin typeface="Arial" charset="0"/>
                <a:ea typeface="ＭＳ Ｐゴシック" charset="0"/>
                <a:cs typeface="ＭＳ Ｐゴシック" charset="0"/>
              </a:rPr>
              <a:t>Chordal graph decompositions</a:t>
            </a:r>
          </a:p>
          <a:p>
            <a:pPr eaLnBrk="1" hangingPunct="1"/>
            <a:r>
              <a:rPr lang="en-US" sz="2800">
                <a:latin typeface="Arial" charset="0"/>
                <a:ea typeface="ＭＳ Ｐゴシック" charset="0"/>
                <a:cs typeface="ＭＳ Ｐゴシック" charset="0"/>
              </a:rPr>
              <a:t>Iteration</a:t>
            </a:r>
          </a:p>
          <a:p>
            <a:pPr eaLnBrk="1" hangingPunct="1"/>
            <a:r>
              <a:rPr lang="en-US" sz="2800">
                <a:latin typeface="Arial" charset="0"/>
                <a:ea typeface="ＭＳ Ｐゴシック" charset="0"/>
                <a:cs typeface="ＭＳ Ｐゴシック" charset="0"/>
              </a:rPr>
              <a:t>Multiple HMMs</a:t>
            </a:r>
          </a:p>
          <a:p>
            <a:pPr eaLnBrk="1" hangingPunct="1"/>
            <a:r>
              <a:rPr lang="en-US" sz="2800">
                <a:latin typeface="Arial" charset="0"/>
                <a:ea typeface="ＭＳ Ｐゴシック" charset="0"/>
                <a:cs typeface="ＭＳ Ｐゴシック" charset="0"/>
              </a:rPr>
              <a:t>Bin-and-conquer (technique used for improving species tree estimation from multiple gene trees, Bayzid and Warnow, Bioinformatics 2013)</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5420988"/>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0000"/>
          </a:bodyPr>
          <a:lstStyle/>
          <a:p>
            <a:r>
              <a:rPr lang="en-US" dirty="0">
                <a:latin typeface="Arial" charset="0"/>
                <a:ea typeface="ＭＳ Ｐゴシック" charset="0"/>
                <a:cs typeface="ＭＳ Ｐゴシック" charset="0"/>
              </a:rPr>
              <a:t>1kp: </a:t>
            </a:r>
            <a:r>
              <a:rPr lang="en-US" dirty="0" smtClean="0">
                <a:latin typeface="Arial" charset="0"/>
                <a:ea typeface="ＭＳ Ｐゴシック" charset="0"/>
                <a:cs typeface="ＭＳ Ｐゴシック" charset="0"/>
              </a:rPr>
              <a:t>1000 Plant </a:t>
            </a:r>
            <a:r>
              <a:rPr lang="en-US" dirty="0" err="1">
                <a:latin typeface="Arial" charset="0"/>
                <a:ea typeface="ＭＳ Ｐゴシック" charset="0"/>
                <a:cs typeface="ＭＳ Ｐゴシック" charset="0"/>
              </a:rPr>
              <a:t>T</a:t>
            </a:r>
            <a:r>
              <a:rPr lang="en-US" dirty="0" err="1" smtClean="0">
                <a:latin typeface="Arial" charset="0"/>
                <a:ea typeface="ＭＳ Ｐゴシック" charset="0"/>
                <a:cs typeface="ＭＳ Ｐゴシック" charset="0"/>
              </a:rPr>
              <a:t>ranscriptomes</a:t>
            </a:r>
            <a:endParaRPr lang="en-US" dirty="0">
              <a:latin typeface="Arial" charset="0"/>
              <a:ea typeface="ＭＳ Ｐゴシック" charset="0"/>
              <a:cs typeface="ＭＳ Ｐゴシック" charset="0"/>
            </a:endParaRPr>
          </a:p>
        </p:txBody>
      </p:sp>
      <p:sp>
        <p:nvSpPr>
          <p:cNvPr id="247811" name="Rectangle 3"/>
          <p:cNvSpPr>
            <a:spLocks noGrp="1" noChangeArrowheads="1"/>
          </p:cNvSpPr>
          <p:nvPr>
            <p:ph type="body" idx="1"/>
          </p:nvPr>
        </p:nvSpPr>
        <p:spPr>
          <a:xfrm>
            <a:off x="684213" y="3331227"/>
            <a:ext cx="7773987" cy="298248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431800"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Whole </a:t>
            </a:r>
            <a:r>
              <a:rPr lang="en-US" sz="2800" dirty="0" err="1" smtClean="0"/>
              <a:t>Transcriptomes</a:t>
            </a:r>
            <a:r>
              <a:rPr lang="en-US" sz="2800" dirty="0" smtClean="0"/>
              <a:t> </a:t>
            </a:r>
            <a:r>
              <a:rPr lang="en-US" sz="2800" dirty="0" smtClean="0">
                <a:solidFill>
                  <a:srgbClr val="000000"/>
                </a:solidFill>
              </a:rPr>
              <a:t>of 103 </a:t>
            </a:r>
            <a:r>
              <a:rPr lang="en-US" sz="2800" dirty="0">
                <a:solidFill>
                  <a:srgbClr val="000000"/>
                </a:solidFill>
              </a:rPr>
              <a:t>plant </a:t>
            </a:r>
            <a:r>
              <a:rPr lang="en-US" sz="2800" dirty="0" smtClean="0">
                <a:solidFill>
                  <a:srgbClr val="000000"/>
                </a:solidFill>
              </a:rPr>
              <a:t>species and </a:t>
            </a:r>
            <a:r>
              <a:rPr lang="en-US" sz="2800" dirty="0">
                <a:solidFill>
                  <a:srgbClr val="000000"/>
                </a:solidFill>
              </a:rPr>
              <a:t>850 single copy </a:t>
            </a:r>
            <a:r>
              <a:rPr lang="en-US" sz="2800" dirty="0" smtClean="0">
                <a:solidFill>
                  <a:srgbClr val="000000"/>
                </a:solidFill>
              </a:rPr>
              <a:t>loci</a:t>
            </a:r>
            <a:r>
              <a:rPr lang="en-US" sz="2800" dirty="0" smtClean="0"/>
              <a:t> </a:t>
            </a:r>
            <a:r>
              <a:rPr lang="en-US" sz="2400" dirty="0" smtClean="0"/>
              <a:t>(1200 taxa in next phase</a:t>
            </a:r>
            <a:r>
              <a:rPr lang="en-US" sz="2400" dirty="0"/>
              <a:t>)</a:t>
            </a:r>
            <a:endParaRPr lang="en-US" sz="2000" dirty="0"/>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accurate summary methods </a:t>
            </a:r>
            <a:r>
              <a:rPr lang="en-US" sz="2400" dirty="0" smtClean="0">
                <a:solidFill>
                  <a:srgbClr val="0000FF"/>
                </a:solidFill>
              </a:rPr>
              <a:t>cannot handle this size</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solidFill>
                <a:srgbClr val="0000FF"/>
              </a:solidFill>
            </a:endParaRP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Common ancestor about 1 billion years ago and so gene trees are hard to root</a:t>
            </a:r>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summary methods </a:t>
            </a:r>
            <a:r>
              <a:rPr lang="en-US" sz="2400" dirty="0" smtClean="0">
                <a:solidFill>
                  <a:srgbClr val="0000FF"/>
                </a:solidFill>
              </a:rPr>
              <a:t>need rooted gene trees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Pre-existing summary methods do not provide reasonable results on this dataset</a:t>
            </a:r>
            <a:endParaRPr lang="en-US" sz="2000" dirty="0" smtClean="0"/>
          </a:p>
        </p:txBody>
      </p:sp>
      <p:pic>
        <p:nvPicPr>
          <p:cNvPr id="24781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502" y="1985476"/>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4052" y="1961664"/>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32615" y="1974364"/>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598977" y="1477476"/>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Ka-Shu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945302" y="1466364"/>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Wickett</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705465" y="1458426"/>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Leebens-Mack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0352" y="1974364"/>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980352" y="1445726"/>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Matasci</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iPlant</a:t>
            </a:r>
          </a:p>
        </p:txBody>
      </p:sp>
      <p:pic>
        <p:nvPicPr>
          <p:cNvPr id="82955" name="Picture 12" descr="siavash"/>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02840" y="1956901"/>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78915" y="1972776"/>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5137641" y="1429851"/>
            <a:ext cx="304572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a:t>
            </a:r>
            <a:r>
              <a:rPr lang="en-US" sz="1000" dirty="0" smtClean="0"/>
              <a:t>          </a:t>
            </a:r>
          </a:p>
          <a:p>
            <a:r>
              <a:rPr lang="en-US" sz="1000" dirty="0" smtClean="0"/>
              <a:t>UT-Austin            UT-Austin                 UT-Austin</a:t>
            </a:r>
            <a:endParaRPr lang="en-US" sz="1000" dirty="0"/>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202977" y="1971189"/>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TextBox 5"/>
          <p:cNvSpPr txBox="1">
            <a:spLocks noChangeArrowheads="1"/>
          </p:cNvSpPr>
          <p:nvPr/>
        </p:nvSpPr>
        <p:spPr bwMode="auto">
          <a:xfrm>
            <a:off x="5997575" y="2866591"/>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Plus many many other people…</a:t>
            </a:r>
          </a:p>
          <a:p>
            <a:endParaRPr lang="en-US" dirty="0"/>
          </a:p>
        </p:txBody>
      </p:sp>
      <p:sp>
        <p:nvSpPr>
          <p:cNvPr id="2" name="Rectangle 1"/>
          <p:cNvSpPr/>
          <p:nvPr/>
        </p:nvSpPr>
        <p:spPr>
          <a:xfrm>
            <a:off x="641159" y="6198466"/>
            <a:ext cx="4572000" cy="623248"/>
          </a:xfrm>
          <a:prstGeom prst="rect">
            <a:avLst/>
          </a:prstGeom>
        </p:spPr>
        <p:txBody>
          <a:bodyPr>
            <a:spAutoFit/>
          </a:bodyPr>
          <a:lstStyle/>
          <a:p>
            <a:pPr marL="107950" defTabSz="449263">
              <a:lnSpc>
                <a:spcPct val="9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t>
            </a:r>
            <a:r>
              <a:rPr lang="en-US" dirty="0" err="1"/>
              <a:t>Wickett</a:t>
            </a:r>
            <a:r>
              <a:rPr lang="en-US" dirty="0"/>
              <a:t> et al. (under review), 2014.]</a:t>
            </a:r>
            <a:endParaRPr lang="en-US" b="1" dirty="0">
              <a:solidFill>
                <a:schemeClr val="bg1"/>
              </a:solidFill>
            </a:endParaRPr>
          </a:p>
        </p:txBody>
      </p:sp>
    </p:spTree>
    <p:extLst>
      <p:ext uri="{BB962C8B-B14F-4D97-AF65-F5344CB8AC3E}">
        <p14:creationId xmlns:p14="http://schemas.microsoft.com/office/powerpoint/2010/main" val="3117696266"/>
      </p:ext>
    </p:extLst>
  </p:cSld>
  <p:clrMapOvr>
    <a:masterClrMapping/>
  </p:clrMapOvr>
  <mc:AlternateContent xmlns:mc="http://schemas.openxmlformats.org/markup-compatibility/2006" xmlns:p14="http://schemas.microsoft.com/office/powerpoint/2010/main">
    <mc:Choice Requires="p14">
      <p:transition spd="slow" p14:dur="2000" advTm="60077"/>
    </mc:Choice>
    <mc:Fallback xmlns="">
      <p:transition xmlns:p14="http://schemas.microsoft.com/office/powerpoint/2010/main" spd="slow" advTm="60077"/>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Combined analysis </a:t>
            </a:r>
          </a:p>
        </p:txBody>
      </p:sp>
      <p:sp>
        <p:nvSpPr>
          <p:cNvPr id="254979" name="Line 3"/>
          <p:cNvSpPr>
            <a:spLocks noChangeShapeType="1"/>
          </p:cNvSpPr>
          <p:nvPr/>
        </p:nvSpPr>
        <p:spPr bwMode="auto">
          <a:xfrm>
            <a:off x="998538" y="1492250"/>
            <a:ext cx="0" cy="3581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0" name="Line 4"/>
          <p:cNvSpPr>
            <a:spLocks noChangeShapeType="1"/>
          </p:cNvSpPr>
          <p:nvPr/>
        </p:nvSpPr>
        <p:spPr bwMode="auto">
          <a:xfrm>
            <a:off x="152400" y="2111375"/>
            <a:ext cx="5486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1" name="Text Box 5"/>
          <p:cNvSpPr txBox="1">
            <a:spLocks noChangeArrowheads="1"/>
          </p:cNvSpPr>
          <p:nvPr/>
        </p:nvSpPr>
        <p:spPr bwMode="auto">
          <a:xfrm>
            <a:off x="1219200" y="1531938"/>
            <a:ext cx="1490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3557" name="Text Box 6"/>
          <p:cNvSpPr txBox="1">
            <a:spLocks noChangeArrowheads="1"/>
          </p:cNvSpPr>
          <p:nvPr/>
        </p:nvSpPr>
        <p:spPr bwMode="auto">
          <a:xfrm>
            <a:off x="441325" y="2111375"/>
            <a:ext cx="5000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3558" name="Text Box 7"/>
          <p:cNvSpPr txBox="1">
            <a:spLocks noChangeArrowheads="1"/>
          </p:cNvSpPr>
          <p:nvPr/>
        </p:nvSpPr>
        <p:spPr bwMode="auto">
          <a:xfrm>
            <a:off x="414338" y="2444750"/>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3559" name="Text Box 8"/>
          <p:cNvSpPr txBox="1">
            <a:spLocks noChangeArrowheads="1"/>
          </p:cNvSpPr>
          <p:nvPr/>
        </p:nvSpPr>
        <p:spPr bwMode="auto">
          <a:xfrm>
            <a:off x="414338" y="2797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3560" name="Text Box 9"/>
          <p:cNvSpPr txBox="1">
            <a:spLocks noChangeArrowheads="1"/>
          </p:cNvSpPr>
          <p:nvPr/>
        </p:nvSpPr>
        <p:spPr bwMode="auto">
          <a:xfrm>
            <a:off x="414338" y="3178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3561" name="Text Box 10"/>
          <p:cNvSpPr txBox="1">
            <a:spLocks noChangeArrowheads="1"/>
          </p:cNvSpPr>
          <p:nvPr/>
        </p:nvSpPr>
        <p:spPr bwMode="auto">
          <a:xfrm>
            <a:off x="414338" y="3559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3562" name="Text Box 11"/>
          <p:cNvSpPr txBox="1">
            <a:spLocks noChangeArrowheads="1"/>
          </p:cNvSpPr>
          <p:nvPr/>
        </p:nvSpPr>
        <p:spPr bwMode="auto">
          <a:xfrm>
            <a:off x="414338" y="3940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3563" name="Text Box 12"/>
          <p:cNvSpPr txBox="1">
            <a:spLocks noChangeArrowheads="1"/>
          </p:cNvSpPr>
          <p:nvPr/>
        </p:nvSpPr>
        <p:spPr bwMode="auto">
          <a:xfrm>
            <a:off x="414338" y="4321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3564" name="Text Box 13"/>
          <p:cNvSpPr txBox="1">
            <a:spLocks noChangeArrowheads="1"/>
          </p:cNvSpPr>
          <p:nvPr/>
        </p:nvSpPr>
        <p:spPr bwMode="auto">
          <a:xfrm>
            <a:off x="414338" y="468312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3565" name="Rectangle 14"/>
          <p:cNvSpPr>
            <a:spLocks noChangeArrowheads="1"/>
          </p:cNvSpPr>
          <p:nvPr/>
        </p:nvSpPr>
        <p:spPr bwMode="auto">
          <a:xfrm>
            <a:off x="274320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3566" name="Rectangle 15"/>
          <p:cNvSpPr>
            <a:spLocks noChangeArrowheads="1"/>
          </p:cNvSpPr>
          <p:nvPr/>
        </p:nvSpPr>
        <p:spPr bwMode="auto">
          <a:xfrm>
            <a:off x="422275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54992" name="Text Box 16"/>
          <p:cNvSpPr txBox="1">
            <a:spLocks noChangeArrowheads="1"/>
          </p:cNvSpPr>
          <p:nvPr/>
        </p:nvSpPr>
        <p:spPr bwMode="auto">
          <a:xfrm>
            <a:off x="1143000" y="220980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54993" name="Text Box 17"/>
          <p:cNvSpPr txBox="1">
            <a:spLocks noChangeArrowheads="1"/>
          </p:cNvSpPr>
          <p:nvPr/>
        </p:nvSpPr>
        <p:spPr bwMode="auto">
          <a:xfrm>
            <a:off x="1098550" y="2568575"/>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54994" name="Text Box 18"/>
          <p:cNvSpPr txBox="1">
            <a:spLocks noChangeArrowheads="1"/>
          </p:cNvSpPr>
          <p:nvPr/>
        </p:nvSpPr>
        <p:spPr bwMode="auto">
          <a:xfrm>
            <a:off x="1143000" y="29178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54995" name="Text Box 19"/>
          <p:cNvSpPr txBox="1">
            <a:spLocks noChangeArrowheads="1"/>
          </p:cNvSpPr>
          <p:nvPr/>
        </p:nvSpPr>
        <p:spPr bwMode="auto">
          <a:xfrm>
            <a:off x="1143000" y="3254375"/>
            <a:ext cx="163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54996" name="Text Box 20"/>
          <p:cNvSpPr txBox="1">
            <a:spLocks noChangeArrowheads="1"/>
          </p:cNvSpPr>
          <p:nvPr/>
        </p:nvSpPr>
        <p:spPr bwMode="auto">
          <a:xfrm>
            <a:off x="1166813" y="4365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54997" name="Text Box 21"/>
          <p:cNvSpPr txBox="1">
            <a:spLocks noChangeArrowheads="1"/>
          </p:cNvSpPr>
          <p:nvPr/>
        </p:nvSpPr>
        <p:spPr bwMode="auto">
          <a:xfrm>
            <a:off x="1166813" y="4746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sp>
        <p:nvSpPr>
          <p:cNvPr id="23573" name="Rectangle 22"/>
          <p:cNvSpPr>
            <a:spLocks noChangeArrowheads="1"/>
          </p:cNvSpPr>
          <p:nvPr/>
        </p:nvSpPr>
        <p:spPr bwMode="auto">
          <a:xfrm>
            <a:off x="2655888" y="3254375"/>
            <a:ext cx="1606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3574" name="Rectangle 23"/>
          <p:cNvSpPr>
            <a:spLocks noChangeArrowheads="1"/>
          </p:cNvSpPr>
          <p:nvPr/>
        </p:nvSpPr>
        <p:spPr bwMode="auto">
          <a:xfrm>
            <a:off x="2655888" y="3603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5" name="Rectangle 24"/>
          <p:cNvSpPr>
            <a:spLocks noChangeArrowheads="1"/>
          </p:cNvSpPr>
          <p:nvPr/>
        </p:nvSpPr>
        <p:spPr bwMode="auto">
          <a:xfrm>
            <a:off x="2649538" y="3984625"/>
            <a:ext cx="1617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3576" name="Rectangle 25"/>
          <p:cNvSpPr>
            <a:spLocks noChangeArrowheads="1"/>
          </p:cNvSpPr>
          <p:nvPr/>
        </p:nvSpPr>
        <p:spPr bwMode="auto">
          <a:xfrm>
            <a:off x="2665413"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7" name="Rectangle 26"/>
          <p:cNvSpPr>
            <a:spLocks noChangeArrowheads="1"/>
          </p:cNvSpPr>
          <p:nvPr/>
        </p:nvSpPr>
        <p:spPr bwMode="auto">
          <a:xfrm>
            <a:off x="4114800" y="2232025"/>
            <a:ext cx="1527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3578" name="Rectangle 27"/>
          <p:cNvSpPr>
            <a:spLocks noChangeArrowheads="1"/>
          </p:cNvSpPr>
          <p:nvPr/>
        </p:nvSpPr>
        <p:spPr bwMode="auto">
          <a:xfrm>
            <a:off x="4114800" y="29178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3579" name="Rectangle 28"/>
          <p:cNvSpPr>
            <a:spLocks noChangeArrowheads="1"/>
          </p:cNvSpPr>
          <p:nvPr/>
        </p:nvSpPr>
        <p:spPr bwMode="auto">
          <a:xfrm>
            <a:off x="4114800"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3580" name="Rectangle 29"/>
          <p:cNvSpPr>
            <a:spLocks noChangeArrowheads="1"/>
          </p:cNvSpPr>
          <p:nvPr/>
        </p:nvSpPr>
        <p:spPr bwMode="auto">
          <a:xfrm>
            <a:off x="4114800" y="47466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3581" name="Rectangle 30"/>
          <p:cNvSpPr>
            <a:spLocks noChangeArrowheads="1"/>
          </p:cNvSpPr>
          <p:nvPr/>
        </p:nvSpPr>
        <p:spPr bwMode="auto">
          <a:xfrm>
            <a:off x="4114800" y="325437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55007" name="Text Box 31"/>
          <p:cNvSpPr txBox="1">
            <a:spLocks noChangeArrowheads="1"/>
          </p:cNvSpPr>
          <p:nvPr/>
        </p:nvSpPr>
        <p:spPr bwMode="auto">
          <a:xfrm>
            <a:off x="1143000" y="3649663"/>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 ? </a:t>
            </a:r>
          </a:p>
        </p:txBody>
      </p:sp>
      <p:sp>
        <p:nvSpPr>
          <p:cNvPr id="255008" name="Text Box 32"/>
          <p:cNvSpPr txBox="1">
            <a:spLocks noChangeArrowheads="1"/>
          </p:cNvSpPr>
          <p:nvPr/>
        </p:nvSpPr>
        <p:spPr bwMode="auto">
          <a:xfrm>
            <a:off x="1219200" y="4016375"/>
            <a:ext cx="15144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a:t>
            </a:r>
          </a:p>
        </p:txBody>
      </p:sp>
      <p:sp>
        <p:nvSpPr>
          <p:cNvPr id="255009" name="Text Box 33"/>
          <p:cNvSpPr txBox="1">
            <a:spLocks noChangeArrowheads="1"/>
          </p:cNvSpPr>
          <p:nvPr/>
        </p:nvSpPr>
        <p:spPr bwMode="auto">
          <a:xfrm>
            <a:off x="2649538" y="2224088"/>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0" name="Text Box 34"/>
          <p:cNvSpPr txBox="1">
            <a:spLocks noChangeArrowheads="1"/>
          </p:cNvSpPr>
          <p:nvPr/>
        </p:nvSpPr>
        <p:spPr bwMode="auto">
          <a:xfrm>
            <a:off x="2649538" y="2590800"/>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1" name="Text Box 35"/>
          <p:cNvSpPr txBox="1">
            <a:spLocks noChangeArrowheads="1"/>
          </p:cNvSpPr>
          <p:nvPr/>
        </p:nvSpPr>
        <p:spPr bwMode="auto">
          <a:xfrm>
            <a:off x="2649538" y="29495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2" name="Text Box 36"/>
          <p:cNvSpPr txBox="1">
            <a:spLocks noChangeArrowheads="1"/>
          </p:cNvSpPr>
          <p:nvPr/>
        </p:nvSpPr>
        <p:spPr bwMode="auto">
          <a:xfrm>
            <a:off x="2649538" y="47783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3588" name="Rectangle 37"/>
          <p:cNvSpPr>
            <a:spLocks noChangeArrowheads="1"/>
          </p:cNvSpPr>
          <p:nvPr/>
        </p:nvSpPr>
        <p:spPr bwMode="auto">
          <a:xfrm>
            <a:off x="4114800" y="25685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89" name="Rectangle 38"/>
          <p:cNvSpPr>
            <a:spLocks noChangeArrowheads="1"/>
          </p:cNvSpPr>
          <p:nvPr/>
        </p:nvSpPr>
        <p:spPr bwMode="auto">
          <a:xfrm>
            <a:off x="4191000" y="3635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90" name="Rectangle 39"/>
          <p:cNvSpPr>
            <a:spLocks noChangeArrowheads="1"/>
          </p:cNvSpPr>
          <p:nvPr/>
        </p:nvSpPr>
        <p:spPr bwMode="auto">
          <a:xfrm>
            <a:off x="4184650" y="4016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grpSp>
        <p:nvGrpSpPr>
          <p:cNvPr id="255031" name="Group 55"/>
          <p:cNvGrpSpPr>
            <a:grpSpLocks/>
          </p:cNvGrpSpPr>
          <p:nvPr/>
        </p:nvGrpSpPr>
        <p:grpSpPr bwMode="auto">
          <a:xfrm>
            <a:off x="5791200" y="2743200"/>
            <a:ext cx="2841625" cy="3492500"/>
            <a:chOff x="3648" y="1728"/>
            <a:chExt cx="1790" cy="2200"/>
          </a:xfrm>
        </p:grpSpPr>
        <p:grpSp>
          <p:nvGrpSpPr>
            <p:cNvPr id="23592" name="Group 52"/>
            <p:cNvGrpSpPr>
              <a:grpSpLocks/>
            </p:cNvGrpSpPr>
            <p:nvPr/>
          </p:nvGrpSpPr>
          <p:grpSpPr bwMode="auto">
            <a:xfrm>
              <a:off x="3648" y="2592"/>
              <a:ext cx="1790" cy="1336"/>
              <a:chOff x="3648" y="2592"/>
              <a:chExt cx="1790" cy="1336"/>
            </a:xfrm>
          </p:grpSpPr>
          <p:sp>
            <p:nvSpPr>
              <p:cNvPr id="255017" name="Line 41"/>
              <p:cNvSpPr>
                <a:spLocks noChangeShapeType="1"/>
              </p:cNvSpPr>
              <p:nvPr/>
            </p:nvSpPr>
            <p:spPr bwMode="auto">
              <a:xfrm flipH="1">
                <a:off x="3648" y="2592"/>
                <a:ext cx="741" cy="133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8" name="Line 42"/>
              <p:cNvSpPr>
                <a:spLocks noChangeShapeType="1"/>
              </p:cNvSpPr>
              <p:nvPr/>
            </p:nvSpPr>
            <p:spPr bwMode="auto">
              <a:xfrm rot="18475779" flipH="1">
                <a:off x="4417" y="2518"/>
                <a:ext cx="628" cy="141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9" name="Line 43"/>
              <p:cNvSpPr>
                <a:spLocks noChangeShapeType="1"/>
              </p:cNvSpPr>
              <p:nvPr/>
            </p:nvSpPr>
            <p:spPr bwMode="auto">
              <a:xfrm>
                <a:off x="4191" y="2956"/>
                <a:ext cx="332" cy="9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0" name="Line 44"/>
              <p:cNvSpPr>
                <a:spLocks noChangeShapeType="1"/>
              </p:cNvSpPr>
              <p:nvPr/>
            </p:nvSpPr>
            <p:spPr bwMode="auto">
              <a:xfrm flipV="1">
                <a:off x="4683" y="3398"/>
                <a:ext cx="134" cy="52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1" name="Line 45"/>
              <p:cNvSpPr>
                <a:spLocks noChangeShapeType="1"/>
              </p:cNvSpPr>
              <p:nvPr/>
            </p:nvSpPr>
            <p:spPr bwMode="auto">
              <a:xfrm flipH="1">
                <a:off x="4832" y="3578"/>
                <a:ext cx="77" cy="339"/>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3" name="Line 47"/>
              <p:cNvSpPr>
                <a:spLocks noChangeShapeType="1"/>
              </p:cNvSpPr>
              <p:nvPr/>
            </p:nvSpPr>
            <p:spPr bwMode="auto">
              <a:xfrm>
                <a:off x="4090" y="3137"/>
                <a:ext cx="239" cy="79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4" name="Line 48"/>
              <p:cNvSpPr>
                <a:spLocks noChangeShapeType="1"/>
              </p:cNvSpPr>
              <p:nvPr/>
            </p:nvSpPr>
            <p:spPr bwMode="auto">
              <a:xfrm>
                <a:off x="3871" y="3520"/>
                <a:ext cx="144" cy="40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5" name="Line 49"/>
              <p:cNvSpPr>
                <a:spLocks noChangeShapeType="1"/>
              </p:cNvSpPr>
              <p:nvPr/>
            </p:nvSpPr>
            <p:spPr bwMode="auto">
              <a:xfrm>
                <a:off x="3759" y="3717"/>
                <a:ext cx="80" cy="21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6" name="Line 50"/>
              <p:cNvSpPr>
                <a:spLocks noChangeShapeType="1"/>
              </p:cNvSpPr>
              <p:nvPr/>
            </p:nvSpPr>
            <p:spPr bwMode="auto">
              <a:xfrm flipH="1">
                <a:off x="4112" y="3592"/>
                <a:ext cx="116" cy="32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cxnSp>
          <p:nvCxnSpPr>
            <p:cNvPr id="23593" name="AutoShape 54"/>
            <p:cNvCxnSpPr>
              <a:cxnSpLocks noChangeShapeType="1"/>
            </p:cNvCxnSpPr>
            <p:nvPr/>
          </p:nvCxnSpPr>
          <p:spPr bwMode="auto">
            <a:xfrm>
              <a:off x="3744" y="1728"/>
              <a:ext cx="624" cy="576"/>
            </a:xfrm>
            <a:prstGeom prst="bentConnector3">
              <a:avLst>
                <a:gd name="adj1" fmla="val 98556"/>
              </a:avLst>
            </a:prstGeom>
            <a:noFill/>
            <a:ln w="57150">
              <a:solidFill>
                <a:schemeClr val="accent2"/>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Red gene tree </a:t>
            </a:r>
            <a:r>
              <a:rPr lang="en-US">
                <a:latin typeface="Lucida Grande CE" charset="0"/>
                <a:ea typeface="ＭＳ Ｐゴシック" charset="0"/>
                <a:cs typeface="ＭＳ Ｐゴシック" charset="0"/>
              </a:rPr>
              <a:t>≠</a:t>
            </a:r>
            <a:r>
              <a:rPr lang="en-US">
                <a:latin typeface="Gill Sans" charset="0"/>
                <a:ea typeface="ＭＳ Ｐゴシック" charset="0"/>
                <a:cs typeface="ＭＳ Ｐゴシック" charset="0"/>
              </a:rPr>
              <a:t> species tree</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(green gene tree okay)</a:t>
            </a:r>
          </a:p>
        </p:txBody>
      </p:sp>
      <p:sp>
        <p:nvSpPr>
          <p:cNvPr id="56322"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2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4008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dirty="0" smtClean="0"/>
              <a:t>The Coalescent</a:t>
            </a:r>
            <a:endParaRPr lang="he-IL" dirty="0"/>
          </a:p>
        </p:txBody>
      </p:sp>
      <p:grpSp>
        <p:nvGrpSpPr>
          <p:cNvPr id="625667" name="Group 3"/>
          <p:cNvGrpSpPr>
            <a:grpSpLocks/>
          </p:cNvGrpSpPr>
          <p:nvPr/>
        </p:nvGrpSpPr>
        <p:grpSpPr bwMode="auto">
          <a:xfrm>
            <a:off x="1371600" y="1676400"/>
            <a:ext cx="6248400" cy="5022850"/>
            <a:chOff x="864" y="1056"/>
            <a:chExt cx="3936" cy="3164"/>
          </a:xfrm>
        </p:grpSpPr>
        <p:sp>
          <p:nvSpPr>
            <p:cNvPr id="625668" name="AutoShape 4"/>
            <p:cNvSpPr>
              <a:spLocks noChangeArrowheads="1"/>
            </p:cNvSpPr>
            <p:nvPr/>
          </p:nvSpPr>
          <p:spPr bwMode="auto">
            <a:xfrm>
              <a:off x="960" y="1632"/>
              <a:ext cx="432" cy="1296"/>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25669" name="Rectangle 5"/>
            <p:cNvSpPr>
              <a:spLocks noChangeArrowheads="1"/>
            </p:cNvSpPr>
            <p:nvPr/>
          </p:nvSpPr>
          <p:spPr bwMode="auto">
            <a:xfrm>
              <a:off x="864" y="3120"/>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800">
                  <a:cs typeface="Arial" charset="0"/>
                </a:rPr>
                <a:t>Present</a:t>
              </a:r>
            </a:p>
          </p:txBody>
        </p:sp>
        <p:sp>
          <p:nvSpPr>
            <p:cNvPr id="625670" name="Rectangle 6"/>
            <p:cNvSpPr>
              <a:spLocks noChangeArrowheads="1"/>
            </p:cNvSpPr>
            <p:nvPr/>
          </p:nvSpPr>
          <p:spPr bwMode="auto">
            <a:xfrm>
              <a:off x="960" y="1296"/>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rtl="1" eaLnBrk="1" hangingPunct="1"/>
              <a:r>
                <a:rPr lang="en-US" sz="1800">
                  <a:cs typeface="Arial" charset="0"/>
                </a:rPr>
                <a:t>Past</a:t>
              </a:r>
              <a:endParaRPr lang="he-IL" sz="1800">
                <a:cs typeface="Arial" charset="0"/>
              </a:endParaRPr>
            </a:p>
          </p:txBody>
        </p:sp>
        <p:pic>
          <p:nvPicPr>
            <p:cNvPr id="6256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3168" cy="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625672" name="Rectangle 8"/>
          <p:cNvSpPr>
            <a:spLocks noChangeArrowheads="1"/>
          </p:cNvSpPr>
          <p:nvPr/>
        </p:nvSpPr>
        <p:spPr bwMode="auto">
          <a:xfrm>
            <a:off x="533400" y="5410200"/>
            <a:ext cx="83058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25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4000"/>
            <a:ext cx="1143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34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7397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340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5677" name="Text Box 13"/>
          <p:cNvSpPr txBox="1">
            <a:spLocks noChangeArrowheads="1"/>
          </p:cNvSpPr>
          <p:nvPr/>
        </p:nvSpPr>
        <p:spPr bwMode="auto">
          <a:xfrm>
            <a:off x="762000" y="6400800"/>
            <a:ext cx="18288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sz="1000"/>
          </a:p>
        </p:txBody>
      </p:sp>
      <p:sp>
        <p:nvSpPr>
          <p:cNvPr id="625678" name="Text Box 14"/>
          <p:cNvSpPr txBox="1">
            <a:spLocks noChangeArrowheads="1"/>
          </p:cNvSpPr>
          <p:nvPr/>
        </p:nvSpPr>
        <p:spPr bwMode="auto">
          <a:xfrm>
            <a:off x="6705600" y="17526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p>
        </p:txBody>
      </p:sp>
    </p:spTree>
    <p:extLst>
      <p:ext uri="{BB962C8B-B14F-4D97-AF65-F5344CB8AC3E}">
        <p14:creationId xmlns:p14="http://schemas.microsoft.com/office/powerpoint/2010/main" val="11647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5667"/>
                                        </p:tgtEl>
                                        <p:attrNameLst>
                                          <p:attrName>style.visibility</p:attrName>
                                        </p:attrNameLst>
                                      </p:cBhvr>
                                      <p:to>
                                        <p:strVal val="visible"/>
                                      </p:to>
                                    </p:set>
                                    <p:animEffect transition="in" filter="wipe(down)">
                                      <p:cBhvr>
                                        <p:cTn id="7" dur="5000"/>
                                        <p:tgtEl>
                                          <p:spTgt spid="625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Lineage Sorting (ILS)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1000+ papers in 2013 alone </a:t>
            </a:r>
          </a:p>
          <a:p>
            <a:r>
              <a:rPr lang="en-US" dirty="0" smtClean="0"/>
              <a:t>Confounds phylogenetic analysis for many groups:</a:t>
            </a:r>
          </a:p>
          <a:p>
            <a:pPr lvl="1"/>
            <a:r>
              <a:rPr lang="en-US" dirty="0" smtClean="0"/>
              <a:t>Hominids</a:t>
            </a:r>
          </a:p>
          <a:p>
            <a:pPr lvl="1"/>
            <a:r>
              <a:rPr lang="en-US" dirty="0" smtClean="0"/>
              <a:t>Birds</a:t>
            </a:r>
          </a:p>
          <a:p>
            <a:pPr lvl="1"/>
            <a:r>
              <a:rPr lang="en-US" dirty="0" smtClean="0"/>
              <a:t>Yeast</a:t>
            </a:r>
          </a:p>
          <a:p>
            <a:pPr lvl="1"/>
            <a:r>
              <a:rPr lang="en-US" dirty="0" smtClean="0"/>
              <a:t>Animals</a:t>
            </a:r>
          </a:p>
          <a:p>
            <a:pPr lvl="1"/>
            <a:r>
              <a:rPr lang="en-US" dirty="0" smtClean="0"/>
              <a:t>Toads</a:t>
            </a:r>
          </a:p>
          <a:p>
            <a:pPr lvl="1"/>
            <a:r>
              <a:rPr lang="en-US" dirty="0" smtClean="0"/>
              <a:t>Fish</a:t>
            </a:r>
          </a:p>
          <a:p>
            <a:pPr lvl="1"/>
            <a:r>
              <a:rPr lang="en-US" dirty="0" smtClean="0"/>
              <a:t>Fungi</a:t>
            </a:r>
          </a:p>
          <a:p>
            <a:r>
              <a:rPr lang="en-US" dirty="0" smtClean="0"/>
              <a:t>There is substantial debate about how to analyze </a:t>
            </a:r>
            <a:r>
              <a:rPr lang="en-US" dirty="0" err="1" smtClean="0"/>
              <a:t>phylogenomic</a:t>
            </a:r>
            <a:r>
              <a:rPr lang="en-US" dirty="0" smtClean="0"/>
              <a:t> datasets in the presence of ILS.</a:t>
            </a:r>
          </a:p>
          <a:p>
            <a:pPr lvl="1"/>
            <a:endParaRPr lang="en-US" dirty="0"/>
          </a:p>
        </p:txBody>
      </p:sp>
    </p:spTree>
    <p:extLst>
      <p:ext uri="{BB962C8B-B14F-4D97-AF65-F5344CB8AC3E}">
        <p14:creationId xmlns:p14="http://schemas.microsoft.com/office/powerpoint/2010/main" val="3817830806"/>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5538" name="Group 1026"/>
          <p:cNvGrpSpPr>
            <a:grpSpLocks/>
          </p:cNvGrpSpPr>
          <p:nvPr/>
        </p:nvGrpSpPr>
        <p:grpSpPr bwMode="auto">
          <a:xfrm>
            <a:off x="1524000" y="1981200"/>
            <a:ext cx="5943600" cy="1447800"/>
            <a:chOff x="1104" y="1200"/>
            <a:chExt cx="3456" cy="1728"/>
          </a:xfrm>
        </p:grpSpPr>
        <p:sp>
          <p:nvSpPr>
            <p:cNvPr id="705539" name="Line 1027"/>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0" name="Line 1028"/>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Line 1029"/>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2" name="Line 1030"/>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705543" name="Picture 1031" descr="or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24288"/>
            <a:ext cx="14255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1032" descr="chi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849688"/>
            <a:ext cx="1441450"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45" name="Text Box 1033"/>
          <p:cNvSpPr txBox="1">
            <a:spLocks noChangeArrowheads="1"/>
          </p:cNvSpPr>
          <p:nvPr/>
        </p:nvSpPr>
        <p:spPr bwMode="auto">
          <a:xfrm>
            <a:off x="914400" y="3355975"/>
            <a:ext cx="1363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Orangutan</a:t>
            </a:r>
          </a:p>
        </p:txBody>
      </p:sp>
      <p:sp>
        <p:nvSpPr>
          <p:cNvPr id="705546" name="Text Box 1034"/>
          <p:cNvSpPr txBox="1">
            <a:spLocks noChangeArrowheads="1"/>
          </p:cNvSpPr>
          <p:nvPr/>
        </p:nvSpPr>
        <p:spPr bwMode="auto">
          <a:xfrm>
            <a:off x="3048000" y="3370263"/>
            <a:ext cx="9763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Gorilla</a:t>
            </a:r>
          </a:p>
        </p:txBody>
      </p:sp>
      <p:sp>
        <p:nvSpPr>
          <p:cNvPr id="705547" name="Text Box 1035"/>
          <p:cNvSpPr txBox="1">
            <a:spLocks noChangeArrowheads="1"/>
          </p:cNvSpPr>
          <p:nvPr/>
        </p:nvSpPr>
        <p:spPr bwMode="auto">
          <a:xfrm>
            <a:off x="4648200" y="3370263"/>
            <a:ext cx="1581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Chimpanzee</a:t>
            </a:r>
          </a:p>
        </p:txBody>
      </p:sp>
      <p:sp>
        <p:nvSpPr>
          <p:cNvPr id="705548" name="Text Box 1036"/>
          <p:cNvSpPr txBox="1">
            <a:spLocks noChangeArrowheads="1"/>
          </p:cNvSpPr>
          <p:nvPr/>
        </p:nvSpPr>
        <p:spPr bwMode="auto">
          <a:xfrm>
            <a:off x="6992938" y="3355975"/>
            <a:ext cx="1006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Human</a:t>
            </a:r>
          </a:p>
        </p:txBody>
      </p:sp>
      <p:pic>
        <p:nvPicPr>
          <p:cNvPr id="705549" name="Picture 1037" descr="gorill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3835400"/>
            <a:ext cx="1458912"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50" name="Text Box 1038"/>
          <p:cNvSpPr txBox="1">
            <a:spLocks noChangeArrowheads="1"/>
          </p:cNvSpPr>
          <p:nvPr/>
        </p:nvSpPr>
        <p:spPr bwMode="auto">
          <a:xfrm>
            <a:off x="1198563" y="617220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p:cNvSpPr>
            <a:spLocks noGrp="1" noChangeArrowheads="1"/>
          </p:cNvSpPr>
          <p:nvPr>
            <p:ph type="title" idx="4294967295"/>
          </p:nvPr>
        </p:nvSpPr>
        <p:spPr>
          <a:xfrm>
            <a:off x="685800" y="457200"/>
            <a:ext cx="7772400" cy="1143000"/>
          </a:xfrm>
        </p:spPr>
        <p:txBody>
          <a:bodyPr>
            <a:normAutofit fontScale="90000"/>
          </a:bodyPr>
          <a:lstStyle/>
          <a:p>
            <a:r>
              <a:rPr lang="en-US" dirty="0" smtClean="0"/>
              <a:t>Species tree estimation: difficult, even for small datasets</a:t>
            </a:r>
            <a:endParaRPr lang="en-US" dirty="0"/>
          </a:p>
        </p:txBody>
      </p:sp>
      <p:pic>
        <p:nvPicPr>
          <p:cNvPr id="705552" name="Picture 1040" descr="mountain_icecream_cropped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86200"/>
            <a:ext cx="148113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94029"/>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ontent Placeholder 2"/>
          <p:cNvSpPr>
            <a:spLocks noGrp="1"/>
          </p:cNvSpPr>
          <p:nvPr>
            <p:ph idx="1"/>
          </p:nvPr>
        </p:nvSpPr>
        <p:spPr>
          <a:xfrm>
            <a:off x="457200" y="1511996"/>
            <a:ext cx="8229600" cy="5115520"/>
          </a:xfrm>
        </p:spPr>
        <p:txBody>
          <a:bodyPr>
            <a:normAutofit fontScale="92500" lnSpcReduction="10000"/>
          </a:bodyPr>
          <a:lstStyle/>
          <a:p>
            <a:pPr marL="0" indent="0">
              <a:buNone/>
            </a:pPr>
            <a:r>
              <a:rPr lang="en-US" sz="2600" b="1" dirty="0" smtClean="0">
                <a:solidFill>
                  <a:schemeClr val="accent1"/>
                </a:solidFill>
              </a:rPr>
              <a:t>1- C</a:t>
            </a:r>
            <a:r>
              <a:rPr lang="en-US" sz="2600" b="1" dirty="0" smtClean="0">
                <a:solidFill>
                  <a:srgbClr val="4E67C8"/>
                </a:solidFill>
              </a:rPr>
              <a:t>oncatenation</a:t>
            </a:r>
            <a:r>
              <a:rPr lang="en-US" sz="2600" dirty="0" smtClean="0">
                <a:solidFill>
                  <a:srgbClr val="4E67C8"/>
                </a:solidFill>
              </a:rPr>
              <a:t>:</a:t>
            </a:r>
            <a:r>
              <a:rPr lang="en-US" sz="2600" b="1" dirty="0" smtClean="0"/>
              <a:t> </a:t>
            </a:r>
            <a:r>
              <a:rPr lang="en-US" sz="2600" dirty="0" smtClean="0"/>
              <a:t>statistically inconsistent (</a:t>
            </a:r>
            <a:r>
              <a:rPr lang="en-US" sz="2600" dirty="0" err="1" smtClean="0"/>
              <a:t>Roch</a:t>
            </a:r>
            <a:r>
              <a:rPr lang="en-US" sz="2600" dirty="0" smtClean="0"/>
              <a:t> &amp; Steel 2014)</a:t>
            </a:r>
          </a:p>
          <a:p>
            <a:pPr marL="0" indent="0">
              <a:buNone/>
            </a:pPr>
            <a:endParaRPr lang="en-US" sz="2800" b="1" dirty="0">
              <a:solidFill>
                <a:srgbClr val="000000"/>
              </a:solidFill>
            </a:endParaRPr>
          </a:p>
          <a:p>
            <a:pPr marL="0" indent="0">
              <a:buNone/>
            </a:pPr>
            <a:endParaRPr lang="en-US" sz="2800" b="1" dirty="0" smtClean="0">
              <a:solidFill>
                <a:srgbClr val="000000"/>
              </a:solidFill>
            </a:endParaRPr>
          </a:p>
          <a:p>
            <a:pPr marL="0" indent="0">
              <a:buNone/>
            </a:pPr>
            <a:endParaRPr lang="en-US" sz="2400" b="1" dirty="0" smtClean="0">
              <a:solidFill>
                <a:srgbClr val="000000"/>
              </a:solidFill>
            </a:endParaRPr>
          </a:p>
          <a:p>
            <a:pPr marL="0" indent="0">
              <a:buNone/>
            </a:pPr>
            <a:endParaRPr lang="en-US" sz="1600" b="1" dirty="0" smtClean="0">
              <a:solidFill>
                <a:srgbClr val="4E67C8"/>
              </a:solidFill>
            </a:endParaRPr>
          </a:p>
          <a:p>
            <a:pPr marL="0" indent="0">
              <a:buNone/>
            </a:pPr>
            <a:endParaRPr lang="en-US" sz="2600" b="1" dirty="0" smtClean="0">
              <a:solidFill>
                <a:srgbClr val="4E67C8"/>
              </a:solidFill>
            </a:endParaRPr>
          </a:p>
          <a:p>
            <a:pPr marL="0" indent="0">
              <a:buNone/>
            </a:pPr>
            <a:r>
              <a:rPr lang="en-US" sz="2600" b="1" dirty="0" smtClean="0">
                <a:solidFill>
                  <a:srgbClr val="4E67C8"/>
                </a:solidFill>
              </a:rPr>
              <a:t>2-</a:t>
            </a:r>
            <a:r>
              <a:rPr lang="en-US" sz="2600" b="1" dirty="0" smtClean="0">
                <a:solidFill>
                  <a:srgbClr val="000000"/>
                </a:solidFill>
              </a:rPr>
              <a:t> </a:t>
            </a:r>
            <a:r>
              <a:rPr lang="en-US" sz="2600" b="1" dirty="0">
                <a:solidFill>
                  <a:schemeClr val="accent1"/>
                </a:solidFill>
              </a:rPr>
              <a:t>S</a:t>
            </a:r>
            <a:r>
              <a:rPr lang="en-US" sz="2600" b="1" dirty="0" smtClean="0">
                <a:solidFill>
                  <a:schemeClr val="accent1"/>
                </a:solidFill>
              </a:rPr>
              <a:t>ummary methods</a:t>
            </a:r>
            <a:r>
              <a:rPr lang="en-US" sz="2600" dirty="0" smtClean="0">
                <a:solidFill>
                  <a:schemeClr val="accent1"/>
                </a:solidFill>
              </a:rPr>
              <a:t>:</a:t>
            </a:r>
            <a:r>
              <a:rPr lang="en-US" sz="2600" dirty="0" smtClean="0">
                <a:solidFill>
                  <a:srgbClr val="000000"/>
                </a:solidFill>
              </a:rPr>
              <a:t> </a:t>
            </a:r>
            <a:r>
              <a:rPr lang="en-US" sz="2600" dirty="0" smtClean="0"/>
              <a:t>can be statistically consistent</a:t>
            </a:r>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600" dirty="0" smtClean="0"/>
          </a:p>
          <a:p>
            <a:pPr marL="0" indent="0">
              <a:buNone/>
            </a:pPr>
            <a:r>
              <a:rPr lang="en-US" sz="2600" b="1" dirty="0">
                <a:solidFill>
                  <a:schemeClr val="accent1"/>
                </a:solidFill>
              </a:rPr>
              <a:t>3- Co-estimation </a:t>
            </a:r>
            <a:r>
              <a:rPr lang="en-US" sz="2600" b="1" dirty="0" smtClean="0">
                <a:solidFill>
                  <a:schemeClr val="accent1"/>
                </a:solidFill>
              </a:rPr>
              <a:t>methods:</a:t>
            </a:r>
            <a:r>
              <a:rPr lang="en-US" sz="2600" dirty="0" smtClean="0"/>
              <a:t>  too slow for large datasets</a:t>
            </a:r>
            <a:endParaRPr lang="en-US" sz="2600" b="1" dirty="0">
              <a:solidFill>
                <a:schemeClr val="accent1"/>
              </a:solidFill>
            </a:endParaRPr>
          </a:p>
        </p:txBody>
      </p:sp>
      <p:pic>
        <p:nvPicPr>
          <p:cNvPr id="12" name="Picture 11"/>
          <p:cNvPicPr>
            <a:picLocks noChangeAspect="1"/>
          </p:cNvPicPr>
          <p:nvPr/>
        </p:nvPicPr>
        <p:blipFill>
          <a:blip r:embed="rId3"/>
          <a:stretch>
            <a:fillRect/>
          </a:stretch>
        </p:blipFill>
        <p:spPr>
          <a:xfrm>
            <a:off x="520700" y="4453605"/>
            <a:ext cx="8102600" cy="1333500"/>
          </a:xfrm>
          <a:prstGeom prst="rect">
            <a:avLst/>
          </a:prstGeom>
        </p:spPr>
      </p:pic>
      <p:pic>
        <p:nvPicPr>
          <p:cNvPr id="15" name="Picture 14"/>
          <p:cNvPicPr>
            <a:picLocks noChangeAspect="1"/>
          </p:cNvPicPr>
          <p:nvPr/>
        </p:nvPicPr>
        <p:blipFill>
          <a:blip r:embed="rId4"/>
          <a:stretch>
            <a:fillRect/>
          </a:stretch>
        </p:blipFill>
        <p:spPr>
          <a:xfrm>
            <a:off x="508000" y="2134813"/>
            <a:ext cx="8128000" cy="1435100"/>
          </a:xfrm>
          <a:prstGeom prst="rect">
            <a:avLst/>
          </a:prstGeom>
        </p:spPr>
      </p:pic>
      <p:sp>
        <p:nvSpPr>
          <p:cNvPr id="2" name="Rectangle 1"/>
          <p:cNvSpPr/>
          <p:nvPr/>
        </p:nvSpPr>
        <p:spPr>
          <a:xfrm>
            <a:off x="386079" y="3681307"/>
            <a:ext cx="8419253" cy="22453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42"/>
          <p:cNvSpPr>
            <a:spLocks noGrp="1" noChangeArrowheads="1"/>
          </p:cNvSpPr>
          <p:nvPr>
            <p:ph type="title"/>
          </p:nvPr>
        </p:nvSpPr>
        <p:spPr/>
        <p:txBody>
          <a:bodyPr>
            <a:normAutofit/>
          </a:bodyPr>
          <a:lstStyle/>
          <a:p>
            <a:r>
              <a:rPr lang="en-US" dirty="0" smtClean="0"/>
              <a:t>Species tree estimation</a:t>
            </a:r>
            <a:endParaRPr lang="en-US" dirty="0"/>
          </a:p>
        </p:txBody>
      </p:sp>
    </p:spTree>
    <p:extLst>
      <p:ext uri="{BB962C8B-B14F-4D97-AF65-F5344CB8AC3E}">
        <p14:creationId xmlns:p14="http://schemas.microsoft.com/office/powerpoint/2010/main" val="4290854628"/>
      </p:ext>
    </p:extLst>
  </p:cSld>
  <p:clrMapOvr>
    <a:masterClrMapping/>
  </p:clrMapOvr>
  <mc:AlternateContent xmlns:mc="http://schemas.openxmlformats.org/markup-compatibility/2006" xmlns:p14="http://schemas.microsoft.com/office/powerpoint/2010/main">
    <mc:Choice Requires="p14">
      <p:transition spd="slow" p14:dur="2000" advTm="8189"/>
    </mc:Choice>
    <mc:Fallback xmlns="">
      <p:transition xmlns:p14="http://schemas.microsoft.com/office/powerpoint/2010/main" spd="slow" advTm="8189"/>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Concatenation Evil?</a:t>
            </a:r>
            <a:endParaRPr lang="en-US" dirty="0"/>
          </a:p>
        </p:txBody>
      </p:sp>
      <p:sp>
        <p:nvSpPr>
          <p:cNvPr id="3" name="Content Placeholder 2"/>
          <p:cNvSpPr>
            <a:spLocks noGrp="1"/>
          </p:cNvSpPr>
          <p:nvPr>
            <p:ph sz="quarter" idx="1"/>
          </p:nvPr>
        </p:nvSpPr>
        <p:spPr/>
        <p:txBody>
          <a:bodyPr/>
          <a:lstStyle/>
          <a:p>
            <a:r>
              <a:rPr lang="en-US" dirty="0" smtClean="0"/>
              <a:t>Joseph </a:t>
            </a:r>
            <a:r>
              <a:rPr lang="en-US" dirty="0" err="1" smtClean="0"/>
              <a:t>Heled</a:t>
            </a:r>
            <a:r>
              <a:rPr lang="en-US" dirty="0" smtClean="0"/>
              <a:t>:</a:t>
            </a:r>
          </a:p>
          <a:p>
            <a:pPr lvl="1"/>
            <a:r>
              <a:rPr lang="en-US" dirty="0" smtClean="0"/>
              <a:t>YES</a:t>
            </a:r>
            <a:endParaRPr lang="en-US" dirty="0"/>
          </a:p>
        </p:txBody>
      </p:sp>
      <p:sp>
        <p:nvSpPr>
          <p:cNvPr id="4" name="Content Placeholder 3"/>
          <p:cNvSpPr>
            <a:spLocks noGrp="1"/>
          </p:cNvSpPr>
          <p:nvPr>
            <p:ph sz="quarter" idx="2"/>
          </p:nvPr>
        </p:nvSpPr>
        <p:spPr/>
        <p:txBody>
          <a:bodyPr/>
          <a:lstStyle/>
          <a:p>
            <a:r>
              <a:rPr lang="en-US" dirty="0" smtClean="0"/>
              <a:t>John </a:t>
            </a:r>
            <a:r>
              <a:rPr lang="en-US" dirty="0" err="1" smtClean="0"/>
              <a:t>Gatesy</a:t>
            </a:r>
            <a:endParaRPr lang="en-US" dirty="0" smtClean="0"/>
          </a:p>
          <a:p>
            <a:pPr lvl="1"/>
            <a:r>
              <a:rPr lang="en-US" dirty="0" smtClean="0"/>
              <a:t>No</a:t>
            </a:r>
            <a:endParaRPr lang="en-US" dirty="0"/>
          </a:p>
        </p:txBody>
      </p:sp>
      <p:sp>
        <p:nvSpPr>
          <p:cNvPr id="5" name="Text Placeholder 4"/>
          <p:cNvSpPr>
            <a:spLocks noGrp="1"/>
          </p:cNvSpPr>
          <p:nvPr>
            <p:ph type="body" sz="half" idx="3"/>
          </p:nvPr>
        </p:nvSpPr>
        <p:spPr/>
        <p:txBody>
          <a:bodyPr/>
          <a:lstStyle/>
          <a:p>
            <a:r>
              <a:rPr lang="en-US" dirty="0" smtClean="0"/>
              <a:t>Data needed to held understand existing methods and their limitations</a:t>
            </a:r>
          </a:p>
          <a:p>
            <a:r>
              <a:rPr lang="en-US" dirty="0" smtClean="0"/>
              <a:t>Better methods are needed</a:t>
            </a:r>
            <a:endParaRPr lang="en-US" dirty="0"/>
          </a:p>
        </p:txBody>
      </p:sp>
    </p:spTree>
    <p:extLst>
      <p:ext uri="{BB962C8B-B14F-4D97-AF65-F5344CB8AC3E}">
        <p14:creationId xmlns:p14="http://schemas.microsoft.com/office/powerpoint/2010/main" val="2633754988"/>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3947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pPr>
              <a:buFontTx/>
              <a:buChar char="•"/>
            </a:pPr>
            <a:r>
              <a:rPr lang="en-US" sz="1800" dirty="0">
                <a:solidFill>
                  <a:srgbClr val="000000"/>
                </a:solidFill>
              </a:rPr>
              <a:t> </a:t>
            </a:r>
            <a:r>
              <a:rPr lang="en-US" sz="1800" dirty="0" smtClean="0">
                <a:solidFill>
                  <a:srgbClr val="000000"/>
                </a:solidFill>
              </a:rPr>
              <a:t>Massive </a:t>
            </a:r>
            <a:r>
              <a:rPr lang="en-US" sz="1800" dirty="0" smtClean="0"/>
              <a:t>gene tree incongruence suggestive of incomplete lineage sorting -- 	</a:t>
            </a:r>
            <a:r>
              <a:rPr lang="en-US" sz="1800" dirty="0" smtClean="0">
                <a:solidFill>
                  <a:srgbClr val="0000FF"/>
                </a:solidFill>
              </a:rPr>
              <a:t>coalescent-based species</a:t>
            </a:r>
            <a:r>
              <a:rPr lang="en-US" sz="1800" dirty="0">
                <a:solidFill>
                  <a:srgbClr val="0000FF"/>
                </a:solidFill>
              </a:rPr>
              <a:t> </a:t>
            </a:r>
            <a:r>
              <a:rPr lang="en-US" sz="1800" dirty="0" smtClean="0">
                <a:solidFill>
                  <a:srgbClr val="0000FF"/>
                </a:solidFill>
              </a:rPr>
              <a:t>tree estimation computed using </a:t>
            </a:r>
          </a:p>
          <a:p>
            <a:r>
              <a:rPr lang="en-US" sz="1800" dirty="0">
                <a:solidFill>
                  <a:srgbClr val="0000FF"/>
                </a:solidFill>
              </a:rPr>
              <a:t>	</a:t>
            </a:r>
            <a:r>
              <a:rPr lang="en-US" sz="1800" dirty="0" smtClean="0">
                <a:solidFill>
                  <a:srgbClr val="0000FF"/>
                </a:solidFill>
              </a:rPr>
              <a:t>“Statistical </a:t>
            </a:r>
            <a:r>
              <a:rPr lang="en-US" sz="1800" dirty="0">
                <a:solidFill>
                  <a:srgbClr val="0000FF"/>
                </a:solidFill>
              </a:rPr>
              <a:t>B</a:t>
            </a:r>
            <a:r>
              <a:rPr lang="en-US" sz="1800" dirty="0" smtClean="0">
                <a:solidFill>
                  <a:srgbClr val="0000FF"/>
                </a:solidFill>
              </a:rPr>
              <a:t>inning” (Science, in press)</a:t>
            </a:r>
            <a:endParaRPr lang="en-US" sz="1800" dirty="0"/>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Tree>
    <p:extLst>
      <p:ext uri="{BB962C8B-B14F-4D97-AF65-F5344CB8AC3E}">
        <p14:creationId xmlns:p14="http://schemas.microsoft.com/office/powerpoint/2010/main" val="28292719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228600"/>
            <a:ext cx="7772400" cy="1143000"/>
          </a:xfrm>
        </p:spPr>
        <p:txBody>
          <a:bodyPr/>
          <a:lstStyle/>
          <a:p>
            <a:pPr eaLnBrk="1" hangingPunct="1"/>
            <a:r>
              <a:rPr lang="en-US">
                <a:latin typeface="Times New Roman" charset="0"/>
                <a:ea typeface="ＭＳ Ｐゴシック" charset="0"/>
                <a:cs typeface="ＭＳ Ｐゴシック" charset="0"/>
              </a:rPr>
              <a:t>DNA Sequence Evolution</a:t>
            </a:r>
          </a:p>
        </p:txBody>
      </p:sp>
      <p:grpSp>
        <p:nvGrpSpPr>
          <p:cNvPr id="32770" name="Group 3"/>
          <p:cNvGrpSpPr>
            <a:grpSpLocks/>
          </p:cNvGrpSpPr>
          <p:nvPr/>
        </p:nvGrpSpPr>
        <p:grpSpPr bwMode="auto">
          <a:xfrm>
            <a:off x="3657600" y="2057400"/>
            <a:ext cx="1455738" cy="641350"/>
            <a:chOff x="2304" y="1296"/>
            <a:chExt cx="917" cy="404"/>
          </a:xfrm>
        </p:grpSpPr>
        <p:sp>
          <p:nvSpPr>
            <p:cNvPr id="629764" name="Text Box 4"/>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AAGACTT</a:t>
              </a:r>
            </a:p>
          </p:txBody>
        </p:sp>
        <p:sp>
          <p:nvSpPr>
            <p:cNvPr id="629765" name="Line 5"/>
            <p:cNvSpPr>
              <a:spLocks noChangeShapeType="1"/>
            </p:cNvSpPr>
            <p:nvPr/>
          </p:nvSpPr>
          <p:spPr bwMode="auto">
            <a:xfrm flipH="1">
              <a:off x="2352" y="1296"/>
              <a:ext cx="0"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6" name="Oval 6"/>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629767" name="Group 7"/>
          <p:cNvGrpSpPr>
            <a:grpSpLocks/>
          </p:cNvGrpSpPr>
          <p:nvPr/>
        </p:nvGrpSpPr>
        <p:grpSpPr bwMode="auto">
          <a:xfrm>
            <a:off x="1219200" y="2590800"/>
            <a:ext cx="4737100" cy="793750"/>
            <a:chOff x="768" y="1632"/>
            <a:chExt cx="2984" cy="500"/>
          </a:xfrm>
        </p:grpSpPr>
        <p:sp>
          <p:nvSpPr>
            <p:cNvPr id="629768" name="Line 8"/>
            <p:cNvSpPr>
              <a:spLocks noChangeShapeType="1"/>
            </p:cNvSpPr>
            <p:nvPr/>
          </p:nvSpPr>
          <p:spPr bwMode="auto">
            <a:xfrm>
              <a:off x="2352" y="1632"/>
              <a:ext cx="528"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9" name="Text Box 9"/>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TG</a:t>
              </a:r>
              <a:r>
                <a:rPr lang="en-US" sz="1600">
                  <a:latin typeface="Verdana" charset="0"/>
                  <a:cs typeface="+mn-cs"/>
                </a:rPr>
                <a:t>GACTT</a:t>
              </a:r>
            </a:p>
          </p:txBody>
        </p:sp>
        <p:sp>
          <p:nvSpPr>
            <p:cNvPr id="629770" name="Oval 10"/>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71" name="Line 11"/>
            <p:cNvSpPr>
              <a:spLocks noChangeShapeType="1"/>
            </p:cNvSpPr>
            <p:nvPr/>
          </p:nvSpPr>
          <p:spPr bwMode="auto">
            <a:xfrm flipH="1">
              <a:off x="1680" y="1632"/>
              <a:ext cx="67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2" name="Text Box 12"/>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t>
              </a:r>
              <a:r>
                <a:rPr lang="en-US" sz="1600">
                  <a:solidFill>
                    <a:srgbClr val="FF0000"/>
                  </a:solidFill>
                  <a:latin typeface="Verdana" charset="0"/>
                  <a:cs typeface="+mn-cs"/>
                </a:rPr>
                <a:t>G</a:t>
              </a:r>
              <a:r>
                <a:rPr lang="en-US" sz="1600">
                  <a:latin typeface="Verdana" charset="0"/>
                  <a:cs typeface="+mn-cs"/>
                </a:rPr>
                <a:t>C</a:t>
              </a:r>
              <a:r>
                <a:rPr lang="en-US" sz="1600">
                  <a:solidFill>
                    <a:srgbClr val="FF0000"/>
                  </a:solidFill>
                  <a:latin typeface="Verdana" charset="0"/>
                  <a:cs typeface="+mn-cs"/>
                </a:rPr>
                <a:t>C</a:t>
              </a:r>
              <a:r>
                <a:rPr lang="en-US" sz="1600">
                  <a:latin typeface="Verdana" charset="0"/>
                  <a:cs typeface="+mn-cs"/>
                </a:rPr>
                <a:t>T</a:t>
              </a:r>
            </a:p>
          </p:txBody>
        </p:sp>
        <p:sp>
          <p:nvSpPr>
            <p:cNvPr id="629773" name="Oval 13"/>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32772" name="Group 14"/>
          <p:cNvGrpSpPr>
            <a:grpSpLocks/>
          </p:cNvGrpSpPr>
          <p:nvPr/>
        </p:nvGrpSpPr>
        <p:grpSpPr bwMode="auto">
          <a:xfrm>
            <a:off x="7286625" y="1600200"/>
            <a:ext cx="1471613" cy="3765550"/>
            <a:chOff x="4590" y="1008"/>
            <a:chExt cx="927" cy="2372"/>
          </a:xfrm>
        </p:grpSpPr>
        <p:sp>
          <p:nvSpPr>
            <p:cNvPr id="629775" name="Line 15"/>
            <p:cNvSpPr>
              <a:spLocks noChangeShapeType="1"/>
            </p:cNvSpPr>
            <p:nvPr/>
          </p:nvSpPr>
          <p:spPr bwMode="auto">
            <a:xfrm>
              <a:off x="5280" y="1008"/>
              <a:ext cx="0" cy="206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6" name="Line 16"/>
            <p:cNvSpPr>
              <a:spLocks noChangeShapeType="1"/>
            </p:cNvSpPr>
            <p:nvPr/>
          </p:nvSpPr>
          <p:spPr bwMode="auto">
            <a:xfrm>
              <a:off x="5136" y="1632"/>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7" name="Line 17"/>
            <p:cNvSpPr>
              <a:spLocks noChangeShapeType="1"/>
            </p:cNvSpPr>
            <p:nvPr/>
          </p:nvSpPr>
          <p:spPr bwMode="auto">
            <a:xfrm>
              <a:off x="5136" y="2016"/>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8" name="Line 18"/>
            <p:cNvSpPr>
              <a:spLocks noChangeShapeType="1"/>
            </p:cNvSpPr>
            <p:nvPr/>
          </p:nvSpPr>
          <p:spPr bwMode="auto">
            <a:xfrm>
              <a:off x="5136" y="2544"/>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9" name="Rectangle 19"/>
            <p:cNvSpPr>
              <a:spLocks noChangeArrowheads="1"/>
            </p:cNvSpPr>
            <p:nvPr/>
          </p:nvSpPr>
          <p:spPr bwMode="auto">
            <a:xfrm>
              <a:off x="4590" y="142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-3 mil yrs</a:t>
              </a:r>
            </a:p>
          </p:txBody>
        </p:sp>
        <p:sp>
          <p:nvSpPr>
            <p:cNvPr id="629780" name="Rectangle 20"/>
            <p:cNvSpPr>
              <a:spLocks noChangeArrowheads="1"/>
            </p:cNvSpPr>
            <p:nvPr/>
          </p:nvSpPr>
          <p:spPr bwMode="auto">
            <a:xfrm>
              <a:off x="4590" y="1804"/>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-2 mil yrs</a:t>
              </a:r>
            </a:p>
          </p:txBody>
        </p:sp>
        <p:sp>
          <p:nvSpPr>
            <p:cNvPr id="629781" name="Rectangle 21"/>
            <p:cNvSpPr>
              <a:spLocks noChangeArrowheads="1"/>
            </p:cNvSpPr>
            <p:nvPr/>
          </p:nvSpPr>
          <p:spPr bwMode="auto">
            <a:xfrm>
              <a:off x="4590" y="2332"/>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-1 mil yrs</a:t>
              </a:r>
            </a:p>
          </p:txBody>
        </p:sp>
        <p:sp>
          <p:nvSpPr>
            <p:cNvPr id="629782" name="Rectangle 22"/>
            <p:cNvSpPr>
              <a:spLocks noChangeArrowheads="1"/>
            </p:cNvSpPr>
            <p:nvPr/>
          </p:nvSpPr>
          <p:spPr bwMode="auto">
            <a:xfrm>
              <a:off x="5040" y="3168"/>
              <a:ext cx="4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today</a:t>
              </a:r>
            </a:p>
          </p:txBody>
        </p:sp>
      </p:grpSp>
      <p:grpSp>
        <p:nvGrpSpPr>
          <p:cNvPr id="629783" name="Group 23"/>
          <p:cNvGrpSpPr>
            <a:grpSpLocks/>
          </p:cNvGrpSpPr>
          <p:nvPr/>
        </p:nvGrpSpPr>
        <p:grpSpPr bwMode="auto">
          <a:xfrm>
            <a:off x="627063" y="3048000"/>
            <a:ext cx="6242050" cy="1143000"/>
            <a:chOff x="395" y="1920"/>
            <a:chExt cx="3932" cy="720"/>
          </a:xfrm>
        </p:grpSpPr>
        <p:sp>
          <p:nvSpPr>
            <p:cNvPr id="629784" name="Oval 24"/>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85" name="Line 25"/>
            <p:cNvSpPr>
              <a:spLocks noChangeShapeType="1"/>
            </p:cNvSpPr>
            <p:nvPr/>
          </p:nvSpPr>
          <p:spPr bwMode="auto">
            <a:xfrm flipH="1">
              <a:off x="1296" y="2016"/>
              <a:ext cx="384"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6" name="Line 26"/>
            <p:cNvSpPr>
              <a:spLocks noChangeShapeType="1"/>
            </p:cNvSpPr>
            <p:nvPr/>
          </p:nvSpPr>
          <p:spPr bwMode="auto">
            <a:xfrm>
              <a:off x="1680" y="2016"/>
              <a:ext cx="432"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7" name="Text Box 27"/>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t>
              </a:r>
              <a:r>
                <a:rPr lang="en-US" sz="1600">
                  <a:solidFill>
                    <a:srgbClr val="FF0000"/>
                  </a:solidFill>
                  <a:latin typeface="Verdana" charset="0"/>
                  <a:cs typeface="+mn-cs"/>
                </a:rPr>
                <a:t>G</a:t>
              </a:r>
              <a:r>
                <a:rPr lang="en-US" sz="1600">
                  <a:latin typeface="Verdana" charset="0"/>
                  <a:cs typeface="+mn-cs"/>
                </a:rPr>
                <a:t>GGC</a:t>
              </a:r>
              <a:r>
                <a:rPr lang="en-US" sz="1600">
                  <a:solidFill>
                    <a:srgbClr val="FF0000"/>
                  </a:solidFill>
                  <a:latin typeface="Verdana" charset="0"/>
                  <a:cs typeface="+mn-cs"/>
                </a:rPr>
                <a:t>A</a:t>
              </a:r>
              <a:r>
                <a:rPr lang="en-US" sz="1600">
                  <a:latin typeface="Verdana" charset="0"/>
                  <a:cs typeface="+mn-cs"/>
                </a:rPr>
                <a:t>T</a:t>
              </a:r>
            </a:p>
          </p:txBody>
        </p:sp>
        <p:sp>
          <p:nvSpPr>
            <p:cNvPr id="629788" name="Text Box 28"/>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a:t>
              </a:r>
              <a:r>
                <a:rPr lang="en-US" sz="1600">
                  <a:latin typeface="Verdana" charset="0"/>
                  <a:cs typeface="+mn-cs"/>
                </a:rPr>
                <a:t>AG</a:t>
              </a:r>
              <a:r>
                <a:rPr lang="en-US" sz="1600">
                  <a:solidFill>
                    <a:srgbClr val="FF0000"/>
                  </a:solidFill>
                  <a:latin typeface="Verdana" charset="0"/>
                  <a:cs typeface="+mn-cs"/>
                </a:rPr>
                <a:t>C</a:t>
              </a:r>
              <a:r>
                <a:rPr lang="en-US" sz="1600">
                  <a:latin typeface="Verdana" charset="0"/>
                  <a:cs typeface="+mn-cs"/>
                </a:rPr>
                <a:t>CCT</a:t>
              </a:r>
            </a:p>
          </p:txBody>
        </p:sp>
        <p:sp>
          <p:nvSpPr>
            <p:cNvPr id="629789" name="Line 29"/>
            <p:cNvSpPr>
              <a:spLocks noChangeShapeType="1"/>
            </p:cNvSpPr>
            <p:nvPr/>
          </p:nvSpPr>
          <p:spPr bwMode="auto">
            <a:xfrm>
              <a:off x="2880" y="2016"/>
              <a:ext cx="576"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0" name="Text Box 30"/>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A</a:t>
              </a:r>
              <a:r>
                <a:rPr lang="en-US" sz="1600">
                  <a:latin typeface="Verdana" charset="0"/>
                  <a:cs typeface="+mn-cs"/>
                </a:rPr>
                <a:t>G</a:t>
              </a:r>
              <a:r>
                <a:rPr lang="en-US" sz="1600">
                  <a:solidFill>
                    <a:srgbClr val="FF0000"/>
                  </a:solidFill>
                  <a:latin typeface="Verdana" charset="0"/>
                  <a:cs typeface="+mn-cs"/>
                </a:rPr>
                <a:t>C</a:t>
              </a:r>
              <a:r>
                <a:rPr lang="en-US" sz="1600">
                  <a:latin typeface="Verdana" charset="0"/>
                  <a:cs typeface="+mn-cs"/>
                </a:rPr>
                <a:t>ACTT</a:t>
              </a:r>
            </a:p>
          </p:txBody>
        </p:sp>
        <p:sp>
          <p:nvSpPr>
            <p:cNvPr id="629791" name="Oval 31"/>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2" name="Oval 32"/>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3" name="Rectangle 33"/>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AAGGCCT</a:t>
              </a:r>
            </a:p>
          </p:txBody>
        </p:sp>
        <p:sp>
          <p:nvSpPr>
            <p:cNvPr id="629794" name="Rectangle 34"/>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TGGACTT</a:t>
              </a:r>
            </a:p>
          </p:txBody>
        </p:sp>
      </p:grpSp>
      <p:grpSp>
        <p:nvGrpSpPr>
          <p:cNvPr id="629795" name="Group 35"/>
          <p:cNvGrpSpPr>
            <a:grpSpLocks/>
          </p:cNvGrpSpPr>
          <p:nvPr/>
        </p:nvGrpSpPr>
        <p:grpSpPr bwMode="auto">
          <a:xfrm>
            <a:off x="627063" y="3854450"/>
            <a:ext cx="6565900" cy="1562100"/>
            <a:chOff x="395" y="2428"/>
            <a:chExt cx="4136" cy="984"/>
          </a:xfrm>
        </p:grpSpPr>
        <p:sp>
          <p:nvSpPr>
            <p:cNvPr id="629796" name="Line 36"/>
            <p:cNvSpPr>
              <a:spLocks noChangeShapeType="1"/>
            </p:cNvSpPr>
            <p:nvPr/>
          </p:nvSpPr>
          <p:spPr bwMode="auto">
            <a:xfrm>
              <a:off x="2112" y="2544"/>
              <a:ext cx="384"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7" name="Line 37"/>
            <p:cNvSpPr>
              <a:spLocks noChangeShapeType="1"/>
            </p:cNvSpPr>
            <p:nvPr/>
          </p:nvSpPr>
          <p:spPr bwMode="auto">
            <a:xfrm rot="-5400000">
              <a:off x="1632" y="2592"/>
              <a:ext cx="528"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8" name="Line 38"/>
            <p:cNvSpPr>
              <a:spLocks noChangeShapeType="1"/>
            </p:cNvSpPr>
            <p:nvPr/>
          </p:nvSpPr>
          <p:spPr bwMode="auto">
            <a:xfrm rot="-5400000">
              <a:off x="3120" y="2736"/>
              <a:ext cx="528"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9" name="Text Box 39"/>
            <p:cNvSpPr txBox="1">
              <a:spLocks noChangeArrowheads="1"/>
            </p:cNvSpPr>
            <p:nvPr/>
          </p:nvSpPr>
          <p:spPr bwMode="auto">
            <a:xfrm>
              <a:off x="1296" y="320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t>
              </a:r>
              <a:r>
                <a:rPr lang="en-US" sz="1600">
                  <a:solidFill>
                    <a:srgbClr val="FF0000"/>
                  </a:solidFill>
                  <a:latin typeface="Verdana" charset="0"/>
                  <a:cs typeface="+mn-cs"/>
                </a:rPr>
                <a:t>A</a:t>
              </a:r>
            </a:p>
          </p:txBody>
        </p:sp>
        <p:sp>
          <p:nvSpPr>
            <p:cNvPr id="629800" name="Text Box 40"/>
            <p:cNvSpPr txBox="1">
              <a:spLocks noChangeArrowheads="1"/>
            </p:cNvSpPr>
            <p:nvPr/>
          </p:nvSpPr>
          <p:spPr bwMode="auto">
            <a:xfrm>
              <a:off x="2160" y="3200"/>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t>
              </a:r>
              <a:r>
                <a:rPr lang="en-US" sz="1600">
                  <a:solidFill>
                    <a:srgbClr val="FF0000"/>
                  </a:solidFill>
                  <a:latin typeface="Verdana" charset="0"/>
                  <a:cs typeface="+mn-cs"/>
                </a:rPr>
                <a:t>A</a:t>
              </a:r>
              <a:r>
                <a:rPr lang="en-US" sz="1600">
                  <a:latin typeface="Verdana" charset="0"/>
                  <a:cs typeface="+mn-cs"/>
                </a:rPr>
                <a:t>C</a:t>
              </a:r>
              <a:r>
                <a:rPr lang="en-US" sz="1600">
                  <a:solidFill>
                    <a:srgbClr val="FF0000"/>
                  </a:solidFill>
                  <a:latin typeface="Verdana" charset="0"/>
                  <a:cs typeface="+mn-cs"/>
                </a:rPr>
                <a:t>T</a:t>
              </a:r>
              <a:r>
                <a:rPr lang="en-US" sz="1600">
                  <a:latin typeface="Verdana" charset="0"/>
                  <a:cs typeface="+mn-cs"/>
                </a:rPr>
                <a:t>T</a:t>
              </a:r>
            </a:p>
          </p:txBody>
        </p:sp>
        <p:sp>
          <p:nvSpPr>
            <p:cNvPr id="629801" name="Text Box 41"/>
            <p:cNvSpPr txBox="1">
              <a:spLocks noChangeArrowheads="1"/>
            </p:cNvSpPr>
            <p:nvPr/>
          </p:nvSpPr>
          <p:spPr bwMode="auto">
            <a:xfrm>
              <a:off x="3792" y="3200"/>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t>
              </a:r>
              <a:r>
                <a:rPr lang="en-US" sz="1600">
                  <a:solidFill>
                    <a:srgbClr val="FF0000"/>
                  </a:solidFill>
                  <a:latin typeface="Verdana" charset="0"/>
                  <a:cs typeface="+mn-cs"/>
                </a:rPr>
                <a:t>G</a:t>
              </a:r>
              <a:r>
                <a:rPr lang="en-US" sz="1600">
                  <a:latin typeface="Verdana" charset="0"/>
                  <a:cs typeface="+mn-cs"/>
                </a:rPr>
                <a:t>CTT</a:t>
              </a:r>
            </a:p>
          </p:txBody>
        </p:sp>
        <p:sp>
          <p:nvSpPr>
            <p:cNvPr id="629802" name="Text Box 42"/>
            <p:cNvSpPr txBox="1">
              <a:spLocks noChangeArrowheads="1"/>
            </p:cNvSpPr>
            <p:nvPr/>
          </p:nvSpPr>
          <p:spPr bwMode="auto">
            <a:xfrm>
              <a:off x="2976" y="3200"/>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t>
              </a:r>
              <a:r>
                <a:rPr lang="en-US" sz="1600">
                  <a:solidFill>
                    <a:srgbClr val="FF0000"/>
                  </a:solidFill>
                  <a:latin typeface="Verdana" charset="0"/>
                  <a:cs typeface="+mn-cs"/>
                </a:rPr>
                <a:t>AA</a:t>
              </a:r>
            </a:p>
          </p:txBody>
        </p:sp>
        <p:sp>
          <p:nvSpPr>
            <p:cNvPr id="629803" name="Line 43"/>
            <p:cNvSpPr>
              <a:spLocks noChangeShapeType="1"/>
            </p:cNvSpPr>
            <p:nvPr/>
          </p:nvSpPr>
          <p:spPr bwMode="auto">
            <a:xfrm rot="5400000" flipH="1">
              <a:off x="3552" y="2448"/>
              <a:ext cx="528" cy="7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4" name="Line 44"/>
            <p:cNvSpPr>
              <a:spLocks noChangeShapeType="1"/>
            </p:cNvSpPr>
            <p:nvPr/>
          </p:nvSpPr>
          <p:spPr bwMode="auto">
            <a:xfrm rot="-5400000">
              <a:off x="768" y="2544"/>
              <a:ext cx="576"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5" name="Oval 45"/>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6" name="Oval 46"/>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7" name="Oval 47"/>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8" name="Oval 48"/>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9" name="Oval 49"/>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10" name="Text Box 50"/>
            <p:cNvSpPr txBox="1">
              <a:spLocks noChangeArrowheads="1"/>
            </p:cNvSpPr>
            <p:nvPr/>
          </p:nvSpPr>
          <p:spPr bwMode="auto">
            <a:xfrm>
              <a:off x="443" y="3200"/>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1" name="Rectangle 51"/>
            <p:cNvSpPr>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2" name="Rectangle 52"/>
            <p:cNvSpPr>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TAGCCCT</a:t>
              </a:r>
            </a:p>
          </p:txBody>
        </p:sp>
        <p:sp>
          <p:nvSpPr>
            <p:cNvPr id="629813" name="Rectangle 53"/>
            <p:cNvSpPr>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AGCACTT</a:t>
              </a:r>
            </a:p>
          </p:txBody>
        </p:sp>
      </p:grpSp>
      <p:grpSp>
        <p:nvGrpSpPr>
          <p:cNvPr id="629814" name="Group 54"/>
          <p:cNvGrpSpPr>
            <a:grpSpLocks/>
          </p:cNvGrpSpPr>
          <p:nvPr/>
        </p:nvGrpSpPr>
        <p:grpSpPr bwMode="auto">
          <a:xfrm>
            <a:off x="628650" y="2057400"/>
            <a:ext cx="6565900" cy="3352800"/>
            <a:chOff x="395" y="1296"/>
            <a:chExt cx="4136" cy="2112"/>
          </a:xfrm>
        </p:grpSpPr>
        <p:grpSp>
          <p:nvGrpSpPr>
            <p:cNvPr id="32776" name="Group 55"/>
            <p:cNvGrpSpPr>
              <a:grpSpLocks/>
            </p:cNvGrpSpPr>
            <p:nvPr/>
          </p:nvGrpSpPr>
          <p:grpSpPr bwMode="auto">
            <a:xfrm>
              <a:off x="395" y="1296"/>
              <a:ext cx="4136" cy="2112"/>
              <a:chOff x="395" y="1296"/>
              <a:chExt cx="4136" cy="2112"/>
            </a:xfrm>
          </p:grpSpPr>
          <p:grpSp>
            <p:nvGrpSpPr>
              <p:cNvPr id="32782" name="Group 56"/>
              <p:cNvGrpSpPr>
                <a:grpSpLocks/>
              </p:cNvGrpSpPr>
              <p:nvPr/>
            </p:nvGrpSpPr>
            <p:grpSpPr bwMode="auto">
              <a:xfrm>
                <a:off x="395" y="1296"/>
                <a:ext cx="3932" cy="1776"/>
                <a:chOff x="395" y="1296"/>
                <a:chExt cx="3932" cy="1776"/>
              </a:xfrm>
            </p:grpSpPr>
            <p:sp>
              <p:nvSpPr>
                <p:cNvPr id="629817" name="Text Box 57"/>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AAGACTT</a:t>
                  </a:r>
                </a:p>
              </p:txBody>
            </p:sp>
            <p:sp>
              <p:nvSpPr>
                <p:cNvPr id="629818" name="Line 58"/>
                <p:cNvSpPr>
                  <a:spLocks noChangeShapeType="1"/>
                </p:cNvSpPr>
                <p:nvPr/>
              </p:nvSpPr>
              <p:spPr bwMode="auto">
                <a:xfrm flipH="1">
                  <a:off x="2352" y="1296"/>
                  <a:ext cx="0" cy="33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19" name="Oval 59"/>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0" name="Line 60"/>
                <p:cNvSpPr>
                  <a:spLocks noChangeShapeType="1"/>
                </p:cNvSpPr>
                <p:nvPr/>
              </p:nvSpPr>
              <p:spPr bwMode="auto">
                <a:xfrm>
                  <a:off x="2352" y="1632"/>
                  <a:ext cx="528"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1" name="Text Box 61"/>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22" name="Oval 62"/>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3" name="Line 63"/>
                <p:cNvSpPr>
                  <a:spLocks noChangeShapeType="1"/>
                </p:cNvSpPr>
                <p:nvPr/>
              </p:nvSpPr>
              <p:spPr bwMode="auto">
                <a:xfrm flipH="1">
                  <a:off x="1680" y="1632"/>
                  <a:ext cx="672"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4" name="Text Box 64"/>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25" name="Oval 65"/>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6" name="Oval 66"/>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7" name="Line 67"/>
                <p:cNvSpPr>
                  <a:spLocks noChangeShapeType="1"/>
                </p:cNvSpPr>
                <p:nvPr/>
              </p:nvSpPr>
              <p:spPr bwMode="auto">
                <a:xfrm flipH="1">
                  <a:off x="1296" y="2016"/>
                  <a:ext cx="384"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8" name="Line 68"/>
                <p:cNvSpPr>
                  <a:spLocks noChangeShapeType="1"/>
                </p:cNvSpPr>
                <p:nvPr/>
              </p:nvSpPr>
              <p:spPr bwMode="auto">
                <a:xfrm>
                  <a:off x="1680" y="2016"/>
                  <a:ext cx="432"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9" name="Text Box 69"/>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AGGGCAT</a:t>
                  </a:r>
                </a:p>
              </p:txBody>
            </p:sp>
            <p:sp>
              <p:nvSpPr>
                <p:cNvPr id="629830" name="Text Box 70"/>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TAGCCCT</a:t>
                  </a:r>
                </a:p>
              </p:txBody>
            </p:sp>
            <p:sp>
              <p:nvSpPr>
                <p:cNvPr id="629831" name="Line 71"/>
                <p:cNvSpPr>
                  <a:spLocks noChangeShapeType="1"/>
                </p:cNvSpPr>
                <p:nvPr/>
              </p:nvSpPr>
              <p:spPr bwMode="auto">
                <a:xfrm>
                  <a:off x="2880" y="2016"/>
                  <a:ext cx="576"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2" name="Text Box 72"/>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AGCACTT</a:t>
                  </a:r>
                </a:p>
              </p:txBody>
            </p:sp>
            <p:sp>
              <p:nvSpPr>
                <p:cNvPr id="629833" name="Oval 73"/>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4" name="Oval 74"/>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5" name="Rectangle 75"/>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36" name="Rectangle 76"/>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37" name="Line 77"/>
                <p:cNvSpPr>
                  <a:spLocks noChangeShapeType="1"/>
                </p:cNvSpPr>
                <p:nvPr/>
              </p:nvSpPr>
              <p:spPr bwMode="auto">
                <a:xfrm>
                  <a:off x="2112" y="2544"/>
                  <a:ext cx="384"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8" name="Line 78"/>
                <p:cNvSpPr>
                  <a:spLocks noChangeShapeType="1"/>
                </p:cNvSpPr>
                <p:nvPr/>
              </p:nvSpPr>
              <p:spPr bwMode="auto">
                <a:xfrm rot="-5400000">
                  <a:off x="1632" y="2592"/>
                  <a:ext cx="528" cy="43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9" name="Line 79"/>
                <p:cNvSpPr>
                  <a:spLocks noChangeShapeType="1"/>
                </p:cNvSpPr>
                <p:nvPr/>
              </p:nvSpPr>
              <p:spPr bwMode="auto">
                <a:xfrm rot="-5400000">
                  <a:off x="3120" y="2736"/>
                  <a:ext cx="528" cy="14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0" name="Line 80"/>
                <p:cNvSpPr>
                  <a:spLocks noChangeShapeType="1"/>
                </p:cNvSpPr>
                <p:nvPr/>
              </p:nvSpPr>
              <p:spPr bwMode="auto">
                <a:xfrm rot="5400000" flipH="1">
                  <a:off x="3552" y="2448"/>
                  <a:ext cx="528" cy="72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1" name="Line 81"/>
                <p:cNvSpPr>
                  <a:spLocks noChangeShapeType="1"/>
                </p:cNvSpPr>
                <p:nvPr/>
              </p:nvSpPr>
              <p:spPr bwMode="auto">
                <a:xfrm rot="-5400000">
                  <a:off x="768" y="2544"/>
                  <a:ext cx="576"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29842" name="Rectangle 82"/>
              <p:cNvSpPr>
                <a:spLocks noChangeArrowheads="1"/>
              </p:cNvSpPr>
              <p:nvPr/>
            </p:nvSpPr>
            <p:spPr bwMode="auto">
              <a:xfrm>
                <a:off x="3792" y="3196"/>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AGCGCTT</a:t>
                </a:r>
              </a:p>
            </p:txBody>
          </p:sp>
          <p:sp>
            <p:nvSpPr>
              <p:cNvPr id="629843" name="Rectangle 83"/>
              <p:cNvSpPr>
                <a:spLocks noChangeArrowheads="1"/>
              </p:cNvSpPr>
              <p:nvPr/>
            </p:nvSpPr>
            <p:spPr bwMode="auto">
              <a:xfrm>
                <a:off x="2976" y="3196"/>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AGCACAA</a:t>
                </a:r>
              </a:p>
            </p:txBody>
          </p:sp>
          <p:sp>
            <p:nvSpPr>
              <p:cNvPr id="629844" name="Rectangle 84"/>
              <p:cNvSpPr>
                <a:spLocks noChangeArrowheads="1"/>
              </p:cNvSpPr>
              <p:nvPr/>
            </p:nvSpPr>
            <p:spPr bwMode="auto">
              <a:xfrm>
                <a:off x="2160" y="3196"/>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TAGACTT</a:t>
                </a:r>
              </a:p>
            </p:txBody>
          </p:sp>
          <p:sp>
            <p:nvSpPr>
              <p:cNvPr id="629845" name="Rectangle 85"/>
              <p:cNvSpPr>
                <a:spLocks noChangeArrowheads="1"/>
              </p:cNvSpPr>
              <p:nvPr/>
            </p:nvSpPr>
            <p:spPr bwMode="auto">
              <a:xfrm>
                <a:off x="1296" y="3196"/>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a:t>
                </a:r>
              </a:p>
            </p:txBody>
          </p:sp>
          <p:sp>
            <p:nvSpPr>
              <p:cNvPr id="629846" name="Rectangle 86"/>
              <p:cNvSpPr>
                <a:spLocks noChangeArrowheads="1"/>
              </p:cNvSpPr>
              <p:nvPr/>
            </p:nvSpPr>
            <p:spPr bwMode="auto">
              <a:xfrm>
                <a:off x="443" y="3196"/>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grpSp>
        <p:sp>
          <p:nvSpPr>
            <p:cNvPr id="629847" name="Oval 87"/>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8" name="Oval 88"/>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9" name="Oval 89"/>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0" name="Oval 90"/>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1" name="Oval 91"/>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6083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97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9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97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methods</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smtClean="0"/>
              <a:t>“Statistical Binning” (accepted): uses a statistical method to determine sets of “combinable” gene sequence alignments, improves coalescent-based species tree estimation accuracy when gene trees have poor resolution (used for Avian </a:t>
            </a:r>
            <a:r>
              <a:rPr lang="en-US" dirty="0" err="1" smtClean="0"/>
              <a:t>Phylogenomics</a:t>
            </a:r>
            <a:r>
              <a:rPr lang="en-US" dirty="0" smtClean="0"/>
              <a:t> Project).</a:t>
            </a:r>
          </a:p>
          <a:p>
            <a:pPr>
              <a:spcAft>
                <a:spcPts val="600"/>
              </a:spcAft>
            </a:pPr>
            <a:r>
              <a:rPr lang="en-US" dirty="0" smtClean="0"/>
              <a:t>ASTRAL (Bioinformatics 2014): polynomial time statistically consistent method, can run on very large datasets of </a:t>
            </a:r>
            <a:r>
              <a:rPr lang="en-US" dirty="0" err="1" smtClean="0"/>
              <a:t>unrooted</a:t>
            </a:r>
            <a:r>
              <a:rPr lang="en-US" dirty="0" smtClean="0"/>
              <a:t> gene trees.  </a:t>
            </a:r>
            <a:endParaRPr lang="en-US" dirty="0"/>
          </a:p>
        </p:txBody>
      </p:sp>
    </p:spTree>
    <p:extLst>
      <p:ext uri="{BB962C8B-B14F-4D97-AF65-F5344CB8AC3E}">
        <p14:creationId xmlns:p14="http://schemas.microsoft.com/office/powerpoint/2010/main" val="348208196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
            </a:r>
            <a:r>
              <a:rPr lang="en-US" dirty="0" smtClean="0"/>
              <a:t>ammalian simulations</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Based on a biological mammalian dataset of 37 taxa and 442 genes, published by Song et al., PNAS, 2012.</a:t>
            </a:r>
          </a:p>
          <a:p>
            <a:endParaRPr lang="en-US" dirty="0"/>
          </a:p>
          <a:p>
            <a:r>
              <a:rPr lang="en-US" dirty="0" smtClean="0"/>
              <a:t>In simulations, we </a:t>
            </a:r>
            <a:r>
              <a:rPr lang="en-US" dirty="0" smtClean="0">
                <a:solidFill>
                  <a:schemeClr val="accent1"/>
                </a:solidFill>
              </a:rPr>
              <a:t>vary</a:t>
            </a:r>
          </a:p>
          <a:p>
            <a:pPr lvl="1"/>
            <a:r>
              <a:rPr lang="en-US" dirty="0" smtClean="0"/>
              <a:t>Levels of ILS</a:t>
            </a:r>
          </a:p>
          <a:p>
            <a:pPr lvl="1"/>
            <a:r>
              <a:rPr lang="en-US" dirty="0" smtClean="0"/>
              <a:t>Number of genes</a:t>
            </a:r>
          </a:p>
          <a:p>
            <a:pPr lvl="1"/>
            <a:r>
              <a:rPr lang="en-US" dirty="0" smtClean="0"/>
              <a:t>Alignment length to control gene tree estimation error</a:t>
            </a:r>
          </a:p>
          <a:p>
            <a:pPr lvl="1"/>
            <a:endParaRPr lang="en-US" dirty="0"/>
          </a:p>
          <a:p>
            <a:r>
              <a:rPr lang="en-US" dirty="0" smtClean="0"/>
              <a:t>Compare ASTRAL to </a:t>
            </a:r>
          </a:p>
          <a:p>
            <a:pPr lvl="1"/>
            <a:r>
              <a:rPr lang="en-US" dirty="0" smtClean="0">
                <a:solidFill>
                  <a:schemeClr val="accent1"/>
                </a:solidFill>
              </a:rPr>
              <a:t>MP-EST, </a:t>
            </a:r>
            <a:r>
              <a:rPr lang="en-US" dirty="0" err="1" smtClean="0"/>
              <a:t>BUCKy</a:t>
            </a:r>
            <a:endParaRPr lang="en-US" dirty="0" smtClean="0">
              <a:solidFill>
                <a:schemeClr val="accent1"/>
              </a:solidFill>
            </a:endParaRPr>
          </a:p>
          <a:p>
            <a:pPr lvl="1"/>
            <a:r>
              <a:rPr lang="en-US" dirty="0" smtClean="0">
                <a:solidFill>
                  <a:schemeClr val="accent1"/>
                </a:solidFill>
              </a:rPr>
              <a:t>Concatenation</a:t>
            </a:r>
          </a:p>
          <a:p>
            <a:pPr lvl="1"/>
            <a:r>
              <a:rPr lang="en-US" dirty="0" smtClean="0"/>
              <a:t>MRP, Greedy</a:t>
            </a:r>
          </a:p>
          <a:p>
            <a:pPr marL="457200" lvl="1" indent="0">
              <a:buNone/>
            </a:pPr>
            <a:endParaRPr lang="en-US" dirty="0"/>
          </a:p>
          <a:p>
            <a:r>
              <a:rPr lang="en-US" dirty="0" smtClean="0"/>
              <a:t>Measure species tree error compared to the known true tree</a:t>
            </a:r>
            <a:endParaRPr lang="en-US" dirty="0"/>
          </a:p>
        </p:txBody>
      </p:sp>
    </p:spTree>
    <p:extLst>
      <p:ext uri="{BB962C8B-B14F-4D97-AF65-F5344CB8AC3E}">
        <p14:creationId xmlns:p14="http://schemas.microsoft.com/office/powerpoint/2010/main" val="1130594508"/>
      </p:ext>
    </p:extLst>
  </p:cSld>
  <p:clrMapOvr>
    <a:masterClrMapping/>
  </p:clrMapOvr>
  <mc:AlternateContent xmlns:mc="http://schemas.openxmlformats.org/markup-compatibility/2006" xmlns:p14="http://schemas.microsoft.com/office/powerpoint/2010/main">
    <mc:Choice Requires="p14">
      <p:transition spd="slow" p14:dur="2000" advTm="63167"/>
    </mc:Choice>
    <mc:Fallback xmlns="">
      <p:transition xmlns:p14="http://schemas.microsoft.com/office/powerpoint/2010/main" spd="slow" advTm="63167"/>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26" y="1640115"/>
            <a:ext cx="5753100" cy="4800600"/>
          </a:xfrm>
          <a:prstGeom prst="rect">
            <a:avLst/>
          </a:prstGeom>
        </p:spPr>
      </p:pic>
      <p:sp>
        <p:nvSpPr>
          <p:cNvPr id="2" name="Title 1"/>
          <p:cNvSpPr>
            <a:spLocks noGrp="1"/>
          </p:cNvSpPr>
          <p:nvPr>
            <p:ph type="title"/>
          </p:nvPr>
        </p:nvSpPr>
        <p:spPr/>
        <p:txBody>
          <a:bodyPr>
            <a:normAutofit/>
          </a:bodyPr>
          <a:lstStyle/>
          <a:p>
            <a:r>
              <a:rPr lang="en-US" dirty="0" smtClean="0"/>
              <a:t>ASTRAL vs. Concatenation</a:t>
            </a:r>
            <a:endParaRPr lang="en-US" dirty="0"/>
          </a:p>
        </p:txBody>
      </p:sp>
      <p:sp>
        <p:nvSpPr>
          <p:cNvPr id="5" name="TextBox 4"/>
          <p:cNvSpPr txBox="1"/>
          <p:nvPr/>
        </p:nvSpPr>
        <p:spPr>
          <a:xfrm>
            <a:off x="3404472" y="1440060"/>
            <a:ext cx="2025114" cy="400110"/>
          </a:xfrm>
          <a:prstGeom prst="rect">
            <a:avLst/>
          </a:prstGeom>
          <a:noFill/>
        </p:spPr>
        <p:txBody>
          <a:bodyPr wrap="none" rtlCol="0">
            <a:spAutoFit/>
          </a:bodyPr>
          <a:lstStyle/>
          <a:p>
            <a:r>
              <a:rPr lang="en-US" sz="2000" dirty="0" smtClean="0"/>
              <a:t>200 genes, 500bp</a:t>
            </a:r>
            <a:endParaRPr lang="en-US" sz="2000" dirty="0"/>
          </a:p>
        </p:txBody>
      </p:sp>
      <p:cxnSp>
        <p:nvCxnSpPr>
          <p:cNvPr id="8" name="Straight Arrow Connector 7"/>
          <p:cNvCxnSpPr/>
          <p:nvPr/>
        </p:nvCxnSpPr>
        <p:spPr>
          <a:xfrm flipV="1">
            <a:off x="2226417" y="6404691"/>
            <a:ext cx="4370843" cy="3602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13415" y="6404691"/>
            <a:ext cx="982911" cy="400110"/>
          </a:xfrm>
          <a:prstGeom prst="rect">
            <a:avLst/>
          </a:prstGeom>
          <a:noFill/>
        </p:spPr>
        <p:txBody>
          <a:bodyPr wrap="none" rtlCol="0">
            <a:spAutoFit/>
          </a:bodyPr>
          <a:lstStyle/>
          <a:p>
            <a:r>
              <a:rPr lang="en-US" sz="2000" b="1" dirty="0" smtClean="0"/>
              <a:t>Less ILS</a:t>
            </a:r>
            <a:endParaRPr lang="en-US" sz="2000" b="1" dirty="0"/>
          </a:p>
        </p:txBody>
      </p:sp>
    </p:spTree>
    <p:custDataLst>
      <p:tags r:id="rId1"/>
    </p:custDataLst>
    <p:extLst>
      <p:ext uri="{BB962C8B-B14F-4D97-AF65-F5344CB8AC3E}">
        <p14:creationId xmlns:p14="http://schemas.microsoft.com/office/powerpoint/2010/main" val="2188157950"/>
      </p:ext>
    </p:extLst>
  </p:cSld>
  <p:clrMapOvr>
    <a:masterClrMapping/>
  </p:clrMapOvr>
  <mc:AlternateContent xmlns:mc="http://schemas.openxmlformats.org/markup-compatibility/2006" xmlns:p14="http://schemas.microsoft.com/office/powerpoint/2010/main">
    <mc:Choice Requires="p14">
      <p:transition spd="slow" p14:dur="2000" advTm="87189"/>
    </mc:Choice>
    <mc:Fallback xmlns="">
      <p:transition xmlns:p14="http://schemas.microsoft.com/office/powerpoint/2010/main" spd="slow" advTm="87189"/>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mals-b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295400"/>
            <a:ext cx="5689600" cy="4267200"/>
          </a:xfrm>
          <a:prstGeom prst="rect">
            <a:avLst/>
          </a:prstGeom>
        </p:spPr>
      </p:pic>
      <p:sp>
        <p:nvSpPr>
          <p:cNvPr id="3" name="TextBox 2"/>
          <p:cNvSpPr txBox="1"/>
          <p:nvPr/>
        </p:nvSpPr>
        <p:spPr>
          <a:xfrm>
            <a:off x="518931" y="395977"/>
            <a:ext cx="7985880" cy="584776"/>
          </a:xfrm>
          <a:prstGeom prst="rect">
            <a:avLst/>
          </a:prstGeom>
          <a:noFill/>
        </p:spPr>
        <p:txBody>
          <a:bodyPr wrap="none" rtlCol="0">
            <a:spAutoFit/>
          </a:bodyPr>
          <a:lstStyle/>
          <a:p>
            <a:r>
              <a:rPr lang="en-US" sz="3200" dirty="0" smtClean="0"/>
              <a:t>Analyses of the Song et al. Mammalian dataset</a:t>
            </a:r>
            <a:endParaRPr lang="en-US" sz="3200" dirty="0"/>
          </a:p>
        </p:txBody>
      </p:sp>
      <p:sp>
        <p:nvSpPr>
          <p:cNvPr id="4" name="TextBox 3"/>
          <p:cNvSpPr txBox="1"/>
          <p:nvPr/>
        </p:nvSpPr>
        <p:spPr>
          <a:xfrm>
            <a:off x="239066" y="5922246"/>
            <a:ext cx="8760857" cy="646331"/>
          </a:xfrm>
          <a:prstGeom prst="rect">
            <a:avLst/>
          </a:prstGeom>
          <a:noFill/>
          <a:ln>
            <a:solidFill>
              <a:srgbClr val="0000FF"/>
            </a:solidFill>
          </a:ln>
        </p:spPr>
        <p:txBody>
          <a:bodyPr wrap="none" rtlCol="0">
            <a:spAutoFit/>
          </a:bodyPr>
          <a:lstStyle/>
          <a:p>
            <a:r>
              <a:rPr lang="en-US" dirty="0" smtClean="0"/>
              <a:t>The placement of </a:t>
            </a:r>
            <a:r>
              <a:rPr lang="en-US" dirty="0" err="1" smtClean="0"/>
              <a:t>Scandentia</a:t>
            </a:r>
            <a:r>
              <a:rPr lang="en-US" dirty="0" smtClean="0"/>
              <a:t> (Tree Shrew) is controversial. </a:t>
            </a:r>
          </a:p>
          <a:p>
            <a:r>
              <a:rPr lang="en-US" dirty="0" smtClean="0"/>
              <a:t>The ASTRAL analysis agrees with maximum likelihood concatenation analysis of this dataset.</a:t>
            </a:r>
            <a:endParaRPr lang="en-US" dirty="0"/>
          </a:p>
        </p:txBody>
      </p:sp>
    </p:spTree>
    <p:extLst>
      <p:ext uri="{BB962C8B-B14F-4D97-AF65-F5344CB8AC3E}">
        <p14:creationId xmlns:p14="http://schemas.microsoft.com/office/powerpoint/2010/main" val="4107855528"/>
      </p:ext>
    </p:extLst>
  </p:cSld>
  <p:clrMapOvr>
    <a:masterClrMapping/>
  </p:clrMapOvr>
  <mc:AlternateContent xmlns:mc="http://schemas.openxmlformats.org/markup-compatibility/2006" xmlns:p14="http://schemas.microsoft.com/office/powerpoint/2010/main">
    <mc:Choice Requires="p14">
      <p:transition spd="slow" p14:dur="2000" advTm="31014"/>
    </mc:Choice>
    <mc:Fallback xmlns="">
      <p:transition xmlns:p14="http://schemas.microsoft.com/office/powerpoint/2010/main" spd="slow" advTm="31014"/>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New multiple sequence alignments with improved accuracy and scalability, as well as high robustness to fragmentary data – </a:t>
            </a:r>
            <a:r>
              <a:rPr lang="en-US" dirty="0" err="1" smtClean="0"/>
              <a:t>SATé</a:t>
            </a:r>
            <a:r>
              <a:rPr lang="en-US" dirty="0" smtClean="0"/>
              <a:t> used in many studies.</a:t>
            </a:r>
          </a:p>
          <a:p>
            <a:pPr>
              <a:spcAft>
                <a:spcPts val="600"/>
              </a:spcAft>
            </a:pPr>
            <a:r>
              <a:rPr lang="en-US" dirty="0" smtClean="0"/>
              <a:t>New coalescent-based species tree estimation methods that have better accuracy than current methods, and can analyze large datasets (used in 1KP and Avian </a:t>
            </a:r>
            <a:r>
              <a:rPr lang="en-US" dirty="0" err="1"/>
              <a:t>P</a:t>
            </a:r>
            <a:r>
              <a:rPr lang="en-US" dirty="0" err="1" smtClean="0"/>
              <a:t>hylogenomics</a:t>
            </a:r>
            <a:r>
              <a:rPr lang="en-US" dirty="0" smtClean="0"/>
              <a:t> project analyses)</a:t>
            </a:r>
          </a:p>
          <a:p>
            <a:pPr>
              <a:spcAft>
                <a:spcPts val="600"/>
              </a:spcAft>
            </a:pPr>
            <a:r>
              <a:rPr lang="en-US" dirty="0" smtClean="0"/>
              <a:t>New methods for </a:t>
            </a:r>
            <a:r>
              <a:rPr lang="en-US" dirty="0" err="1" smtClean="0"/>
              <a:t>metagenomic</a:t>
            </a:r>
            <a:r>
              <a:rPr lang="en-US" dirty="0" smtClean="0"/>
              <a:t> taxon identification and abundance profiling with improved accuracy (will be used in analyses here at Illinois)</a:t>
            </a:r>
          </a:p>
          <a:p>
            <a:pPr>
              <a:spcAft>
                <a:spcPts val="600"/>
              </a:spcAft>
            </a:pPr>
            <a:r>
              <a:rPr lang="en-US" dirty="0" smtClean="0"/>
              <a:t>Method development inspired by collaboration with biologists, and improves biological analyses.</a:t>
            </a:r>
            <a:endParaRPr lang="en-US" dirty="0"/>
          </a:p>
        </p:txBody>
      </p:sp>
    </p:spTree>
    <p:extLst>
      <p:ext uri="{BB962C8B-B14F-4D97-AF65-F5344CB8AC3E}">
        <p14:creationId xmlns:p14="http://schemas.microsoft.com/office/powerpoint/2010/main" val="2459726246"/>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fam.tandy.alignment_erro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TextBox 2"/>
          <p:cNvSpPr txBox="1"/>
          <p:nvPr/>
        </p:nvSpPr>
        <p:spPr>
          <a:xfrm>
            <a:off x="705561" y="352778"/>
            <a:ext cx="8042185" cy="523220"/>
          </a:xfrm>
          <a:prstGeom prst="rect">
            <a:avLst/>
          </a:prstGeom>
          <a:noFill/>
        </p:spPr>
        <p:txBody>
          <a:bodyPr wrap="none" rtlCol="0">
            <a:spAutoFit/>
          </a:bodyPr>
          <a:lstStyle/>
          <a:p>
            <a:r>
              <a:rPr lang="en-US" sz="2800" b="1" dirty="0" smtClean="0"/>
              <a:t>AA Sequence Alignment Error (13 </a:t>
            </a:r>
            <a:r>
              <a:rPr lang="en-US" sz="2800" b="1" dirty="0" err="1" smtClean="0"/>
              <a:t>HomFam</a:t>
            </a:r>
            <a:r>
              <a:rPr lang="en-US" sz="2800" b="1" dirty="0" smtClean="0"/>
              <a:t> datasets)</a:t>
            </a:r>
            <a:endParaRPr lang="en-US" sz="2800" b="1" dirty="0"/>
          </a:p>
        </p:txBody>
      </p:sp>
      <p:sp>
        <p:nvSpPr>
          <p:cNvPr id="4" name="TextBox 3"/>
          <p:cNvSpPr txBox="1"/>
          <p:nvPr/>
        </p:nvSpPr>
        <p:spPr>
          <a:xfrm>
            <a:off x="282222" y="5870224"/>
            <a:ext cx="7725192" cy="923330"/>
          </a:xfrm>
          <a:prstGeom prst="rect">
            <a:avLst/>
          </a:prstGeom>
          <a:noFill/>
        </p:spPr>
        <p:txBody>
          <a:bodyPr wrap="none" rtlCol="0">
            <a:spAutoFit/>
          </a:bodyPr>
          <a:lstStyle/>
          <a:p>
            <a:r>
              <a:rPr lang="en-US" dirty="0" err="1" smtClean="0"/>
              <a:t>Homfam</a:t>
            </a:r>
            <a:r>
              <a:rPr lang="en-US" dirty="0" smtClean="0"/>
              <a:t>: </a:t>
            </a:r>
            <a:r>
              <a:rPr lang="en-US" dirty="0" err="1" smtClean="0"/>
              <a:t>Sievers</a:t>
            </a:r>
            <a:r>
              <a:rPr lang="en-US" dirty="0" smtClean="0"/>
              <a:t> et al., MSB 2011 </a:t>
            </a:r>
          </a:p>
          <a:p>
            <a:r>
              <a:rPr lang="en-US" dirty="0" smtClean="0"/>
              <a:t>10,000 to 46,000 sequences per dataset; 5-14 sequences in each seed alignment</a:t>
            </a:r>
          </a:p>
          <a:p>
            <a:r>
              <a:rPr lang="en-US" dirty="0" smtClean="0"/>
              <a:t>Sequence lengths from 46-364 AA </a:t>
            </a:r>
            <a:endParaRPr lang="en-US" dirty="0"/>
          </a:p>
        </p:txBody>
      </p:sp>
    </p:spTree>
    <p:extLst>
      <p:ext uri="{BB962C8B-B14F-4D97-AF65-F5344CB8AC3E}">
        <p14:creationId xmlns:p14="http://schemas.microsoft.com/office/powerpoint/2010/main" val="290953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co-estimation methods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Statistical methods:</a:t>
            </a:r>
          </a:p>
          <a:p>
            <a:r>
              <a:rPr lang="en-US" dirty="0" err="1" smtClean="0"/>
              <a:t>BAli-Phy</a:t>
            </a:r>
            <a:r>
              <a:rPr lang="en-US" dirty="0" smtClean="0"/>
              <a:t> (</a:t>
            </a:r>
            <a:r>
              <a:rPr lang="en-US" dirty="0" err="1" smtClean="0"/>
              <a:t>Redelings</a:t>
            </a:r>
            <a:r>
              <a:rPr lang="en-US" dirty="0" smtClean="0"/>
              <a:t> and </a:t>
            </a:r>
            <a:r>
              <a:rPr lang="en-US" dirty="0" err="1" smtClean="0"/>
              <a:t>Suchard</a:t>
            </a:r>
            <a:r>
              <a:rPr lang="en-US" dirty="0" smtClean="0"/>
              <a:t>): Bayesian software to co-estimate alignments and trees under a statistical model of evolution that includes </a:t>
            </a:r>
            <a:r>
              <a:rPr lang="en-US" dirty="0" err="1" smtClean="0"/>
              <a:t>indels</a:t>
            </a:r>
            <a:r>
              <a:rPr lang="en-US" dirty="0" smtClean="0"/>
              <a:t>. Can scale to about 100 sequences, but takes a very long time.</a:t>
            </a:r>
          </a:p>
          <a:p>
            <a:pPr lvl="1"/>
            <a:r>
              <a:rPr lang="en-US" dirty="0">
                <a:hlinkClick r:id="rId2"/>
              </a:rPr>
              <a:t>http://www.bali-phy.org</a:t>
            </a:r>
            <a:r>
              <a:rPr lang="en-US" dirty="0" smtClean="0">
                <a:hlinkClick r:id="rId2"/>
              </a:rPr>
              <a:t>/</a:t>
            </a:r>
            <a:endParaRPr lang="en-US" dirty="0" smtClean="0"/>
          </a:p>
          <a:p>
            <a:r>
              <a:rPr lang="en-US" dirty="0" err="1"/>
              <a:t>StatAlign</a:t>
            </a:r>
            <a:r>
              <a:rPr lang="en-US" dirty="0"/>
              <a:t>: http://</a:t>
            </a:r>
            <a:r>
              <a:rPr lang="en-US" dirty="0" err="1"/>
              <a:t>statalign.github.io</a:t>
            </a:r>
            <a:r>
              <a:rPr lang="en-US" dirty="0"/>
              <a:t>/</a:t>
            </a:r>
          </a:p>
          <a:p>
            <a:pPr lvl="1"/>
            <a:endParaRPr lang="en-US" dirty="0" smtClean="0"/>
          </a:p>
          <a:p>
            <a:pPr marL="0" indent="0">
              <a:buNone/>
            </a:pPr>
            <a:r>
              <a:rPr lang="en-US" dirty="0" smtClean="0"/>
              <a:t>Extensions of Parsimony</a:t>
            </a:r>
          </a:p>
          <a:p>
            <a:r>
              <a:rPr lang="en-US" dirty="0" smtClean="0"/>
              <a:t>POY (most well known software)</a:t>
            </a:r>
          </a:p>
          <a:p>
            <a:pPr lvl="1"/>
            <a:r>
              <a:rPr lang="en-US" dirty="0"/>
              <a:t>http://</a:t>
            </a:r>
            <a:r>
              <a:rPr lang="en-US" dirty="0" err="1"/>
              <a:t>www.amnh.org</a:t>
            </a:r>
            <a:r>
              <a:rPr lang="en-US" dirty="0"/>
              <a:t>/our-research/computational-sciences/research/projects/systematic-biology/</a:t>
            </a:r>
            <a:r>
              <a:rPr lang="en-US" dirty="0" err="1"/>
              <a:t>poy</a:t>
            </a:r>
            <a:endParaRPr lang="en-US" dirty="0" smtClean="0"/>
          </a:p>
          <a:p>
            <a:r>
              <a:rPr lang="en-US" dirty="0" err="1"/>
              <a:t>BeeTLe</a:t>
            </a:r>
            <a:r>
              <a:rPr lang="en-US" dirty="0"/>
              <a:t> (Liu and Warnow, </a:t>
            </a:r>
            <a:r>
              <a:rPr lang="en-US" dirty="0" err="1"/>
              <a:t>PLoS</a:t>
            </a:r>
            <a:r>
              <a:rPr lang="en-US" dirty="0"/>
              <a:t> One 2012</a:t>
            </a:r>
            <a:r>
              <a:rPr lang="en-US" dirty="0" smtClean="0"/>
              <a:t>) </a:t>
            </a:r>
          </a:p>
          <a:p>
            <a:pPr marL="0" indent="0">
              <a:buNone/>
            </a:pPr>
            <a:endParaRPr lang="en-US" dirty="0"/>
          </a:p>
        </p:txBody>
      </p:sp>
    </p:spTree>
    <p:extLst>
      <p:ext uri="{BB962C8B-B14F-4D97-AF65-F5344CB8AC3E}">
        <p14:creationId xmlns:p14="http://schemas.microsoft.com/office/powerpoint/2010/main" val="3246916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d doolittle 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5" y="1150485"/>
            <a:ext cx="5886457" cy="4429559"/>
          </a:xfrm>
          <a:prstGeom prst="rect">
            <a:avLst/>
          </a:prstGeom>
        </p:spPr>
      </p:pic>
      <p:sp>
        <p:nvSpPr>
          <p:cNvPr id="3" name="TextBox 2"/>
          <p:cNvSpPr txBox="1"/>
          <p:nvPr/>
        </p:nvSpPr>
        <p:spPr>
          <a:xfrm>
            <a:off x="872406" y="75515"/>
            <a:ext cx="7552669" cy="523220"/>
          </a:xfrm>
          <a:prstGeom prst="rect">
            <a:avLst/>
          </a:prstGeom>
          <a:noFill/>
        </p:spPr>
        <p:txBody>
          <a:bodyPr wrap="none" rtlCol="0">
            <a:spAutoFit/>
          </a:bodyPr>
          <a:lstStyle/>
          <a:p>
            <a:r>
              <a:rPr lang="en-US" sz="2800" dirty="0" smtClean="0"/>
              <a:t>Horizontal Gene Transfer – Phylogenetic Networks</a:t>
            </a:r>
            <a:endParaRPr lang="en-US" sz="2800" dirty="0"/>
          </a:p>
        </p:txBody>
      </p:sp>
      <p:sp>
        <p:nvSpPr>
          <p:cNvPr id="4" name="TextBox 3"/>
          <p:cNvSpPr txBox="1"/>
          <p:nvPr/>
        </p:nvSpPr>
        <p:spPr>
          <a:xfrm>
            <a:off x="6542883" y="5220867"/>
            <a:ext cx="1472053" cy="369332"/>
          </a:xfrm>
          <a:prstGeom prst="rect">
            <a:avLst/>
          </a:prstGeom>
          <a:noFill/>
        </p:spPr>
        <p:txBody>
          <a:bodyPr wrap="none" rtlCol="0">
            <a:spAutoFit/>
          </a:bodyPr>
          <a:lstStyle/>
          <a:p>
            <a:r>
              <a:rPr lang="en-US" dirty="0" smtClean="0"/>
              <a:t>Ford Doolittle</a:t>
            </a:r>
            <a:endParaRPr lang="en-US" dirty="0"/>
          </a:p>
        </p:txBody>
      </p:sp>
    </p:spTree>
    <p:extLst>
      <p:ext uri="{BB962C8B-B14F-4D97-AF65-F5344CB8AC3E}">
        <p14:creationId xmlns:p14="http://schemas.microsoft.com/office/powerpoint/2010/main" val="2780665699"/>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But…</a:t>
            </a:r>
          </a:p>
        </p:txBody>
      </p:sp>
      <p:sp>
        <p:nvSpPr>
          <p:cNvPr id="54274" name="Rectangle 3"/>
          <p:cNvSpPr>
            <a:spLocks noGrp="1" noChangeArrowheads="1"/>
          </p:cNvSpPr>
          <p:nvPr>
            <p:ph type="body" idx="1"/>
          </p:nvPr>
        </p:nvSpPr>
        <p:spPr/>
        <p:txBody>
          <a:bodyPr/>
          <a:lstStyle/>
          <a:p>
            <a:pPr eaLnBrk="1" hangingPunct="1">
              <a:lnSpc>
                <a:spcPct val="90000"/>
              </a:lnSpc>
            </a:pPr>
            <a:r>
              <a:rPr lang="en-US">
                <a:latin typeface="Gill Sans" charset="0"/>
                <a:ea typeface="ＭＳ Ｐゴシック" charset="0"/>
                <a:cs typeface="ＭＳ Ｐゴシック" charset="0"/>
              </a:rPr>
              <a:t>Gene trees may not be identical to species trees:</a:t>
            </a:r>
          </a:p>
          <a:p>
            <a:pPr lvl="1" eaLnBrk="1" hangingPunct="1">
              <a:lnSpc>
                <a:spcPct val="90000"/>
              </a:lnSpc>
            </a:pPr>
            <a:r>
              <a:rPr lang="en-US">
                <a:latin typeface="Gill Sans" charset="0"/>
                <a:ea typeface="ＭＳ Ｐゴシック" charset="0"/>
              </a:rPr>
              <a:t>Incomplete Lineage Sorting (deep coalescence)</a:t>
            </a:r>
          </a:p>
          <a:p>
            <a:pPr lvl="1" eaLnBrk="1" hangingPunct="1">
              <a:lnSpc>
                <a:spcPct val="90000"/>
              </a:lnSpc>
            </a:pPr>
            <a:r>
              <a:rPr lang="en-US">
                <a:latin typeface="Gill Sans" charset="0"/>
                <a:ea typeface="ＭＳ Ｐゴシック" charset="0"/>
              </a:rPr>
              <a:t>Gene duplication and loss</a:t>
            </a:r>
          </a:p>
          <a:p>
            <a:pPr lvl="1" eaLnBrk="1" hangingPunct="1">
              <a:lnSpc>
                <a:spcPct val="90000"/>
              </a:lnSpc>
            </a:pPr>
            <a:r>
              <a:rPr lang="en-US">
                <a:latin typeface="Gill Sans" charset="0"/>
                <a:ea typeface="ＭＳ Ｐゴシック" charset="0"/>
              </a:rPr>
              <a:t>Horizontal gene transfer</a:t>
            </a:r>
          </a:p>
          <a:p>
            <a:pPr lvl="1" eaLnBrk="1" hangingPunct="1">
              <a:lnSpc>
                <a:spcPct val="90000"/>
              </a:lnSpc>
              <a:buFontTx/>
              <a:buNone/>
            </a:pPr>
            <a:endParaRPr lang="en-US">
              <a:latin typeface="Gill Sans" charset="0"/>
              <a:ea typeface="ＭＳ Ｐゴシック" charset="0"/>
            </a:endParaRPr>
          </a:p>
          <a:p>
            <a:pPr eaLnBrk="1" hangingPunct="1">
              <a:lnSpc>
                <a:spcPct val="90000"/>
              </a:lnSpc>
            </a:pPr>
            <a:r>
              <a:rPr lang="en-US">
                <a:latin typeface="Gill Sans" charset="0"/>
                <a:ea typeface="ＭＳ Ｐゴシック" charset="0"/>
                <a:cs typeface="ＭＳ Ｐゴシック" charset="0"/>
              </a:rPr>
              <a:t>This makes combined analysis and standard supertree analyses inappropriate</a:t>
            </a:r>
          </a:p>
        </p:txBody>
      </p: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554038" y="3725863"/>
            <a:ext cx="4703762" cy="2728912"/>
            <a:chOff x="349" y="2347"/>
            <a:chExt cx="2963" cy="1719"/>
          </a:xfrm>
        </p:grpSpPr>
        <p:sp>
          <p:nvSpPr>
            <p:cNvPr id="394243"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4"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3"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Helvetica" charset="0"/>
                </a:rPr>
                <a:t>Analyze</a:t>
              </a:r>
            </a:p>
            <a:p>
              <a:pPr algn="ctr" eaLnBrk="1" hangingPunct="1"/>
              <a:r>
                <a:rPr lang="en-US" sz="2000">
                  <a:latin typeface="Helvetica" charset="0"/>
                </a:rPr>
                <a:t>separately</a:t>
              </a:r>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7" name="Group 27"/>
          <p:cNvGrpSpPr>
            <a:grpSpLocks/>
          </p:cNvGrpSpPr>
          <p:nvPr/>
        </p:nvGrpSpPr>
        <p:grpSpPr bwMode="auto">
          <a:xfrm>
            <a:off x="3967160" y="4348164"/>
            <a:ext cx="5253034" cy="2128838"/>
            <a:chOff x="2499" y="2739"/>
            <a:chExt cx="3309" cy="1341"/>
          </a:xfrm>
        </p:grpSpPr>
        <p:grpSp>
          <p:nvGrpSpPr>
            <p:cNvPr id="394268" name="Group 28"/>
            <p:cNvGrpSpPr>
              <a:grpSpLocks/>
            </p:cNvGrpSpPr>
            <p:nvPr/>
          </p:nvGrpSpPr>
          <p:grpSpPr bwMode="auto">
            <a:xfrm>
              <a:off x="3973" y="2739"/>
              <a:ext cx="1835" cy="1341"/>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0"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1" name="Text Box 41"/>
            <p:cNvSpPr txBox="1">
              <a:spLocks noChangeArrowheads="1"/>
            </p:cNvSpPr>
            <p:nvPr/>
          </p:nvSpPr>
          <p:spPr bwMode="auto">
            <a:xfrm>
              <a:off x="2499" y="3719"/>
              <a:ext cx="1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dirty="0">
                  <a:latin typeface="Helvetica" charset="0"/>
                </a:rPr>
                <a:t> </a:t>
              </a:r>
              <a:r>
                <a:rPr lang="en-US" sz="2000" dirty="0" smtClean="0">
                  <a:latin typeface="Helvetica" charset="0"/>
                </a:rPr>
                <a:t>Summary Method</a:t>
              </a:r>
              <a:endParaRPr lang="en-US" sz="2000" dirty="0">
                <a:latin typeface="Helvetica" charset="0"/>
              </a:endParaRPr>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a:t>Two competing approaches </a:t>
            </a:r>
          </a:p>
        </p:txBody>
      </p:sp>
      <p:grpSp>
        <p:nvGrpSpPr>
          <p:cNvPr id="394283" name="Group 43"/>
          <p:cNvGrpSpPr>
            <a:grpSpLocks/>
          </p:cNvGrpSpPr>
          <p:nvPr/>
        </p:nvGrpSpPr>
        <p:grpSpPr bwMode="auto">
          <a:xfrm>
            <a:off x="173038" y="1473200"/>
            <a:ext cx="4173537" cy="1955800"/>
            <a:chOff x="109" y="928"/>
            <a:chExt cx="2629" cy="1232"/>
          </a:xfrm>
        </p:grpSpPr>
        <p:sp>
          <p:nvSpPr>
            <p:cNvPr id="394284"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5"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6"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394287"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8"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9"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0"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1"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2"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3"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4"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5"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6"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7"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8"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9"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0"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1"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2"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3"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4"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5"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6"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grpSp>
      <p:grpSp>
        <p:nvGrpSpPr>
          <p:cNvPr id="394307" name="Group 67"/>
          <p:cNvGrpSpPr>
            <a:grpSpLocks/>
          </p:cNvGrpSpPr>
          <p:nvPr/>
        </p:nvGrpSpPr>
        <p:grpSpPr bwMode="auto">
          <a:xfrm>
            <a:off x="6316663" y="1460500"/>
            <a:ext cx="2903537" cy="2120900"/>
            <a:chOff x="3934" y="2837"/>
            <a:chExt cx="1829" cy="1488"/>
          </a:xfrm>
        </p:grpSpPr>
        <p:sp>
          <p:nvSpPr>
            <p:cNvPr id="394308"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9" name="Line 69"/>
            <p:cNvSpPr>
              <a:spLocks noChangeShapeType="1"/>
            </p:cNvSpPr>
            <p:nvPr/>
          </p:nvSpPr>
          <p:spPr bwMode="auto">
            <a:xfrm rot="18475779" flipH="1">
              <a:off x="4663" y="2839"/>
              <a:ext cx="731"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0"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1" name="Line 71"/>
            <p:cNvSpPr>
              <a:spLocks noChangeShapeType="1"/>
            </p:cNvSpPr>
            <p:nvPr/>
          </p:nvSpPr>
          <p:spPr bwMode="auto">
            <a:xfrm flipV="1">
              <a:off x="4969" y="3735"/>
              <a:ext cx="134" cy="5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2"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3" name="Line 73"/>
            <p:cNvSpPr>
              <a:spLocks noChangeShapeType="1"/>
            </p:cNvSpPr>
            <p:nvPr/>
          </p:nvSpPr>
          <p:spPr bwMode="auto">
            <a:xfrm flipV="1">
              <a:off x="5252" y="4127"/>
              <a:ext cx="42" cy="19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4"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5"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6"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7"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8"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319"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20" name="Text Box 80"/>
          <p:cNvSpPr txBox="1">
            <a:spLocks noChangeArrowheads="1"/>
          </p:cNvSpPr>
          <p:nvPr/>
        </p:nvSpPr>
        <p:spPr bwMode="auto">
          <a:xfrm>
            <a:off x="4436547" y="2338388"/>
            <a:ext cx="1838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Helvetica" charset="0"/>
              </a:rPr>
              <a:t>Concatenation</a:t>
            </a:r>
            <a:endParaRPr lang="en-US" sz="2000" dirty="0">
              <a:latin typeface="Helvetica" charset="0"/>
            </a:endParaRPr>
          </a:p>
        </p:txBody>
      </p:sp>
      <p:sp>
        <p:nvSpPr>
          <p:cNvPr id="394321" name="Text Box 81"/>
          <p:cNvSpPr txBox="1">
            <a:spLocks noChangeArrowheads="1"/>
          </p:cNvSpPr>
          <p:nvPr/>
        </p:nvSpPr>
        <p:spPr bwMode="auto">
          <a:xfrm rot="-5400000">
            <a:off x="-111918" y="1799431"/>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t>Species</a:t>
            </a:r>
          </a:p>
        </p:txBody>
      </p:sp>
    </p:spTree>
    <p:extLst>
      <p:ext uri="{BB962C8B-B14F-4D97-AF65-F5344CB8AC3E}">
        <p14:creationId xmlns:p14="http://schemas.microsoft.com/office/powerpoint/2010/main" val="35746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79"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0"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1"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2"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3"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823" name="Rectangle 8"/>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Phylogeny Problem</a:t>
            </a:r>
          </a:p>
        </p:txBody>
      </p:sp>
      <p:sp>
        <p:nvSpPr>
          <p:cNvPr id="101385" name="Rectangle 9"/>
          <p:cNvSpPr>
            <a:spLocks noChangeArrowheads="1"/>
          </p:cNvSpPr>
          <p:nvPr/>
        </p:nvSpPr>
        <p:spPr bwMode="auto">
          <a:xfrm>
            <a:off x="2097088" y="2346325"/>
            <a:ext cx="1417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TAGCCCA</a:t>
            </a:r>
          </a:p>
        </p:txBody>
      </p:sp>
      <p:sp>
        <p:nvSpPr>
          <p:cNvPr id="101386" name="Rectangle 10"/>
          <p:cNvSpPr>
            <a:spLocks noChangeArrowheads="1"/>
          </p:cNvSpPr>
          <p:nvPr/>
        </p:nvSpPr>
        <p:spPr bwMode="auto">
          <a:xfrm>
            <a:off x="3698875" y="2346325"/>
            <a:ext cx="13747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101387" name="Rectangle 11"/>
          <p:cNvSpPr>
            <a:spLocks noChangeArrowheads="1"/>
          </p:cNvSpPr>
          <p:nvPr/>
        </p:nvSpPr>
        <p:spPr bwMode="auto">
          <a:xfrm>
            <a:off x="5259388" y="2346325"/>
            <a:ext cx="1412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101388" name="Rectangle 12"/>
          <p:cNvSpPr>
            <a:spLocks noChangeArrowheads="1"/>
          </p:cNvSpPr>
          <p:nvPr/>
        </p:nvSpPr>
        <p:spPr bwMode="auto">
          <a:xfrm>
            <a:off x="6858000" y="2346325"/>
            <a:ext cx="14017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101389" name="Rectangle 13"/>
          <p:cNvSpPr>
            <a:spLocks noChangeArrowheads="1"/>
          </p:cNvSpPr>
          <p:nvPr/>
        </p:nvSpPr>
        <p:spPr bwMode="auto">
          <a:xfrm>
            <a:off x="457200" y="2346325"/>
            <a:ext cx="14557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a:t>
            </a:r>
          </a:p>
        </p:txBody>
      </p:sp>
      <p:sp>
        <p:nvSpPr>
          <p:cNvPr id="101390" name="Oval 14"/>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1" name="Oval 15"/>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2" name="Oval 16"/>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3" name="Oval 17"/>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4" name="Oval 18"/>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5" name="Rectangle 19"/>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396" name="Rectangle 20"/>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397" name="Rectangle 21"/>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398" name="Rectangle 22"/>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399" name="Rectangle 23"/>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0" name="AutoShape 24"/>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1" name="Rectangle 25"/>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402" name="Rectangle 26"/>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403" name="Rectangle 27"/>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404" name="Rectangle 28"/>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405" name="Rectangle 29"/>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6" name="Oval 30"/>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7" name="Oval 31"/>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8" name="Oval 32"/>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9" name="Oval 33"/>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10" name="Oval 34"/>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21196718"/>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Tree>
    <p:extLst>
      <p:ext uri="{BB962C8B-B14F-4D97-AF65-F5344CB8AC3E}">
        <p14:creationId xmlns:p14="http://schemas.microsoft.com/office/powerpoint/2010/main" val="1198559311"/>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tatistically consistent under ILS? </a:t>
            </a:r>
            <a:endParaRPr lang="en-US" dirty="0"/>
          </a:p>
        </p:txBody>
      </p:sp>
      <p:sp>
        <p:nvSpPr>
          <p:cNvPr id="3" name="Content Placeholder 2"/>
          <p:cNvSpPr>
            <a:spLocks noGrp="1"/>
          </p:cNvSpPr>
          <p:nvPr>
            <p:ph idx="1"/>
          </p:nvPr>
        </p:nvSpPr>
        <p:spPr>
          <a:xfrm>
            <a:off x="457200" y="1781645"/>
            <a:ext cx="8229600" cy="4525963"/>
          </a:xfrm>
        </p:spPr>
        <p:txBody>
          <a:bodyPr>
            <a:normAutofit fontScale="85000" lnSpcReduction="20000"/>
          </a:bodyPr>
          <a:lstStyle/>
          <a:p>
            <a:r>
              <a:rPr lang="en-US" dirty="0"/>
              <a:t>MP-EST (Liu et al. 2010): maximum likelihood estimation of rooted species tree – </a:t>
            </a:r>
            <a:r>
              <a:rPr lang="en-US" dirty="0" smtClean="0"/>
              <a:t>YES</a:t>
            </a:r>
          </a:p>
          <a:p>
            <a:pPr marL="0" indent="0">
              <a:buNone/>
            </a:pPr>
            <a:endParaRPr lang="en-US" dirty="0"/>
          </a:p>
          <a:p>
            <a:pPr>
              <a:spcAft>
                <a:spcPts val="1200"/>
              </a:spcAft>
            </a:pPr>
            <a:r>
              <a:rPr lang="en-US" dirty="0" err="1" smtClean="0">
                <a:solidFill>
                  <a:srgbClr val="000000"/>
                </a:solidFill>
              </a:rPr>
              <a:t>BUCKy</a:t>
            </a:r>
            <a:r>
              <a:rPr lang="en-US" dirty="0" smtClean="0">
                <a:solidFill>
                  <a:srgbClr val="000000"/>
                </a:solidFill>
              </a:rPr>
              <a:t>-pop </a:t>
            </a:r>
            <a:r>
              <a:rPr lang="en-US" dirty="0" smtClean="0"/>
              <a:t>(</a:t>
            </a:r>
            <a:r>
              <a:rPr lang="en-US" dirty="0" err="1" smtClean="0"/>
              <a:t>Ané</a:t>
            </a:r>
            <a:r>
              <a:rPr lang="en-US" dirty="0" smtClean="0"/>
              <a:t> and </a:t>
            </a:r>
            <a:r>
              <a:rPr lang="en-US" dirty="0" err="1" smtClean="0"/>
              <a:t>Larget</a:t>
            </a:r>
            <a:r>
              <a:rPr lang="en-US" dirty="0" smtClean="0"/>
              <a:t> 2010): quartet-based Bayesian species tree estimation –YES</a:t>
            </a:r>
          </a:p>
          <a:p>
            <a:pPr>
              <a:spcAft>
                <a:spcPts val="1200"/>
              </a:spcAft>
            </a:pPr>
            <a:r>
              <a:rPr lang="en-US" dirty="0" smtClean="0"/>
              <a:t>MDC – </a:t>
            </a:r>
            <a:r>
              <a:rPr lang="en-US" dirty="0" smtClean="0">
                <a:solidFill>
                  <a:srgbClr val="FF0000"/>
                </a:solidFill>
              </a:rPr>
              <a:t>NO</a:t>
            </a:r>
          </a:p>
          <a:p>
            <a:pPr>
              <a:spcAft>
                <a:spcPts val="1200"/>
              </a:spcAft>
            </a:pPr>
            <a:r>
              <a:rPr lang="en-US" dirty="0" smtClean="0"/>
              <a:t>Greedy – </a:t>
            </a:r>
            <a:r>
              <a:rPr lang="en-US" dirty="0" smtClean="0">
                <a:solidFill>
                  <a:srgbClr val="FF0000"/>
                </a:solidFill>
              </a:rPr>
              <a:t>NO</a:t>
            </a:r>
          </a:p>
          <a:p>
            <a:pPr>
              <a:spcAft>
                <a:spcPts val="1200"/>
              </a:spcAft>
            </a:pPr>
            <a:r>
              <a:rPr lang="en-US" dirty="0" smtClean="0"/>
              <a:t>Concatenation under maximum likelihood – </a:t>
            </a:r>
            <a:r>
              <a:rPr lang="en-US" dirty="0" smtClean="0">
                <a:solidFill>
                  <a:srgbClr val="FF0000"/>
                </a:solidFill>
              </a:rPr>
              <a:t>NO</a:t>
            </a:r>
          </a:p>
          <a:p>
            <a:pPr>
              <a:spcAft>
                <a:spcPts val="1200"/>
              </a:spcAft>
            </a:pPr>
            <a:r>
              <a:rPr lang="en-US" dirty="0" smtClean="0"/>
              <a:t>MRP (</a:t>
            </a:r>
            <a:r>
              <a:rPr lang="en-US" dirty="0" err="1" smtClean="0"/>
              <a:t>supertree</a:t>
            </a:r>
            <a:r>
              <a:rPr lang="en-US" dirty="0" smtClean="0"/>
              <a:t> method) – open </a:t>
            </a:r>
          </a:p>
          <a:p>
            <a:pPr marL="0" indent="0">
              <a:buNone/>
            </a:pPr>
            <a:endParaRPr lang="en-US" dirty="0"/>
          </a:p>
        </p:txBody>
      </p:sp>
    </p:spTree>
    <p:extLst>
      <p:ext uri="{BB962C8B-B14F-4D97-AF65-F5344CB8AC3E}">
        <p14:creationId xmlns:p14="http://schemas.microsoft.com/office/powerpoint/2010/main" val="3128453705"/>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98608"/>
            <a:ext cx="7772400" cy="1143000"/>
          </a:xfrm>
        </p:spPr>
        <p:txBody>
          <a:bodyPr>
            <a:noAutofit/>
          </a:bodyPr>
          <a:lstStyle/>
          <a:p>
            <a:r>
              <a:rPr lang="en-US" sz="3200" dirty="0" smtClean="0"/>
              <a:t>The Debate: </a:t>
            </a:r>
            <a:br>
              <a:rPr lang="en-US" sz="3200" dirty="0" smtClean="0"/>
            </a:br>
            <a:r>
              <a:rPr lang="en-US" sz="3200" dirty="0" smtClean="0"/>
              <a:t>Concatenation vs. Coalescent Estimation</a:t>
            </a:r>
            <a:endParaRPr lang="en-US" sz="3200" dirty="0"/>
          </a:p>
        </p:txBody>
      </p:sp>
      <p:sp>
        <p:nvSpPr>
          <p:cNvPr id="429061" name="Rectangle 5"/>
          <p:cNvSpPr>
            <a:spLocks noGrp="1" noChangeArrowheads="1"/>
          </p:cNvSpPr>
          <p:nvPr>
            <p:ph type="body" sz="half" idx="3"/>
          </p:nvPr>
        </p:nvSpPr>
        <p:spPr>
          <a:xfrm>
            <a:off x="685800" y="1854199"/>
            <a:ext cx="7594314" cy="4507806"/>
          </a:xfrm>
        </p:spPr>
        <p:txBody>
          <a:bodyPr>
            <a:noAutofit/>
          </a:bodyPr>
          <a:lstStyle/>
          <a:p>
            <a:pPr marL="457200" indent="-457200">
              <a:lnSpc>
                <a:spcPct val="90000"/>
              </a:lnSpc>
              <a:spcAft>
                <a:spcPts val="1200"/>
              </a:spcAft>
            </a:pPr>
            <a:r>
              <a:rPr lang="en-US" sz="2000" dirty="0" smtClean="0"/>
              <a:t>In favor of coalescent-based estimation</a:t>
            </a:r>
          </a:p>
          <a:p>
            <a:pPr marL="857250" lvl="1" indent="-457200">
              <a:lnSpc>
                <a:spcPct val="90000"/>
              </a:lnSpc>
            </a:pPr>
            <a:r>
              <a:rPr lang="en-US" sz="2000" dirty="0" smtClean="0"/>
              <a:t>Statistical consistency guarantees</a:t>
            </a:r>
          </a:p>
          <a:p>
            <a:pPr marL="857250" lvl="1" indent="-457200">
              <a:lnSpc>
                <a:spcPct val="90000"/>
              </a:lnSpc>
            </a:pPr>
            <a:r>
              <a:rPr lang="en-US" sz="2000" dirty="0" smtClean="0"/>
              <a:t>Addresses gene tree incongruence resulting from ILS</a:t>
            </a:r>
          </a:p>
          <a:p>
            <a:pPr marL="857250" lvl="1" indent="-457200">
              <a:lnSpc>
                <a:spcPct val="90000"/>
              </a:lnSpc>
            </a:pPr>
            <a:r>
              <a:rPr lang="en-US" sz="2000" dirty="0" smtClean="0"/>
              <a:t>Some evidence that concatenation can be positively misleading</a:t>
            </a:r>
          </a:p>
          <a:p>
            <a:pPr marL="457200" indent="-457200">
              <a:lnSpc>
                <a:spcPct val="90000"/>
              </a:lnSpc>
              <a:spcAft>
                <a:spcPts val="1200"/>
              </a:spcAft>
            </a:pPr>
            <a:endParaRPr lang="en-US" sz="2000" dirty="0" smtClean="0"/>
          </a:p>
          <a:p>
            <a:pPr marL="457200" indent="-457200">
              <a:lnSpc>
                <a:spcPct val="90000"/>
              </a:lnSpc>
              <a:spcAft>
                <a:spcPts val="1200"/>
              </a:spcAft>
            </a:pPr>
            <a:r>
              <a:rPr lang="en-US" sz="2000" dirty="0" smtClean="0"/>
              <a:t>In favor of concatenation</a:t>
            </a:r>
          </a:p>
          <a:p>
            <a:pPr marL="857250" lvl="1" indent="-457200">
              <a:lnSpc>
                <a:spcPct val="90000"/>
              </a:lnSpc>
            </a:pPr>
            <a:r>
              <a:rPr lang="en-US" sz="2000" dirty="0" smtClean="0"/>
              <a:t>Reasonable results on data</a:t>
            </a:r>
          </a:p>
          <a:p>
            <a:pPr marL="857250" lvl="1" indent="-457200">
              <a:lnSpc>
                <a:spcPct val="90000"/>
              </a:lnSpc>
            </a:pPr>
            <a:r>
              <a:rPr lang="en-US" sz="2000" dirty="0" smtClean="0"/>
              <a:t>High bootstrap support</a:t>
            </a:r>
          </a:p>
          <a:p>
            <a:pPr marL="857250" lvl="1" indent="-457200">
              <a:lnSpc>
                <a:spcPct val="90000"/>
              </a:lnSpc>
            </a:pPr>
            <a:r>
              <a:rPr lang="en-US" sz="2000" dirty="0" smtClean="0"/>
              <a:t>Summary methods (that combine gene trees) can have poor support or miss well-established clades entirely</a:t>
            </a:r>
          </a:p>
          <a:p>
            <a:pPr marL="857250" lvl="1" indent="-457200">
              <a:lnSpc>
                <a:spcPct val="90000"/>
              </a:lnSpc>
            </a:pPr>
            <a:r>
              <a:rPr lang="en-US" sz="2000" dirty="0" smtClean="0"/>
              <a:t>Some methods (such as *BEAST) are computationally too intensive to use</a:t>
            </a:r>
          </a:p>
        </p:txBody>
      </p:sp>
    </p:spTree>
    <p:extLst>
      <p:ext uri="{BB962C8B-B14F-4D97-AF65-F5344CB8AC3E}">
        <p14:creationId xmlns:p14="http://schemas.microsoft.com/office/powerpoint/2010/main" val="2764594099"/>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43964"/>
            <a:ext cx="7772400" cy="1143000"/>
          </a:xfrm>
        </p:spPr>
        <p:txBody>
          <a:bodyPr>
            <a:noAutofit/>
          </a:bodyPr>
          <a:lstStyle/>
          <a:p>
            <a:r>
              <a:rPr lang="en-US" sz="3200" b="1" dirty="0" smtClean="0"/>
              <a:t>Results on 11</a:t>
            </a:r>
            <a:r>
              <a:rPr lang="en-US" sz="3200" b="1" dirty="0"/>
              <a:t>-</a:t>
            </a:r>
            <a:r>
              <a:rPr lang="en-US" sz="3200" b="1" dirty="0" smtClean="0"/>
              <a:t>taxon datasets with </a:t>
            </a:r>
            <a:r>
              <a:rPr lang="en-US" sz="3200" b="1" dirty="0" err="1" smtClean="0"/>
              <a:t>strongILS</a:t>
            </a:r>
            <a:endParaRPr lang="en-US" sz="3200" b="1" dirty="0"/>
          </a:p>
        </p:txBody>
      </p:sp>
      <p:pic>
        <p:nvPicPr>
          <p:cNvPr id="3" name="Content Placeholder 2" descr="11-taxon-strong_rax2.FN.pdf"/>
          <p:cNvPicPr>
            <a:picLocks noGrp="1" noChangeAspect="1"/>
          </p:cNvPicPr>
          <p:nvPr>
            <p:ph sz="quarter" idx="1"/>
          </p:nvPr>
        </p:nvPicPr>
        <p:blipFill>
          <a:blip r:embed="rId3">
            <a:extLst>
              <a:ext uri="{28A0092B-C50C-407E-A947-70E740481C1C}">
                <a14:useLocalDpi xmlns:a14="http://schemas.microsoft.com/office/drawing/2010/main" val="0"/>
              </a:ext>
            </a:extLst>
          </a:blip>
          <a:srcRect l="1007" r="1007"/>
          <a:stretch>
            <a:fillRect/>
          </a:stretch>
        </p:blipFill>
        <p:spPr>
          <a:xfrm>
            <a:off x="1137351" y="1346148"/>
            <a:ext cx="7061201" cy="3671824"/>
          </a:xfrm>
        </p:spPr>
      </p:pic>
      <p:sp>
        <p:nvSpPr>
          <p:cNvPr id="350215" name="Text Box 7"/>
          <p:cNvSpPr txBox="1">
            <a:spLocks noChangeArrowheads="1"/>
          </p:cNvSpPr>
          <p:nvPr/>
        </p:nvSpPr>
        <p:spPr bwMode="auto">
          <a:xfrm>
            <a:off x="1070491" y="5478417"/>
            <a:ext cx="64008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smtClean="0">
                <a:solidFill>
                  <a:srgbClr val="FF0000"/>
                </a:solidFill>
              </a:rPr>
              <a:t>*</a:t>
            </a:r>
            <a:r>
              <a:rPr lang="en-US" sz="1600" b="1" dirty="0">
                <a:solidFill>
                  <a:srgbClr val="FF0000"/>
                </a:solidFill>
              </a:rPr>
              <a:t>BEAST</a:t>
            </a:r>
            <a:r>
              <a:rPr lang="en-US" sz="1600" dirty="0">
                <a:solidFill>
                  <a:srgbClr val="FF0000"/>
                </a:solidFill>
              </a:rPr>
              <a:t> </a:t>
            </a:r>
            <a:r>
              <a:rPr lang="en-US" sz="1600" dirty="0"/>
              <a:t>more accurate than summary methods (MP-EST, </a:t>
            </a:r>
            <a:r>
              <a:rPr lang="en-US" sz="1600" dirty="0" err="1"/>
              <a:t>BUCKy</a:t>
            </a:r>
            <a:r>
              <a:rPr lang="en-US" sz="1600" dirty="0"/>
              <a:t>, </a:t>
            </a:r>
            <a:r>
              <a:rPr lang="en-US" sz="1600" dirty="0" err="1"/>
              <a:t>etc</a:t>
            </a:r>
            <a:r>
              <a:rPr lang="en-US" sz="1600" dirty="0"/>
              <a:t>)</a:t>
            </a:r>
          </a:p>
          <a:p>
            <a:r>
              <a:rPr lang="en-US" sz="1600" dirty="0"/>
              <a:t>	 CA-ML: (concatenated </a:t>
            </a:r>
            <a:r>
              <a:rPr lang="en-US" sz="1600" dirty="0" smtClean="0"/>
              <a:t>analysis) also very accurate</a:t>
            </a:r>
            <a:endParaRPr lang="en-US" sz="1600" dirty="0"/>
          </a:p>
          <a:p>
            <a:endParaRPr lang="en-US" sz="1200" dirty="0"/>
          </a:p>
          <a:p>
            <a:r>
              <a:rPr lang="en-US" sz="1200" dirty="0"/>
              <a:t>							Datasets from Chung and </a:t>
            </a:r>
            <a:r>
              <a:rPr lang="en-US" sz="1200" dirty="0" err="1"/>
              <a:t>Ané</a:t>
            </a:r>
            <a:r>
              <a:rPr lang="en-US" sz="1200" dirty="0"/>
              <a:t>, 2011</a:t>
            </a:r>
          </a:p>
          <a:p>
            <a:r>
              <a:rPr lang="en-US" sz="1200" dirty="0"/>
              <a:t>							</a:t>
            </a:r>
            <a:r>
              <a:rPr lang="en-US" sz="1200" dirty="0" err="1"/>
              <a:t>Bayzid</a:t>
            </a:r>
            <a:r>
              <a:rPr lang="en-US" sz="1200" dirty="0"/>
              <a:t> &amp; Warnow, Bioinformatics 2013</a:t>
            </a:r>
          </a:p>
        </p:txBody>
      </p:sp>
      <p:sp>
        <p:nvSpPr>
          <p:cNvPr id="2" name="TextBox 1"/>
          <p:cNvSpPr txBox="1"/>
          <p:nvPr/>
        </p:nvSpPr>
        <p:spPr>
          <a:xfrm>
            <a:off x="1616194" y="134706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9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tree/network estimation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Methods have been developed to estimate species phylogenies (trees or networks!) from gene trees, when gene trees can conflict from each other (e.g., due to ILS, gene duplication and loss, and horizontal gene transfer).</a:t>
            </a:r>
            <a:endParaRPr lang="en-US" dirty="0"/>
          </a:p>
          <a:p>
            <a:pPr>
              <a:spcAft>
                <a:spcPts val="1200"/>
              </a:spcAft>
            </a:pPr>
            <a:r>
              <a:rPr lang="en-US" dirty="0" err="1" smtClean="0"/>
              <a:t>Phylonet</a:t>
            </a:r>
            <a:r>
              <a:rPr lang="en-US" dirty="0" smtClean="0"/>
              <a:t> (software suite), has effective methods for many optimization problems – including MDC and maximum likelihood.</a:t>
            </a:r>
          </a:p>
          <a:p>
            <a:pPr>
              <a:spcAft>
                <a:spcPts val="1200"/>
              </a:spcAft>
            </a:pPr>
            <a:r>
              <a:rPr lang="en-US" dirty="0" smtClean="0"/>
              <a:t>Tutorial on Wednesday.</a:t>
            </a:r>
          </a:p>
          <a:p>
            <a:pPr>
              <a:spcAft>
                <a:spcPts val="1200"/>
              </a:spcAft>
            </a:pPr>
            <a:r>
              <a:rPr lang="en-US" dirty="0"/>
              <a:t>Software available at </a:t>
            </a:r>
            <a:r>
              <a:rPr lang="en-US" dirty="0">
                <a:hlinkClick r:id="rId2"/>
              </a:rPr>
              <a:t>http://bioinfo.cs.rice.edu/phylonet?destination=node/</a:t>
            </a:r>
            <a:r>
              <a:rPr lang="en-US" dirty="0" smtClean="0">
                <a:hlinkClick r:id="rId2"/>
              </a:rPr>
              <a:t>3</a:t>
            </a:r>
            <a:r>
              <a:rPr lang="en-US" dirty="0" smtClean="0"/>
              <a:t> </a:t>
            </a:r>
          </a:p>
        </p:txBody>
      </p:sp>
    </p:spTree>
    <p:extLst>
      <p:ext uri="{BB962C8B-B14F-4D97-AF65-F5344CB8AC3E}">
        <p14:creationId xmlns:p14="http://schemas.microsoft.com/office/powerpoint/2010/main" val="585920427"/>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37444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488827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Two Basic Questions</a:t>
            </a:r>
            <a:endParaRPr lang="en-US" sz="4400" dirty="0">
              <a:solidFill>
                <a:schemeClr val="tx2"/>
              </a:solidFill>
              <a:latin typeface="+mj-lt"/>
            </a:endParaRPr>
          </a:p>
        </p:txBody>
      </p:sp>
    </p:spTree>
    <p:extLst>
      <p:ext uri="{BB962C8B-B14F-4D97-AF65-F5344CB8AC3E}">
        <p14:creationId xmlns:p14="http://schemas.microsoft.com/office/powerpoint/2010/main" val="28417030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SEPP</a:t>
            </a:r>
          </a:p>
        </p:txBody>
      </p:sp>
      <p:sp>
        <p:nvSpPr>
          <p:cNvPr id="165890"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a:t>
            </a:r>
            <a:r>
              <a:rPr lang="en-US" sz="2800" dirty="0" err="1">
                <a:latin typeface="Arial" charset="0"/>
                <a:ea typeface="ＭＳ Ｐゴシック" charset="0"/>
                <a:cs typeface="ＭＳ Ｐゴシック" charset="0"/>
              </a:rPr>
              <a:t>Mirarab</a:t>
            </a:r>
            <a:r>
              <a:rPr lang="en-US" sz="2800" dirty="0">
                <a:latin typeface="Arial" charset="0"/>
                <a:ea typeface="ＭＳ Ｐゴシック" charset="0"/>
                <a:cs typeface="ＭＳ Ｐゴシック" charset="0"/>
              </a:rPr>
              <a:t>, Nguyen, and Warnow</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Pacific Symposium on Biocomputing, 2012 (special session on the Human </a:t>
            </a:r>
            <a:r>
              <a:rPr lang="en-US" sz="2800" dirty="0" err="1">
                <a:latin typeface="Arial" charset="0"/>
                <a:ea typeface="ＭＳ Ｐゴシック" charset="0"/>
                <a:cs typeface="ＭＳ Ｐゴシック" charset="0"/>
              </a:rPr>
              <a:t>Microbiome</a:t>
            </a:r>
            <a:r>
              <a:rPr lang="en-US" sz="2800" dirty="0" smtClean="0">
                <a:latin typeface="Arial" charset="0"/>
                <a:ea typeface="ＭＳ Ｐゴシック" charset="0"/>
                <a:cs typeface="ＭＳ Ｐゴシック" charset="0"/>
              </a:rPr>
              <a:t>)</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Tutorial on Thursday.</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Genomic MSA estimation:</a:t>
            </a:r>
          </a:p>
          <a:p>
            <a:pPr lvl="1"/>
            <a:r>
              <a:rPr lang="en-US" dirty="0" smtClean="0"/>
              <a:t>Multiple sequence alignment of very long sequences </a:t>
            </a:r>
          </a:p>
          <a:p>
            <a:pPr lvl="1"/>
            <a:r>
              <a:rPr lang="en-US" dirty="0" smtClean="0"/>
              <a:t>Multiple sequence alignment of sequences that evolve with rearrangement events</a:t>
            </a:r>
          </a:p>
          <a:p>
            <a:r>
              <a:rPr lang="en-US" dirty="0" smtClean="0"/>
              <a:t>Phylogeny estimation under more complex models </a:t>
            </a:r>
          </a:p>
          <a:p>
            <a:pPr lvl="1"/>
            <a:r>
              <a:rPr lang="en-US" dirty="0" err="1" smtClean="0"/>
              <a:t>Heterotachy</a:t>
            </a:r>
            <a:endParaRPr lang="en-US" dirty="0" smtClean="0"/>
          </a:p>
          <a:p>
            <a:pPr lvl="1"/>
            <a:r>
              <a:rPr lang="en-US" dirty="0" smtClean="0"/>
              <a:t>Violation of the rates-across-sites assumption</a:t>
            </a:r>
          </a:p>
          <a:p>
            <a:pPr lvl="1"/>
            <a:r>
              <a:rPr lang="en-US" dirty="0" smtClean="0"/>
              <a:t>Rearrangements</a:t>
            </a:r>
          </a:p>
          <a:p>
            <a:r>
              <a:rPr lang="en-US" dirty="0" smtClean="0"/>
              <a:t>Estimating branch support on very large datasets</a:t>
            </a:r>
          </a:p>
        </p:txBody>
      </p:sp>
    </p:spTree>
    <p:extLst>
      <p:ext uri="{BB962C8B-B14F-4D97-AF65-F5344CB8AC3E}">
        <p14:creationId xmlns:p14="http://schemas.microsoft.com/office/powerpoint/2010/main" val="12681732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7"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8"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9"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0"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1"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2" name="Rectangle 8"/>
          <p:cNvSpPr>
            <a:spLocks noChangeArrowheads="1"/>
          </p:cNvSpPr>
          <p:nvPr/>
        </p:nvSpPr>
        <p:spPr bwMode="auto">
          <a:xfrm>
            <a:off x="2209800" y="2362200"/>
            <a:ext cx="88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AGAT</a:t>
            </a:r>
          </a:p>
        </p:txBody>
      </p:sp>
      <p:sp>
        <p:nvSpPr>
          <p:cNvPr id="287753" name="Rectangle 9"/>
          <p:cNvSpPr>
            <a:spLocks noChangeArrowheads="1"/>
          </p:cNvSpPr>
          <p:nvPr/>
        </p:nvSpPr>
        <p:spPr bwMode="auto">
          <a:xfrm>
            <a:off x="3698875" y="2346325"/>
            <a:ext cx="137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287754" name="Rectangle 10"/>
          <p:cNvSpPr>
            <a:spLocks noChangeArrowheads="1"/>
          </p:cNvSpPr>
          <p:nvPr/>
        </p:nvSpPr>
        <p:spPr bwMode="auto">
          <a:xfrm>
            <a:off x="5259388" y="2346325"/>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287755" name="Rectangle 11"/>
          <p:cNvSpPr>
            <a:spLocks noChangeArrowheads="1"/>
          </p:cNvSpPr>
          <p:nvPr/>
        </p:nvSpPr>
        <p:spPr bwMode="auto">
          <a:xfrm>
            <a:off x="6858000" y="2346325"/>
            <a:ext cx="140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287756" name="Rectangle 12"/>
          <p:cNvSpPr>
            <a:spLocks noChangeArrowheads="1"/>
          </p:cNvSpPr>
          <p:nvPr/>
        </p:nvSpPr>
        <p:spPr bwMode="auto">
          <a:xfrm>
            <a:off x="152400" y="2362200"/>
            <a:ext cx="182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AGGGCATGA</a:t>
            </a:r>
          </a:p>
        </p:txBody>
      </p:sp>
      <p:sp>
        <p:nvSpPr>
          <p:cNvPr id="287757" name="Oval 13"/>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8" name="Oval 14"/>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9" name="Oval 15"/>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0" name="Oval 16"/>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1" name="Oval 17"/>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2" name="Rectangle 18"/>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3" name="Rectangle 19"/>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64" name="Rectangle 20"/>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65" name="Rectangle 21"/>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66" name="Rectangle 22"/>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67" name="AutoShape 23"/>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8" name="Rectangle 24"/>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9" name="Rectangle 25"/>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70" name="Rectangle 26"/>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71" name="Rectangle 27"/>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72" name="Rectangle 28"/>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73" name="Oval 29"/>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4" name="Oval 30"/>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5" name="Oval 31"/>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6" name="Oval 32"/>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7" name="Oval 33"/>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041" name="Rectangle 34"/>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The “real” problem</a:t>
            </a:r>
          </a:p>
        </p:txBody>
      </p:sp>
    </p:spTree>
    <p:extLst>
      <p:ext uri="{BB962C8B-B14F-4D97-AF65-F5344CB8AC3E}">
        <p14:creationId xmlns:p14="http://schemas.microsoft.com/office/powerpoint/2010/main" val="39146957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a:t>
            </a:r>
            <a:r>
              <a:rPr lang="en-GB" sz="3300" smtClean="0">
                <a:solidFill>
                  <a:srgbClr val="FF00FF"/>
                </a:solidFill>
                <a:latin typeface="Courier New" charset="0"/>
                <a:cs typeface="Arial" charset="0"/>
              </a:rPr>
              <a:t>GGTG</a:t>
            </a:r>
            <a:r>
              <a:rPr lang="en-GB" sz="3300" smtClean="0">
                <a:solidFill>
                  <a:srgbClr val="000000"/>
                </a:solidFill>
                <a:latin typeface="Courier New" charset="0"/>
                <a:cs typeface="Arial" charset="0"/>
              </a:rPr>
              <a:t>CAGT</a:t>
            </a:r>
            <a:r>
              <a:rPr lang="en-GB" sz="3300" smtClean="0">
                <a:solidFill>
                  <a:srgbClr val="FF0000"/>
                </a:solidFill>
                <a:latin typeface="Courier New" charset="0"/>
                <a:cs typeface="Arial" charset="0"/>
              </a:rPr>
              <a:t>T</a:t>
            </a:r>
            <a:r>
              <a:rPr lang="en-GB" sz="3300" smtClean="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…ACCAGT</a:t>
            </a:r>
            <a:r>
              <a:rPr lang="en-GB" sz="3300" smtClean="0">
                <a:solidFill>
                  <a:srgbClr val="0033CC"/>
                </a:solidFill>
                <a:latin typeface="Courier New" charset="0"/>
                <a:cs typeface="Arial" charset="0"/>
              </a:rPr>
              <a:t>C</a:t>
            </a:r>
            <a:r>
              <a:rPr lang="en-GB" sz="3300" smtClean="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2667000" y="595313"/>
            <a:ext cx="373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t>The “Tree of Life”</a:t>
            </a:r>
          </a:p>
        </p:txBody>
      </p:sp>
      <p:sp>
        <p:nvSpPr>
          <p:cNvPr id="2" name="TextBox 1"/>
          <p:cNvSpPr txBox="1"/>
          <p:nvPr/>
        </p:nvSpPr>
        <p:spPr>
          <a:xfrm>
            <a:off x="4875874" y="1780941"/>
            <a:ext cx="4014462" cy="1631216"/>
          </a:xfrm>
          <a:prstGeom prst="rect">
            <a:avLst/>
          </a:prstGeom>
          <a:noFill/>
        </p:spPr>
        <p:txBody>
          <a:bodyPr wrap="square" rtlCol="0">
            <a:spAutoFit/>
          </a:bodyPr>
          <a:lstStyle/>
          <a:p>
            <a:r>
              <a:rPr lang="en-US" sz="2000" dirty="0" smtClean="0"/>
              <a:t>Applications of phylogenies to:</a:t>
            </a:r>
          </a:p>
          <a:p>
            <a:r>
              <a:rPr lang="en-US" sz="2000" dirty="0"/>
              <a:t>	</a:t>
            </a:r>
            <a:r>
              <a:rPr lang="en-US" sz="2000" dirty="0" smtClean="0"/>
              <a:t>protein structure and function</a:t>
            </a:r>
          </a:p>
          <a:p>
            <a:r>
              <a:rPr lang="en-US" sz="2000" dirty="0"/>
              <a:t>	</a:t>
            </a:r>
            <a:r>
              <a:rPr lang="en-US" sz="2000" dirty="0" smtClean="0"/>
              <a:t>population genetics</a:t>
            </a:r>
          </a:p>
          <a:p>
            <a:r>
              <a:rPr lang="en-US" sz="2000" dirty="0"/>
              <a:t>	</a:t>
            </a:r>
            <a:r>
              <a:rPr lang="en-US" sz="2000" dirty="0" smtClean="0"/>
              <a:t>human migrations</a:t>
            </a:r>
          </a:p>
          <a:p>
            <a:r>
              <a:rPr lang="en-US" sz="2000" dirty="0"/>
              <a:t>	</a:t>
            </a:r>
          </a:p>
        </p:txBody>
      </p:sp>
    </p:spTree>
    <p:extLst>
      <p:ext uri="{BB962C8B-B14F-4D97-AF65-F5344CB8AC3E}">
        <p14:creationId xmlns:p14="http://schemas.microsoft.com/office/powerpoint/2010/main" val="2249083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GGTG</a:t>
            </a:r>
            <a:r>
              <a:rPr lang="en-GB" sz="3300" b="1" smtClean="0">
                <a:solidFill>
                  <a:srgbClr val="000000"/>
                </a:solidFill>
                <a:latin typeface="Courier New" charset="0"/>
                <a:cs typeface="Arial" charset="0"/>
              </a:rPr>
              <a:t>CAGT</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a:t>
            </a:r>
            <a:r>
              <a:rPr lang="en-GB" sz="3300" b="1" smtClean="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a:t>
            </a:r>
            <a:r>
              <a:rPr lang="en-GB" sz="3300" b="1" smtClean="0">
                <a:solidFill>
                  <a:srgbClr val="000000"/>
                </a:solidFill>
                <a:latin typeface="Courier New" charset="0"/>
                <a:cs typeface="Arial" charset="0"/>
              </a:rPr>
              <a:t>CAGT</a:t>
            </a:r>
            <a:r>
              <a:rPr lang="en-GB" sz="3300" b="1" smtClean="0">
                <a:solidFill>
                  <a:srgbClr val="0099FF"/>
                </a:solidFill>
                <a:latin typeface="Courier New" charset="0"/>
                <a:cs typeface="Arial" charset="0"/>
              </a:rPr>
              <a:t>C</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a:t>
            </a:r>
            <a:endParaRPr lang="en-GB" b="1" smtClean="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smtClean="0">
                <a:solidFill>
                  <a:schemeClr val="tx1"/>
                </a:solidFill>
              </a:rPr>
              <a:t>The </a:t>
            </a:r>
            <a:r>
              <a:rPr lang="en-GB" sz="2000" b="1" smtClean="0">
                <a:solidFill>
                  <a:srgbClr val="3333CC"/>
                </a:solidFill>
              </a:rPr>
              <a:t>true multiple alignment</a:t>
            </a:r>
            <a:r>
              <a:rPr lang="en-GB" sz="2000" b="1" smtClean="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Defined using transitive closure of pairwise alignments computed on edges of the true tree</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a:t>
            </a:r>
            <a:r>
              <a:rPr lang="en-GB" sz="2800" b="1" smtClean="0">
                <a:solidFill>
                  <a:srgbClr val="FF00FF"/>
                </a:solidFill>
                <a:latin typeface="Courier New" charset="0"/>
                <a:cs typeface="Arial" charset="0"/>
              </a:rPr>
              <a:t>GGTG</a:t>
            </a:r>
            <a:r>
              <a:rPr lang="en-GB" sz="2800" b="1" smtClean="0">
                <a:solidFill>
                  <a:srgbClr val="000000"/>
                </a:solidFill>
                <a:latin typeface="Courier New" charset="0"/>
                <a:cs typeface="Arial" charset="0"/>
              </a:rPr>
              <a:t>CAGT</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ACCA</a:t>
            </a:r>
            <a:r>
              <a:rPr lang="en-GB" sz="3300" b="1" smtClean="0">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Deletion</a:t>
            </a:r>
            <a:endParaRPr lang="en-GB" smtClean="0">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ACCAGT</a:t>
            </a:r>
            <a:r>
              <a:rPr lang="en-GB" sz="2800" b="1" smtClean="0">
                <a:solidFill>
                  <a:srgbClr val="0099FF"/>
                </a:solidFill>
                <a:latin typeface="Courier New" charset="0"/>
                <a:cs typeface="Arial" charset="0"/>
              </a:rPr>
              <a:t>C</a:t>
            </a:r>
            <a:r>
              <a:rPr lang="en-GB" sz="2800" b="1" smtClean="0">
                <a:solidFill>
                  <a:srgbClr val="000000"/>
                </a:solidFill>
                <a:latin typeface="Courier New" charset="0"/>
                <a:cs typeface="Arial" charset="0"/>
              </a:rPr>
              <a:t>ACC</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a:t>
            </a:r>
            <a:r>
              <a:rPr lang="en-GB" sz="3300" b="1" smtClean="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Insertion</a:t>
            </a:r>
            <a:endParaRPr lang="en-GB" smtClean="0">
              <a:solidFill>
                <a:srgbClr val="FF3300"/>
              </a:solidFill>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Input: unaligned sequences</a:t>
            </a:r>
            <a:endParaRPr lang="en-US">
              <a:latin typeface="Arial" charset="0"/>
              <a:ea typeface="ＭＳ Ｐゴシック" charset="0"/>
              <a:cs typeface="ＭＳ Ｐゴシック" charset="0"/>
            </a:endParaRPr>
          </a:p>
        </p:txBody>
      </p:sp>
      <p:sp>
        <p:nvSpPr>
          <p:cNvPr id="58371" name="Text Box 3"/>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1: Alignment</a:t>
            </a:r>
            <a:endParaRPr lang="en-US">
              <a:latin typeface="Arial" charset="0"/>
              <a:ea typeface="ＭＳ Ｐゴシック" charset="0"/>
              <a:cs typeface="ＭＳ Ｐゴシック" charset="0"/>
            </a:endParaRPr>
          </a:p>
        </p:txBody>
      </p:sp>
      <p:sp>
        <p:nvSpPr>
          <p:cNvPr id="60419"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a:solidFill>
                <a:schemeClr val="accent2"/>
              </a:solidFill>
              <a:latin typeface="Courier New" charset="0"/>
            </a:endParaRPr>
          </a:p>
        </p:txBody>
      </p:sp>
      <p:sp>
        <p:nvSpPr>
          <p:cNvPr id="60420"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0421"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2: Construct tree</a:t>
            </a:r>
            <a:endParaRPr lang="en-US">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322" name="Rectangle 3"/>
          <p:cNvSpPr>
            <a:spLocks noGrp="1" noChangeArrowheads="1"/>
          </p:cNvSpPr>
          <p:nvPr>
            <p:ph type="title"/>
          </p:nvPr>
        </p:nvSpPr>
        <p:spPr>
          <a:xfrm>
            <a:off x="685800" y="-304800"/>
            <a:ext cx="7772400" cy="1143000"/>
          </a:xfrm>
        </p:spPr>
        <p:txBody>
          <a:bodyPr/>
          <a:lstStyle/>
          <a:p>
            <a:pPr eaLnBrk="1" hangingPunct="1"/>
            <a:r>
              <a:rPr lang="en-US" sz="4000">
                <a:latin typeface="Arial" charset="0"/>
                <a:ea typeface="ＭＳ Ｐゴシック" charset="0"/>
                <a:cs typeface="ＭＳ Ｐゴシック" charset="0"/>
              </a:rPr>
              <a:t>Quantifying Error</a:t>
            </a:r>
          </a:p>
        </p:txBody>
      </p:sp>
      <p:pic>
        <p:nvPicPr>
          <p:cNvPr id="56323"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Verdana" charset="0"/>
                <a:cs typeface="+mn-cs"/>
              </a:rPr>
              <a:t>FN: false negative</a:t>
            </a:r>
          </a:p>
          <a:p>
            <a:pPr>
              <a:defRPr/>
            </a:pPr>
            <a:r>
              <a:rPr lang="en-US">
                <a:latin typeface="Verdana" charset="0"/>
                <a:cs typeface="+mn-cs"/>
              </a:rPr>
              <a:t>      (missing edge)</a:t>
            </a:r>
          </a:p>
          <a:p>
            <a:pPr>
              <a:defRPr/>
            </a:pPr>
            <a:r>
              <a:rPr lang="en-US">
                <a:latin typeface="Verdana" charset="0"/>
                <a:cs typeface="+mn-cs"/>
              </a:rPr>
              <a:t>FP: false positive</a:t>
            </a:r>
          </a:p>
          <a:p>
            <a:pPr>
              <a:defRPr/>
            </a:pPr>
            <a:r>
              <a:rPr lang="en-US">
                <a:latin typeface="Verdana" charset="0"/>
                <a:cs typeface="+mn-cs"/>
              </a:rPr>
              <a:t>      (incorrect edge)</a:t>
            </a:r>
          </a:p>
          <a:p>
            <a:pPr>
              <a:defRPr/>
            </a:pPr>
            <a:endParaRPr lang="en-US">
              <a:latin typeface="Verdana" charset="0"/>
              <a:cs typeface="+mn-cs"/>
            </a:endParaRPr>
          </a:p>
          <a:p>
            <a:pPr>
              <a:defRPr/>
            </a:pPr>
            <a:r>
              <a:rPr lang="en-US">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t>Two-phase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smtClean="0"/>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Infernal (Bioinf. 2009)</a:t>
            </a:r>
            <a:endParaRPr lang="en-GB" sz="2000" smtClean="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smtClean="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Neighbor</a:t>
            </a:r>
            <a:r>
              <a:rPr lang="en-GB" dirty="0" smtClean="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FastME</a:t>
            </a:r>
            <a:endParaRPr lang="en-GB" dirty="0" smtClean="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smtClean="0">
                <a:latin typeface="Arial" charset="0"/>
                <a:ea typeface="ＭＳ Ｐゴシック" charset="0"/>
                <a:cs typeface="ＭＳ Ｐゴシック" charset="0"/>
              </a:rPr>
              <a:t>Re-aligning on a tree</a:t>
            </a:r>
            <a:endParaRPr lang="en-US" dirty="0">
              <a:latin typeface="Arial" charset="0"/>
              <a:ea typeface="ＭＳ Ｐゴシック" charset="0"/>
              <a:cs typeface="ＭＳ Ｐゴシック" charset="0"/>
            </a:endParaRP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716713" y="2549525"/>
            <a:ext cx="18748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Align subproblems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2130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95375" y="609600"/>
            <a:ext cx="6953250" cy="1028700"/>
          </a:xfrm>
        </p:spPr>
        <p:txBody>
          <a:bodyPr/>
          <a:lstStyle/>
          <a:p>
            <a:r>
              <a:rPr lang="en-US" sz="4000" b="1" dirty="0" err="1" smtClean="0"/>
              <a:t>SATé</a:t>
            </a:r>
            <a:r>
              <a:rPr lang="en-US" sz="4000" b="1" dirty="0" smtClean="0"/>
              <a:t> and PASTA Algorithms</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304800" y="5029200"/>
            <a:ext cx="8534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If new alignment/tree pair has worse ML score, realign using a different decomposition</a:t>
            </a:r>
          </a:p>
          <a:p>
            <a:pPr>
              <a:spcBef>
                <a:spcPct val="50000"/>
              </a:spcBef>
            </a:pPr>
            <a:r>
              <a:rPr lang="en-US"/>
              <a:t>Repeat until termination condition (typically, 24 hours)</a:t>
            </a:r>
          </a:p>
        </p:txBody>
      </p:sp>
    </p:spTree>
    <p:extLst>
      <p:ext uri="{BB962C8B-B14F-4D97-AF65-F5344CB8AC3E}">
        <p14:creationId xmlns:p14="http://schemas.microsoft.com/office/powerpoint/2010/main" val="1357371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925638"/>
            <a:ext cx="3328988"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62000" y="179389"/>
            <a:ext cx="7740382" cy="111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nSpc>
                <a:spcPct val="120000"/>
              </a:lnSpc>
              <a:defRPr/>
            </a:pPr>
            <a:r>
              <a:rPr lang="en-US" sz="2800" dirty="0" smtClean="0"/>
              <a:t>(Phylogenetic estimation from whole genomes)</a:t>
            </a:r>
            <a:endParaRPr lang="en-US" dirty="0"/>
          </a:p>
        </p:txBody>
      </p:sp>
      <p:pic>
        <p:nvPicPr>
          <p:cNvPr id="23555" name="Picture 1" descr="genome-10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2054225"/>
            <a:ext cx="2670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8980" y="5173495"/>
            <a:ext cx="8222474" cy="1107996"/>
          </a:xfrm>
          <a:prstGeom prst="rect">
            <a:avLst/>
          </a:prstGeom>
          <a:noFill/>
        </p:spPr>
        <p:txBody>
          <a:bodyPr wrap="none" rtlCol="0">
            <a:spAutoFit/>
          </a:bodyPr>
          <a:lstStyle/>
          <a:p>
            <a:r>
              <a:rPr lang="en-US" sz="2400" dirty="0" smtClean="0"/>
              <a:t>Challenges: gene tree conflict due to incomplete lineage sorting, </a:t>
            </a:r>
          </a:p>
          <a:p>
            <a:r>
              <a:rPr lang="en-US" sz="2400" dirty="0"/>
              <a:t>	</a:t>
            </a:r>
            <a:r>
              <a:rPr lang="en-US" sz="2400" dirty="0" smtClean="0"/>
              <a:t>horizontal gene transfer, or gene duplication and loss.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a:blipFill dpi="0" rotWithShape="0">
                  <a:blip/>
                  <a:srcRect b="50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4754" name="Group 3"/>
          <p:cNvGrpSpPr>
            <a:grpSpLocks/>
          </p:cNvGrpSpPr>
          <p:nvPr/>
        </p:nvGrpSpPr>
        <p:grpSpPr bwMode="auto">
          <a:xfrm>
            <a:off x="682625" y="4159250"/>
            <a:ext cx="8216900" cy="452438"/>
            <a:chOff x="474" y="4298"/>
            <a:chExt cx="5706" cy="314"/>
          </a:xfrm>
        </p:grpSpPr>
        <p:sp>
          <p:nvSpPr>
            <p:cNvPr id="18330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3301" name="Rectangle 5"/>
            <p:cNvSpPr>
              <a:spLocks noChangeArrowheads="1"/>
            </p:cNvSpPr>
            <p:nvPr/>
          </p:nvSpPr>
          <p:spPr bwMode="auto">
            <a:xfrm>
              <a:off x="1374" y="4392"/>
              <a:ext cx="3746"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a:solidFill>
                    <a:srgbClr val="000000"/>
                  </a:solidFill>
                  <a:cs typeface="Arial" charset="0"/>
                </a:rPr>
                <a:t>1000 taxon models, ordered by difficulty</a:t>
              </a:r>
              <a:endParaRPr lang="en-GB" sz="1800">
                <a:solidFill>
                  <a:srgbClr val="000000"/>
                </a:solidFill>
                <a:cs typeface="Arial" charset="0"/>
              </a:endParaRPr>
            </a:p>
          </p:txBody>
        </p:sp>
      </p:grpSp>
      <p:sp>
        <p:nvSpPr>
          <p:cNvPr id="183302" name="Text Box 6"/>
          <p:cNvSpPr txBox="1">
            <a:spLocks noChangeArrowheads="1"/>
          </p:cNvSpPr>
          <p:nvPr/>
        </p:nvSpPr>
        <p:spPr bwMode="auto">
          <a:xfrm>
            <a:off x="2176976" y="5241060"/>
            <a:ext cx="5180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smtClean="0"/>
              <a:t>SATé-1 24 hour analysis</a:t>
            </a:r>
            <a:r>
              <a:rPr lang="en-US" dirty="0"/>
              <a:t>, on desktop machines</a:t>
            </a:r>
          </a:p>
          <a:p>
            <a:pPr eaLnBrk="1" hangingPunct="1">
              <a:spcBef>
                <a:spcPct val="50000"/>
              </a:spcBef>
              <a:defRPr/>
            </a:pPr>
            <a:r>
              <a:rPr lang="en-US" dirty="0"/>
              <a:t>(Similar improvements for biological datasets</a:t>
            </a:r>
            <a:r>
              <a:rPr lang="en-US" dirty="0" smtClean="0"/>
              <a:t>)</a:t>
            </a:r>
          </a:p>
          <a:p>
            <a:pPr>
              <a:spcBef>
                <a:spcPct val="50000"/>
              </a:spcBef>
              <a:defRPr/>
            </a:pPr>
            <a:r>
              <a:rPr lang="en-US" dirty="0" smtClean="0"/>
              <a:t>SATé-1 can analyze up to about 30,000 sequences.</a:t>
            </a:r>
            <a:endParaRPr lang="en-US" dirty="0"/>
          </a:p>
        </p:txBody>
      </p:sp>
      <p:sp>
        <p:nvSpPr>
          <p:cNvPr id="2" name="TextBox 1"/>
          <p:cNvSpPr txBox="1"/>
          <p:nvPr/>
        </p:nvSpPr>
        <p:spPr>
          <a:xfrm>
            <a:off x="2106454" y="201357"/>
            <a:ext cx="5458721" cy="523220"/>
          </a:xfrm>
          <a:prstGeom prst="rect">
            <a:avLst/>
          </a:prstGeom>
          <a:noFill/>
        </p:spPr>
        <p:txBody>
          <a:bodyPr wrap="none" rtlCol="0">
            <a:spAutoFit/>
          </a:bodyPr>
          <a:lstStyle/>
          <a:p>
            <a:r>
              <a:rPr lang="en-US" sz="2800" b="1" dirty="0" smtClean="0"/>
              <a:t>SATé-1 (Science 2009) performance</a:t>
            </a:r>
            <a:endParaRPr lang="en-US" sz="2800" b="1" dirty="0"/>
          </a:p>
        </p:txBody>
      </p:sp>
    </p:spTree>
    <p:extLst>
      <p:ext uri="{BB962C8B-B14F-4D97-AF65-F5344CB8AC3E}">
        <p14:creationId xmlns:p14="http://schemas.microsoft.com/office/powerpoint/2010/main" val="1318069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01" y="702636"/>
            <a:ext cx="8146930" cy="5474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2" name="Group 3"/>
          <p:cNvGrpSpPr>
            <a:grpSpLocks/>
          </p:cNvGrpSpPr>
          <p:nvPr/>
        </p:nvGrpSpPr>
        <p:grpSpPr bwMode="auto">
          <a:xfrm>
            <a:off x="682625" y="6189663"/>
            <a:ext cx="8216900" cy="420687"/>
            <a:chOff x="474" y="4298"/>
            <a:chExt cx="5706" cy="292"/>
          </a:xfrm>
        </p:grpSpPr>
        <p:sp>
          <p:nvSpPr>
            <p:cNvPr id="7066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endParaRPr lang="en-US"/>
            </a:p>
          </p:txBody>
        </p:sp>
        <p:sp>
          <p:nvSpPr>
            <p:cNvPr id="70661" name="Rectangle 5"/>
            <p:cNvSpPr>
              <a:spLocks noChangeArrowheads="1"/>
            </p:cNvSpPr>
            <p:nvPr/>
          </p:nvSpPr>
          <p:spPr bwMode="auto">
            <a:xfrm>
              <a:off x="1895" y="4413"/>
              <a:ext cx="2700" cy="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93000"/>
                </a:lnSpc>
                <a:buClr>
                  <a:srgbClr val="000000"/>
                </a:buClr>
                <a:buSzPct val="45000"/>
                <a:buFont typeface="Wingdings" charset="0"/>
                <a:buNone/>
                <a:tabLst>
                  <a:tab pos="657225" algn="l"/>
                  <a:tab pos="1312863" algn="l"/>
                  <a:tab pos="1970088" algn="l"/>
                  <a:tab pos="2627313" algn="l"/>
                  <a:tab pos="3282950" algn="l"/>
                </a:tabLst>
                <a:defRPr/>
              </a:pPr>
              <a:r>
                <a:rPr lang="en-GB" sz="1800">
                  <a:solidFill>
                    <a:srgbClr val="000000"/>
                  </a:solidFill>
                  <a:cs typeface="Baskerville" charset="0"/>
                </a:rPr>
                <a:t>1000 taxon models ranked by difficulty</a:t>
              </a:r>
            </a:p>
          </p:txBody>
        </p:sp>
      </p:grpSp>
      <p:sp>
        <p:nvSpPr>
          <p:cNvPr id="2" name="TextBox 1"/>
          <p:cNvSpPr txBox="1"/>
          <p:nvPr/>
        </p:nvSpPr>
        <p:spPr>
          <a:xfrm>
            <a:off x="2199352" y="263321"/>
            <a:ext cx="4562818" cy="369332"/>
          </a:xfrm>
          <a:prstGeom prst="rect">
            <a:avLst/>
          </a:prstGeom>
          <a:noFill/>
        </p:spPr>
        <p:txBody>
          <a:bodyPr wrap="none" rtlCol="0">
            <a:spAutoFit/>
          </a:bodyPr>
          <a:lstStyle/>
          <a:p>
            <a:r>
              <a:rPr lang="en-US" b="1" dirty="0" smtClean="0"/>
              <a:t>SATé-1 and SATé-2 (Systematic Biology, 2012)</a:t>
            </a:r>
            <a:endParaRPr lang="en-US" b="1" dirty="0"/>
          </a:p>
        </p:txBody>
      </p:sp>
    </p:spTree>
    <p:extLst>
      <p:ext uri="{BB962C8B-B14F-4D97-AF65-F5344CB8AC3E}">
        <p14:creationId xmlns:p14="http://schemas.microsoft.com/office/powerpoint/2010/main" val="2386462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PASTA (2014): even better than SATé-2</a:t>
            </a:r>
            <a:endParaRPr lang="en-US" dirty="0"/>
          </a:p>
        </p:txBody>
      </p:sp>
      <p:pic>
        <p:nvPicPr>
          <p:cNvPr id="3" name="Picture 2" descr="f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66" y="1810503"/>
            <a:ext cx="6266669" cy="4820515"/>
          </a:xfrm>
          <a:prstGeom prst="rect">
            <a:avLst/>
          </a:prstGeom>
        </p:spPr>
      </p:pic>
      <p:pic>
        <p:nvPicPr>
          <p:cNvPr id="4" name="Picture 3"/>
          <p:cNvPicPr>
            <a:picLocks noChangeAspect="1"/>
          </p:cNvPicPr>
          <p:nvPr/>
        </p:nvPicPr>
        <p:blipFill>
          <a:blip r:embed="rId3"/>
          <a:stretch>
            <a:fillRect/>
          </a:stretch>
        </p:blipFill>
        <p:spPr>
          <a:xfrm>
            <a:off x="381000" y="1761540"/>
            <a:ext cx="8369300" cy="431800"/>
          </a:xfrm>
          <a:prstGeom prst="rect">
            <a:avLst/>
          </a:prstGeom>
        </p:spPr>
      </p:pic>
    </p:spTree>
    <p:extLst>
      <p:ext uri="{BB962C8B-B14F-4D97-AF65-F5344CB8AC3E}">
        <p14:creationId xmlns:p14="http://schemas.microsoft.com/office/powerpoint/2010/main" val="36264459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T. Warnow,        S. Mirarab,                N. Nguyen,           Md. S.Bayzid</a:t>
            </a:r>
          </a:p>
          <a:p>
            <a:r>
              <a:rPr lang="en-US" sz="1000"/>
              <a:t>UT-Austin            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a:p>
            <a:pPr>
              <a:lnSpc>
                <a:spcPct val="90000"/>
              </a:lnSpc>
              <a:buSzPct val="45000"/>
            </a:pPr>
            <a:r>
              <a:rPr lang="en-US" b="1" dirty="0">
                <a:solidFill>
                  <a:srgbClr val="0000FF"/>
                </a:solidFill>
              </a:rPr>
              <a:t>	</a:t>
            </a:r>
            <a:r>
              <a:rPr lang="en-US" b="1" dirty="0" smtClean="0">
                <a:solidFill>
                  <a:srgbClr val="0000FF"/>
                </a:solidFill>
              </a:rPr>
              <a:t>with many fragmentary sequences</a:t>
            </a:r>
            <a:endParaRPr lang="en-US" b="1"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485179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443996" y="875261"/>
            <a:ext cx="3428042" cy="1200328"/>
          </a:xfrm>
          <a:prstGeom prst="rect">
            <a:avLst/>
          </a:prstGeom>
          <a:noFill/>
        </p:spPr>
        <p:txBody>
          <a:bodyPr wrap="none" rtlCol="0">
            <a:spAutoFit/>
          </a:bodyPr>
          <a:lstStyle/>
          <a:p>
            <a:r>
              <a:rPr lang="en-US" sz="2400" dirty="0" smtClean="0"/>
              <a:t>1KP dataset: more than </a:t>
            </a:r>
          </a:p>
          <a:p>
            <a:r>
              <a:rPr lang="en-US" sz="2400" dirty="0" smtClean="0"/>
              <a:t>100,000 p450  sequences, </a:t>
            </a:r>
          </a:p>
          <a:p>
            <a:r>
              <a:rPr lang="en-US" sz="2400" dirty="0"/>
              <a:t>m</a:t>
            </a:r>
            <a:r>
              <a:rPr lang="en-US" sz="2400" dirty="0" smtClean="0"/>
              <a:t>any fragmentary</a:t>
            </a:r>
            <a:endParaRPr lang="en-US" sz="2400" dirty="0"/>
          </a:p>
        </p:txBody>
      </p:sp>
      <p:sp>
        <p:nvSpPr>
          <p:cNvPr id="4" name="TextBox 3"/>
          <p:cNvSpPr txBox="1"/>
          <p:nvPr/>
        </p:nvSpPr>
        <p:spPr>
          <a:xfrm>
            <a:off x="5331457" y="4002677"/>
            <a:ext cx="3594717" cy="1384995"/>
          </a:xfrm>
          <a:prstGeom prst="rect">
            <a:avLst/>
          </a:prstGeom>
          <a:noFill/>
        </p:spPr>
        <p:txBody>
          <a:bodyPr wrap="none" rtlCol="0">
            <a:spAutoFit/>
          </a:bodyPr>
          <a:lstStyle/>
          <a:p>
            <a:r>
              <a:rPr lang="en-US" sz="2800" i="1" dirty="0" smtClean="0"/>
              <a:t>All standard alignment</a:t>
            </a:r>
          </a:p>
          <a:p>
            <a:r>
              <a:rPr lang="en-US" sz="2800" i="1" dirty="0" smtClean="0"/>
              <a:t>methods we tested </a:t>
            </a:r>
          </a:p>
          <a:p>
            <a:r>
              <a:rPr lang="en-US" sz="2800" i="1" dirty="0" smtClean="0"/>
              <a:t>performed poorly .</a:t>
            </a:r>
            <a:endParaRPr lang="en-US" sz="2800" i="1" dirty="0"/>
          </a:p>
        </p:txBody>
      </p:sp>
    </p:spTree>
    <p:extLst>
      <p:ext uri="{BB962C8B-B14F-4D97-AF65-F5344CB8AC3E}">
        <p14:creationId xmlns:p14="http://schemas.microsoft.com/office/powerpoint/2010/main" val="24492922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Basic approach: </a:t>
            </a:r>
          </a:p>
          <a:p>
            <a:r>
              <a:rPr lang="en-US" dirty="0" smtClean="0"/>
              <a:t>Select random subset of sequences, and build “backbone alignment”</a:t>
            </a:r>
          </a:p>
          <a:p>
            <a:r>
              <a:rPr lang="en-US" dirty="0" smtClean="0"/>
              <a:t>Construct a “Family of Hidden Markov Models” on the backbone alignment</a:t>
            </a:r>
          </a:p>
          <a:p>
            <a:r>
              <a:rPr lang="en-US" dirty="0" smtClean="0"/>
              <a:t>Add all remaining sequences to the backbone alignment using the Family of HMMs</a:t>
            </a:r>
          </a:p>
          <a:p>
            <a:pPr marL="0" indent="0">
              <a:buNone/>
            </a:pPr>
            <a:endParaRPr lang="en-US" dirty="0" smtClean="0"/>
          </a:p>
          <a:p>
            <a:pPr marL="0" indent="0">
              <a:buNone/>
            </a:pPr>
            <a:r>
              <a:rPr lang="en-US" dirty="0" smtClean="0"/>
              <a:t>UPP can analyze much larger datasets than PASTA, and is highly robust to fragmentary sequences</a:t>
            </a:r>
            <a:endParaRPr lang="en-US" dirty="0"/>
          </a:p>
        </p:txBody>
      </p:sp>
    </p:spTree>
    <p:extLst>
      <p:ext uri="{BB962C8B-B14F-4D97-AF65-F5344CB8AC3E}">
        <p14:creationId xmlns:p14="http://schemas.microsoft.com/office/powerpoint/2010/main" val="3880673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idx="4294967295"/>
          </p:nvPr>
        </p:nvSpPr>
        <p:spPr/>
        <p:txBody>
          <a:bodyPr lIns="0" tIns="0" rIns="0" bIns="0">
            <a:normAutofit fontScale="90000"/>
          </a:bodyPr>
          <a:lstStyle/>
          <a:p>
            <a:pPr eaLnBrk="1" hangingPunct="1">
              <a:buSzPct val="45000"/>
              <a:buFont typeface="StarSymbol" charset="0"/>
              <a:buNone/>
            </a:pPr>
            <a:r>
              <a:rPr lang="fi-FI">
                <a:latin typeface="Arial" charset="0"/>
                <a:ea typeface="ＭＳ Ｐゴシック" charset="0"/>
                <a:cs typeface="ＭＳ Ｐゴシック" charset="0"/>
              </a:rPr>
              <a:t>One Hidden Markov Model </a:t>
            </a:r>
            <a:br>
              <a:rPr lang="fi-FI">
                <a:latin typeface="Arial" charset="0"/>
                <a:ea typeface="ＭＳ Ｐゴシック" charset="0"/>
                <a:cs typeface="ＭＳ Ｐゴシック" charset="0"/>
              </a:rPr>
            </a:br>
            <a:r>
              <a:rPr lang="fi-FI">
                <a:latin typeface="Arial" charset="0"/>
                <a:ea typeface="ＭＳ Ｐゴシック" charset="0"/>
                <a:cs typeface="ＭＳ Ｐゴシック" charset="0"/>
              </a:rPr>
              <a:t>for the entire alignment?</a:t>
            </a:r>
            <a:endParaRPr lang="fi-FI">
              <a:latin typeface="Arial" charset="0"/>
              <a:ea typeface="ＭＳ Ｐゴシック" charset="0"/>
              <a:cs typeface="Arial" charset="0"/>
            </a:endParaRPr>
          </a:p>
        </p:txBody>
      </p:sp>
      <p:grpSp>
        <p:nvGrpSpPr>
          <p:cNvPr id="154626" name="Group 2"/>
          <p:cNvGrpSpPr>
            <a:grpSpLocks/>
          </p:cNvGrpSpPr>
          <p:nvPr/>
        </p:nvGrpSpPr>
        <p:grpSpPr bwMode="auto">
          <a:xfrm>
            <a:off x="2011363" y="4125913"/>
            <a:ext cx="1535112" cy="1244600"/>
            <a:chOff x="2217960" y="4547520"/>
            <a:chExt cx="1692360" cy="1372679"/>
          </a:xfrm>
        </p:grpSpPr>
        <p:grpSp>
          <p:nvGrpSpPr>
            <p:cNvPr id="154658"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9"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7" name="Group 12"/>
          <p:cNvGrpSpPr>
            <a:grpSpLocks/>
          </p:cNvGrpSpPr>
          <p:nvPr/>
        </p:nvGrpSpPr>
        <p:grpSpPr bwMode="auto">
          <a:xfrm>
            <a:off x="5300663" y="4111625"/>
            <a:ext cx="1449387" cy="1339850"/>
            <a:chOff x="5843880" y="4532040"/>
            <a:chExt cx="1598760" cy="1477440"/>
          </a:xfrm>
        </p:grpSpPr>
        <p:grpSp>
          <p:nvGrpSpPr>
            <p:cNvPr id="154649"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0"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8" name="Group 22"/>
          <p:cNvGrpSpPr>
            <a:grpSpLocks/>
          </p:cNvGrpSpPr>
          <p:nvPr/>
        </p:nvGrpSpPr>
        <p:grpSpPr bwMode="auto">
          <a:xfrm>
            <a:off x="2085975" y="2773363"/>
            <a:ext cx="1444625" cy="1352550"/>
            <a:chOff x="2300040" y="3057840"/>
            <a:chExt cx="1592640" cy="1490399"/>
          </a:xfrm>
        </p:grpSpPr>
        <p:grpSp>
          <p:nvGrpSpPr>
            <p:cNvPr id="154640"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41"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9" name="Group 32"/>
          <p:cNvGrpSpPr>
            <a:grpSpLocks/>
          </p:cNvGrpSpPr>
          <p:nvPr/>
        </p:nvGrpSpPr>
        <p:grpSpPr bwMode="auto">
          <a:xfrm>
            <a:off x="5308600" y="2786063"/>
            <a:ext cx="1473200" cy="1346200"/>
            <a:chOff x="5851080" y="3072600"/>
            <a:chExt cx="1626120" cy="1481760"/>
          </a:xfrm>
        </p:grpSpPr>
        <p:grpSp>
          <p:nvGrpSpPr>
            <p:cNvPr id="154631"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32"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2 HMMs?</a:t>
            </a:r>
            <a:endParaRPr lang="fi-FI">
              <a:latin typeface="Arial" charset="0"/>
              <a:ea typeface="ＭＳ Ｐゴシック" charset="0"/>
              <a:cs typeface="Arial" charset="0"/>
            </a:endParaRPr>
          </a:p>
        </p:txBody>
      </p:sp>
      <p:grpSp>
        <p:nvGrpSpPr>
          <p:cNvPr id="156674" name="Group 2"/>
          <p:cNvGrpSpPr>
            <a:grpSpLocks/>
          </p:cNvGrpSpPr>
          <p:nvPr/>
        </p:nvGrpSpPr>
        <p:grpSpPr bwMode="auto">
          <a:xfrm>
            <a:off x="2011363" y="4125913"/>
            <a:ext cx="1535112" cy="1244600"/>
            <a:chOff x="2217960" y="4547520"/>
            <a:chExt cx="1692360" cy="1372679"/>
          </a:xfrm>
        </p:grpSpPr>
        <p:grpSp>
          <p:nvGrpSpPr>
            <p:cNvPr id="156707"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708"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5" name="Group 12"/>
          <p:cNvGrpSpPr>
            <a:grpSpLocks/>
          </p:cNvGrpSpPr>
          <p:nvPr/>
        </p:nvGrpSpPr>
        <p:grpSpPr bwMode="auto">
          <a:xfrm>
            <a:off x="5300663" y="4111625"/>
            <a:ext cx="1449387" cy="1339850"/>
            <a:chOff x="5843880" y="4532040"/>
            <a:chExt cx="1598760" cy="1477440"/>
          </a:xfrm>
        </p:grpSpPr>
        <p:grpSp>
          <p:nvGrpSpPr>
            <p:cNvPr id="156698"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9"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6" name="Group 22"/>
          <p:cNvGrpSpPr>
            <a:grpSpLocks/>
          </p:cNvGrpSpPr>
          <p:nvPr/>
        </p:nvGrpSpPr>
        <p:grpSpPr bwMode="auto">
          <a:xfrm>
            <a:off x="2085975" y="2773363"/>
            <a:ext cx="1444625" cy="1352550"/>
            <a:chOff x="2300040" y="3057840"/>
            <a:chExt cx="1592640" cy="1490399"/>
          </a:xfrm>
        </p:grpSpPr>
        <p:grpSp>
          <p:nvGrpSpPr>
            <p:cNvPr id="156689"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0"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7" name="Group 32"/>
          <p:cNvGrpSpPr>
            <a:grpSpLocks/>
          </p:cNvGrpSpPr>
          <p:nvPr/>
        </p:nvGrpSpPr>
        <p:grpSpPr bwMode="auto">
          <a:xfrm>
            <a:off x="5308600" y="2786063"/>
            <a:ext cx="1473200" cy="1346200"/>
            <a:chOff x="5851080" y="3072600"/>
            <a:chExt cx="1626120" cy="1481760"/>
          </a:xfrm>
        </p:grpSpPr>
        <p:grpSp>
          <p:nvGrpSpPr>
            <p:cNvPr id="156680"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81"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Freeform 42"/>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4" name="Freeform 43"/>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4 HMMs?</a:t>
            </a:r>
            <a:endParaRPr lang="fi-FI">
              <a:latin typeface="Arial" charset="0"/>
              <a:ea typeface="ＭＳ Ｐゴシック" charset="0"/>
              <a:cs typeface="Arial" charset="0"/>
            </a:endParaRPr>
          </a:p>
        </p:txBody>
      </p:sp>
      <p:grpSp>
        <p:nvGrpSpPr>
          <p:cNvPr id="158722" name="Group 2"/>
          <p:cNvGrpSpPr>
            <a:grpSpLocks/>
          </p:cNvGrpSpPr>
          <p:nvPr/>
        </p:nvGrpSpPr>
        <p:grpSpPr bwMode="auto">
          <a:xfrm>
            <a:off x="2011363" y="4379913"/>
            <a:ext cx="863600" cy="536575"/>
            <a:chOff x="2217960" y="4827240"/>
            <a:chExt cx="951120" cy="592920"/>
          </a:xfrm>
        </p:grpSpPr>
        <p:sp>
          <p:nvSpPr>
            <p:cNvPr id="4" name="Straight Connector 3"/>
            <p:cNvSpPr/>
            <p:nvPr/>
          </p:nvSpPr>
          <p:spPr>
            <a:xfrm flipH="1">
              <a:off x="2287895" y="5090370"/>
              <a:ext cx="270999" cy="32979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217960" y="4827240"/>
              <a:ext cx="340934" cy="2631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flipV="1">
              <a:off x="2558894" y="5021956"/>
              <a:ext cx="610186" cy="6841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3" name="Group 6"/>
          <p:cNvGrpSpPr>
            <a:grpSpLocks/>
          </p:cNvGrpSpPr>
          <p:nvPr/>
        </p:nvGrpSpPr>
        <p:grpSpPr bwMode="auto">
          <a:xfrm>
            <a:off x="2284413" y="4516438"/>
            <a:ext cx="582612" cy="854075"/>
            <a:chOff x="2518200" y="4979160"/>
            <a:chExt cx="642600" cy="941039"/>
          </a:xfrm>
        </p:grpSpPr>
        <p:sp>
          <p:nvSpPr>
            <p:cNvPr id="8" name="Straight Connector 7"/>
            <p:cNvSpPr/>
            <p:nvPr/>
          </p:nvSpPr>
          <p:spPr>
            <a:xfrm>
              <a:off x="2920920" y="5528391"/>
              <a:ext cx="162838" cy="39180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9" name="Straight Connector 8"/>
            <p:cNvSpPr/>
            <p:nvPr/>
          </p:nvSpPr>
          <p:spPr>
            <a:xfrm flipV="1">
              <a:off x="2518200" y="5528391"/>
              <a:ext cx="402720" cy="1591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920920" y="4979160"/>
              <a:ext cx="239880" cy="5492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4" name="Group 10"/>
          <p:cNvGrpSpPr>
            <a:grpSpLocks/>
          </p:cNvGrpSpPr>
          <p:nvPr/>
        </p:nvGrpSpPr>
        <p:grpSpPr bwMode="auto">
          <a:xfrm>
            <a:off x="5929313" y="4600575"/>
            <a:ext cx="601662" cy="850900"/>
            <a:chOff x="6537240" y="5070600"/>
            <a:chExt cx="662039" cy="938880"/>
          </a:xfrm>
        </p:grpSpPr>
        <p:sp>
          <p:nvSpPr>
            <p:cNvPr id="12" name="Straight Connector 11"/>
            <p:cNvSpPr/>
            <p:nvPr/>
          </p:nvSpPr>
          <p:spPr>
            <a:xfrm>
              <a:off x="6792274" y="5613609"/>
              <a:ext cx="407005" cy="1471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3" name="Straight Connector 12"/>
            <p:cNvSpPr/>
            <p:nvPr/>
          </p:nvSpPr>
          <p:spPr>
            <a:xfrm flipV="1">
              <a:off x="6640301" y="5613609"/>
              <a:ext cx="151973" cy="3958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 name="Straight Connector 13"/>
            <p:cNvSpPr/>
            <p:nvPr/>
          </p:nvSpPr>
          <p:spPr>
            <a:xfrm flipH="1" flipV="1">
              <a:off x="6537240" y="5070600"/>
              <a:ext cx="255034" cy="54300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5" name="Group 14"/>
          <p:cNvGrpSpPr>
            <a:grpSpLocks/>
          </p:cNvGrpSpPr>
          <p:nvPr/>
        </p:nvGrpSpPr>
        <p:grpSpPr bwMode="auto">
          <a:xfrm>
            <a:off x="5894388" y="4419600"/>
            <a:ext cx="855662" cy="538163"/>
            <a:chOff x="6497640" y="4871520"/>
            <a:chExt cx="945000" cy="594720"/>
          </a:xfrm>
        </p:grpSpPr>
        <p:sp>
          <p:nvSpPr>
            <p:cNvPr id="16" name="Straight Connector 15"/>
            <p:cNvSpPr/>
            <p:nvPr/>
          </p:nvSpPr>
          <p:spPr>
            <a:xfrm flipV="1">
              <a:off x="7109523" y="4871520"/>
              <a:ext cx="333117" cy="27192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7109523" y="5143442"/>
              <a:ext cx="280520" cy="32279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8" name="Straight Connector 17"/>
            <p:cNvSpPr/>
            <p:nvPr/>
          </p:nvSpPr>
          <p:spPr>
            <a:xfrm flipH="1" flipV="1">
              <a:off x="6497640" y="5090812"/>
              <a:ext cx="611883" cy="5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6" name="Group 18"/>
          <p:cNvGrpSpPr>
            <a:grpSpLocks/>
          </p:cNvGrpSpPr>
          <p:nvPr/>
        </p:nvGrpSpPr>
        <p:grpSpPr bwMode="auto">
          <a:xfrm>
            <a:off x="2320925" y="2773363"/>
            <a:ext cx="588963" cy="852487"/>
            <a:chOff x="2558880" y="3057840"/>
            <a:chExt cx="650160" cy="939960"/>
          </a:xfrm>
        </p:grpSpPr>
        <p:sp>
          <p:nvSpPr>
            <p:cNvPr id="20" name="Straight Connector 19"/>
            <p:cNvSpPr/>
            <p:nvPr/>
          </p:nvSpPr>
          <p:spPr>
            <a:xfrm flipH="1" flipV="1">
              <a:off x="2558880" y="3295893"/>
              <a:ext cx="404817" cy="15403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a:off x="2963697" y="3057840"/>
              <a:ext cx="157721" cy="3938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2" name="Straight Connector 21"/>
            <p:cNvSpPr/>
            <p:nvPr/>
          </p:nvSpPr>
          <p:spPr>
            <a:xfrm>
              <a:off x="2963697" y="3449928"/>
              <a:ext cx="245343" cy="5478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7" name="Group 22"/>
          <p:cNvGrpSpPr>
            <a:grpSpLocks/>
          </p:cNvGrpSpPr>
          <p:nvPr/>
        </p:nvGrpSpPr>
        <p:grpSpPr bwMode="auto">
          <a:xfrm>
            <a:off x="2085975" y="3254375"/>
            <a:ext cx="860425" cy="539750"/>
            <a:chOff x="2300040" y="3588120"/>
            <a:chExt cx="948599" cy="593999"/>
          </a:xfrm>
        </p:grpSpPr>
        <p:sp>
          <p:nvSpPr>
            <p:cNvPr id="24" name="Straight Connector 23"/>
            <p:cNvSpPr/>
            <p:nvPr/>
          </p:nvSpPr>
          <p:spPr>
            <a:xfrm flipH="1">
              <a:off x="2300040" y="3916567"/>
              <a:ext cx="337786" cy="26555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5" name="Straight Connector 24"/>
            <p:cNvSpPr/>
            <p:nvPr/>
          </p:nvSpPr>
          <p:spPr>
            <a:xfrm>
              <a:off x="2363047" y="3588120"/>
              <a:ext cx="274779" cy="32844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a:off x="2637826" y="3916567"/>
              <a:ext cx="610813" cy="6114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8" name="Group 26"/>
          <p:cNvGrpSpPr>
            <a:grpSpLocks/>
          </p:cNvGrpSpPr>
          <p:nvPr/>
        </p:nvGrpSpPr>
        <p:grpSpPr bwMode="auto">
          <a:xfrm>
            <a:off x="5902325" y="3125788"/>
            <a:ext cx="879475" cy="520700"/>
            <a:chOff x="6506640" y="3444480"/>
            <a:chExt cx="970560" cy="574920"/>
          </a:xfrm>
        </p:grpSpPr>
        <p:sp>
          <p:nvSpPr>
            <p:cNvPr id="28" name="Straight Connector 27"/>
            <p:cNvSpPr/>
            <p:nvPr/>
          </p:nvSpPr>
          <p:spPr>
            <a:xfrm flipV="1">
              <a:off x="7098787" y="3444480"/>
              <a:ext cx="213733" cy="36808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9" name="Straight Connector 28"/>
            <p:cNvSpPr/>
            <p:nvPr/>
          </p:nvSpPr>
          <p:spPr>
            <a:xfrm flipH="1" flipV="1">
              <a:off x="7098787" y="3812569"/>
              <a:ext cx="378413" cy="2068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flipH="1">
              <a:off x="6506640" y="3812569"/>
              <a:ext cx="592147" cy="15950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9" name="Group 30"/>
          <p:cNvGrpSpPr>
            <a:grpSpLocks/>
          </p:cNvGrpSpPr>
          <p:nvPr/>
        </p:nvGrpSpPr>
        <p:grpSpPr bwMode="auto">
          <a:xfrm>
            <a:off x="5846763" y="2786063"/>
            <a:ext cx="541337" cy="854075"/>
            <a:chOff x="6444719" y="3072600"/>
            <a:chExt cx="596881" cy="941039"/>
          </a:xfrm>
        </p:grpSpPr>
        <p:sp>
          <p:nvSpPr>
            <p:cNvPr id="32" name="Straight Connector 31"/>
            <p:cNvSpPr/>
            <p:nvPr/>
          </p:nvSpPr>
          <p:spPr>
            <a:xfrm flipH="1" flipV="1">
              <a:off x="6444719" y="3072600"/>
              <a:ext cx="224049" cy="3620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3" name="Straight Connector 32"/>
            <p:cNvSpPr/>
            <p:nvPr/>
          </p:nvSpPr>
          <p:spPr>
            <a:xfrm flipH="1">
              <a:off x="6668768" y="3216030"/>
              <a:ext cx="372832" cy="21864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4" name="Straight Connector 33"/>
            <p:cNvSpPr/>
            <p:nvPr/>
          </p:nvSpPr>
          <p:spPr>
            <a:xfrm flipH="1">
              <a:off x="6521736" y="3434672"/>
              <a:ext cx="147032" cy="5789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5" name="Freeform 34"/>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Freeform 35"/>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Freeform 36"/>
          <p:cNvSpPr/>
          <p:nvPr/>
        </p:nvSpPr>
        <p:spPr>
          <a:xfrm>
            <a:off x="1822450" y="2695575"/>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8" name="Freeform 37"/>
          <p:cNvSpPr/>
          <p:nvPr/>
        </p:nvSpPr>
        <p:spPr>
          <a:xfrm>
            <a:off x="1676400" y="4208463"/>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9" name="Freeform 38"/>
          <p:cNvSpPr/>
          <p:nvPr/>
        </p:nvSpPr>
        <p:spPr>
          <a:xfrm>
            <a:off x="5478463" y="2635250"/>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Freeform 39"/>
          <p:cNvSpPr/>
          <p:nvPr/>
        </p:nvSpPr>
        <p:spPr>
          <a:xfrm>
            <a:off x="5511800" y="4208463"/>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p-variants-fig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0" y="1015999"/>
            <a:ext cx="5928130" cy="5176869"/>
          </a:xfrm>
          <a:prstGeom prst="rect">
            <a:avLst/>
          </a:prstGeom>
        </p:spPr>
      </p:pic>
      <p:sp>
        <p:nvSpPr>
          <p:cNvPr id="5" name="TextBox 4"/>
          <p:cNvSpPr txBox="1"/>
          <p:nvPr/>
        </p:nvSpPr>
        <p:spPr>
          <a:xfrm>
            <a:off x="185930" y="309788"/>
            <a:ext cx="8799955" cy="523220"/>
          </a:xfrm>
          <a:prstGeom prst="rect">
            <a:avLst/>
          </a:prstGeom>
          <a:noFill/>
        </p:spPr>
        <p:txBody>
          <a:bodyPr wrap="none" rtlCol="0">
            <a:spAutoFit/>
          </a:bodyPr>
          <a:lstStyle/>
          <a:p>
            <a:r>
              <a:rPr lang="en-US" sz="2800" dirty="0" smtClean="0"/>
              <a:t>Impact of backbone size and use of HMM Family technique</a:t>
            </a:r>
            <a:endParaRPr lang="en-US" sz="2800" dirty="0"/>
          </a:p>
        </p:txBody>
      </p:sp>
      <p:sp>
        <p:nvSpPr>
          <p:cNvPr id="2" name="TextBox 1"/>
          <p:cNvSpPr txBox="1"/>
          <p:nvPr/>
        </p:nvSpPr>
        <p:spPr>
          <a:xfrm>
            <a:off x="5963077" y="1177206"/>
            <a:ext cx="3033891" cy="4801315"/>
          </a:xfrm>
          <a:prstGeom prst="rect">
            <a:avLst/>
          </a:prstGeom>
          <a:noFill/>
        </p:spPr>
        <p:txBody>
          <a:bodyPr wrap="none" rtlCol="0">
            <a:spAutoFit/>
          </a:bodyPr>
          <a:lstStyle/>
          <a:p>
            <a:r>
              <a:rPr lang="en-US" dirty="0" smtClean="0"/>
              <a:t>Notes:</a:t>
            </a:r>
          </a:p>
          <a:p>
            <a:endParaRPr lang="en-US" dirty="0" smtClean="0"/>
          </a:p>
          <a:p>
            <a:r>
              <a:rPr lang="en-US" dirty="0"/>
              <a:t>R</a:t>
            </a:r>
            <a:r>
              <a:rPr lang="en-US" dirty="0" smtClean="0"/>
              <a:t>elative performance</a:t>
            </a:r>
          </a:p>
          <a:p>
            <a:r>
              <a:rPr lang="en-US" dirty="0"/>
              <a:t>u</a:t>
            </a:r>
            <a:r>
              <a:rPr lang="en-US" dirty="0" smtClean="0"/>
              <a:t>nder standard alignment</a:t>
            </a:r>
          </a:p>
          <a:p>
            <a:r>
              <a:rPr lang="en-US" dirty="0"/>
              <a:t>c</a:t>
            </a:r>
            <a:r>
              <a:rPr lang="en-US" dirty="0" smtClean="0"/>
              <a:t>riteria is not predictive</a:t>
            </a:r>
          </a:p>
          <a:p>
            <a:r>
              <a:rPr lang="en-US" dirty="0"/>
              <a:t>o</a:t>
            </a:r>
            <a:r>
              <a:rPr lang="en-US" dirty="0" smtClean="0"/>
              <a:t>f relative performance</a:t>
            </a:r>
          </a:p>
          <a:p>
            <a:r>
              <a:rPr lang="en-US" dirty="0"/>
              <a:t>f</a:t>
            </a:r>
            <a:r>
              <a:rPr lang="en-US" dirty="0" smtClean="0"/>
              <a:t>or tree estimation.</a:t>
            </a:r>
          </a:p>
          <a:p>
            <a:endParaRPr lang="en-US" dirty="0"/>
          </a:p>
          <a:p>
            <a:r>
              <a:rPr lang="en-US" dirty="0"/>
              <a:t>For alignment estimation, </a:t>
            </a:r>
          </a:p>
          <a:p>
            <a:r>
              <a:rPr lang="en-US" dirty="0"/>
              <a:t>a large backbone is important.</a:t>
            </a:r>
          </a:p>
          <a:p>
            <a:endParaRPr lang="en-US" dirty="0"/>
          </a:p>
          <a:p>
            <a:r>
              <a:rPr lang="en-US" dirty="0" smtClean="0"/>
              <a:t>For tree estimation, </a:t>
            </a:r>
          </a:p>
          <a:p>
            <a:r>
              <a:rPr lang="en-US" dirty="0" smtClean="0"/>
              <a:t>the use of the HMM Family</a:t>
            </a:r>
          </a:p>
          <a:p>
            <a:r>
              <a:rPr lang="en-US" dirty="0" smtClean="0"/>
              <a:t>is most important, but large</a:t>
            </a:r>
          </a:p>
          <a:p>
            <a:r>
              <a:rPr lang="en-US" dirty="0"/>
              <a:t>b</a:t>
            </a:r>
            <a:r>
              <a:rPr lang="en-US" dirty="0" smtClean="0"/>
              <a:t>ackbones also help.</a:t>
            </a:r>
          </a:p>
          <a:p>
            <a:endParaRPr lang="en-US" dirty="0"/>
          </a:p>
          <a:p>
            <a:endParaRPr lang="en-US" dirty="0" smtClean="0"/>
          </a:p>
        </p:txBody>
      </p:sp>
    </p:spTree>
    <p:extLst>
      <p:ext uri="{BB962C8B-B14F-4D97-AF65-F5344CB8AC3E}">
        <p14:creationId xmlns:p14="http://schemas.microsoft.com/office/powerpoint/2010/main" val="19177990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4537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smtClean="0"/>
              <a:t>: alignment error</a:t>
            </a:r>
            <a:endParaRPr lang="en-US" dirty="0"/>
          </a:p>
        </p:txBody>
      </p:sp>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25" y="1235940"/>
            <a:ext cx="5751850" cy="431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1753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a:t>:</a:t>
            </a:r>
            <a:r>
              <a:rPr lang="en-US" dirty="0" smtClean="0"/>
              <a:t> tree error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389" y="1143000"/>
            <a:ext cx="609841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spTree>
    <p:extLst>
      <p:ext uri="{BB962C8B-B14F-4D97-AF65-F5344CB8AC3E}">
        <p14:creationId xmlns:p14="http://schemas.microsoft.com/office/powerpoint/2010/main" val="6157481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_tree_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16" y="1630690"/>
            <a:ext cx="4487170" cy="4487170"/>
          </a:xfrm>
          <a:prstGeom prst="rect">
            <a:avLst/>
          </a:prstGeom>
        </p:spPr>
      </p:pic>
      <p:sp>
        <p:nvSpPr>
          <p:cNvPr id="3" name="TextBox 2"/>
          <p:cNvSpPr txBox="1"/>
          <p:nvPr/>
        </p:nvSpPr>
        <p:spPr>
          <a:xfrm>
            <a:off x="1332025" y="449194"/>
            <a:ext cx="6626133"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tree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420228" y="1734312"/>
            <a:ext cx="3594047" cy="335331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sz="2400" dirty="0" smtClean="0">
                <a:solidFill>
                  <a:srgbClr val="000000"/>
                </a:solidFill>
                <a:ea typeface="MS PGothic" pitchFamily="34" charset="-128"/>
              </a:rPr>
              <a:t>Notes: </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PASTA cannot run on this dataset size,</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a:t>
            </a:r>
            <a:r>
              <a:rPr lang="en-US" altLang="en-US" sz="2400" dirty="0" err="1" smtClean="0">
                <a:solidFill>
                  <a:srgbClr val="000000"/>
                </a:solidFill>
                <a:ea typeface="MS PGothic" pitchFamily="34" charset="-128"/>
              </a:rPr>
              <a:t>Fast,NoDecomp</a:t>
            </a:r>
            <a:r>
              <a:rPr lang="en-US" altLang="en-US" sz="2400" dirty="0" smtClean="0">
                <a:solidFill>
                  <a:srgbClr val="000000"/>
                </a:solidFill>
                <a:ea typeface="MS PGothic" pitchFamily="34" charset="-128"/>
              </a:rPr>
              <a:t>) took 2.2 days, and</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UPP(Fast) took 11.9 days (both using 12 processors).</a:t>
            </a:r>
            <a:endParaRPr lang="en-US" altLang="en-US" sz="2400" dirty="0">
              <a:solidFill>
                <a:srgbClr val="000000"/>
              </a:solidFill>
              <a:ea typeface="MS PGothic" pitchFamily="34" charset="-128"/>
            </a:endParaRPr>
          </a:p>
        </p:txBody>
      </p:sp>
    </p:spTree>
    <p:extLst>
      <p:ext uri="{BB962C8B-B14F-4D97-AF65-F5344CB8AC3E}">
        <p14:creationId xmlns:p14="http://schemas.microsoft.com/office/powerpoint/2010/main" val="30141057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sim.only_upp.wall_align_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315200" cy="3657600"/>
          </a:xfrm>
          <a:prstGeom prst="rect">
            <a:avLst/>
          </a:prstGeom>
        </p:spPr>
      </p:pic>
      <p:sp>
        <p:nvSpPr>
          <p:cNvPr id="3" name="TextBox 2"/>
          <p:cNvSpPr txBox="1"/>
          <p:nvPr/>
        </p:nvSpPr>
        <p:spPr>
          <a:xfrm>
            <a:off x="3205958" y="392776"/>
            <a:ext cx="3115156" cy="707886"/>
          </a:xfrm>
          <a:prstGeom prst="rect">
            <a:avLst/>
          </a:prstGeom>
          <a:noFill/>
        </p:spPr>
        <p:txBody>
          <a:bodyPr wrap="none" rtlCol="0">
            <a:spAutoFit/>
          </a:bodyPr>
          <a:lstStyle/>
          <a:p>
            <a:r>
              <a:rPr lang="en-US" sz="4000" b="1" dirty="0" smtClean="0"/>
              <a:t>Running Time</a:t>
            </a:r>
            <a:endParaRPr lang="en-US" sz="4000" b="1" dirty="0"/>
          </a:p>
        </p:txBody>
      </p:sp>
      <p:sp>
        <p:nvSpPr>
          <p:cNvPr id="4" name="TextBox 3"/>
          <p:cNvSpPr txBox="1"/>
          <p:nvPr/>
        </p:nvSpPr>
        <p:spPr>
          <a:xfrm>
            <a:off x="2214820" y="5607219"/>
            <a:ext cx="5044971" cy="369332"/>
          </a:xfrm>
          <a:prstGeom prst="rect">
            <a:avLst/>
          </a:prstGeom>
          <a:noFill/>
        </p:spPr>
        <p:txBody>
          <a:bodyPr wrap="none" rtlCol="0">
            <a:spAutoFit/>
          </a:bodyPr>
          <a:lstStyle/>
          <a:p>
            <a:r>
              <a:rPr lang="en-US" dirty="0" smtClean="0"/>
              <a:t>Wall-clock time used (in hours) given 12 processors</a:t>
            </a:r>
            <a:endParaRPr lang="en-US" dirty="0"/>
          </a:p>
        </p:txBody>
      </p:sp>
    </p:spTree>
    <p:extLst>
      <p:ext uri="{BB962C8B-B14F-4D97-AF65-F5344CB8AC3E}">
        <p14:creationId xmlns:p14="http://schemas.microsoft.com/office/powerpoint/2010/main" val="10005971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ta-vs-up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8" y="973905"/>
            <a:ext cx="5244863" cy="5166748"/>
          </a:xfrm>
          <a:prstGeom prst="rect">
            <a:avLst/>
          </a:prstGeom>
        </p:spPr>
      </p:pic>
      <p:sp>
        <p:nvSpPr>
          <p:cNvPr id="5" name="TextBox 4"/>
          <p:cNvSpPr txBox="1"/>
          <p:nvPr/>
        </p:nvSpPr>
        <p:spPr>
          <a:xfrm>
            <a:off x="1285542" y="6230886"/>
            <a:ext cx="6786721" cy="369332"/>
          </a:xfrm>
          <a:prstGeom prst="rect">
            <a:avLst/>
          </a:prstGeom>
          <a:noFill/>
        </p:spPr>
        <p:txBody>
          <a:bodyPr wrap="none" rtlCol="0">
            <a:spAutoFit/>
          </a:bodyPr>
          <a:lstStyle/>
          <a:p>
            <a:r>
              <a:rPr lang="en-US" dirty="0" smtClean="0"/>
              <a:t>Performance on fragmentary datasets of the 1000M2 model condition</a:t>
            </a:r>
            <a:endParaRPr lang="en-US" dirty="0"/>
          </a:p>
        </p:txBody>
      </p:sp>
      <p:sp>
        <p:nvSpPr>
          <p:cNvPr id="6" name="TextBox 5"/>
          <p:cNvSpPr txBox="1"/>
          <p:nvPr/>
        </p:nvSpPr>
        <p:spPr>
          <a:xfrm>
            <a:off x="1117398" y="263319"/>
            <a:ext cx="6857566" cy="584776"/>
          </a:xfrm>
          <a:prstGeom prst="rect">
            <a:avLst/>
          </a:prstGeom>
          <a:noFill/>
        </p:spPr>
        <p:txBody>
          <a:bodyPr wrap="none" rtlCol="0">
            <a:spAutoFit/>
          </a:bodyPr>
          <a:lstStyle/>
          <a:p>
            <a:r>
              <a:rPr lang="en-US" sz="3200" dirty="0" smtClean="0"/>
              <a:t>UPP vs. PASTA: impact of fragmentation</a:t>
            </a:r>
            <a:endParaRPr lang="en-US" sz="3200" dirty="0"/>
          </a:p>
        </p:txBody>
      </p:sp>
      <p:sp>
        <p:nvSpPr>
          <p:cNvPr id="7" name="TextBox 6"/>
          <p:cNvSpPr txBox="1"/>
          <p:nvPr/>
        </p:nvSpPr>
        <p:spPr>
          <a:xfrm>
            <a:off x="5458203" y="1205205"/>
            <a:ext cx="3660427" cy="4093428"/>
          </a:xfrm>
          <a:prstGeom prst="rect">
            <a:avLst/>
          </a:prstGeom>
          <a:noFill/>
        </p:spPr>
        <p:txBody>
          <a:bodyPr wrap="none" rtlCol="0">
            <a:spAutoFit/>
          </a:bodyPr>
          <a:lstStyle/>
          <a:p>
            <a:r>
              <a:rPr lang="en-US" sz="2000" dirty="0" smtClean="0"/>
              <a:t>Under high rates of evolution,</a:t>
            </a:r>
          </a:p>
          <a:p>
            <a:r>
              <a:rPr lang="en-US" sz="2000" dirty="0" smtClean="0"/>
              <a:t>PASTA is badly impacted</a:t>
            </a:r>
          </a:p>
          <a:p>
            <a:r>
              <a:rPr lang="en-US" sz="2000" dirty="0"/>
              <a:t>b</a:t>
            </a:r>
            <a:r>
              <a:rPr lang="en-US" sz="2000" dirty="0" smtClean="0"/>
              <a:t>y fragmentary sequences</a:t>
            </a:r>
            <a:r>
              <a:rPr lang="en-US" sz="2000" dirty="0"/>
              <a:t> </a:t>
            </a:r>
            <a:r>
              <a:rPr lang="en-US" sz="2000" dirty="0" smtClean="0"/>
              <a:t>(the </a:t>
            </a:r>
          </a:p>
          <a:p>
            <a:r>
              <a:rPr lang="en-US" sz="2000" dirty="0"/>
              <a:t>s</a:t>
            </a:r>
            <a:r>
              <a:rPr lang="en-US" sz="2000" dirty="0" smtClean="0"/>
              <a:t>ame is true for other methods).</a:t>
            </a:r>
          </a:p>
          <a:p>
            <a:r>
              <a:rPr lang="en-US" sz="2000" dirty="0"/>
              <a:t/>
            </a:r>
            <a:br>
              <a:rPr lang="en-US" sz="2000" dirty="0"/>
            </a:br>
            <a:r>
              <a:rPr lang="en-US" sz="2000" dirty="0" smtClean="0"/>
              <a:t>Under low rates of evolution,</a:t>
            </a:r>
          </a:p>
          <a:p>
            <a:r>
              <a:rPr lang="en-US" sz="2000" dirty="0" smtClean="0"/>
              <a:t>PASTA can still be highly accurate</a:t>
            </a:r>
          </a:p>
          <a:p>
            <a:r>
              <a:rPr lang="en-US" sz="2000" dirty="0" smtClean="0"/>
              <a:t>(data not shown).</a:t>
            </a:r>
          </a:p>
          <a:p>
            <a:endParaRPr lang="en-US" sz="2000" dirty="0"/>
          </a:p>
          <a:p>
            <a:r>
              <a:rPr lang="en-US" sz="2000" dirty="0" smtClean="0"/>
              <a:t>UPP continues to have good</a:t>
            </a:r>
          </a:p>
          <a:p>
            <a:r>
              <a:rPr lang="en-US" sz="2000" dirty="0"/>
              <a:t>a</a:t>
            </a:r>
            <a:r>
              <a:rPr lang="en-US" sz="2000" dirty="0" smtClean="0"/>
              <a:t>ccuracy even on datasets</a:t>
            </a:r>
          </a:p>
          <a:p>
            <a:r>
              <a:rPr lang="en-US" sz="2000" dirty="0"/>
              <a:t>w</a:t>
            </a:r>
            <a:r>
              <a:rPr lang="en-US" sz="2000" dirty="0" smtClean="0"/>
              <a:t>ith many fragments under</a:t>
            </a:r>
          </a:p>
          <a:p>
            <a:r>
              <a:rPr lang="en-US" sz="2000" dirty="0"/>
              <a:t>a</a:t>
            </a:r>
            <a:r>
              <a:rPr lang="en-US" sz="2000" dirty="0" smtClean="0"/>
              <a:t>ll rates of evolution.</a:t>
            </a:r>
            <a:endParaRPr lang="en-US" sz="2000" dirty="0"/>
          </a:p>
        </p:txBody>
      </p:sp>
    </p:spTree>
    <p:extLst>
      <p:ext uri="{BB962C8B-B14F-4D97-AF65-F5344CB8AC3E}">
        <p14:creationId xmlns:p14="http://schemas.microsoft.com/office/powerpoint/2010/main" val="161161740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0_taxa_fragments_alignment_error.tand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9" y="874884"/>
            <a:ext cx="8554156" cy="5346348"/>
          </a:xfrm>
          <a:prstGeom prst="rect">
            <a:avLst/>
          </a:prstGeom>
        </p:spPr>
      </p:pic>
      <p:sp>
        <p:nvSpPr>
          <p:cNvPr id="3" name="TextBox 2"/>
          <p:cNvSpPr txBox="1"/>
          <p:nvPr/>
        </p:nvSpPr>
        <p:spPr>
          <a:xfrm>
            <a:off x="42334" y="266888"/>
            <a:ext cx="9140537" cy="446276"/>
          </a:xfrm>
          <a:prstGeom prst="rect">
            <a:avLst/>
          </a:prstGeom>
          <a:noFill/>
        </p:spPr>
        <p:txBody>
          <a:bodyPr wrap="none" rtlCol="0">
            <a:spAutoFit/>
          </a:bodyPr>
          <a:lstStyle/>
          <a:p>
            <a:r>
              <a:rPr lang="en-US" sz="2300" dirty="0" smtClean="0"/>
              <a:t>Impact of rate of evolution on performance on fragmentary sequence data </a:t>
            </a:r>
            <a:endParaRPr lang="en-US" sz="2300" dirty="0"/>
          </a:p>
        </p:txBody>
      </p:sp>
    </p:spTree>
    <p:extLst>
      <p:ext uri="{BB962C8B-B14F-4D97-AF65-F5344CB8AC3E}">
        <p14:creationId xmlns:p14="http://schemas.microsoft.com/office/powerpoint/2010/main" val="8678232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Alignment Methods</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a:solidFill>
                  <a:srgbClr val="0000FF"/>
                </a:solidFill>
              </a:rPr>
              <a:t>SATé-</a:t>
            </a:r>
            <a:r>
              <a:rPr lang="en-US" dirty="0" smtClean="0">
                <a:solidFill>
                  <a:srgbClr val="0000FF"/>
                </a:solidFill>
              </a:rPr>
              <a:t>1</a:t>
            </a:r>
            <a:r>
              <a:rPr lang="en-US" dirty="0" smtClean="0"/>
              <a:t> (Science 2009) can analyze 10,000 sequences</a:t>
            </a:r>
          </a:p>
          <a:p>
            <a:pPr>
              <a:spcAft>
                <a:spcPts val="1200"/>
              </a:spcAft>
            </a:pPr>
            <a:r>
              <a:rPr lang="en-US" dirty="0">
                <a:solidFill>
                  <a:srgbClr val="0000FF"/>
                </a:solidFill>
              </a:rPr>
              <a:t>SATé-</a:t>
            </a:r>
            <a:r>
              <a:rPr lang="en-US" dirty="0" smtClean="0">
                <a:solidFill>
                  <a:srgbClr val="0000FF"/>
                </a:solidFill>
              </a:rPr>
              <a:t>2</a:t>
            </a:r>
            <a:r>
              <a:rPr lang="en-US" dirty="0" smtClean="0"/>
              <a:t> (Systematic Biology 2012) can analyze 50,000 sequences, is faster and more accurate than </a:t>
            </a:r>
            <a:r>
              <a:rPr lang="en-US" dirty="0"/>
              <a:t>SATé</a:t>
            </a:r>
            <a:r>
              <a:rPr lang="en-US" dirty="0" smtClean="0"/>
              <a:t>-1</a:t>
            </a:r>
          </a:p>
          <a:p>
            <a:pPr>
              <a:spcAft>
                <a:spcPts val="1200"/>
              </a:spcAft>
            </a:pPr>
            <a:r>
              <a:rPr lang="en-US" dirty="0" smtClean="0">
                <a:solidFill>
                  <a:srgbClr val="0000FF"/>
                </a:solidFill>
              </a:rPr>
              <a:t>PASTA</a:t>
            </a:r>
            <a:r>
              <a:rPr lang="en-US" dirty="0" smtClean="0"/>
              <a:t> (RECOMB 2014) can analyze 200,000 sequences, and is faster and more accurate than both </a:t>
            </a:r>
            <a:r>
              <a:rPr lang="en-US" dirty="0" err="1"/>
              <a:t>SATé</a:t>
            </a:r>
            <a:r>
              <a:rPr lang="en-US" dirty="0"/>
              <a:t> </a:t>
            </a:r>
            <a:r>
              <a:rPr lang="en-US" dirty="0" smtClean="0"/>
              <a:t>versions.</a:t>
            </a:r>
          </a:p>
          <a:p>
            <a:pPr>
              <a:spcAft>
                <a:spcPts val="1200"/>
              </a:spcAft>
            </a:pPr>
            <a:r>
              <a:rPr lang="en-US" dirty="0" smtClean="0">
                <a:solidFill>
                  <a:srgbClr val="0000FF"/>
                </a:solidFill>
              </a:rPr>
              <a:t>UPP</a:t>
            </a:r>
            <a:r>
              <a:rPr lang="en-US" dirty="0" smtClean="0"/>
              <a:t> (in preparation) uses a very different technique than </a:t>
            </a:r>
            <a:r>
              <a:rPr lang="en-US" dirty="0" err="1" smtClean="0"/>
              <a:t>SATé</a:t>
            </a:r>
            <a:r>
              <a:rPr lang="en-US" dirty="0" smtClean="0"/>
              <a:t> and PASTA. </a:t>
            </a:r>
          </a:p>
          <a:p>
            <a:pPr lvl="1">
              <a:spcAft>
                <a:spcPts val="1200"/>
              </a:spcAft>
            </a:pPr>
            <a:r>
              <a:rPr lang="en-US" dirty="0" smtClean="0"/>
              <a:t>Fast</a:t>
            </a:r>
          </a:p>
          <a:p>
            <a:pPr lvl="1">
              <a:spcAft>
                <a:spcPts val="1200"/>
              </a:spcAft>
            </a:pPr>
            <a:r>
              <a:rPr lang="en-US" dirty="0" smtClean="0"/>
              <a:t>Scalable (up to 1,000,000 sequences)</a:t>
            </a:r>
          </a:p>
          <a:p>
            <a:pPr lvl="1">
              <a:spcAft>
                <a:spcPts val="1200"/>
              </a:spcAft>
            </a:pPr>
            <a:r>
              <a:rPr lang="en-US" dirty="0" smtClean="0"/>
              <a:t>Robust to fragmentary data</a:t>
            </a:r>
          </a:p>
        </p:txBody>
      </p:sp>
    </p:spTree>
    <p:extLst>
      <p:ext uri="{BB962C8B-B14F-4D97-AF65-F5344CB8AC3E}">
        <p14:creationId xmlns:p14="http://schemas.microsoft.com/office/powerpoint/2010/main" val="5458690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8713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86847"/>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254581"/>
            <a:ext cx="8686800" cy="63328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2000" dirty="0" err="1" smtClean="0">
                <a:latin typeface="Arial"/>
                <a:ea typeface="ＭＳ Ｐゴシック" charset="0"/>
                <a:cs typeface="Arial"/>
              </a:rPr>
              <a:t>Objective</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genera</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families</a:t>
            </a:r>
            <a:r>
              <a:rPr lang="fi-FI" sz="2000" dirty="0" smtClean="0">
                <a:latin typeface="Arial"/>
                <a:ea typeface="ＭＳ Ｐゴシック" charset="0"/>
                <a:cs typeface="Arial"/>
              </a:rPr>
              <a:t>, etc.) </a:t>
            </a:r>
            <a:r>
              <a:rPr lang="fi-FI" sz="2000" dirty="0" err="1" smtClean="0">
                <a:latin typeface="Arial"/>
                <a:ea typeface="ＭＳ Ｐゴシック" charset="0"/>
                <a:cs typeface="Arial"/>
              </a:rPr>
              <a:t>within</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2000" dirty="0" smtClean="0">
                <a:latin typeface="Arial"/>
                <a:ea typeface="ＭＳ Ｐゴシック" charset="0"/>
                <a:cs typeface="Arial"/>
              </a:rPr>
              <a:t>For </a:t>
            </a:r>
            <a:r>
              <a:rPr lang="fi-FI" sz="2000" dirty="0" err="1" smtClean="0">
                <a:latin typeface="Arial"/>
                <a:ea typeface="ＭＳ Ｐゴシック" charset="0"/>
                <a:cs typeface="Arial"/>
              </a:rPr>
              <a:t>example</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 at the </a:t>
            </a:r>
            <a:r>
              <a:rPr lang="fi-FI" sz="2000" dirty="0" err="1" smtClean="0">
                <a:latin typeface="Arial"/>
                <a:ea typeface="ＭＳ Ｐゴシック" charset="0"/>
                <a:cs typeface="Arial"/>
              </a:rPr>
              <a:t>species-level</a:t>
            </a:r>
            <a:r>
              <a:rPr lang="fi-FI" sz="2000" dirty="0" smtClean="0">
                <a:latin typeface="Arial"/>
                <a:ea typeface="ＭＳ Ｐゴシック" charset="0"/>
                <a:cs typeface="Arial"/>
              </a:rPr>
              <a:t> is:</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50%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20%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B</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15%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C</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14%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D</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E</a:t>
            </a:r>
          </a:p>
          <a:p>
            <a:pPr marL="431800" indent="-323850" eaLnBrk="1" hangingPunct="1">
              <a:spcBef>
                <a:spcPct val="0"/>
              </a:spcBef>
              <a:spcAft>
                <a:spcPts val="1413"/>
              </a:spcAft>
              <a:buSzPct val="45000"/>
              <a:buFont typeface="StarSymbol" charset="0"/>
              <a:buNone/>
            </a:pPr>
            <a:endParaRPr lang="fi-FI" sz="1400" dirty="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1400" dirty="0">
                <a:latin typeface="Arial" charset="0"/>
                <a:ea typeface="ＭＳ Ｐゴシック" charset="0"/>
                <a:cs typeface="ＭＳ Ｐゴシック" charset="0"/>
              </a:rPr>
              <a:t>	</a:t>
            </a:r>
            <a:r>
              <a:rPr lang="fi-FI" sz="1400" dirty="0" smtClean="0">
                <a:latin typeface="Arial" charset="0"/>
                <a:ea typeface="ＭＳ Ｐゴシック" charset="0"/>
                <a:cs typeface="ＭＳ Ｐゴシック" charset="0"/>
              </a:rPr>
              <a:t>			</a:t>
            </a:r>
          </a:p>
          <a:p>
            <a:pPr marL="431800" indent="-323850" eaLnBrk="1" hangingPunct="1">
              <a:spcBef>
                <a:spcPct val="0"/>
              </a:spcBef>
              <a:spcAft>
                <a:spcPts val="1413"/>
              </a:spcAft>
              <a:buSzPct val="45000"/>
              <a:buFont typeface="StarSymbol" charset="0"/>
              <a:buNone/>
            </a:pPr>
            <a:endParaRPr lang="fi-FI" sz="1400" dirty="0" smtClean="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dirty="0">
                <a:latin typeface="Arial" charset="0"/>
                <a:ea typeface="ＭＳ Ｐゴシック" charset="0"/>
                <a:cs typeface="ＭＳ Ｐゴシック" charset="0"/>
              </a:rPr>
              <a:t>	</a:t>
            </a:r>
            <a:r>
              <a:rPr lang="fi-FI" sz="4000" dirty="0" smtClean="0">
                <a:latin typeface="Arial" charset="0"/>
                <a:ea typeface="ＭＳ Ｐゴシック" charset="0"/>
                <a:cs typeface="ＭＳ Ｐゴシック" charset="0"/>
              </a:rPr>
              <a:t>	</a:t>
            </a:r>
            <a:endParaRPr lang="fi-FI" sz="4000" dirty="0">
              <a:latin typeface="Arial" charset="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Abundance Profiling</a:t>
            </a:r>
            <a:endParaRPr lang="en-US" sz="4400" dirty="0">
              <a:solidFill>
                <a:schemeClr val="tx2"/>
              </a:solidFill>
            </a:endParaRPr>
          </a:p>
        </p:txBody>
      </p:sp>
    </p:spTree>
    <p:extLst>
      <p:ext uri="{BB962C8B-B14F-4D97-AF65-F5344CB8AC3E}">
        <p14:creationId xmlns:p14="http://schemas.microsoft.com/office/powerpoint/2010/main" val="5195190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Questions</a:t>
            </a:r>
            <a:endParaRPr lang="en-US" sz="4400" dirty="0">
              <a:solidFill>
                <a:schemeClr val="tx2"/>
              </a:solidFill>
              <a:latin typeface="+mj-lt"/>
            </a:endParaRPr>
          </a:p>
        </p:txBody>
      </p:sp>
    </p:spTree>
    <p:extLst>
      <p:ext uri="{BB962C8B-B14F-4D97-AF65-F5344CB8AC3E}">
        <p14:creationId xmlns:p14="http://schemas.microsoft.com/office/powerpoint/2010/main" val="41605950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254581"/>
            <a:ext cx="8686800" cy="5050614"/>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Leading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smtClean="0">
                <a:latin typeface="Arial"/>
                <a:ea typeface="ＭＳ Ｐゴシック" charset="0"/>
                <a:cs typeface="Arial"/>
              </a:rPr>
              <a:t>:</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PhymmBL</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Brady</a:t>
            </a:r>
            <a:r>
              <a:rPr lang="fi-FI" sz="1800" dirty="0" smtClean="0">
                <a:latin typeface="Arial"/>
                <a:ea typeface="ＭＳ Ｐゴシック" charset="0"/>
                <a:cs typeface="Arial"/>
              </a:rPr>
              <a:t> &amp; </a:t>
            </a:r>
            <a:r>
              <a:rPr lang="fi-FI" sz="1800" dirty="0" err="1" smtClean="0">
                <a:latin typeface="Arial"/>
                <a:ea typeface="ＭＳ Ｐゴシック" charset="0"/>
                <a:cs typeface="Arial"/>
              </a:rPr>
              <a:t>Salzberg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2009) </a:t>
            </a:r>
          </a:p>
          <a:p>
            <a:pPr marL="508000" lvl="1" indent="0">
              <a:spcBef>
                <a:spcPct val="0"/>
              </a:spcBef>
              <a:spcAft>
                <a:spcPts val="1413"/>
              </a:spcAft>
              <a:buSzPct val="45000"/>
              <a:buNone/>
            </a:pPr>
            <a:r>
              <a:rPr lang="fi-FI" sz="1800" dirty="0" smtClean="0">
                <a:solidFill>
                  <a:srgbClr val="0000FF"/>
                </a:solidFill>
                <a:latin typeface="Arial"/>
                <a:ea typeface="ＭＳ Ｐゴシック" charset="0"/>
                <a:cs typeface="Arial"/>
              </a:rPr>
              <a:t>NBC</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Rosen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Reichenberger</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Rosenfeld</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Bioinformatics</a:t>
            </a:r>
            <a:r>
              <a:rPr lang="fi-FI" sz="1800" dirty="0" smtClean="0">
                <a:latin typeface="Arial"/>
                <a:ea typeface="ＭＳ Ｐゴシック" charset="0"/>
                <a:cs typeface="Arial"/>
              </a:rPr>
              <a:t> 2011)</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Liu</a:t>
            </a:r>
            <a:r>
              <a:rPr lang="fi-FI" sz="1800" dirty="0" smtClean="0">
                <a:latin typeface="Arial"/>
                <a:ea typeface="ＭＳ Ｐゴシック" charset="0"/>
                <a:cs typeface="Arial"/>
              </a:rPr>
              <a:t> et al., BMC </a:t>
            </a:r>
            <a:r>
              <a:rPr lang="fi-FI" sz="1800" dirty="0" err="1" smtClean="0">
                <a:latin typeface="Arial"/>
                <a:ea typeface="ＭＳ Ｐゴシック" charset="0"/>
                <a:cs typeface="Arial"/>
              </a:rPr>
              <a:t>Genomics</a:t>
            </a:r>
            <a:r>
              <a:rPr lang="fi-FI" sz="1800" dirty="0" smtClean="0">
                <a:latin typeface="Arial"/>
                <a:ea typeface="ＭＳ Ｐゴシック" charset="0"/>
                <a:cs typeface="Arial"/>
              </a:rPr>
              <a:t> 2011),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Pop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the </a:t>
            </a:r>
            <a:r>
              <a:rPr lang="fi-FI" sz="1800" dirty="0" err="1" smtClean="0">
                <a:latin typeface="Arial"/>
                <a:ea typeface="ＭＳ Ｐゴシック" charset="0"/>
                <a:cs typeface="Arial"/>
              </a:rPr>
              <a:t>University</a:t>
            </a:r>
            <a:r>
              <a:rPr lang="fi-FI" sz="1800" dirty="0" smtClean="0">
                <a:latin typeface="Arial"/>
                <a:ea typeface="ＭＳ Ｐゴシック" charset="0"/>
                <a:cs typeface="Arial"/>
              </a:rPr>
              <a:t> of Maryland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MetaPhlAn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Segata</a:t>
            </a:r>
            <a:r>
              <a:rPr lang="fi-FI" sz="1800" dirty="0" smtClean="0">
                <a:latin typeface="Arial"/>
                <a:ea typeface="ＭＳ Ｐゴシック" charset="0"/>
                <a:cs typeface="Arial"/>
              </a:rPr>
              <a:t> 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2012),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Huttenhower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Harvard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mOTU</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Bork</a:t>
            </a:r>
            <a:r>
              <a:rPr lang="fi-FI" sz="1800" dirty="0">
                <a:latin typeface="Arial"/>
                <a:ea typeface="ＭＳ Ｐゴシック" charset="0"/>
                <a:cs typeface="Arial"/>
              </a:rPr>
              <a:t> </a:t>
            </a:r>
            <a:r>
              <a:rPr lang="fi-FI" sz="1800" dirty="0" smtClean="0">
                <a:latin typeface="Arial"/>
                <a:ea typeface="ＭＳ Ｐゴシック" charset="0"/>
                <a:cs typeface="Arial"/>
              </a:rPr>
              <a:t>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2013)</a:t>
            </a:r>
          </a:p>
          <a:p>
            <a:pPr marL="431800" indent="-323850" eaLnBrk="1" hangingPunct="1">
              <a:spcBef>
                <a:spcPct val="0"/>
              </a:spcBef>
              <a:spcAft>
                <a:spcPts val="1413"/>
              </a:spcAft>
              <a:buSzPct val="45000"/>
              <a:buFont typeface="StarSymbol" charset="0"/>
              <a:buNone/>
            </a:pPr>
            <a:r>
              <a:rPr lang="fi-FI" sz="1800" dirty="0">
                <a:latin typeface="Arial"/>
                <a:ea typeface="ＭＳ Ｐゴシック" charset="0"/>
                <a:cs typeface="Arial"/>
              </a:rPr>
              <a:t>		</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MetaPhlAn</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mOTU</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a:solidFill>
                  <a:srgbClr val="0000FF"/>
                </a:solidFill>
                <a:latin typeface="Arial"/>
                <a:ea typeface="ＭＳ Ｐゴシック" charset="0"/>
                <a:cs typeface="Arial"/>
              </a:rPr>
              <a:t>m</a:t>
            </a:r>
            <a:r>
              <a:rPr lang="fi-FI" sz="1800" dirty="0" err="1" smtClean="0">
                <a:solidFill>
                  <a:srgbClr val="0000FF"/>
                </a:solidFill>
                <a:latin typeface="Arial"/>
                <a:ea typeface="ＭＳ Ｐゴシック" charset="0"/>
                <a:cs typeface="Arial"/>
              </a:rPr>
              <a:t>arker-based</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but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use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different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marker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genes</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solidFill>
                  <a:srgbClr val="0000FF"/>
                </a:solidFill>
                <a:latin typeface="Arial"/>
                <a:ea typeface="ＭＳ Ｐゴシック" charset="0"/>
                <a:cs typeface="Arial"/>
              </a:rPr>
              <a:t>Marker</a:t>
            </a:r>
            <a:r>
              <a:rPr lang="fi-FI" sz="1800" dirty="0" smtClean="0">
                <a:solidFill>
                  <a:srgbClr val="0000FF"/>
                </a:solidFill>
                <a:latin typeface="Arial"/>
                <a:ea typeface="ＭＳ Ｐゴシック" charset="0"/>
                <a:cs typeface="Arial"/>
              </a:rPr>
              <a:t> </a:t>
            </a:r>
            <a:r>
              <a:rPr lang="fi-FI" sz="1800" dirty="0" err="1" smtClean="0">
                <a:solidFill>
                  <a:srgbClr val="0000FF"/>
                </a:solidFill>
                <a:latin typeface="Arial"/>
                <a:ea typeface="ＭＳ Ｐゴシック" charset="0"/>
                <a:cs typeface="Arial"/>
              </a:rPr>
              <a:t>gene</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typically</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single</a:t>
            </a:r>
            <a:r>
              <a:rPr lang="fi-FI" sz="1800" dirty="0" err="1" smtClean="0">
                <a:latin typeface="Arial"/>
                <a:ea typeface="ＭＳ Ｐゴシック" charset="0"/>
                <a:cs typeface="Arial"/>
              </a:rPr>
              <a:t>-copy</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universal</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resistant</a:t>
            </a:r>
            <a:r>
              <a:rPr lang="fi-FI" sz="1800" dirty="0" smtClean="0">
                <a:latin typeface="Arial"/>
                <a:ea typeface="ＭＳ Ｐゴシック" charset="0"/>
                <a:cs typeface="Arial"/>
              </a:rPr>
              <a:t> to </a:t>
            </a:r>
            <a:r>
              <a:rPr lang="fi-FI" sz="1800" dirty="0" err="1" smtClean="0">
                <a:latin typeface="Arial"/>
                <a:ea typeface="ＭＳ Ｐゴシック" charset="0"/>
                <a:cs typeface="Arial"/>
              </a:rPr>
              <a:t>horizontal</a:t>
            </a:r>
            <a:r>
              <a:rPr lang="fi-FI" sz="1800" dirty="0" smtClean="0">
                <a:latin typeface="Arial"/>
                <a:ea typeface="ＭＳ Ｐゴシック" charset="0"/>
                <a:cs typeface="Arial"/>
              </a:rPr>
              <a:t> transmission.</a:t>
            </a: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rgbClr val="000000"/>
                </a:solidFill>
              </a:rPr>
              <a:t>Abundance Profiling</a:t>
            </a:r>
            <a:endParaRPr lang="en-US" sz="4400" dirty="0">
              <a:solidFill>
                <a:srgbClr val="000000"/>
              </a:solidFill>
            </a:endParaRPr>
          </a:p>
        </p:txBody>
      </p:sp>
    </p:spTree>
    <p:extLst>
      <p:ext uri="{BB962C8B-B14F-4D97-AF65-F5344CB8AC3E}">
        <p14:creationId xmlns:p14="http://schemas.microsoft.com/office/powerpoint/2010/main" val="25186127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sz="2800">
                <a:latin typeface="Calibri" charset="0"/>
              </a:rPr>
              <a:t>High indel datasets containing known genomes</a:t>
            </a:r>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9144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476250" y="5719763"/>
            <a:ext cx="8435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Note: NBC, </a:t>
            </a:r>
            <a:r>
              <a:rPr lang="en-US" dirty="0" err="1"/>
              <a:t>MetaPhlAn</a:t>
            </a:r>
            <a:r>
              <a:rPr lang="en-US" dirty="0"/>
              <a:t>, and </a:t>
            </a:r>
            <a:r>
              <a:rPr lang="en-US" dirty="0" err="1" smtClean="0"/>
              <a:t>MetaPhyler</a:t>
            </a:r>
            <a:r>
              <a:rPr lang="en-US" dirty="0" smtClean="0"/>
              <a:t> </a:t>
            </a:r>
            <a:r>
              <a:rPr lang="en-US" dirty="0"/>
              <a:t>cannot classify any sequences from at least one</a:t>
            </a:r>
          </a:p>
          <a:p>
            <a:r>
              <a:rPr lang="en-US" dirty="0"/>
              <a:t> of the high </a:t>
            </a:r>
            <a:r>
              <a:rPr lang="en-US" dirty="0" err="1"/>
              <a:t>indel</a:t>
            </a:r>
            <a:r>
              <a:rPr lang="en-US" dirty="0"/>
              <a:t> long sequence datasets, and </a:t>
            </a:r>
            <a:r>
              <a:rPr lang="en-US" dirty="0" err="1"/>
              <a:t>mOTU</a:t>
            </a:r>
            <a:r>
              <a:rPr lang="en-US" dirty="0"/>
              <a:t> terminates with an error message</a:t>
            </a:r>
          </a:p>
          <a:p>
            <a:r>
              <a:rPr lang="en-US" dirty="0"/>
              <a:t>on all the high </a:t>
            </a:r>
            <a:r>
              <a:rPr lang="en-US" dirty="0" err="1"/>
              <a:t>indel</a:t>
            </a:r>
            <a:r>
              <a:rPr lang="en-US" dirty="0"/>
              <a:t> datasets.</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4763"/>
            <a:ext cx="8229600" cy="1143001"/>
          </a:xfrm>
        </p:spPr>
        <p:txBody>
          <a:bodyPr/>
          <a:lstStyle/>
          <a:p>
            <a:pPr eaLnBrk="1" hangingPunct="1"/>
            <a:r>
              <a:rPr lang="en-US" sz="2800">
                <a:latin typeface="Calibri" charset="0"/>
              </a:rPr>
              <a:t>“Novel” genome datasets</a:t>
            </a:r>
          </a:p>
        </p:txBody>
      </p:sp>
      <p:sp>
        <p:nvSpPr>
          <p:cNvPr id="15362" name="Rectangle 4"/>
          <p:cNvSpPr>
            <a:spLocks noChangeArrowheads="1"/>
          </p:cNvSpPr>
          <p:nvPr/>
        </p:nvSpPr>
        <p:spPr bwMode="auto">
          <a:xfrm>
            <a:off x="1163638" y="5875338"/>
            <a:ext cx="703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Note: mOTU terminates with an error message on the long fragment datasets and high indel datasets.</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338" y="960438"/>
            <a:ext cx="6948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TIPP vs. other abundance profilers</a:t>
            </a:r>
            <a:endParaRPr lang="en-US" dirty="0">
              <a:solidFill>
                <a:srgbClr val="0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TIPP is highly accurate, even in the presence of high </a:t>
            </a:r>
            <a:r>
              <a:rPr lang="en-US" dirty="0" err="1" smtClean="0"/>
              <a:t>indel</a:t>
            </a:r>
            <a:r>
              <a:rPr lang="en-US" dirty="0" smtClean="0"/>
              <a:t> rates and novel genomes, and for both short and long reads.</a:t>
            </a:r>
          </a:p>
          <a:p>
            <a:endParaRPr lang="en-US" dirty="0"/>
          </a:p>
          <a:p>
            <a:r>
              <a:rPr lang="en-US" dirty="0" smtClean="0"/>
              <a:t>All other methods have some vulnerability (e.g., </a:t>
            </a:r>
            <a:r>
              <a:rPr lang="en-US" dirty="0" err="1" smtClean="0"/>
              <a:t>mOTU</a:t>
            </a:r>
            <a:r>
              <a:rPr lang="en-US" dirty="0" smtClean="0"/>
              <a:t> is only accurate for short reads and is impacted by high </a:t>
            </a:r>
            <a:r>
              <a:rPr lang="en-US" dirty="0" err="1" smtClean="0"/>
              <a:t>indel</a:t>
            </a:r>
            <a:r>
              <a:rPr lang="en-US" dirty="0" smtClean="0"/>
              <a:t> rates).</a:t>
            </a:r>
          </a:p>
          <a:p>
            <a:pPr marL="0" indent="0">
              <a:buNone/>
            </a:pPr>
            <a:endParaRPr lang="en-US" dirty="0"/>
          </a:p>
          <a:p>
            <a:pPr marL="0" indent="0">
              <a:buNone/>
            </a:pPr>
            <a:r>
              <a:rPr lang="en-US" dirty="0"/>
              <a:t/>
            </a:r>
            <a:br>
              <a:rPr lang="en-US" dirty="0"/>
            </a:br>
            <a:endParaRPr lang="en-US" dirty="0" smtClean="0"/>
          </a:p>
        </p:txBody>
      </p:sp>
    </p:spTree>
    <p:extLst>
      <p:ext uri="{BB962C8B-B14F-4D97-AF65-F5344CB8AC3E}">
        <p14:creationId xmlns:p14="http://schemas.microsoft.com/office/powerpoint/2010/main" val="3880673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26"/>
          <p:cNvSpPr>
            <a:spLocks noGrp="1" noChangeArrowheads="1"/>
          </p:cNvSpPr>
          <p:nvPr>
            <p:ph type="title"/>
          </p:nvPr>
        </p:nvSpPr>
        <p:spPr>
          <a:xfrm>
            <a:off x="685800" y="457200"/>
            <a:ext cx="7772400" cy="1143000"/>
          </a:xfrm>
        </p:spPr>
        <p:txBody>
          <a:bodyPr/>
          <a:lstStyle/>
          <a:p>
            <a:pPr eaLnBrk="1" hangingPunct="1"/>
            <a:r>
              <a:rPr lang="en-US" sz="3600" b="1">
                <a:latin typeface="Arial" charset="0"/>
                <a:ea typeface="ＭＳ Ｐゴシック" charset="0"/>
                <a:cs typeface="ＭＳ Ｐゴシック" charset="0"/>
              </a:rPr>
              <a:t>Phylogenetic </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boosters</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 </a:t>
            </a:r>
            <a:endParaRPr lang="en-US" b="1">
              <a:latin typeface="Arial" charset="0"/>
              <a:ea typeface="ＭＳ Ｐゴシック" charset="0"/>
              <a:cs typeface="ＭＳ Ｐゴシック" charset="0"/>
            </a:endParaRPr>
          </a:p>
        </p:txBody>
      </p:sp>
      <p:sp>
        <p:nvSpPr>
          <p:cNvPr id="178178" name="Rectangle 1027"/>
          <p:cNvSpPr>
            <a:spLocks noGrp="1" noChangeArrowheads="1"/>
          </p:cNvSpPr>
          <p:nvPr>
            <p:ph type="body" idx="1"/>
          </p:nvPr>
        </p:nvSpPr>
        <p:spPr>
          <a:xfrm>
            <a:off x="685800" y="1981200"/>
            <a:ext cx="8153400" cy="4648200"/>
          </a:xfrm>
        </p:spPr>
        <p:txBody>
          <a:bodyPr>
            <a:normAutofit lnSpcReduction="10000"/>
          </a:bodyPr>
          <a:lstStyle/>
          <a:p>
            <a:pPr eaLnBrk="1" hangingPunct="1">
              <a:lnSpc>
                <a:spcPct val="90000"/>
              </a:lnSpc>
              <a:buFontTx/>
              <a:buNone/>
            </a:pPr>
            <a:r>
              <a:rPr lang="en-US" sz="1800" dirty="0">
                <a:latin typeface="Arial" charset="0"/>
                <a:ea typeface="ＭＳ Ｐゴシック" charset="0"/>
                <a:cs typeface="ＭＳ Ｐゴシック" charset="0"/>
              </a:rPr>
              <a:t>Goal: improve accuracy, speed, robustness, or theoretical guarantees of base methods</a:t>
            </a:r>
          </a:p>
          <a:p>
            <a:pPr eaLnBrk="1" hangingPunct="1">
              <a:lnSpc>
                <a:spcPct val="90000"/>
              </a:lnSpc>
              <a:buFontTx/>
              <a:buNone/>
            </a:pPr>
            <a:r>
              <a:rPr lang="en-US" sz="1800" dirty="0">
                <a:latin typeface="Arial" charset="0"/>
                <a:ea typeface="ＭＳ Ｐゴシック" charset="0"/>
                <a:cs typeface="ＭＳ Ｐゴシック" charset="0"/>
              </a:rPr>
              <a:t>Techniques: divide-and-conquer, iteration, </a:t>
            </a:r>
            <a:r>
              <a:rPr lang="en-US" sz="1800" dirty="0" err="1">
                <a:latin typeface="Arial" charset="0"/>
                <a:ea typeface="ＭＳ Ｐゴシック" charset="0"/>
                <a:cs typeface="ＭＳ Ｐゴシック" charset="0"/>
              </a:rPr>
              <a:t>chordal</a:t>
            </a:r>
            <a:r>
              <a:rPr lang="en-US" sz="1800" dirty="0">
                <a:latin typeface="Arial" charset="0"/>
                <a:ea typeface="ＭＳ Ｐゴシック" charset="0"/>
                <a:cs typeface="ＭＳ Ｐゴシック" charset="0"/>
              </a:rPr>
              <a:t> graph algorithms, and    “</a:t>
            </a:r>
            <a:r>
              <a:rPr lang="en-US" altLang="ja-JP" sz="1800" dirty="0">
                <a:latin typeface="Arial" charset="0"/>
                <a:ea typeface="ＭＳ Ｐゴシック" charset="0"/>
                <a:cs typeface="ＭＳ Ｐゴシック" charset="0"/>
              </a:rPr>
              <a:t>bin-and-conquer</a:t>
            </a:r>
            <a:r>
              <a:rPr lang="en-US" sz="1800" dirty="0">
                <a:latin typeface="Arial" charset="0"/>
                <a:ea typeface="ＭＳ Ｐゴシック" charset="0"/>
                <a:cs typeface="ＭＳ Ｐゴシック" charset="0"/>
              </a:rPr>
              <a:t>”</a:t>
            </a:r>
            <a:endParaRPr lang="en-US" altLang="ja-JP" sz="1800" dirty="0">
              <a:latin typeface="Arial" charset="0"/>
              <a:ea typeface="ＭＳ Ｐゴシック" charset="0"/>
              <a:cs typeface="ＭＳ Ｐゴシック" charset="0"/>
            </a:endParaRPr>
          </a:p>
          <a:p>
            <a:pPr eaLnBrk="1" hangingPunct="1">
              <a:lnSpc>
                <a:spcPct val="90000"/>
              </a:lnSpc>
              <a:buFontTx/>
              <a:buNone/>
            </a:pPr>
            <a:endParaRPr lang="en-US" sz="1800" dirty="0">
              <a:latin typeface="Arial" charset="0"/>
              <a:ea typeface="ＭＳ Ｐゴシック" charset="0"/>
              <a:cs typeface="ＭＳ Ｐゴシック" charset="0"/>
            </a:endParaRPr>
          </a:p>
          <a:p>
            <a:pPr eaLnBrk="1" hangingPunct="1">
              <a:lnSpc>
                <a:spcPct val="90000"/>
              </a:lnSpc>
              <a:buFontTx/>
              <a:buNone/>
            </a:pPr>
            <a:r>
              <a:rPr lang="en-US" sz="1800" dirty="0">
                <a:latin typeface="Arial" charset="0"/>
                <a:ea typeface="ＭＳ Ｐゴシック" charset="0"/>
                <a:cs typeface="ＭＳ Ｐゴシック" charset="0"/>
              </a:rPr>
              <a:t>Examples:</a:t>
            </a:r>
          </a:p>
          <a:p>
            <a:pPr eaLnBrk="1" hangingPunct="1">
              <a:lnSpc>
                <a:spcPct val="90000"/>
              </a:lnSpc>
            </a:pPr>
            <a:r>
              <a:rPr lang="en-US" sz="1800" dirty="0">
                <a:solidFill>
                  <a:srgbClr val="000000"/>
                </a:solidFill>
                <a:latin typeface="Arial" charset="0"/>
                <a:ea typeface="ＭＳ Ｐゴシック" charset="0"/>
                <a:cs typeface="ＭＳ Ｐゴシック" charset="0"/>
              </a:rPr>
              <a:t>DCM-boosting for distance-based methods (1999)</a:t>
            </a:r>
          </a:p>
          <a:p>
            <a:pPr eaLnBrk="1" hangingPunct="1">
              <a:lnSpc>
                <a:spcPct val="90000"/>
              </a:lnSpc>
            </a:pPr>
            <a:r>
              <a:rPr lang="en-US" sz="1800" dirty="0">
                <a:latin typeface="Arial" charset="0"/>
                <a:ea typeface="ＭＳ Ｐゴシック" charset="0"/>
                <a:cs typeface="ＭＳ Ｐゴシック" charset="0"/>
              </a:rPr>
              <a:t>DCM-boosting for heuristics for NP-hard problems (1999)</a:t>
            </a:r>
          </a:p>
          <a:p>
            <a:pPr eaLnBrk="1" hangingPunct="1">
              <a:lnSpc>
                <a:spcPct val="90000"/>
              </a:lnSpc>
            </a:pPr>
            <a:r>
              <a:rPr lang="en-US" sz="1800" dirty="0" err="1">
                <a:solidFill>
                  <a:srgbClr val="0000FF"/>
                </a:solidFill>
                <a:latin typeface="Arial" charset="0"/>
                <a:ea typeface="ＭＳ Ｐゴシック" charset="0"/>
                <a:cs typeface="ＭＳ Ｐゴシック" charset="0"/>
              </a:rPr>
              <a:t>SATé</a:t>
            </a:r>
            <a:r>
              <a:rPr lang="en-US" sz="1800" dirty="0" smtClean="0">
                <a:solidFill>
                  <a:srgbClr val="0000FF"/>
                </a:solidFill>
                <a:latin typeface="Arial" charset="0"/>
                <a:ea typeface="ＭＳ Ｐゴシック" charset="0"/>
                <a:cs typeface="ＭＳ Ｐゴシック" charset="0"/>
              </a:rPr>
              <a:t>- and PASTA-boosting </a:t>
            </a:r>
            <a:r>
              <a:rPr lang="en-US" sz="1800" dirty="0">
                <a:solidFill>
                  <a:srgbClr val="0000FF"/>
                </a:solidFill>
                <a:latin typeface="Arial" charset="0"/>
                <a:ea typeface="ＭＳ Ｐゴシック" charset="0"/>
                <a:cs typeface="ＭＳ Ｐゴシック" charset="0"/>
              </a:rPr>
              <a:t>for alignment methods (</a:t>
            </a:r>
            <a:r>
              <a:rPr lang="en-US" sz="1800" dirty="0" smtClean="0">
                <a:solidFill>
                  <a:srgbClr val="0000FF"/>
                </a:solidFill>
                <a:latin typeface="Arial" charset="0"/>
                <a:ea typeface="ＭＳ Ｐゴシック" charset="0"/>
                <a:cs typeface="ＭＳ Ｐゴシック" charset="0"/>
              </a:rPr>
              <a:t>2009, 2012, and 2014)</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err="1">
                <a:solidFill>
                  <a:srgbClr val="000000"/>
                </a:solidFill>
                <a:latin typeface="Arial" charset="0"/>
                <a:ea typeface="ＭＳ Ｐゴシック" charset="0"/>
                <a:cs typeface="ＭＳ Ｐゴシック" charset="0"/>
              </a:rPr>
              <a:t>SuperFine</a:t>
            </a:r>
            <a:r>
              <a:rPr lang="en-US" sz="1800" dirty="0">
                <a:solidFill>
                  <a:srgbClr val="000000"/>
                </a:solidFill>
                <a:latin typeface="Arial" charset="0"/>
                <a:ea typeface="ＭＳ Ｐゴシック" charset="0"/>
                <a:cs typeface="ＭＳ Ｐゴシック" charset="0"/>
              </a:rPr>
              <a:t>-boosting for supertree methods (2012) </a:t>
            </a:r>
          </a:p>
          <a:p>
            <a:pPr eaLnBrk="1" hangingPunct="1">
              <a:lnSpc>
                <a:spcPct val="90000"/>
              </a:lnSpc>
            </a:pPr>
            <a:r>
              <a:rPr lang="en-US" sz="1800" dirty="0">
                <a:solidFill>
                  <a:srgbClr val="000000"/>
                </a:solidFill>
                <a:latin typeface="Arial" charset="0"/>
                <a:ea typeface="ＭＳ Ｐゴシック" charset="0"/>
                <a:cs typeface="ＭＳ Ｐゴシック" charset="0"/>
              </a:rPr>
              <a:t>DACTAL: almost alignment-free phylogeny estimation methods (2012)</a:t>
            </a:r>
          </a:p>
          <a:p>
            <a:pPr eaLnBrk="1" hangingPunct="1">
              <a:lnSpc>
                <a:spcPct val="90000"/>
              </a:lnSpc>
            </a:pPr>
            <a:r>
              <a:rPr lang="en-US" sz="1800" dirty="0">
                <a:solidFill>
                  <a:srgbClr val="0000FF"/>
                </a:solidFill>
                <a:latin typeface="Arial" charset="0"/>
                <a:ea typeface="ＭＳ Ｐゴシック" charset="0"/>
                <a:cs typeface="ＭＳ Ｐゴシック" charset="0"/>
              </a:rPr>
              <a:t>SEPP-boosting for phylogenetic placement of short sequences (2012)</a:t>
            </a:r>
          </a:p>
          <a:p>
            <a:pPr eaLnBrk="1" hangingPunct="1">
              <a:lnSpc>
                <a:spcPct val="90000"/>
              </a:lnSpc>
            </a:pPr>
            <a:r>
              <a:rPr lang="en-US" sz="1800" dirty="0" smtClean="0">
                <a:solidFill>
                  <a:srgbClr val="0000FF"/>
                </a:solidFill>
                <a:latin typeface="Arial" charset="0"/>
                <a:ea typeface="ＭＳ Ｐゴシック" charset="0"/>
                <a:cs typeface="ＭＳ Ｐゴシック" charset="0"/>
              </a:rPr>
              <a:t>TIPP</a:t>
            </a:r>
            <a:r>
              <a:rPr lang="en-US" sz="1800" dirty="0">
                <a:solidFill>
                  <a:srgbClr val="0000FF"/>
                </a:solidFill>
                <a:latin typeface="Arial" charset="0"/>
                <a:ea typeface="ＭＳ Ｐゴシック" charset="0"/>
                <a:cs typeface="ＭＳ Ｐゴシック" charset="0"/>
              </a:rPr>
              <a:t>-boosting for </a:t>
            </a:r>
            <a:r>
              <a:rPr lang="en-US" sz="1800" dirty="0" err="1">
                <a:solidFill>
                  <a:srgbClr val="0000FF"/>
                </a:solidFill>
                <a:latin typeface="Arial" charset="0"/>
                <a:ea typeface="ＭＳ Ｐゴシック" charset="0"/>
                <a:cs typeface="ＭＳ Ｐゴシック" charset="0"/>
              </a:rPr>
              <a:t>metagenomic</a:t>
            </a:r>
            <a:r>
              <a:rPr lang="en-US" sz="1800" dirty="0">
                <a:solidFill>
                  <a:srgbClr val="0000FF"/>
                </a:solidFill>
                <a:latin typeface="Arial" charset="0"/>
                <a:ea typeface="ＭＳ Ｐゴシック" charset="0"/>
                <a:cs typeface="ＭＳ Ｐゴシック" charset="0"/>
              </a:rPr>
              <a:t> taxon identification </a:t>
            </a:r>
            <a:r>
              <a:rPr lang="en-US" sz="1800" dirty="0" smtClean="0">
                <a:solidFill>
                  <a:srgbClr val="0000FF"/>
                </a:solidFill>
                <a:latin typeface="Arial" charset="0"/>
                <a:ea typeface="ＭＳ Ｐゴシック" charset="0"/>
                <a:cs typeface="ＭＳ Ｐゴシック" charset="0"/>
              </a:rPr>
              <a:t>(submitted)</a:t>
            </a:r>
          </a:p>
          <a:p>
            <a:pPr>
              <a:lnSpc>
                <a:spcPct val="90000"/>
              </a:lnSpc>
            </a:pPr>
            <a:r>
              <a:rPr lang="en-US" sz="1800" dirty="0">
                <a:solidFill>
                  <a:srgbClr val="0000FF"/>
                </a:solidFill>
                <a:latin typeface="Arial" charset="0"/>
                <a:ea typeface="ＭＳ Ｐゴシック" charset="0"/>
                <a:cs typeface="ＭＳ Ｐゴシック" charset="0"/>
              </a:rPr>
              <a:t>UPP-boosting for alignment methods (in preparation</a:t>
            </a:r>
            <a:r>
              <a:rPr lang="en-US" sz="1800" dirty="0" smtClean="0">
                <a:solidFill>
                  <a:srgbClr val="0000FF"/>
                </a:solidFill>
                <a:latin typeface="Arial" charset="0"/>
                <a:ea typeface="ＭＳ Ｐゴシック" charset="0"/>
                <a:cs typeface="ＭＳ Ｐゴシック" charset="0"/>
              </a:rPr>
              <a:t>)</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a:latin typeface="Arial" charset="0"/>
                <a:ea typeface="ＭＳ Ｐゴシック" charset="0"/>
                <a:cs typeface="ＭＳ Ｐゴシック" charset="0"/>
              </a:rPr>
              <a:t>Bin-and-conquer for coalescent-based species tree estimation (</a:t>
            </a:r>
            <a:r>
              <a:rPr lang="en-US" sz="1800" dirty="0" smtClean="0">
                <a:latin typeface="Arial" charset="0"/>
                <a:ea typeface="ＭＳ Ｐゴシック" charset="0"/>
                <a:cs typeface="ＭＳ Ｐゴシック" charset="0"/>
              </a:rPr>
              <a:t>2013 and 2014)</a:t>
            </a:r>
            <a:endParaRPr lang="en-US" sz="1800" dirty="0">
              <a:latin typeface="Arial" charset="0"/>
              <a:ea typeface="ＭＳ Ｐゴシック" charset="0"/>
              <a:cs typeface="ＭＳ Ｐゴシック" charset="0"/>
            </a:endParaRPr>
          </a:p>
        </p:txBody>
      </p:sp>
      <p:sp>
        <p:nvSpPr>
          <p:cNvPr id="178179" name="Rectangle 1028"/>
          <p:cNvSpPr>
            <a:spLocks noChangeArrowheads="1"/>
          </p:cNvSpPr>
          <p:nvPr/>
        </p:nvSpPr>
        <p:spPr bwMode="auto">
          <a:xfrm>
            <a:off x="8070850" y="4438650"/>
            <a:ext cx="184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a:p>
            <a:endParaRPr lang="en-US"/>
          </a:p>
        </p:txBody>
      </p:sp>
    </p:spTree>
    <p:extLst>
      <p:ext uri="{BB962C8B-B14F-4D97-AF65-F5344CB8AC3E}">
        <p14:creationId xmlns:p14="http://schemas.microsoft.com/office/powerpoint/2010/main" val="21543593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3048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Warnow Laboratory</a:t>
            </a:r>
          </a:p>
        </p:txBody>
      </p:sp>
      <p:sp>
        <p:nvSpPr>
          <p:cNvPr id="247811" name="Rectangle 3"/>
          <p:cNvSpPr>
            <a:spLocks noGrp="1" noChangeArrowheads="1"/>
          </p:cNvSpPr>
          <p:nvPr>
            <p:ph type="body" idx="1"/>
          </p:nvPr>
        </p:nvSpPr>
        <p:spPr>
          <a:xfrm>
            <a:off x="228600" y="3581400"/>
            <a:ext cx="8686800" cy="30480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lnSpcReduction="1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U Texas PhD students: Siavash Mirarab, Nam Nguyen (former), and Md. S. </a:t>
            </a:r>
            <a:r>
              <a:rPr lang="en-US" sz="2000" dirty="0" err="1" smtClean="0"/>
              <a:t>Bayzid</a:t>
            </a:r>
            <a:endParaRPr lang="en-US" sz="2000" dirty="0" smtClean="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Postdoctoral Fellow: Ruth Davidson (at UIUC)</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Lab Website: </a:t>
            </a:r>
            <a:r>
              <a:rPr lang="en-US" sz="2000" dirty="0" smtClean="0">
                <a:hlinkClick r:id="rId3"/>
              </a:rPr>
              <a:t>http://www.cs.utexas.edu/users/phylo</a:t>
            </a:r>
            <a:r>
              <a:rPr lang="en-US" sz="20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Current and Past Funding</a:t>
            </a:r>
            <a:r>
              <a:rPr lang="en-US" sz="2000" dirty="0" smtClean="0"/>
              <a:t>: Guggenheim Foundation, Packard Foundation, NSF, Microsoft Research New England, and TACC (Texas Advanced Computing Center). HHMI graduate fellowship to </a:t>
            </a:r>
            <a:r>
              <a:rPr lang="en-US" sz="2000" dirty="0" err="1" smtClean="0"/>
              <a:t>Siavash</a:t>
            </a:r>
            <a:r>
              <a:rPr lang="en-US" sz="2000" dirty="0" smtClean="0"/>
              <a:t> </a:t>
            </a:r>
            <a:r>
              <a:rPr lang="en-US" sz="2000" dirty="0" err="1" smtClean="0"/>
              <a:t>Mirarab</a:t>
            </a:r>
            <a:r>
              <a:rPr lang="en-US" sz="2000" dirty="0"/>
              <a:t> </a:t>
            </a:r>
            <a:r>
              <a:rPr lang="en-US" sz="2000" dirty="0" smtClean="0"/>
              <a:t>and Fulbright graduate fellowship to Md. S. Bayzid.</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	</a:t>
            </a:r>
            <a:r>
              <a:rPr lang="en-US" sz="2000" dirty="0" smtClean="0">
                <a:hlinkClick r:id="rId4"/>
              </a:rPr>
              <a:t>http://tandy.cs.illiinois.edu</a:t>
            </a:r>
            <a:r>
              <a:rPr lang="en-US" sz="2000" dirty="0" smtClean="0"/>
              <a:t>	Tandy’s website</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smtClean="0"/>
          </a:p>
        </p:txBody>
      </p:sp>
      <p:pic>
        <p:nvPicPr>
          <p:cNvPr id="182275" name="Picture 12" descr="siav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94" y="1752599"/>
            <a:ext cx="1493794" cy="148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13" descr="warn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838" y="304800"/>
            <a:ext cx="11985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1" descr="nam-nguye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55407" y="1752600"/>
            <a:ext cx="1997205" cy="149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2"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6138" y="1752599"/>
            <a:ext cx="1379877" cy="149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a:stretch>
            <a:fillRect/>
          </a:stretch>
        </p:blipFill>
        <p:spPr>
          <a:xfrm>
            <a:off x="6430365" y="1752946"/>
            <a:ext cx="1453261" cy="149929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925638"/>
            <a:ext cx="3328988"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62000" y="179389"/>
            <a:ext cx="7740382" cy="111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nSpc>
                <a:spcPct val="120000"/>
              </a:lnSpc>
              <a:defRPr/>
            </a:pPr>
            <a:r>
              <a:rPr lang="en-US" sz="2800" dirty="0" smtClean="0"/>
              <a:t>(Phylogenetic estimation from whole genomes)</a:t>
            </a:r>
            <a:endParaRPr lang="en-US" dirty="0"/>
          </a:p>
        </p:txBody>
      </p:sp>
      <p:pic>
        <p:nvPicPr>
          <p:cNvPr id="23555" name="Picture 1" descr="genome-10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2054225"/>
            <a:ext cx="2670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03685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925638"/>
            <a:ext cx="3328988"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62000" y="179389"/>
            <a:ext cx="7740382" cy="111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nSpc>
                <a:spcPct val="120000"/>
              </a:lnSpc>
              <a:defRPr/>
            </a:pPr>
            <a:r>
              <a:rPr lang="en-US" sz="2800" dirty="0" smtClean="0"/>
              <a:t>(Phylogenetic estimation from whole genomes)</a:t>
            </a:r>
            <a:endParaRPr lang="en-US" dirty="0"/>
          </a:p>
        </p:txBody>
      </p:sp>
      <p:pic>
        <p:nvPicPr>
          <p:cNvPr id="23555" name="Picture 1" descr="genome-10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2054225"/>
            <a:ext cx="2670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256" y="5128243"/>
            <a:ext cx="8222097" cy="1477328"/>
          </a:xfrm>
          <a:prstGeom prst="rect">
            <a:avLst/>
          </a:prstGeom>
          <a:noFill/>
        </p:spPr>
        <p:txBody>
          <a:bodyPr wrap="none" rtlCol="0">
            <a:spAutoFit/>
          </a:bodyPr>
          <a:lstStyle/>
          <a:p>
            <a:r>
              <a:rPr lang="en-US" dirty="0" smtClean="0"/>
              <a:t>Challenges: Gene tree conflict due to incomplete lineage sorting, duplication and loss,</a:t>
            </a:r>
          </a:p>
          <a:p>
            <a:r>
              <a:rPr lang="en-US" dirty="0"/>
              <a:t>r</a:t>
            </a:r>
            <a:r>
              <a:rPr lang="en-US" dirty="0" smtClean="0"/>
              <a:t>ecombination, etc.</a:t>
            </a:r>
          </a:p>
          <a:p>
            <a:endParaRPr lang="en-US" dirty="0" smtClean="0"/>
          </a:p>
          <a:p>
            <a:r>
              <a:rPr lang="en-US" dirty="0" smtClean="0"/>
              <a:t>Reticulate evolution (horizontal gene transfer, hybridization) requiring phylogenetic</a:t>
            </a:r>
          </a:p>
          <a:p>
            <a:r>
              <a:rPr lang="en-US" dirty="0"/>
              <a:t>n</a:t>
            </a:r>
            <a:r>
              <a:rPr lang="en-US" dirty="0" smtClean="0"/>
              <a:t>etworks.</a:t>
            </a:r>
            <a:endParaRPr lang="en-US" dirty="0"/>
          </a:p>
        </p:txBody>
      </p:sp>
    </p:spTree>
    <p:extLst>
      <p:ext uri="{BB962C8B-B14F-4D97-AF65-F5344CB8AC3E}">
        <p14:creationId xmlns:p14="http://schemas.microsoft.com/office/powerpoint/2010/main" val="19177707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853" y="938213"/>
            <a:ext cx="33813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p:cNvSpPr txBox="1">
            <a:spLocks noChangeArrowheads="1"/>
          </p:cNvSpPr>
          <p:nvPr/>
        </p:nvSpPr>
        <p:spPr bwMode="auto">
          <a:xfrm>
            <a:off x="332304" y="1016387"/>
            <a:ext cx="8888446" cy="45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t>Scientific challenges:</a:t>
            </a:r>
          </a:p>
          <a:p>
            <a:endParaRPr lang="en-US" sz="2000" dirty="0"/>
          </a:p>
          <a:p>
            <a:pPr marL="285750" indent="-285750">
              <a:buFont typeface="Arial"/>
              <a:buChar char="•"/>
            </a:pPr>
            <a:r>
              <a:rPr lang="en-US" sz="1800" dirty="0" smtClean="0"/>
              <a:t>Ultra</a:t>
            </a:r>
            <a:r>
              <a:rPr lang="en-US" sz="1800" dirty="0"/>
              <a:t>-large multiple-sequence </a:t>
            </a:r>
            <a:r>
              <a:rPr lang="en-US" sz="1800" dirty="0" smtClean="0"/>
              <a:t>alignment</a:t>
            </a:r>
          </a:p>
          <a:p>
            <a:pPr marL="285750" indent="-285750">
              <a:buFont typeface="Arial"/>
              <a:buChar char="•"/>
            </a:pPr>
            <a:r>
              <a:rPr lang="en-US" sz="1800" dirty="0" smtClean="0"/>
              <a:t>Alignment</a:t>
            </a:r>
            <a:r>
              <a:rPr lang="en-US" sz="1800" dirty="0"/>
              <a:t>-free phylogeny estimation</a:t>
            </a:r>
          </a:p>
          <a:p>
            <a:pPr marL="285750" indent="-285750">
              <a:buFont typeface="Arial"/>
              <a:buChar char="•"/>
            </a:pPr>
            <a:r>
              <a:rPr lang="en-US" sz="1800" dirty="0" smtClean="0"/>
              <a:t>Supertree </a:t>
            </a:r>
            <a:r>
              <a:rPr lang="en-US" sz="1800" dirty="0"/>
              <a:t>estimation</a:t>
            </a:r>
          </a:p>
          <a:p>
            <a:pPr marL="285750" indent="-285750">
              <a:buFont typeface="Arial"/>
              <a:buChar char="•"/>
            </a:pPr>
            <a:r>
              <a:rPr lang="en-US" sz="1800" dirty="0" smtClean="0"/>
              <a:t>Estimating </a:t>
            </a:r>
            <a:r>
              <a:rPr lang="en-US" sz="1800" dirty="0"/>
              <a:t>species trees from </a:t>
            </a:r>
            <a:r>
              <a:rPr lang="en-US" sz="1800" dirty="0" smtClean="0"/>
              <a:t>many </a:t>
            </a:r>
            <a:r>
              <a:rPr lang="en-US" sz="1800" dirty="0"/>
              <a:t>gene trees</a:t>
            </a:r>
          </a:p>
          <a:p>
            <a:pPr marL="285750" indent="-285750">
              <a:buFont typeface="Arial"/>
              <a:buChar char="•"/>
            </a:pPr>
            <a:r>
              <a:rPr lang="en-US" sz="1800" dirty="0" smtClean="0"/>
              <a:t>Genome </a:t>
            </a:r>
            <a:r>
              <a:rPr lang="en-US" sz="1800" dirty="0"/>
              <a:t>rearrangement phylogeny</a:t>
            </a:r>
          </a:p>
          <a:p>
            <a:pPr marL="285750" indent="-285750">
              <a:buFont typeface="Arial"/>
              <a:buChar char="•"/>
            </a:pPr>
            <a:r>
              <a:rPr lang="en-US" sz="1800" dirty="0" smtClean="0"/>
              <a:t>Reticulate evolution</a:t>
            </a:r>
          </a:p>
          <a:p>
            <a:pPr marL="285750" indent="-285750">
              <a:buFont typeface="Arial"/>
              <a:buChar char="•"/>
            </a:pPr>
            <a:r>
              <a:rPr lang="en-US" sz="1800" dirty="0" smtClean="0"/>
              <a:t>Visualization </a:t>
            </a:r>
            <a:r>
              <a:rPr lang="en-US" sz="1800" dirty="0"/>
              <a:t>of large trees and </a:t>
            </a:r>
            <a:r>
              <a:rPr lang="en-US" sz="1800" dirty="0" smtClean="0"/>
              <a:t>alignments</a:t>
            </a:r>
          </a:p>
          <a:p>
            <a:pPr marL="285750" indent="-285750">
              <a:buFont typeface="Arial"/>
              <a:buChar char="•"/>
            </a:pPr>
            <a:r>
              <a:rPr lang="en-US" sz="1800" dirty="0" smtClean="0"/>
              <a:t>Data </a:t>
            </a:r>
            <a:r>
              <a:rPr lang="en-US" sz="1800" dirty="0"/>
              <a:t>mining techniques to explore multiple </a:t>
            </a:r>
            <a:r>
              <a:rPr lang="en-US" sz="1800" dirty="0" smtClean="0"/>
              <a:t>optima</a:t>
            </a:r>
          </a:p>
          <a:p>
            <a:pPr marL="285750" indent="-285750">
              <a:buFont typeface="Arial"/>
              <a:buChar char="•"/>
            </a:pPr>
            <a:r>
              <a:rPr lang="en-US" sz="1800" dirty="0" smtClean="0"/>
              <a:t>Theoretical guarantees under Markov models of evolution</a:t>
            </a:r>
          </a:p>
          <a:p>
            <a:pPr marL="285750" indent="-285750">
              <a:buFont typeface="Arial"/>
              <a:buChar char="•"/>
            </a:pPr>
            <a:endParaRPr lang="en-US" sz="1800" dirty="0"/>
          </a:p>
          <a:p>
            <a:endParaRPr lang="en-US" sz="1800" dirty="0" smtClean="0"/>
          </a:p>
          <a:p>
            <a:r>
              <a:rPr lang="en-US" sz="1800" dirty="0" smtClean="0"/>
              <a:t>Techniques:</a:t>
            </a:r>
          </a:p>
          <a:p>
            <a:r>
              <a:rPr lang="en-US" sz="1800" dirty="0" smtClean="0"/>
              <a:t>machine learning, applied probability theory, graph theory, combinatorial optimization,</a:t>
            </a:r>
          </a:p>
          <a:p>
            <a:r>
              <a:rPr lang="en-US" sz="1800" dirty="0" smtClean="0"/>
              <a:t>supercomputing, and heuristics</a:t>
            </a:r>
            <a:endParaRPr lang="en-US" sz="1800" dirty="0"/>
          </a:p>
        </p:txBody>
      </p:sp>
      <p:sp>
        <p:nvSpPr>
          <p:cNvPr id="176131" name="Text Box 4"/>
          <p:cNvSpPr txBox="1">
            <a:spLocks noChangeArrowheads="1"/>
          </p:cNvSpPr>
          <p:nvPr/>
        </p:nvSpPr>
        <p:spPr bwMode="auto">
          <a:xfrm>
            <a:off x="1143000" y="179388"/>
            <a:ext cx="83581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The Tree of Life: </a:t>
            </a:r>
            <a:r>
              <a:rPr lang="en-US" sz="3200" i="1">
                <a:solidFill>
                  <a:srgbClr val="0000FF"/>
                </a:solidFill>
              </a:rPr>
              <a:t>Multiple</a:t>
            </a:r>
            <a:r>
              <a:rPr lang="en-US" sz="3200"/>
              <a:t> </a:t>
            </a:r>
            <a:r>
              <a:rPr lang="en-US" sz="3200" i="1"/>
              <a:t>Challenges</a:t>
            </a:r>
          </a:p>
        </p:txBody>
      </p:sp>
    </p:spTree>
    <p:extLst>
      <p:ext uri="{BB962C8B-B14F-4D97-AF65-F5344CB8AC3E}">
        <p14:creationId xmlns:p14="http://schemas.microsoft.com/office/powerpoint/2010/main" val="15822655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Combined analysis </a:t>
            </a:r>
          </a:p>
        </p:txBody>
      </p:sp>
      <p:sp>
        <p:nvSpPr>
          <p:cNvPr id="254979" name="Line 3"/>
          <p:cNvSpPr>
            <a:spLocks noChangeShapeType="1"/>
          </p:cNvSpPr>
          <p:nvPr/>
        </p:nvSpPr>
        <p:spPr bwMode="auto">
          <a:xfrm>
            <a:off x="998538" y="1492250"/>
            <a:ext cx="0" cy="3581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0" name="Line 4"/>
          <p:cNvSpPr>
            <a:spLocks noChangeShapeType="1"/>
          </p:cNvSpPr>
          <p:nvPr/>
        </p:nvSpPr>
        <p:spPr bwMode="auto">
          <a:xfrm>
            <a:off x="152400" y="2111375"/>
            <a:ext cx="5486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1" name="Text Box 5"/>
          <p:cNvSpPr txBox="1">
            <a:spLocks noChangeArrowheads="1"/>
          </p:cNvSpPr>
          <p:nvPr/>
        </p:nvSpPr>
        <p:spPr bwMode="auto">
          <a:xfrm>
            <a:off x="1219200" y="1531938"/>
            <a:ext cx="1490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3557" name="Text Box 6"/>
          <p:cNvSpPr txBox="1">
            <a:spLocks noChangeArrowheads="1"/>
          </p:cNvSpPr>
          <p:nvPr/>
        </p:nvSpPr>
        <p:spPr bwMode="auto">
          <a:xfrm>
            <a:off x="441325" y="2111375"/>
            <a:ext cx="5000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3558" name="Text Box 7"/>
          <p:cNvSpPr txBox="1">
            <a:spLocks noChangeArrowheads="1"/>
          </p:cNvSpPr>
          <p:nvPr/>
        </p:nvSpPr>
        <p:spPr bwMode="auto">
          <a:xfrm>
            <a:off x="414338" y="2444750"/>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3559" name="Text Box 8"/>
          <p:cNvSpPr txBox="1">
            <a:spLocks noChangeArrowheads="1"/>
          </p:cNvSpPr>
          <p:nvPr/>
        </p:nvSpPr>
        <p:spPr bwMode="auto">
          <a:xfrm>
            <a:off x="414338" y="2797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3560" name="Text Box 9"/>
          <p:cNvSpPr txBox="1">
            <a:spLocks noChangeArrowheads="1"/>
          </p:cNvSpPr>
          <p:nvPr/>
        </p:nvSpPr>
        <p:spPr bwMode="auto">
          <a:xfrm>
            <a:off x="414338" y="3178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3561" name="Text Box 10"/>
          <p:cNvSpPr txBox="1">
            <a:spLocks noChangeArrowheads="1"/>
          </p:cNvSpPr>
          <p:nvPr/>
        </p:nvSpPr>
        <p:spPr bwMode="auto">
          <a:xfrm>
            <a:off x="414338" y="3559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3562" name="Text Box 11"/>
          <p:cNvSpPr txBox="1">
            <a:spLocks noChangeArrowheads="1"/>
          </p:cNvSpPr>
          <p:nvPr/>
        </p:nvSpPr>
        <p:spPr bwMode="auto">
          <a:xfrm>
            <a:off x="414338" y="3940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3563" name="Text Box 12"/>
          <p:cNvSpPr txBox="1">
            <a:spLocks noChangeArrowheads="1"/>
          </p:cNvSpPr>
          <p:nvPr/>
        </p:nvSpPr>
        <p:spPr bwMode="auto">
          <a:xfrm>
            <a:off x="414338" y="4321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3564" name="Text Box 13"/>
          <p:cNvSpPr txBox="1">
            <a:spLocks noChangeArrowheads="1"/>
          </p:cNvSpPr>
          <p:nvPr/>
        </p:nvSpPr>
        <p:spPr bwMode="auto">
          <a:xfrm>
            <a:off x="414338" y="468312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3565" name="Rectangle 14"/>
          <p:cNvSpPr>
            <a:spLocks noChangeArrowheads="1"/>
          </p:cNvSpPr>
          <p:nvPr/>
        </p:nvSpPr>
        <p:spPr bwMode="auto">
          <a:xfrm>
            <a:off x="274320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3566" name="Rectangle 15"/>
          <p:cNvSpPr>
            <a:spLocks noChangeArrowheads="1"/>
          </p:cNvSpPr>
          <p:nvPr/>
        </p:nvSpPr>
        <p:spPr bwMode="auto">
          <a:xfrm>
            <a:off x="422275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54992" name="Text Box 16"/>
          <p:cNvSpPr txBox="1">
            <a:spLocks noChangeArrowheads="1"/>
          </p:cNvSpPr>
          <p:nvPr/>
        </p:nvSpPr>
        <p:spPr bwMode="auto">
          <a:xfrm>
            <a:off x="1143000" y="220980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54993" name="Text Box 17"/>
          <p:cNvSpPr txBox="1">
            <a:spLocks noChangeArrowheads="1"/>
          </p:cNvSpPr>
          <p:nvPr/>
        </p:nvSpPr>
        <p:spPr bwMode="auto">
          <a:xfrm>
            <a:off x="1098550" y="2568575"/>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54994" name="Text Box 18"/>
          <p:cNvSpPr txBox="1">
            <a:spLocks noChangeArrowheads="1"/>
          </p:cNvSpPr>
          <p:nvPr/>
        </p:nvSpPr>
        <p:spPr bwMode="auto">
          <a:xfrm>
            <a:off x="1143000" y="29178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54995" name="Text Box 19"/>
          <p:cNvSpPr txBox="1">
            <a:spLocks noChangeArrowheads="1"/>
          </p:cNvSpPr>
          <p:nvPr/>
        </p:nvSpPr>
        <p:spPr bwMode="auto">
          <a:xfrm>
            <a:off x="1143000" y="3254375"/>
            <a:ext cx="163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54996" name="Text Box 20"/>
          <p:cNvSpPr txBox="1">
            <a:spLocks noChangeArrowheads="1"/>
          </p:cNvSpPr>
          <p:nvPr/>
        </p:nvSpPr>
        <p:spPr bwMode="auto">
          <a:xfrm>
            <a:off x="1166813" y="4365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54997" name="Text Box 21"/>
          <p:cNvSpPr txBox="1">
            <a:spLocks noChangeArrowheads="1"/>
          </p:cNvSpPr>
          <p:nvPr/>
        </p:nvSpPr>
        <p:spPr bwMode="auto">
          <a:xfrm>
            <a:off x="1166813" y="4746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sp>
        <p:nvSpPr>
          <p:cNvPr id="23573" name="Rectangle 22"/>
          <p:cNvSpPr>
            <a:spLocks noChangeArrowheads="1"/>
          </p:cNvSpPr>
          <p:nvPr/>
        </p:nvSpPr>
        <p:spPr bwMode="auto">
          <a:xfrm>
            <a:off x="2655888" y="3254375"/>
            <a:ext cx="1606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3574" name="Rectangle 23"/>
          <p:cNvSpPr>
            <a:spLocks noChangeArrowheads="1"/>
          </p:cNvSpPr>
          <p:nvPr/>
        </p:nvSpPr>
        <p:spPr bwMode="auto">
          <a:xfrm>
            <a:off x="2655888" y="3603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5" name="Rectangle 24"/>
          <p:cNvSpPr>
            <a:spLocks noChangeArrowheads="1"/>
          </p:cNvSpPr>
          <p:nvPr/>
        </p:nvSpPr>
        <p:spPr bwMode="auto">
          <a:xfrm>
            <a:off x="2649538" y="3984625"/>
            <a:ext cx="1617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3576" name="Rectangle 25"/>
          <p:cNvSpPr>
            <a:spLocks noChangeArrowheads="1"/>
          </p:cNvSpPr>
          <p:nvPr/>
        </p:nvSpPr>
        <p:spPr bwMode="auto">
          <a:xfrm>
            <a:off x="2665413"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7" name="Rectangle 26"/>
          <p:cNvSpPr>
            <a:spLocks noChangeArrowheads="1"/>
          </p:cNvSpPr>
          <p:nvPr/>
        </p:nvSpPr>
        <p:spPr bwMode="auto">
          <a:xfrm>
            <a:off x="4114800" y="2232025"/>
            <a:ext cx="1527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3578" name="Rectangle 27"/>
          <p:cNvSpPr>
            <a:spLocks noChangeArrowheads="1"/>
          </p:cNvSpPr>
          <p:nvPr/>
        </p:nvSpPr>
        <p:spPr bwMode="auto">
          <a:xfrm>
            <a:off x="4114800" y="29178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3579" name="Rectangle 28"/>
          <p:cNvSpPr>
            <a:spLocks noChangeArrowheads="1"/>
          </p:cNvSpPr>
          <p:nvPr/>
        </p:nvSpPr>
        <p:spPr bwMode="auto">
          <a:xfrm>
            <a:off x="4114800"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3580" name="Rectangle 29"/>
          <p:cNvSpPr>
            <a:spLocks noChangeArrowheads="1"/>
          </p:cNvSpPr>
          <p:nvPr/>
        </p:nvSpPr>
        <p:spPr bwMode="auto">
          <a:xfrm>
            <a:off x="4114800" y="47466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3581" name="Rectangle 30"/>
          <p:cNvSpPr>
            <a:spLocks noChangeArrowheads="1"/>
          </p:cNvSpPr>
          <p:nvPr/>
        </p:nvSpPr>
        <p:spPr bwMode="auto">
          <a:xfrm>
            <a:off x="4114800" y="325437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55007" name="Text Box 31"/>
          <p:cNvSpPr txBox="1">
            <a:spLocks noChangeArrowheads="1"/>
          </p:cNvSpPr>
          <p:nvPr/>
        </p:nvSpPr>
        <p:spPr bwMode="auto">
          <a:xfrm>
            <a:off x="1143000" y="3649663"/>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 ? </a:t>
            </a:r>
          </a:p>
        </p:txBody>
      </p:sp>
      <p:sp>
        <p:nvSpPr>
          <p:cNvPr id="255008" name="Text Box 32"/>
          <p:cNvSpPr txBox="1">
            <a:spLocks noChangeArrowheads="1"/>
          </p:cNvSpPr>
          <p:nvPr/>
        </p:nvSpPr>
        <p:spPr bwMode="auto">
          <a:xfrm>
            <a:off x="1219200" y="4016375"/>
            <a:ext cx="15144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a:t>
            </a:r>
          </a:p>
        </p:txBody>
      </p:sp>
      <p:sp>
        <p:nvSpPr>
          <p:cNvPr id="255009" name="Text Box 33"/>
          <p:cNvSpPr txBox="1">
            <a:spLocks noChangeArrowheads="1"/>
          </p:cNvSpPr>
          <p:nvPr/>
        </p:nvSpPr>
        <p:spPr bwMode="auto">
          <a:xfrm>
            <a:off x="2649538" y="2224088"/>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0" name="Text Box 34"/>
          <p:cNvSpPr txBox="1">
            <a:spLocks noChangeArrowheads="1"/>
          </p:cNvSpPr>
          <p:nvPr/>
        </p:nvSpPr>
        <p:spPr bwMode="auto">
          <a:xfrm>
            <a:off x="2649538" y="2590800"/>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1" name="Text Box 35"/>
          <p:cNvSpPr txBox="1">
            <a:spLocks noChangeArrowheads="1"/>
          </p:cNvSpPr>
          <p:nvPr/>
        </p:nvSpPr>
        <p:spPr bwMode="auto">
          <a:xfrm>
            <a:off x="2649538" y="29495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2" name="Text Box 36"/>
          <p:cNvSpPr txBox="1">
            <a:spLocks noChangeArrowheads="1"/>
          </p:cNvSpPr>
          <p:nvPr/>
        </p:nvSpPr>
        <p:spPr bwMode="auto">
          <a:xfrm>
            <a:off x="2649538" y="47783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3588" name="Rectangle 37"/>
          <p:cNvSpPr>
            <a:spLocks noChangeArrowheads="1"/>
          </p:cNvSpPr>
          <p:nvPr/>
        </p:nvSpPr>
        <p:spPr bwMode="auto">
          <a:xfrm>
            <a:off x="4114800" y="25685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89" name="Rectangle 38"/>
          <p:cNvSpPr>
            <a:spLocks noChangeArrowheads="1"/>
          </p:cNvSpPr>
          <p:nvPr/>
        </p:nvSpPr>
        <p:spPr bwMode="auto">
          <a:xfrm>
            <a:off x="4191000" y="3635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90" name="Rectangle 39"/>
          <p:cNvSpPr>
            <a:spLocks noChangeArrowheads="1"/>
          </p:cNvSpPr>
          <p:nvPr/>
        </p:nvSpPr>
        <p:spPr bwMode="auto">
          <a:xfrm>
            <a:off x="4184650" y="4016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grpSp>
        <p:nvGrpSpPr>
          <p:cNvPr id="255031" name="Group 55"/>
          <p:cNvGrpSpPr>
            <a:grpSpLocks/>
          </p:cNvGrpSpPr>
          <p:nvPr/>
        </p:nvGrpSpPr>
        <p:grpSpPr bwMode="auto">
          <a:xfrm>
            <a:off x="5791200" y="2743200"/>
            <a:ext cx="2841625" cy="3492500"/>
            <a:chOff x="3648" y="1728"/>
            <a:chExt cx="1790" cy="2200"/>
          </a:xfrm>
        </p:grpSpPr>
        <p:grpSp>
          <p:nvGrpSpPr>
            <p:cNvPr id="23592" name="Group 52"/>
            <p:cNvGrpSpPr>
              <a:grpSpLocks/>
            </p:cNvGrpSpPr>
            <p:nvPr/>
          </p:nvGrpSpPr>
          <p:grpSpPr bwMode="auto">
            <a:xfrm>
              <a:off x="3648" y="2592"/>
              <a:ext cx="1790" cy="1336"/>
              <a:chOff x="3648" y="2592"/>
              <a:chExt cx="1790" cy="1336"/>
            </a:xfrm>
          </p:grpSpPr>
          <p:sp>
            <p:nvSpPr>
              <p:cNvPr id="255017" name="Line 41"/>
              <p:cNvSpPr>
                <a:spLocks noChangeShapeType="1"/>
              </p:cNvSpPr>
              <p:nvPr/>
            </p:nvSpPr>
            <p:spPr bwMode="auto">
              <a:xfrm flipH="1">
                <a:off x="3648" y="2592"/>
                <a:ext cx="741" cy="133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8" name="Line 42"/>
              <p:cNvSpPr>
                <a:spLocks noChangeShapeType="1"/>
              </p:cNvSpPr>
              <p:nvPr/>
            </p:nvSpPr>
            <p:spPr bwMode="auto">
              <a:xfrm rot="18475779" flipH="1">
                <a:off x="4417" y="2518"/>
                <a:ext cx="628" cy="141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9" name="Line 43"/>
              <p:cNvSpPr>
                <a:spLocks noChangeShapeType="1"/>
              </p:cNvSpPr>
              <p:nvPr/>
            </p:nvSpPr>
            <p:spPr bwMode="auto">
              <a:xfrm>
                <a:off x="4191" y="2956"/>
                <a:ext cx="332" cy="9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0" name="Line 44"/>
              <p:cNvSpPr>
                <a:spLocks noChangeShapeType="1"/>
              </p:cNvSpPr>
              <p:nvPr/>
            </p:nvSpPr>
            <p:spPr bwMode="auto">
              <a:xfrm flipV="1">
                <a:off x="4683" y="3398"/>
                <a:ext cx="134" cy="52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1" name="Line 45"/>
              <p:cNvSpPr>
                <a:spLocks noChangeShapeType="1"/>
              </p:cNvSpPr>
              <p:nvPr/>
            </p:nvSpPr>
            <p:spPr bwMode="auto">
              <a:xfrm flipH="1">
                <a:off x="4832" y="3578"/>
                <a:ext cx="77" cy="339"/>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3" name="Line 47"/>
              <p:cNvSpPr>
                <a:spLocks noChangeShapeType="1"/>
              </p:cNvSpPr>
              <p:nvPr/>
            </p:nvSpPr>
            <p:spPr bwMode="auto">
              <a:xfrm>
                <a:off x="4090" y="3137"/>
                <a:ext cx="239" cy="79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4" name="Line 48"/>
              <p:cNvSpPr>
                <a:spLocks noChangeShapeType="1"/>
              </p:cNvSpPr>
              <p:nvPr/>
            </p:nvSpPr>
            <p:spPr bwMode="auto">
              <a:xfrm>
                <a:off x="3871" y="3520"/>
                <a:ext cx="144" cy="40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5" name="Line 49"/>
              <p:cNvSpPr>
                <a:spLocks noChangeShapeType="1"/>
              </p:cNvSpPr>
              <p:nvPr/>
            </p:nvSpPr>
            <p:spPr bwMode="auto">
              <a:xfrm>
                <a:off x="3759" y="3717"/>
                <a:ext cx="80" cy="21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6" name="Line 50"/>
              <p:cNvSpPr>
                <a:spLocks noChangeShapeType="1"/>
              </p:cNvSpPr>
              <p:nvPr/>
            </p:nvSpPr>
            <p:spPr bwMode="auto">
              <a:xfrm flipH="1">
                <a:off x="4112" y="3592"/>
                <a:ext cx="116" cy="32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cxnSp>
          <p:nvCxnSpPr>
            <p:cNvPr id="23593" name="AutoShape 54"/>
            <p:cNvCxnSpPr>
              <a:cxnSpLocks noChangeShapeType="1"/>
            </p:cNvCxnSpPr>
            <p:nvPr/>
          </p:nvCxnSpPr>
          <p:spPr bwMode="auto">
            <a:xfrm>
              <a:off x="3744" y="1728"/>
              <a:ext cx="624" cy="576"/>
            </a:xfrm>
            <a:prstGeom prst="bentConnector3">
              <a:avLst>
                <a:gd name="adj1" fmla="val 98556"/>
              </a:avLst>
            </a:prstGeom>
            <a:noFill/>
            <a:ln w="57150">
              <a:solidFill>
                <a:schemeClr val="accent2"/>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026"/>
          <p:cNvSpPr>
            <a:spLocks noGrp="1" noChangeArrowheads="1"/>
          </p:cNvSpPr>
          <p:nvPr>
            <p:ph type="title"/>
          </p:nvPr>
        </p:nvSpPr>
        <p:spPr>
          <a:xfrm>
            <a:off x="685800" y="439804"/>
            <a:ext cx="7772400" cy="1143000"/>
          </a:xfrm>
        </p:spPr>
        <p:txBody>
          <a:bodyPr>
            <a:normAutofit fontScale="90000"/>
          </a:bodyPr>
          <a:lstStyle/>
          <a:p>
            <a:pPr eaLnBrk="1" hangingPunct="1"/>
            <a:r>
              <a:rPr lang="en-US" sz="4000" b="1" dirty="0">
                <a:solidFill>
                  <a:srgbClr val="096225"/>
                </a:solidFill>
                <a:latin typeface="Arial" charset="0"/>
                <a:ea typeface="ＭＳ Ｐゴシック" charset="0"/>
                <a:cs typeface="ＭＳ Ｐゴシック" charset="0"/>
              </a:rPr>
              <a:t>Computational </a:t>
            </a:r>
            <a:r>
              <a:rPr lang="en-US" sz="4000" b="1" dirty="0" err="1">
                <a:solidFill>
                  <a:srgbClr val="096225"/>
                </a:solidFill>
                <a:latin typeface="Arial" charset="0"/>
                <a:ea typeface="ＭＳ Ｐゴシック" charset="0"/>
                <a:cs typeface="ＭＳ Ｐゴシック" charset="0"/>
              </a:rPr>
              <a:t>Phylogenetics</a:t>
            </a:r>
            <a:r>
              <a:rPr lang="en-US" sz="4000" b="1" dirty="0">
                <a:solidFill>
                  <a:srgbClr val="096225"/>
                </a:solidFill>
                <a:latin typeface="Arial" charset="0"/>
                <a:ea typeface="ＭＳ Ｐゴシック" charset="0"/>
                <a:cs typeface="ＭＳ Ｐゴシック" charset="0"/>
              </a:rPr>
              <a:t> and </a:t>
            </a:r>
            <a:r>
              <a:rPr lang="en-US" sz="4000" b="1" dirty="0" err="1">
                <a:solidFill>
                  <a:srgbClr val="096225"/>
                </a:solidFill>
                <a:latin typeface="Arial" charset="0"/>
                <a:ea typeface="ＭＳ Ｐゴシック" charset="0"/>
                <a:cs typeface="ＭＳ Ｐゴシック" charset="0"/>
              </a:rPr>
              <a:t>Metagenomics</a:t>
            </a:r>
            <a:endParaRPr lang="en-US" sz="4000" b="1" dirty="0">
              <a:solidFill>
                <a:srgbClr val="CC3300"/>
              </a:solidFill>
              <a:latin typeface="Arial" charset="0"/>
              <a:ea typeface="ＭＳ Ｐゴシック" charset="0"/>
              <a:cs typeface="ＭＳ Ｐゴシック" charset="0"/>
            </a:endParaRPr>
          </a:p>
        </p:txBody>
      </p:sp>
      <p:sp>
        <p:nvSpPr>
          <p:cNvPr id="242691" name="Text Box 1027"/>
          <p:cNvSpPr txBox="1">
            <a:spLocks noChangeArrowheads="1"/>
          </p:cNvSpPr>
          <p:nvPr/>
        </p:nvSpPr>
        <p:spPr bwMode="auto">
          <a:xfrm>
            <a:off x="746125" y="171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2" name="Text Box 1028"/>
          <p:cNvSpPr txBox="1">
            <a:spLocks noChangeArrowheads="1"/>
          </p:cNvSpPr>
          <p:nvPr/>
        </p:nvSpPr>
        <p:spPr bwMode="auto">
          <a:xfrm>
            <a:off x="381000" y="3124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3" name="Text Box 1029"/>
          <p:cNvSpPr txBox="1">
            <a:spLocks noChangeArrowheads="1"/>
          </p:cNvSpPr>
          <p:nvPr/>
        </p:nvSpPr>
        <p:spPr bwMode="auto">
          <a:xfrm>
            <a:off x="457200" y="4876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13317" name="Rectangle 1030"/>
          <p:cNvSpPr>
            <a:spLocks noGrp="1" noChangeArrowheads="1"/>
          </p:cNvSpPr>
          <p:nvPr>
            <p:ph type="body" sz="half" idx="2"/>
          </p:nvPr>
        </p:nvSpPr>
        <p:spPr>
          <a:xfrm>
            <a:off x="2895600" y="5867400"/>
            <a:ext cx="3200400" cy="381000"/>
          </a:xfrm>
        </p:spPr>
        <p:txBody>
          <a:bodyPr/>
          <a:lstStyle/>
          <a:p>
            <a:pPr eaLnBrk="1" hangingPunct="1">
              <a:buFontTx/>
              <a:buNone/>
            </a:pPr>
            <a:r>
              <a:rPr lang="en-US" sz="1000">
                <a:latin typeface="Arial" charset="0"/>
                <a:ea typeface="ＭＳ Ｐゴシック" charset="0"/>
                <a:cs typeface="ＭＳ Ｐゴシック" charset="0"/>
              </a:rPr>
              <a:t>Courtesy of the Tree of Life project</a:t>
            </a:r>
          </a:p>
        </p:txBody>
      </p:sp>
      <p:pic>
        <p:nvPicPr>
          <p:cNvPr id="13318" name="Picture 1031" descr="toloverview"/>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2315594"/>
            <a:ext cx="3035679" cy="2997915"/>
          </a:xfrm>
        </p:spPr>
      </p:pic>
      <p:sp>
        <p:nvSpPr>
          <p:cNvPr id="242697" name="Text Box 1033"/>
          <p:cNvSpPr txBox="1">
            <a:spLocks noChangeArrowheads="1"/>
          </p:cNvSpPr>
          <p:nvPr/>
        </p:nvSpPr>
        <p:spPr bwMode="auto">
          <a:xfrm>
            <a:off x="6953250" y="1447800"/>
            <a:ext cx="18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eaLnBrk="1" hangingPunct="1">
              <a:spcBef>
                <a:spcPct val="50000"/>
              </a:spcBef>
              <a:defRPr/>
            </a:pPr>
            <a:endParaRPr lang="en-US" sz="2000">
              <a:latin typeface="Times New Roman" charset="0"/>
            </a:endParaRPr>
          </a:p>
        </p:txBody>
      </p:sp>
      <p:sp>
        <p:nvSpPr>
          <p:cNvPr id="13320" name="Rectangle 1034"/>
          <p:cNvSpPr>
            <a:spLocks noChangeArrowheads="1"/>
          </p:cNvSpPr>
          <p:nvPr/>
        </p:nvSpPr>
        <p:spPr bwMode="auto">
          <a:xfrm>
            <a:off x="6343650" y="35258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pic>
        <p:nvPicPr>
          <p:cNvPr id="13321" name="Picture 1035" descr="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38144"/>
            <a:ext cx="2194397" cy="329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2601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Red gene tree </a:t>
            </a:r>
            <a:r>
              <a:rPr lang="en-US">
                <a:latin typeface="Lucida Grande CE" charset="0"/>
                <a:ea typeface="ＭＳ Ｐゴシック" charset="0"/>
                <a:cs typeface="ＭＳ Ｐゴシック" charset="0"/>
              </a:rPr>
              <a:t>≠</a:t>
            </a:r>
            <a:r>
              <a:rPr lang="en-US">
                <a:latin typeface="Gill Sans" charset="0"/>
                <a:ea typeface="ＭＳ Ｐゴシック" charset="0"/>
                <a:cs typeface="ＭＳ Ｐゴシック" charset="0"/>
              </a:rPr>
              <a:t> species tree</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(green gene tree okay)</a:t>
            </a:r>
          </a:p>
        </p:txBody>
      </p:sp>
      <p:sp>
        <p:nvSpPr>
          <p:cNvPr id="56322"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2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4008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dirty="0" smtClean="0"/>
              <a:t>The Coalescent</a:t>
            </a:r>
            <a:endParaRPr lang="he-IL" dirty="0"/>
          </a:p>
        </p:txBody>
      </p:sp>
      <p:grpSp>
        <p:nvGrpSpPr>
          <p:cNvPr id="625667" name="Group 3"/>
          <p:cNvGrpSpPr>
            <a:grpSpLocks/>
          </p:cNvGrpSpPr>
          <p:nvPr/>
        </p:nvGrpSpPr>
        <p:grpSpPr bwMode="auto">
          <a:xfrm>
            <a:off x="1371600" y="1676400"/>
            <a:ext cx="6248400" cy="5022850"/>
            <a:chOff x="864" y="1056"/>
            <a:chExt cx="3936" cy="3164"/>
          </a:xfrm>
        </p:grpSpPr>
        <p:sp>
          <p:nvSpPr>
            <p:cNvPr id="625668" name="AutoShape 4"/>
            <p:cNvSpPr>
              <a:spLocks noChangeArrowheads="1"/>
            </p:cNvSpPr>
            <p:nvPr/>
          </p:nvSpPr>
          <p:spPr bwMode="auto">
            <a:xfrm>
              <a:off x="960" y="1632"/>
              <a:ext cx="432" cy="1296"/>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25669" name="Rectangle 5"/>
            <p:cNvSpPr>
              <a:spLocks noChangeArrowheads="1"/>
            </p:cNvSpPr>
            <p:nvPr/>
          </p:nvSpPr>
          <p:spPr bwMode="auto">
            <a:xfrm>
              <a:off x="864" y="3120"/>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800">
                  <a:cs typeface="Arial" charset="0"/>
                </a:rPr>
                <a:t>Present</a:t>
              </a:r>
            </a:p>
          </p:txBody>
        </p:sp>
        <p:sp>
          <p:nvSpPr>
            <p:cNvPr id="625670" name="Rectangle 6"/>
            <p:cNvSpPr>
              <a:spLocks noChangeArrowheads="1"/>
            </p:cNvSpPr>
            <p:nvPr/>
          </p:nvSpPr>
          <p:spPr bwMode="auto">
            <a:xfrm>
              <a:off x="960" y="1296"/>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rtl="1" eaLnBrk="1" hangingPunct="1"/>
              <a:r>
                <a:rPr lang="en-US" sz="1800">
                  <a:cs typeface="Arial" charset="0"/>
                </a:rPr>
                <a:t>Past</a:t>
              </a:r>
              <a:endParaRPr lang="he-IL" sz="1800">
                <a:cs typeface="Arial" charset="0"/>
              </a:endParaRPr>
            </a:p>
          </p:txBody>
        </p:sp>
        <p:pic>
          <p:nvPicPr>
            <p:cNvPr id="6256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3168" cy="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625672" name="Rectangle 8"/>
          <p:cNvSpPr>
            <a:spLocks noChangeArrowheads="1"/>
          </p:cNvSpPr>
          <p:nvPr/>
        </p:nvSpPr>
        <p:spPr bwMode="auto">
          <a:xfrm>
            <a:off x="533400" y="5410200"/>
            <a:ext cx="83058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25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4000"/>
            <a:ext cx="1143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34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7397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340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5677" name="Text Box 13"/>
          <p:cNvSpPr txBox="1">
            <a:spLocks noChangeArrowheads="1"/>
          </p:cNvSpPr>
          <p:nvPr/>
        </p:nvSpPr>
        <p:spPr bwMode="auto">
          <a:xfrm>
            <a:off x="762000" y="6400800"/>
            <a:ext cx="18288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sz="1000"/>
          </a:p>
        </p:txBody>
      </p:sp>
      <p:sp>
        <p:nvSpPr>
          <p:cNvPr id="625678" name="Text Box 14"/>
          <p:cNvSpPr txBox="1">
            <a:spLocks noChangeArrowheads="1"/>
          </p:cNvSpPr>
          <p:nvPr/>
        </p:nvSpPr>
        <p:spPr bwMode="auto">
          <a:xfrm>
            <a:off x="6705600" y="17526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p>
        </p:txBody>
      </p:sp>
    </p:spTree>
    <p:extLst>
      <p:ext uri="{BB962C8B-B14F-4D97-AF65-F5344CB8AC3E}">
        <p14:creationId xmlns:p14="http://schemas.microsoft.com/office/powerpoint/2010/main" val="11647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5667"/>
                                        </p:tgtEl>
                                        <p:attrNameLst>
                                          <p:attrName>style.visibility</p:attrName>
                                        </p:attrNameLst>
                                      </p:cBhvr>
                                      <p:to>
                                        <p:strVal val="visible"/>
                                      </p:to>
                                    </p:set>
                                    <p:animEffect transition="in" filter="wipe(down)">
                                      <p:cBhvr>
                                        <p:cTn id="7" dur="5000"/>
                                        <p:tgtEl>
                                          <p:spTgt spid="625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Lineage Sorting (ILS)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1000+ papers in 2013 alone </a:t>
            </a:r>
          </a:p>
          <a:p>
            <a:r>
              <a:rPr lang="en-US" dirty="0" smtClean="0"/>
              <a:t>Confounds phylogenetic analysis for many groups:</a:t>
            </a:r>
          </a:p>
          <a:p>
            <a:pPr lvl="1"/>
            <a:r>
              <a:rPr lang="en-US" dirty="0" smtClean="0"/>
              <a:t>Hominids</a:t>
            </a:r>
          </a:p>
          <a:p>
            <a:pPr lvl="1"/>
            <a:r>
              <a:rPr lang="en-US" dirty="0" smtClean="0"/>
              <a:t>Birds</a:t>
            </a:r>
          </a:p>
          <a:p>
            <a:pPr lvl="1"/>
            <a:r>
              <a:rPr lang="en-US" dirty="0" smtClean="0"/>
              <a:t>Yeast</a:t>
            </a:r>
          </a:p>
          <a:p>
            <a:pPr lvl="1"/>
            <a:r>
              <a:rPr lang="en-US" dirty="0" smtClean="0"/>
              <a:t>Animals</a:t>
            </a:r>
          </a:p>
          <a:p>
            <a:pPr lvl="1"/>
            <a:r>
              <a:rPr lang="en-US" dirty="0" smtClean="0"/>
              <a:t>Toads</a:t>
            </a:r>
          </a:p>
          <a:p>
            <a:pPr lvl="1"/>
            <a:r>
              <a:rPr lang="en-US" dirty="0" smtClean="0"/>
              <a:t>Fish</a:t>
            </a:r>
          </a:p>
          <a:p>
            <a:pPr lvl="1"/>
            <a:r>
              <a:rPr lang="en-US" dirty="0" smtClean="0"/>
              <a:t>Fungi</a:t>
            </a:r>
          </a:p>
          <a:p>
            <a:r>
              <a:rPr lang="en-US" dirty="0" smtClean="0"/>
              <a:t>There is substantial debate about how to analyze </a:t>
            </a:r>
            <a:r>
              <a:rPr lang="en-US" dirty="0" err="1" smtClean="0"/>
              <a:t>phylogenomic</a:t>
            </a:r>
            <a:r>
              <a:rPr lang="en-US" dirty="0" smtClean="0"/>
              <a:t> datasets in the presence of ILS.</a:t>
            </a:r>
          </a:p>
          <a:p>
            <a:pPr lvl="1"/>
            <a:endParaRPr lang="en-US" dirty="0"/>
          </a:p>
        </p:txBody>
      </p:sp>
    </p:spTree>
    <p:extLst>
      <p:ext uri="{BB962C8B-B14F-4D97-AF65-F5344CB8AC3E}">
        <p14:creationId xmlns:p14="http://schemas.microsoft.com/office/powerpoint/2010/main" val="381783080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5538" name="Group 1026"/>
          <p:cNvGrpSpPr>
            <a:grpSpLocks/>
          </p:cNvGrpSpPr>
          <p:nvPr/>
        </p:nvGrpSpPr>
        <p:grpSpPr bwMode="auto">
          <a:xfrm>
            <a:off x="1524000" y="1981200"/>
            <a:ext cx="5943600" cy="1447800"/>
            <a:chOff x="1104" y="1200"/>
            <a:chExt cx="3456" cy="1728"/>
          </a:xfrm>
        </p:grpSpPr>
        <p:sp>
          <p:nvSpPr>
            <p:cNvPr id="705539" name="Line 1027"/>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0" name="Line 1028"/>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Line 1029"/>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2" name="Line 1030"/>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705543" name="Picture 1031" descr="or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24288"/>
            <a:ext cx="14255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1032" descr="chi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849688"/>
            <a:ext cx="1441450"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45" name="Text Box 1033"/>
          <p:cNvSpPr txBox="1">
            <a:spLocks noChangeArrowheads="1"/>
          </p:cNvSpPr>
          <p:nvPr/>
        </p:nvSpPr>
        <p:spPr bwMode="auto">
          <a:xfrm>
            <a:off x="914400" y="3355975"/>
            <a:ext cx="1363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Orangutan</a:t>
            </a:r>
          </a:p>
        </p:txBody>
      </p:sp>
      <p:sp>
        <p:nvSpPr>
          <p:cNvPr id="705546" name="Text Box 1034"/>
          <p:cNvSpPr txBox="1">
            <a:spLocks noChangeArrowheads="1"/>
          </p:cNvSpPr>
          <p:nvPr/>
        </p:nvSpPr>
        <p:spPr bwMode="auto">
          <a:xfrm>
            <a:off x="3048000" y="3370263"/>
            <a:ext cx="9763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Gorilla</a:t>
            </a:r>
          </a:p>
        </p:txBody>
      </p:sp>
      <p:sp>
        <p:nvSpPr>
          <p:cNvPr id="705547" name="Text Box 1035"/>
          <p:cNvSpPr txBox="1">
            <a:spLocks noChangeArrowheads="1"/>
          </p:cNvSpPr>
          <p:nvPr/>
        </p:nvSpPr>
        <p:spPr bwMode="auto">
          <a:xfrm>
            <a:off x="4648200" y="3370263"/>
            <a:ext cx="1581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Chimpanzee</a:t>
            </a:r>
          </a:p>
        </p:txBody>
      </p:sp>
      <p:sp>
        <p:nvSpPr>
          <p:cNvPr id="705548" name="Text Box 1036"/>
          <p:cNvSpPr txBox="1">
            <a:spLocks noChangeArrowheads="1"/>
          </p:cNvSpPr>
          <p:nvPr/>
        </p:nvSpPr>
        <p:spPr bwMode="auto">
          <a:xfrm>
            <a:off x="6992938" y="3355975"/>
            <a:ext cx="1006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Human</a:t>
            </a:r>
          </a:p>
        </p:txBody>
      </p:sp>
      <p:pic>
        <p:nvPicPr>
          <p:cNvPr id="705549" name="Picture 1037" descr="gorill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3835400"/>
            <a:ext cx="1458912"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50" name="Text Box 1038"/>
          <p:cNvSpPr txBox="1">
            <a:spLocks noChangeArrowheads="1"/>
          </p:cNvSpPr>
          <p:nvPr/>
        </p:nvSpPr>
        <p:spPr bwMode="auto">
          <a:xfrm>
            <a:off x="1198563" y="617220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p:cNvSpPr>
            <a:spLocks noGrp="1" noChangeArrowheads="1"/>
          </p:cNvSpPr>
          <p:nvPr>
            <p:ph type="title" idx="4294967295"/>
          </p:nvPr>
        </p:nvSpPr>
        <p:spPr>
          <a:xfrm>
            <a:off x="685800" y="457200"/>
            <a:ext cx="7772400" cy="1143000"/>
          </a:xfrm>
        </p:spPr>
        <p:txBody>
          <a:bodyPr>
            <a:normAutofit fontScale="90000"/>
          </a:bodyPr>
          <a:lstStyle/>
          <a:p>
            <a:r>
              <a:rPr lang="en-US" dirty="0" smtClean="0"/>
              <a:t>Species tree estimation: difficult, even for small datasets</a:t>
            </a:r>
            <a:endParaRPr lang="en-US" dirty="0"/>
          </a:p>
        </p:txBody>
      </p:sp>
      <p:pic>
        <p:nvPicPr>
          <p:cNvPr id="705552" name="Picture 1040" descr="mountain_icecream_cropped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86200"/>
            <a:ext cx="148113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9402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ontent Placeholder 2"/>
          <p:cNvSpPr>
            <a:spLocks noGrp="1"/>
          </p:cNvSpPr>
          <p:nvPr>
            <p:ph idx="1"/>
          </p:nvPr>
        </p:nvSpPr>
        <p:spPr>
          <a:xfrm>
            <a:off x="457200" y="1511996"/>
            <a:ext cx="8229600" cy="5115520"/>
          </a:xfrm>
        </p:spPr>
        <p:txBody>
          <a:bodyPr>
            <a:normAutofit fontScale="92500" lnSpcReduction="10000"/>
          </a:bodyPr>
          <a:lstStyle/>
          <a:p>
            <a:pPr marL="0" indent="0">
              <a:buNone/>
            </a:pPr>
            <a:r>
              <a:rPr lang="en-US" sz="2600" b="1" dirty="0" smtClean="0">
                <a:solidFill>
                  <a:schemeClr val="accent1"/>
                </a:solidFill>
              </a:rPr>
              <a:t>1- C</a:t>
            </a:r>
            <a:r>
              <a:rPr lang="en-US" sz="2600" b="1" dirty="0" smtClean="0">
                <a:solidFill>
                  <a:srgbClr val="4E67C8"/>
                </a:solidFill>
              </a:rPr>
              <a:t>oncatenation</a:t>
            </a:r>
            <a:r>
              <a:rPr lang="en-US" sz="2600" dirty="0" smtClean="0">
                <a:solidFill>
                  <a:srgbClr val="4E67C8"/>
                </a:solidFill>
              </a:rPr>
              <a:t>:</a:t>
            </a:r>
            <a:r>
              <a:rPr lang="en-US" sz="2600" b="1" dirty="0" smtClean="0"/>
              <a:t> </a:t>
            </a:r>
            <a:r>
              <a:rPr lang="en-US" sz="2600" dirty="0" smtClean="0"/>
              <a:t>statistically inconsistent (</a:t>
            </a:r>
            <a:r>
              <a:rPr lang="en-US" sz="2600" dirty="0" err="1" smtClean="0"/>
              <a:t>Roch</a:t>
            </a:r>
            <a:r>
              <a:rPr lang="en-US" sz="2600" dirty="0" smtClean="0"/>
              <a:t> &amp; Steel 2014)</a:t>
            </a:r>
          </a:p>
          <a:p>
            <a:pPr marL="0" indent="0">
              <a:buNone/>
            </a:pPr>
            <a:endParaRPr lang="en-US" sz="2800" b="1" dirty="0">
              <a:solidFill>
                <a:srgbClr val="000000"/>
              </a:solidFill>
            </a:endParaRPr>
          </a:p>
          <a:p>
            <a:pPr marL="0" indent="0">
              <a:buNone/>
            </a:pPr>
            <a:endParaRPr lang="en-US" sz="2800" b="1" dirty="0" smtClean="0">
              <a:solidFill>
                <a:srgbClr val="000000"/>
              </a:solidFill>
            </a:endParaRPr>
          </a:p>
          <a:p>
            <a:pPr marL="0" indent="0">
              <a:buNone/>
            </a:pPr>
            <a:endParaRPr lang="en-US" sz="2400" b="1" dirty="0" smtClean="0">
              <a:solidFill>
                <a:srgbClr val="000000"/>
              </a:solidFill>
            </a:endParaRPr>
          </a:p>
          <a:p>
            <a:pPr marL="0" indent="0">
              <a:buNone/>
            </a:pPr>
            <a:endParaRPr lang="en-US" sz="1600" b="1" dirty="0" smtClean="0">
              <a:solidFill>
                <a:srgbClr val="4E67C8"/>
              </a:solidFill>
            </a:endParaRPr>
          </a:p>
          <a:p>
            <a:pPr marL="0" indent="0">
              <a:buNone/>
            </a:pPr>
            <a:endParaRPr lang="en-US" sz="2600" b="1" dirty="0" smtClean="0">
              <a:solidFill>
                <a:srgbClr val="4E67C8"/>
              </a:solidFill>
            </a:endParaRPr>
          </a:p>
          <a:p>
            <a:pPr marL="0" indent="0">
              <a:buNone/>
            </a:pPr>
            <a:r>
              <a:rPr lang="en-US" sz="2600" b="1" dirty="0" smtClean="0">
                <a:solidFill>
                  <a:srgbClr val="4E67C8"/>
                </a:solidFill>
              </a:rPr>
              <a:t>2-</a:t>
            </a:r>
            <a:r>
              <a:rPr lang="en-US" sz="2600" b="1" dirty="0" smtClean="0">
                <a:solidFill>
                  <a:srgbClr val="000000"/>
                </a:solidFill>
              </a:rPr>
              <a:t> </a:t>
            </a:r>
            <a:r>
              <a:rPr lang="en-US" sz="2600" b="1" dirty="0">
                <a:solidFill>
                  <a:schemeClr val="accent1"/>
                </a:solidFill>
              </a:rPr>
              <a:t>S</a:t>
            </a:r>
            <a:r>
              <a:rPr lang="en-US" sz="2600" b="1" dirty="0" smtClean="0">
                <a:solidFill>
                  <a:schemeClr val="accent1"/>
                </a:solidFill>
              </a:rPr>
              <a:t>ummary methods</a:t>
            </a:r>
            <a:r>
              <a:rPr lang="en-US" sz="2600" dirty="0" smtClean="0">
                <a:solidFill>
                  <a:schemeClr val="accent1"/>
                </a:solidFill>
              </a:rPr>
              <a:t>:</a:t>
            </a:r>
            <a:r>
              <a:rPr lang="en-US" sz="2600" dirty="0" smtClean="0">
                <a:solidFill>
                  <a:srgbClr val="000000"/>
                </a:solidFill>
              </a:rPr>
              <a:t> </a:t>
            </a:r>
            <a:r>
              <a:rPr lang="en-US" sz="2600" dirty="0" smtClean="0"/>
              <a:t>can be statistically consistent</a:t>
            </a:r>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600" dirty="0" smtClean="0"/>
          </a:p>
          <a:p>
            <a:pPr marL="0" indent="0">
              <a:buNone/>
            </a:pPr>
            <a:r>
              <a:rPr lang="en-US" sz="2600" b="1" dirty="0">
                <a:solidFill>
                  <a:schemeClr val="accent1"/>
                </a:solidFill>
              </a:rPr>
              <a:t>3- Co-estimation </a:t>
            </a:r>
            <a:r>
              <a:rPr lang="en-US" sz="2600" b="1" dirty="0" smtClean="0">
                <a:solidFill>
                  <a:schemeClr val="accent1"/>
                </a:solidFill>
              </a:rPr>
              <a:t>methods:</a:t>
            </a:r>
            <a:r>
              <a:rPr lang="en-US" sz="2600" dirty="0" smtClean="0"/>
              <a:t>  too slow for large datasets</a:t>
            </a:r>
            <a:endParaRPr lang="en-US" sz="2600" b="1" dirty="0">
              <a:solidFill>
                <a:schemeClr val="accent1"/>
              </a:solidFill>
            </a:endParaRPr>
          </a:p>
        </p:txBody>
      </p:sp>
      <p:pic>
        <p:nvPicPr>
          <p:cNvPr id="12" name="Picture 11"/>
          <p:cNvPicPr>
            <a:picLocks noChangeAspect="1"/>
          </p:cNvPicPr>
          <p:nvPr/>
        </p:nvPicPr>
        <p:blipFill>
          <a:blip r:embed="rId3"/>
          <a:stretch>
            <a:fillRect/>
          </a:stretch>
        </p:blipFill>
        <p:spPr>
          <a:xfrm>
            <a:off x="520700" y="4453605"/>
            <a:ext cx="8102600" cy="1333500"/>
          </a:xfrm>
          <a:prstGeom prst="rect">
            <a:avLst/>
          </a:prstGeom>
        </p:spPr>
      </p:pic>
      <p:pic>
        <p:nvPicPr>
          <p:cNvPr id="15" name="Picture 14"/>
          <p:cNvPicPr>
            <a:picLocks noChangeAspect="1"/>
          </p:cNvPicPr>
          <p:nvPr/>
        </p:nvPicPr>
        <p:blipFill>
          <a:blip r:embed="rId4"/>
          <a:stretch>
            <a:fillRect/>
          </a:stretch>
        </p:blipFill>
        <p:spPr>
          <a:xfrm>
            <a:off x="508000" y="2134813"/>
            <a:ext cx="8128000" cy="1435100"/>
          </a:xfrm>
          <a:prstGeom prst="rect">
            <a:avLst/>
          </a:prstGeom>
        </p:spPr>
      </p:pic>
      <p:sp>
        <p:nvSpPr>
          <p:cNvPr id="2" name="Rectangle 1"/>
          <p:cNvSpPr/>
          <p:nvPr/>
        </p:nvSpPr>
        <p:spPr>
          <a:xfrm>
            <a:off x="386079" y="3681307"/>
            <a:ext cx="8419253" cy="22453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42"/>
          <p:cNvSpPr>
            <a:spLocks noGrp="1" noChangeArrowheads="1"/>
          </p:cNvSpPr>
          <p:nvPr>
            <p:ph type="title"/>
          </p:nvPr>
        </p:nvSpPr>
        <p:spPr/>
        <p:txBody>
          <a:bodyPr>
            <a:normAutofit/>
          </a:bodyPr>
          <a:lstStyle/>
          <a:p>
            <a:r>
              <a:rPr lang="en-US" dirty="0" smtClean="0"/>
              <a:t>Species tree estimation</a:t>
            </a:r>
            <a:endParaRPr lang="en-US" dirty="0"/>
          </a:p>
        </p:txBody>
      </p:sp>
    </p:spTree>
    <p:extLst>
      <p:ext uri="{BB962C8B-B14F-4D97-AF65-F5344CB8AC3E}">
        <p14:creationId xmlns:p14="http://schemas.microsoft.com/office/powerpoint/2010/main" val="4290854628"/>
      </p:ext>
    </p:extLst>
  </p:cSld>
  <p:clrMapOvr>
    <a:masterClrMapping/>
  </p:clrMapOvr>
  <mc:AlternateContent xmlns:mc="http://schemas.openxmlformats.org/markup-compatibility/2006" xmlns:p14="http://schemas.microsoft.com/office/powerpoint/2010/main">
    <mc:Choice Requires="p14">
      <p:transition spd="slow" p14:dur="2000" advTm="8189"/>
    </mc:Choice>
    <mc:Fallback xmlns="">
      <p:transition xmlns:p14="http://schemas.microsoft.com/office/powerpoint/2010/main" spd="slow" advTm="8189"/>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Concatenation Evil?</a:t>
            </a:r>
            <a:endParaRPr lang="en-US" dirty="0"/>
          </a:p>
        </p:txBody>
      </p:sp>
      <p:sp>
        <p:nvSpPr>
          <p:cNvPr id="3" name="Content Placeholder 2"/>
          <p:cNvSpPr>
            <a:spLocks noGrp="1"/>
          </p:cNvSpPr>
          <p:nvPr>
            <p:ph sz="quarter" idx="1"/>
          </p:nvPr>
        </p:nvSpPr>
        <p:spPr/>
        <p:txBody>
          <a:bodyPr/>
          <a:lstStyle/>
          <a:p>
            <a:r>
              <a:rPr lang="en-US" dirty="0" smtClean="0"/>
              <a:t>Joseph </a:t>
            </a:r>
            <a:r>
              <a:rPr lang="en-US" dirty="0" err="1" smtClean="0"/>
              <a:t>Heled</a:t>
            </a:r>
            <a:r>
              <a:rPr lang="en-US" dirty="0" smtClean="0"/>
              <a:t>:</a:t>
            </a:r>
          </a:p>
          <a:p>
            <a:pPr lvl="1"/>
            <a:r>
              <a:rPr lang="en-US" dirty="0" smtClean="0"/>
              <a:t>YES</a:t>
            </a:r>
            <a:endParaRPr lang="en-US" dirty="0"/>
          </a:p>
        </p:txBody>
      </p:sp>
      <p:sp>
        <p:nvSpPr>
          <p:cNvPr id="4" name="Content Placeholder 3"/>
          <p:cNvSpPr>
            <a:spLocks noGrp="1"/>
          </p:cNvSpPr>
          <p:nvPr>
            <p:ph sz="quarter" idx="2"/>
          </p:nvPr>
        </p:nvSpPr>
        <p:spPr/>
        <p:txBody>
          <a:bodyPr/>
          <a:lstStyle/>
          <a:p>
            <a:r>
              <a:rPr lang="en-US" dirty="0" smtClean="0"/>
              <a:t>John </a:t>
            </a:r>
            <a:r>
              <a:rPr lang="en-US" dirty="0" err="1" smtClean="0"/>
              <a:t>Gatesy</a:t>
            </a:r>
            <a:endParaRPr lang="en-US" dirty="0" smtClean="0"/>
          </a:p>
          <a:p>
            <a:pPr lvl="1"/>
            <a:r>
              <a:rPr lang="en-US" dirty="0" smtClean="0"/>
              <a:t>No</a:t>
            </a:r>
            <a:endParaRPr lang="en-US" dirty="0"/>
          </a:p>
        </p:txBody>
      </p:sp>
      <p:sp>
        <p:nvSpPr>
          <p:cNvPr id="5" name="Text Placeholder 4"/>
          <p:cNvSpPr>
            <a:spLocks noGrp="1"/>
          </p:cNvSpPr>
          <p:nvPr>
            <p:ph type="body" sz="half" idx="3"/>
          </p:nvPr>
        </p:nvSpPr>
        <p:spPr/>
        <p:txBody>
          <a:bodyPr/>
          <a:lstStyle/>
          <a:p>
            <a:r>
              <a:rPr lang="en-US" dirty="0" smtClean="0"/>
              <a:t>Data needed to held understand existing methods and their limitations</a:t>
            </a:r>
          </a:p>
          <a:p>
            <a:r>
              <a:rPr lang="en-US" dirty="0" smtClean="0"/>
              <a:t>Better methods are needed</a:t>
            </a:r>
            <a:endParaRPr lang="en-US" dirty="0"/>
          </a:p>
        </p:txBody>
      </p:sp>
    </p:spTree>
    <p:extLst>
      <p:ext uri="{BB962C8B-B14F-4D97-AF65-F5344CB8AC3E}">
        <p14:creationId xmlns:p14="http://schemas.microsoft.com/office/powerpoint/2010/main" val="263375498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3947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pPr>
              <a:buFontTx/>
              <a:buChar char="•"/>
            </a:pPr>
            <a:r>
              <a:rPr lang="en-US" sz="1800" dirty="0">
                <a:solidFill>
                  <a:srgbClr val="000000"/>
                </a:solidFill>
              </a:rPr>
              <a:t> </a:t>
            </a:r>
            <a:r>
              <a:rPr lang="en-US" sz="1800" dirty="0" smtClean="0">
                <a:solidFill>
                  <a:srgbClr val="000000"/>
                </a:solidFill>
              </a:rPr>
              <a:t>Massive </a:t>
            </a:r>
            <a:r>
              <a:rPr lang="en-US" sz="1800" dirty="0" smtClean="0"/>
              <a:t>gene tree incongruence suggestive of incomplete lineage sorting -- 	</a:t>
            </a:r>
            <a:r>
              <a:rPr lang="en-US" sz="1800" dirty="0" smtClean="0">
                <a:solidFill>
                  <a:srgbClr val="0000FF"/>
                </a:solidFill>
              </a:rPr>
              <a:t>coalescent-based species</a:t>
            </a:r>
            <a:r>
              <a:rPr lang="en-US" sz="1800" dirty="0">
                <a:solidFill>
                  <a:srgbClr val="0000FF"/>
                </a:solidFill>
              </a:rPr>
              <a:t> </a:t>
            </a:r>
            <a:r>
              <a:rPr lang="en-US" sz="1800" dirty="0" smtClean="0">
                <a:solidFill>
                  <a:srgbClr val="0000FF"/>
                </a:solidFill>
              </a:rPr>
              <a:t>tree estimation computed using </a:t>
            </a:r>
          </a:p>
          <a:p>
            <a:r>
              <a:rPr lang="en-US" sz="1800" dirty="0">
                <a:solidFill>
                  <a:srgbClr val="0000FF"/>
                </a:solidFill>
              </a:rPr>
              <a:t>	</a:t>
            </a:r>
            <a:r>
              <a:rPr lang="en-US" sz="1800" dirty="0" smtClean="0">
                <a:solidFill>
                  <a:srgbClr val="0000FF"/>
                </a:solidFill>
              </a:rPr>
              <a:t>“Statistical </a:t>
            </a:r>
            <a:r>
              <a:rPr lang="en-US" sz="1800" dirty="0">
                <a:solidFill>
                  <a:srgbClr val="0000FF"/>
                </a:solidFill>
              </a:rPr>
              <a:t>B</a:t>
            </a:r>
            <a:r>
              <a:rPr lang="en-US" sz="1800" dirty="0" smtClean="0">
                <a:solidFill>
                  <a:srgbClr val="0000FF"/>
                </a:solidFill>
              </a:rPr>
              <a:t>inning” (Science, in press)</a:t>
            </a:r>
            <a:endParaRPr lang="en-US" sz="1800" dirty="0"/>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Tree>
    <p:extLst>
      <p:ext uri="{BB962C8B-B14F-4D97-AF65-F5344CB8AC3E}">
        <p14:creationId xmlns:p14="http://schemas.microsoft.com/office/powerpoint/2010/main" val="282927196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0000"/>
          </a:bodyPr>
          <a:lstStyle/>
          <a:p>
            <a:r>
              <a:rPr lang="en-US" dirty="0">
                <a:latin typeface="Arial" charset="0"/>
                <a:ea typeface="ＭＳ Ｐゴシック" charset="0"/>
                <a:cs typeface="ＭＳ Ｐゴシック" charset="0"/>
              </a:rPr>
              <a:t>1kp: </a:t>
            </a:r>
            <a:r>
              <a:rPr lang="en-US" dirty="0" smtClean="0">
                <a:latin typeface="Arial" charset="0"/>
                <a:ea typeface="ＭＳ Ｐゴシック" charset="0"/>
                <a:cs typeface="ＭＳ Ｐゴシック" charset="0"/>
              </a:rPr>
              <a:t>1000 Plant </a:t>
            </a:r>
            <a:r>
              <a:rPr lang="en-US" dirty="0" err="1">
                <a:latin typeface="Arial" charset="0"/>
                <a:ea typeface="ＭＳ Ｐゴシック" charset="0"/>
                <a:cs typeface="ＭＳ Ｐゴシック" charset="0"/>
              </a:rPr>
              <a:t>T</a:t>
            </a:r>
            <a:r>
              <a:rPr lang="en-US" dirty="0" err="1" smtClean="0">
                <a:latin typeface="Arial" charset="0"/>
                <a:ea typeface="ＭＳ Ｐゴシック" charset="0"/>
                <a:cs typeface="ＭＳ Ｐゴシック" charset="0"/>
              </a:rPr>
              <a:t>ranscriptomes</a:t>
            </a:r>
            <a:endParaRPr lang="en-US" dirty="0">
              <a:latin typeface="Arial" charset="0"/>
              <a:ea typeface="ＭＳ Ｐゴシック" charset="0"/>
              <a:cs typeface="ＭＳ Ｐゴシック" charset="0"/>
            </a:endParaRPr>
          </a:p>
        </p:txBody>
      </p:sp>
      <p:sp>
        <p:nvSpPr>
          <p:cNvPr id="247811" name="Rectangle 3"/>
          <p:cNvSpPr>
            <a:spLocks noGrp="1" noChangeArrowheads="1"/>
          </p:cNvSpPr>
          <p:nvPr>
            <p:ph type="body" idx="1"/>
          </p:nvPr>
        </p:nvSpPr>
        <p:spPr>
          <a:xfrm>
            <a:off x="684213" y="3331227"/>
            <a:ext cx="7773987" cy="298248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431800"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Whole </a:t>
            </a:r>
            <a:r>
              <a:rPr lang="en-US" sz="2800" dirty="0" err="1" smtClean="0"/>
              <a:t>Transcriptomes</a:t>
            </a:r>
            <a:r>
              <a:rPr lang="en-US" sz="2800" dirty="0" smtClean="0"/>
              <a:t> </a:t>
            </a:r>
            <a:r>
              <a:rPr lang="en-US" sz="2800" dirty="0" smtClean="0">
                <a:solidFill>
                  <a:srgbClr val="000000"/>
                </a:solidFill>
              </a:rPr>
              <a:t>of 103 </a:t>
            </a:r>
            <a:r>
              <a:rPr lang="en-US" sz="2800" dirty="0">
                <a:solidFill>
                  <a:srgbClr val="000000"/>
                </a:solidFill>
              </a:rPr>
              <a:t>plant </a:t>
            </a:r>
            <a:r>
              <a:rPr lang="en-US" sz="2800" dirty="0" smtClean="0">
                <a:solidFill>
                  <a:srgbClr val="000000"/>
                </a:solidFill>
              </a:rPr>
              <a:t>species and </a:t>
            </a:r>
            <a:r>
              <a:rPr lang="en-US" sz="2800" dirty="0">
                <a:solidFill>
                  <a:srgbClr val="000000"/>
                </a:solidFill>
              </a:rPr>
              <a:t>850 single copy </a:t>
            </a:r>
            <a:r>
              <a:rPr lang="en-US" sz="2800" dirty="0" smtClean="0">
                <a:solidFill>
                  <a:srgbClr val="000000"/>
                </a:solidFill>
              </a:rPr>
              <a:t>loci</a:t>
            </a:r>
            <a:r>
              <a:rPr lang="en-US" sz="2800" dirty="0" smtClean="0"/>
              <a:t> </a:t>
            </a:r>
            <a:r>
              <a:rPr lang="en-US" sz="2400" dirty="0" smtClean="0"/>
              <a:t>(1200 taxa in next phase</a:t>
            </a:r>
            <a:r>
              <a:rPr lang="en-US" sz="2400" dirty="0"/>
              <a:t>)</a:t>
            </a:r>
            <a:endParaRPr lang="en-US" sz="2000" dirty="0"/>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accurate summary methods </a:t>
            </a:r>
            <a:r>
              <a:rPr lang="en-US" sz="2400" dirty="0" smtClean="0">
                <a:solidFill>
                  <a:srgbClr val="0000FF"/>
                </a:solidFill>
              </a:rPr>
              <a:t>cannot handle this size</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solidFill>
                <a:srgbClr val="0000FF"/>
              </a:solidFill>
            </a:endParaRP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Common ancestor about 1 billion years ago and so gene trees are hard to root</a:t>
            </a:r>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summary methods </a:t>
            </a:r>
            <a:r>
              <a:rPr lang="en-US" sz="2400" dirty="0" smtClean="0">
                <a:solidFill>
                  <a:srgbClr val="0000FF"/>
                </a:solidFill>
              </a:rPr>
              <a:t>need rooted gene trees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Pre-existing summary methods do not provide reasonable results on this dataset</a:t>
            </a:r>
            <a:endParaRPr lang="en-US" sz="2000" dirty="0" smtClean="0"/>
          </a:p>
        </p:txBody>
      </p:sp>
      <p:pic>
        <p:nvPicPr>
          <p:cNvPr id="24781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502" y="1985476"/>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4052" y="1961664"/>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32615" y="1974364"/>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598977" y="1477476"/>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Ka-Shu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945302" y="1466364"/>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Wickett</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705465" y="1458426"/>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Leebens-Mack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0352" y="1974364"/>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980352" y="1445726"/>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Matasci</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iPlant</a:t>
            </a:r>
          </a:p>
        </p:txBody>
      </p:sp>
      <p:pic>
        <p:nvPicPr>
          <p:cNvPr id="82955" name="Picture 12" descr="siavash"/>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02840" y="1956901"/>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78915" y="1972776"/>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5137641" y="1429851"/>
            <a:ext cx="304572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a:t>
            </a:r>
            <a:r>
              <a:rPr lang="en-US" sz="1000" dirty="0" smtClean="0"/>
              <a:t>          </a:t>
            </a:r>
          </a:p>
          <a:p>
            <a:r>
              <a:rPr lang="en-US" sz="1000" dirty="0" smtClean="0"/>
              <a:t>UT-Austin            UT-Austin                 UT-Austin</a:t>
            </a:r>
            <a:endParaRPr lang="en-US" sz="1000" dirty="0"/>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202977" y="1971189"/>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TextBox 5"/>
          <p:cNvSpPr txBox="1">
            <a:spLocks noChangeArrowheads="1"/>
          </p:cNvSpPr>
          <p:nvPr/>
        </p:nvSpPr>
        <p:spPr bwMode="auto">
          <a:xfrm>
            <a:off x="5997575" y="2866591"/>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Plus many many other people…</a:t>
            </a:r>
          </a:p>
          <a:p>
            <a:endParaRPr lang="en-US" dirty="0"/>
          </a:p>
        </p:txBody>
      </p:sp>
      <p:sp>
        <p:nvSpPr>
          <p:cNvPr id="2" name="Rectangle 1"/>
          <p:cNvSpPr/>
          <p:nvPr/>
        </p:nvSpPr>
        <p:spPr>
          <a:xfrm>
            <a:off x="641159" y="6198466"/>
            <a:ext cx="4572000" cy="623248"/>
          </a:xfrm>
          <a:prstGeom prst="rect">
            <a:avLst/>
          </a:prstGeom>
        </p:spPr>
        <p:txBody>
          <a:bodyPr>
            <a:spAutoFit/>
          </a:bodyPr>
          <a:lstStyle/>
          <a:p>
            <a:pPr marL="107950" defTabSz="449263">
              <a:lnSpc>
                <a:spcPct val="9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t>
            </a:r>
            <a:r>
              <a:rPr lang="en-US" dirty="0" err="1"/>
              <a:t>Wickett</a:t>
            </a:r>
            <a:r>
              <a:rPr lang="en-US" dirty="0"/>
              <a:t> et al. (under review), 2014.]</a:t>
            </a:r>
            <a:endParaRPr lang="en-US" b="1" dirty="0">
              <a:solidFill>
                <a:schemeClr val="bg1"/>
              </a:solidFill>
            </a:endParaRPr>
          </a:p>
        </p:txBody>
      </p:sp>
    </p:spTree>
    <p:extLst>
      <p:ext uri="{BB962C8B-B14F-4D97-AF65-F5344CB8AC3E}">
        <p14:creationId xmlns:p14="http://schemas.microsoft.com/office/powerpoint/2010/main" val="3117696266"/>
      </p:ext>
    </p:extLst>
  </p:cSld>
  <p:clrMapOvr>
    <a:masterClrMapping/>
  </p:clrMapOvr>
  <mc:AlternateContent xmlns:mc="http://schemas.openxmlformats.org/markup-compatibility/2006" xmlns:p14="http://schemas.microsoft.com/office/powerpoint/2010/main">
    <mc:Choice Requires="p14">
      <p:transition spd="slow" p14:dur="2000" advTm="60077"/>
    </mc:Choice>
    <mc:Fallback xmlns="">
      <p:transition xmlns:p14="http://schemas.microsoft.com/office/powerpoint/2010/main" spd="slow" advTm="60077"/>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methods</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smtClean="0"/>
              <a:t>“Statistical Binning” (accepted): uses a statistical method to determine sets of “combinable” gene sequence alignments, improves coalescent-based species tree estimation accuracy when gene trees have poor resolution (used for Avian </a:t>
            </a:r>
            <a:r>
              <a:rPr lang="en-US" dirty="0" err="1" smtClean="0"/>
              <a:t>Phylogenomics</a:t>
            </a:r>
            <a:r>
              <a:rPr lang="en-US" dirty="0" smtClean="0"/>
              <a:t> Project).</a:t>
            </a:r>
          </a:p>
          <a:p>
            <a:pPr>
              <a:spcAft>
                <a:spcPts val="600"/>
              </a:spcAft>
            </a:pPr>
            <a:r>
              <a:rPr lang="en-US" dirty="0" smtClean="0"/>
              <a:t>ASTRAL (Bioinformatics 2014): polynomial time statistically consistent method, can run on very large datasets of </a:t>
            </a:r>
            <a:r>
              <a:rPr lang="en-US" dirty="0" err="1" smtClean="0"/>
              <a:t>unrooted</a:t>
            </a:r>
            <a:r>
              <a:rPr lang="en-US" dirty="0" smtClean="0"/>
              <a:t> gene trees.  </a:t>
            </a:r>
            <a:endParaRPr lang="en-US" dirty="0"/>
          </a:p>
        </p:txBody>
      </p:sp>
    </p:spTree>
    <p:extLst>
      <p:ext uri="{BB962C8B-B14F-4D97-AF65-F5344CB8AC3E}">
        <p14:creationId xmlns:p14="http://schemas.microsoft.com/office/powerpoint/2010/main" val="348208196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
            </a:r>
            <a:r>
              <a:rPr lang="en-US" dirty="0" smtClean="0"/>
              <a:t>ammalian simulations</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Based on a biological mammalian dataset of 37 taxa and 442 genes, published by Song et al., PNAS, 2012.</a:t>
            </a:r>
          </a:p>
          <a:p>
            <a:endParaRPr lang="en-US" dirty="0"/>
          </a:p>
          <a:p>
            <a:r>
              <a:rPr lang="en-US" dirty="0" smtClean="0"/>
              <a:t>In simulations, we </a:t>
            </a:r>
            <a:r>
              <a:rPr lang="en-US" dirty="0" smtClean="0">
                <a:solidFill>
                  <a:schemeClr val="accent1"/>
                </a:solidFill>
              </a:rPr>
              <a:t>vary</a:t>
            </a:r>
          </a:p>
          <a:p>
            <a:pPr lvl="1"/>
            <a:r>
              <a:rPr lang="en-US" dirty="0" smtClean="0"/>
              <a:t>Levels of ILS</a:t>
            </a:r>
          </a:p>
          <a:p>
            <a:pPr lvl="1"/>
            <a:r>
              <a:rPr lang="en-US" dirty="0" smtClean="0"/>
              <a:t>Number of genes</a:t>
            </a:r>
          </a:p>
          <a:p>
            <a:pPr lvl="1"/>
            <a:r>
              <a:rPr lang="en-US" dirty="0" smtClean="0"/>
              <a:t>Alignment length to control gene tree estimation error</a:t>
            </a:r>
          </a:p>
          <a:p>
            <a:pPr lvl="1"/>
            <a:endParaRPr lang="en-US" dirty="0"/>
          </a:p>
          <a:p>
            <a:r>
              <a:rPr lang="en-US" dirty="0" smtClean="0"/>
              <a:t>Compare ASTRAL to </a:t>
            </a:r>
          </a:p>
          <a:p>
            <a:pPr lvl="1"/>
            <a:r>
              <a:rPr lang="en-US" dirty="0" smtClean="0">
                <a:solidFill>
                  <a:schemeClr val="accent1"/>
                </a:solidFill>
              </a:rPr>
              <a:t>MP-EST, </a:t>
            </a:r>
            <a:r>
              <a:rPr lang="en-US" dirty="0" err="1" smtClean="0"/>
              <a:t>BUCKy</a:t>
            </a:r>
            <a:endParaRPr lang="en-US" dirty="0" smtClean="0">
              <a:solidFill>
                <a:schemeClr val="accent1"/>
              </a:solidFill>
            </a:endParaRPr>
          </a:p>
          <a:p>
            <a:pPr lvl="1"/>
            <a:r>
              <a:rPr lang="en-US" dirty="0" smtClean="0">
                <a:solidFill>
                  <a:schemeClr val="accent1"/>
                </a:solidFill>
              </a:rPr>
              <a:t>Concatenation</a:t>
            </a:r>
          </a:p>
          <a:p>
            <a:pPr lvl="1"/>
            <a:r>
              <a:rPr lang="en-US" dirty="0" smtClean="0"/>
              <a:t>MRP, Greedy</a:t>
            </a:r>
          </a:p>
          <a:p>
            <a:pPr marL="457200" lvl="1" indent="0">
              <a:buNone/>
            </a:pPr>
            <a:endParaRPr lang="en-US" dirty="0"/>
          </a:p>
          <a:p>
            <a:r>
              <a:rPr lang="en-US" dirty="0" smtClean="0"/>
              <a:t>Measure species tree error compared to the known true tree</a:t>
            </a:r>
            <a:endParaRPr lang="en-US" dirty="0"/>
          </a:p>
        </p:txBody>
      </p:sp>
    </p:spTree>
    <p:extLst>
      <p:ext uri="{BB962C8B-B14F-4D97-AF65-F5344CB8AC3E}">
        <p14:creationId xmlns:p14="http://schemas.microsoft.com/office/powerpoint/2010/main" val="1130594508"/>
      </p:ext>
    </p:extLst>
  </p:cSld>
  <p:clrMapOvr>
    <a:masterClrMapping/>
  </p:clrMapOvr>
  <mc:AlternateContent xmlns:mc="http://schemas.openxmlformats.org/markup-compatibility/2006" xmlns:p14="http://schemas.microsoft.com/office/powerpoint/2010/main">
    <mc:Choice Requires="p14">
      <p:transition spd="slow" p14:dur="2000" advTm="63167"/>
    </mc:Choice>
    <mc:Fallback xmlns="">
      <p:transition xmlns:p14="http://schemas.microsoft.com/office/powerpoint/2010/main" spd="slow" advTm="63167"/>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15369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t>Compute multiple sequence alignments for each locus</a:t>
            </a:r>
          </a:p>
          <a:p>
            <a:pPr>
              <a:spcAft>
                <a:spcPts val="600"/>
              </a:spcAft>
            </a:pPr>
            <a:r>
              <a:rPr lang="en-US" sz="2000" dirty="0" smtClean="0"/>
              <a:t>Compute species tree or network:</a:t>
            </a:r>
          </a:p>
          <a:p>
            <a:pPr lvl="1">
              <a:spcAft>
                <a:spcPts val="600"/>
              </a:spcAft>
            </a:pPr>
            <a:r>
              <a:rPr lang="en-US" sz="2000" dirty="0" smtClean="0"/>
              <a:t>Compute gene trees on the alignments and combine the estimated gene trees, OR</a:t>
            </a:r>
          </a:p>
          <a:p>
            <a:pPr lvl="1">
              <a:spcAft>
                <a:spcPts val="600"/>
              </a:spcAft>
            </a:pPr>
            <a:r>
              <a:rPr lang="en-US" sz="2000" dirty="0" smtClean="0"/>
              <a:t>Perform “concatenation analysis” (aka “combined analysis”)</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to understand biology</a:t>
            </a:r>
          </a:p>
        </p:txBody>
      </p:sp>
    </p:spTree>
    <p:extLst>
      <p:ext uri="{BB962C8B-B14F-4D97-AF65-F5344CB8AC3E}">
        <p14:creationId xmlns:p14="http://schemas.microsoft.com/office/powerpoint/2010/main" val="190673473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26" y="1640115"/>
            <a:ext cx="5753100" cy="4800600"/>
          </a:xfrm>
          <a:prstGeom prst="rect">
            <a:avLst/>
          </a:prstGeom>
        </p:spPr>
      </p:pic>
      <p:sp>
        <p:nvSpPr>
          <p:cNvPr id="2" name="Title 1"/>
          <p:cNvSpPr>
            <a:spLocks noGrp="1"/>
          </p:cNvSpPr>
          <p:nvPr>
            <p:ph type="title"/>
          </p:nvPr>
        </p:nvSpPr>
        <p:spPr/>
        <p:txBody>
          <a:bodyPr>
            <a:normAutofit/>
          </a:bodyPr>
          <a:lstStyle/>
          <a:p>
            <a:r>
              <a:rPr lang="en-US" dirty="0" smtClean="0"/>
              <a:t>ASTRAL vs. Concatenation</a:t>
            </a:r>
            <a:endParaRPr lang="en-US" dirty="0"/>
          </a:p>
        </p:txBody>
      </p:sp>
      <p:sp>
        <p:nvSpPr>
          <p:cNvPr id="5" name="TextBox 4"/>
          <p:cNvSpPr txBox="1"/>
          <p:nvPr/>
        </p:nvSpPr>
        <p:spPr>
          <a:xfrm>
            <a:off x="3404472" y="1440060"/>
            <a:ext cx="2025114" cy="400110"/>
          </a:xfrm>
          <a:prstGeom prst="rect">
            <a:avLst/>
          </a:prstGeom>
          <a:noFill/>
        </p:spPr>
        <p:txBody>
          <a:bodyPr wrap="none" rtlCol="0">
            <a:spAutoFit/>
          </a:bodyPr>
          <a:lstStyle/>
          <a:p>
            <a:r>
              <a:rPr lang="en-US" sz="2000" dirty="0" smtClean="0"/>
              <a:t>200 genes, 500bp</a:t>
            </a:r>
            <a:endParaRPr lang="en-US" sz="2000" dirty="0"/>
          </a:p>
        </p:txBody>
      </p:sp>
      <p:cxnSp>
        <p:nvCxnSpPr>
          <p:cNvPr id="8" name="Straight Arrow Connector 7"/>
          <p:cNvCxnSpPr/>
          <p:nvPr/>
        </p:nvCxnSpPr>
        <p:spPr>
          <a:xfrm flipV="1">
            <a:off x="2226417" y="6404691"/>
            <a:ext cx="4370843" cy="3602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13415" y="6404691"/>
            <a:ext cx="982911" cy="400110"/>
          </a:xfrm>
          <a:prstGeom prst="rect">
            <a:avLst/>
          </a:prstGeom>
          <a:noFill/>
        </p:spPr>
        <p:txBody>
          <a:bodyPr wrap="none" rtlCol="0">
            <a:spAutoFit/>
          </a:bodyPr>
          <a:lstStyle/>
          <a:p>
            <a:r>
              <a:rPr lang="en-US" sz="2000" b="1" dirty="0" smtClean="0"/>
              <a:t>Less ILS</a:t>
            </a:r>
            <a:endParaRPr lang="en-US" sz="2000" b="1" dirty="0"/>
          </a:p>
        </p:txBody>
      </p:sp>
    </p:spTree>
    <p:custDataLst>
      <p:tags r:id="rId1"/>
    </p:custDataLst>
    <p:extLst>
      <p:ext uri="{BB962C8B-B14F-4D97-AF65-F5344CB8AC3E}">
        <p14:creationId xmlns:p14="http://schemas.microsoft.com/office/powerpoint/2010/main" val="2188157950"/>
      </p:ext>
    </p:extLst>
  </p:cSld>
  <p:clrMapOvr>
    <a:masterClrMapping/>
  </p:clrMapOvr>
  <mc:AlternateContent xmlns:mc="http://schemas.openxmlformats.org/markup-compatibility/2006" xmlns:p14="http://schemas.microsoft.com/office/powerpoint/2010/main">
    <mc:Choice Requires="p14">
      <p:transition spd="slow" p14:dur="2000" advTm="87189"/>
    </mc:Choice>
    <mc:Fallback xmlns="">
      <p:transition xmlns:p14="http://schemas.microsoft.com/office/powerpoint/2010/main" spd="slow" advTm="87189"/>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mals-b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295400"/>
            <a:ext cx="5689600" cy="4267200"/>
          </a:xfrm>
          <a:prstGeom prst="rect">
            <a:avLst/>
          </a:prstGeom>
        </p:spPr>
      </p:pic>
      <p:sp>
        <p:nvSpPr>
          <p:cNvPr id="3" name="TextBox 2"/>
          <p:cNvSpPr txBox="1"/>
          <p:nvPr/>
        </p:nvSpPr>
        <p:spPr>
          <a:xfrm>
            <a:off x="518931" y="395977"/>
            <a:ext cx="7985880" cy="584776"/>
          </a:xfrm>
          <a:prstGeom prst="rect">
            <a:avLst/>
          </a:prstGeom>
          <a:noFill/>
        </p:spPr>
        <p:txBody>
          <a:bodyPr wrap="none" rtlCol="0">
            <a:spAutoFit/>
          </a:bodyPr>
          <a:lstStyle/>
          <a:p>
            <a:r>
              <a:rPr lang="en-US" sz="3200" dirty="0" smtClean="0"/>
              <a:t>Analyses of the Song et al. Mammalian dataset</a:t>
            </a:r>
            <a:endParaRPr lang="en-US" sz="3200" dirty="0"/>
          </a:p>
        </p:txBody>
      </p:sp>
      <p:sp>
        <p:nvSpPr>
          <p:cNvPr id="4" name="TextBox 3"/>
          <p:cNvSpPr txBox="1"/>
          <p:nvPr/>
        </p:nvSpPr>
        <p:spPr>
          <a:xfrm>
            <a:off x="239066" y="5922246"/>
            <a:ext cx="8760857" cy="646331"/>
          </a:xfrm>
          <a:prstGeom prst="rect">
            <a:avLst/>
          </a:prstGeom>
          <a:noFill/>
          <a:ln>
            <a:solidFill>
              <a:srgbClr val="0000FF"/>
            </a:solidFill>
          </a:ln>
        </p:spPr>
        <p:txBody>
          <a:bodyPr wrap="none" rtlCol="0">
            <a:spAutoFit/>
          </a:bodyPr>
          <a:lstStyle/>
          <a:p>
            <a:r>
              <a:rPr lang="en-US" dirty="0" smtClean="0"/>
              <a:t>The placement of </a:t>
            </a:r>
            <a:r>
              <a:rPr lang="en-US" dirty="0" err="1" smtClean="0"/>
              <a:t>Scandentia</a:t>
            </a:r>
            <a:r>
              <a:rPr lang="en-US" dirty="0" smtClean="0"/>
              <a:t> (Tree Shrew) is controversial. </a:t>
            </a:r>
          </a:p>
          <a:p>
            <a:r>
              <a:rPr lang="en-US" dirty="0" smtClean="0"/>
              <a:t>The ASTRAL analysis agrees with maximum likelihood concatenation analysis of this dataset.</a:t>
            </a:r>
            <a:endParaRPr lang="en-US" dirty="0"/>
          </a:p>
        </p:txBody>
      </p:sp>
    </p:spTree>
    <p:extLst>
      <p:ext uri="{BB962C8B-B14F-4D97-AF65-F5344CB8AC3E}">
        <p14:creationId xmlns:p14="http://schemas.microsoft.com/office/powerpoint/2010/main" val="4107855528"/>
      </p:ext>
    </p:extLst>
  </p:cSld>
  <p:clrMapOvr>
    <a:masterClrMapping/>
  </p:clrMapOvr>
  <mc:AlternateContent xmlns:mc="http://schemas.openxmlformats.org/markup-compatibility/2006" xmlns:p14="http://schemas.microsoft.com/office/powerpoint/2010/main">
    <mc:Choice Requires="p14">
      <p:transition spd="slow" p14:dur="2000" advTm="31014"/>
    </mc:Choice>
    <mc:Fallback xmlns="">
      <p:transition xmlns:p14="http://schemas.microsoft.com/office/powerpoint/2010/main" spd="slow" advTm="31014"/>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New multiple sequence alignments with improved accuracy and scalability, as well as high robustness to fragmentary data – </a:t>
            </a:r>
            <a:r>
              <a:rPr lang="en-US" dirty="0" err="1" smtClean="0"/>
              <a:t>SATé</a:t>
            </a:r>
            <a:r>
              <a:rPr lang="en-US" dirty="0" smtClean="0"/>
              <a:t> used in many studies.</a:t>
            </a:r>
          </a:p>
          <a:p>
            <a:pPr>
              <a:spcAft>
                <a:spcPts val="600"/>
              </a:spcAft>
            </a:pPr>
            <a:r>
              <a:rPr lang="en-US" dirty="0" smtClean="0"/>
              <a:t>New coalescent-based species tree estimation methods that have better accuracy than current methods, and can analyze large datasets (used in 1KP and Avian </a:t>
            </a:r>
            <a:r>
              <a:rPr lang="en-US" dirty="0" err="1"/>
              <a:t>P</a:t>
            </a:r>
            <a:r>
              <a:rPr lang="en-US" dirty="0" err="1" smtClean="0"/>
              <a:t>hylogenomics</a:t>
            </a:r>
            <a:r>
              <a:rPr lang="en-US" dirty="0" smtClean="0"/>
              <a:t> project analyses)</a:t>
            </a:r>
          </a:p>
          <a:p>
            <a:pPr>
              <a:spcAft>
                <a:spcPts val="600"/>
              </a:spcAft>
            </a:pPr>
            <a:r>
              <a:rPr lang="en-US" dirty="0" smtClean="0"/>
              <a:t>New methods for </a:t>
            </a:r>
            <a:r>
              <a:rPr lang="en-US" dirty="0" err="1" smtClean="0"/>
              <a:t>metagenomic</a:t>
            </a:r>
            <a:r>
              <a:rPr lang="en-US" dirty="0" smtClean="0"/>
              <a:t> taxon identification and abundance profiling with improved accuracy (will be used in analyses here at Illinois)</a:t>
            </a:r>
          </a:p>
          <a:p>
            <a:pPr>
              <a:spcAft>
                <a:spcPts val="600"/>
              </a:spcAft>
            </a:pPr>
            <a:r>
              <a:rPr lang="en-US" dirty="0" smtClean="0"/>
              <a:t>Method development inspired by collaboration with biologists, and improves biological analyses.</a:t>
            </a:r>
            <a:endParaRPr lang="en-US" dirty="0"/>
          </a:p>
        </p:txBody>
      </p:sp>
    </p:spTree>
    <p:extLst>
      <p:ext uri="{BB962C8B-B14F-4D97-AF65-F5344CB8AC3E}">
        <p14:creationId xmlns:p14="http://schemas.microsoft.com/office/powerpoint/2010/main" val="245972624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omfam.tandy.alignment_erro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TextBox 2"/>
          <p:cNvSpPr txBox="1"/>
          <p:nvPr/>
        </p:nvSpPr>
        <p:spPr>
          <a:xfrm>
            <a:off x="705561" y="352778"/>
            <a:ext cx="8042185" cy="523220"/>
          </a:xfrm>
          <a:prstGeom prst="rect">
            <a:avLst/>
          </a:prstGeom>
          <a:noFill/>
        </p:spPr>
        <p:txBody>
          <a:bodyPr wrap="none" rtlCol="0">
            <a:spAutoFit/>
          </a:bodyPr>
          <a:lstStyle/>
          <a:p>
            <a:r>
              <a:rPr lang="en-US" sz="2800" b="1" dirty="0" smtClean="0"/>
              <a:t>AA Sequence Alignment Error (13 </a:t>
            </a:r>
            <a:r>
              <a:rPr lang="en-US" sz="2800" b="1" dirty="0" err="1" smtClean="0"/>
              <a:t>HomFam</a:t>
            </a:r>
            <a:r>
              <a:rPr lang="en-US" sz="2800" b="1" dirty="0" smtClean="0"/>
              <a:t> datasets)</a:t>
            </a:r>
            <a:endParaRPr lang="en-US" sz="2800" b="1" dirty="0"/>
          </a:p>
        </p:txBody>
      </p:sp>
      <p:sp>
        <p:nvSpPr>
          <p:cNvPr id="4" name="TextBox 3"/>
          <p:cNvSpPr txBox="1"/>
          <p:nvPr/>
        </p:nvSpPr>
        <p:spPr>
          <a:xfrm>
            <a:off x="282222" y="5870224"/>
            <a:ext cx="7725192" cy="923330"/>
          </a:xfrm>
          <a:prstGeom prst="rect">
            <a:avLst/>
          </a:prstGeom>
          <a:noFill/>
        </p:spPr>
        <p:txBody>
          <a:bodyPr wrap="none" rtlCol="0">
            <a:spAutoFit/>
          </a:bodyPr>
          <a:lstStyle/>
          <a:p>
            <a:r>
              <a:rPr lang="en-US" dirty="0" err="1" smtClean="0"/>
              <a:t>Homfam</a:t>
            </a:r>
            <a:r>
              <a:rPr lang="en-US" dirty="0" smtClean="0"/>
              <a:t>: </a:t>
            </a:r>
            <a:r>
              <a:rPr lang="en-US" dirty="0" err="1" smtClean="0"/>
              <a:t>Sievers</a:t>
            </a:r>
            <a:r>
              <a:rPr lang="en-US" dirty="0" smtClean="0"/>
              <a:t> et al., MSB 2011 </a:t>
            </a:r>
          </a:p>
          <a:p>
            <a:r>
              <a:rPr lang="en-US" dirty="0" smtClean="0"/>
              <a:t>10,000 to 46,000 sequences per dataset; 5-14 sequences in each seed alignment</a:t>
            </a:r>
          </a:p>
          <a:p>
            <a:r>
              <a:rPr lang="en-US" dirty="0" smtClean="0"/>
              <a:t>Sequence lengths from 46-364 AA </a:t>
            </a:r>
            <a:endParaRPr lang="en-US" dirty="0"/>
          </a:p>
        </p:txBody>
      </p:sp>
    </p:spTree>
    <p:extLst>
      <p:ext uri="{BB962C8B-B14F-4D97-AF65-F5344CB8AC3E}">
        <p14:creationId xmlns:p14="http://schemas.microsoft.com/office/powerpoint/2010/main" val="2909539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Accuracy – Correct columns</a:t>
            </a:r>
            <a:endParaRPr lang="en-US" dirty="0"/>
          </a:p>
        </p:txBody>
      </p:sp>
      <p:pic>
        <p:nvPicPr>
          <p:cNvPr id="3" name="Picture 2"/>
          <p:cNvPicPr>
            <a:picLocks noChangeAspect="1"/>
          </p:cNvPicPr>
          <p:nvPr/>
        </p:nvPicPr>
        <p:blipFill>
          <a:blip r:embed="rId2"/>
          <a:stretch>
            <a:fillRect/>
          </a:stretch>
        </p:blipFill>
        <p:spPr>
          <a:xfrm>
            <a:off x="457200" y="2149370"/>
            <a:ext cx="8229600" cy="3219061"/>
          </a:xfrm>
          <a:prstGeom prst="rect">
            <a:avLst/>
          </a:prstGeom>
        </p:spPr>
      </p:pic>
      <p:pic>
        <p:nvPicPr>
          <p:cNvPr id="4" name="Picture 3"/>
          <p:cNvPicPr>
            <a:picLocks noChangeAspect="1"/>
          </p:cNvPicPr>
          <p:nvPr/>
        </p:nvPicPr>
        <p:blipFill>
          <a:blip r:embed="rId3"/>
          <a:stretch>
            <a:fillRect/>
          </a:stretch>
        </p:blipFill>
        <p:spPr>
          <a:xfrm>
            <a:off x="941847" y="2029927"/>
            <a:ext cx="7453726" cy="511844"/>
          </a:xfrm>
          <a:prstGeom prst="rect">
            <a:avLst/>
          </a:prstGeom>
          <a:solidFill>
            <a:srgbClr val="FFFFFF"/>
          </a:solidFill>
        </p:spPr>
      </p:pic>
      <p:pic>
        <p:nvPicPr>
          <p:cNvPr id="5" name="Picture 4"/>
          <p:cNvPicPr>
            <a:picLocks noChangeAspect="1"/>
          </p:cNvPicPr>
          <p:nvPr/>
        </p:nvPicPr>
        <p:blipFill>
          <a:blip r:embed="rId4"/>
          <a:stretch>
            <a:fillRect/>
          </a:stretch>
        </p:blipFill>
        <p:spPr>
          <a:xfrm>
            <a:off x="1271384" y="5393599"/>
            <a:ext cx="7538680" cy="365682"/>
          </a:xfrm>
          <a:prstGeom prst="rect">
            <a:avLst/>
          </a:prstGeom>
        </p:spPr>
      </p:pic>
    </p:spTree>
    <p:extLst>
      <p:ext uri="{BB962C8B-B14F-4D97-AF65-F5344CB8AC3E}">
        <p14:creationId xmlns:p14="http://schemas.microsoft.com/office/powerpoint/2010/main" val="272573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co-estimation methods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Statistical methods:</a:t>
            </a:r>
          </a:p>
          <a:p>
            <a:r>
              <a:rPr lang="en-US" dirty="0" err="1" smtClean="0"/>
              <a:t>BAli-Phy</a:t>
            </a:r>
            <a:r>
              <a:rPr lang="en-US" dirty="0" smtClean="0"/>
              <a:t> (</a:t>
            </a:r>
            <a:r>
              <a:rPr lang="en-US" dirty="0" err="1" smtClean="0"/>
              <a:t>Redelings</a:t>
            </a:r>
            <a:r>
              <a:rPr lang="en-US" dirty="0" smtClean="0"/>
              <a:t> and </a:t>
            </a:r>
            <a:r>
              <a:rPr lang="en-US" dirty="0" err="1" smtClean="0"/>
              <a:t>Suchard</a:t>
            </a:r>
            <a:r>
              <a:rPr lang="en-US" dirty="0" smtClean="0"/>
              <a:t>): Bayesian software to co-estimate alignments and trees under a statistical model of evolution that includes </a:t>
            </a:r>
            <a:r>
              <a:rPr lang="en-US" dirty="0" err="1" smtClean="0"/>
              <a:t>indels</a:t>
            </a:r>
            <a:r>
              <a:rPr lang="en-US" dirty="0" smtClean="0"/>
              <a:t>. Can scale to about 100 sequences, but takes a very long time.</a:t>
            </a:r>
          </a:p>
          <a:p>
            <a:pPr lvl="1"/>
            <a:r>
              <a:rPr lang="en-US" dirty="0">
                <a:hlinkClick r:id="rId2"/>
              </a:rPr>
              <a:t>http://www.bali-phy.org</a:t>
            </a:r>
            <a:r>
              <a:rPr lang="en-US" dirty="0" smtClean="0">
                <a:hlinkClick r:id="rId2"/>
              </a:rPr>
              <a:t>/</a:t>
            </a:r>
            <a:endParaRPr lang="en-US" dirty="0" smtClean="0"/>
          </a:p>
          <a:p>
            <a:r>
              <a:rPr lang="en-US" dirty="0" err="1"/>
              <a:t>StatAlign</a:t>
            </a:r>
            <a:r>
              <a:rPr lang="en-US" dirty="0"/>
              <a:t>: http://</a:t>
            </a:r>
            <a:r>
              <a:rPr lang="en-US" dirty="0" err="1"/>
              <a:t>statalign.github.io</a:t>
            </a:r>
            <a:r>
              <a:rPr lang="en-US" dirty="0"/>
              <a:t>/</a:t>
            </a:r>
          </a:p>
          <a:p>
            <a:pPr lvl="1"/>
            <a:endParaRPr lang="en-US" dirty="0" smtClean="0"/>
          </a:p>
          <a:p>
            <a:pPr marL="0" indent="0">
              <a:buNone/>
            </a:pPr>
            <a:r>
              <a:rPr lang="en-US" dirty="0" smtClean="0"/>
              <a:t>Extensions of Parsimony</a:t>
            </a:r>
          </a:p>
          <a:p>
            <a:r>
              <a:rPr lang="en-US" dirty="0" smtClean="0"/>
              <a:t>POY (most well known software)</a:t>
            </a:r>
          </a:p>
          <a:p>
            <a:pPr lvl="1"/>
            <a:r>
              <a:rPr lang="en-US" dirty="0"/>
              <a:t>http://</a:t>
            </a:r>
            <a:r>
              <a:rPr lang="en-US" dirty="0" err="1"/>
              <a:t>www.amnh.org</a:t>
            </a:r>
            <a:r>
              <a:rPr lang="en-US" dirty="0"/>
              <a:t>/our-research/computational-sciences/research/projects/systematic-biology/</a:t>
            </a:r>
            <a:r>
              <a:rPr lang="en-US" dirty="0" err="1"/>
              <a:t>poy</a:t>
            </a:r>
            <a:endParaRPr lang="en-US" dirty="0" smtClean="0"/>
          </a:p>
          <a:p>
            <a:r>
              <a:rPr lang="en-US" dirty="0" err="1"/>
              <a:t>BeeTLe</a:t>
            </a:r>
            <a:r>
              <a:rPr lang="en-US" dirty="0"/>
              <a:t> (Liu and Warnow, </a:t>
            </a:r>
            <a:r>
              <a:rPr lang="en-US" dirty="0" err="1"/>
              <a:t>PLoS</a:t>
            </a:r>
            <a:r>
              <a:rPr lang="en-US" dirty="0"/>
              <a:t> One 2012</a:t>
            </a:r>
            <a:r>
              <a:rPr lang="en-US" dirty="0" smtClean="0"/>
              <a:t>) </a:t>
            </a:r>
          </a:p>
          <a:p>
            <a:pPr marL="0" indent="0">
              <a:buNone/>
            </a:pPr>
            <a:endParaRPr lang="en-US" dirty="0"/>
          </a:p>
        </p:txBody>
      </p:sp>
    </p:spTree>
    <p:extLst>
      <p:ext uri="{BB962C8B-B14F-4D97-AF65-F5344CB8AC3E}">
        <p14:creationId xmlns:p14="http://schemas.microsoft.com/office/powerpoint/2010/main" val="3246916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d doolittle 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5" y="1150485"/>
            <a:ext cx="5886457" cy="4429559"/>
          </a:xfrm>
          <a:prstGeom prst="rect">
            <a:avLst/>
          </a:prstGeom>
        </p:spPr>
      </p:pic>
      <p:sp>
        <p:nvSpPr>
          <p:cNvPr id="3" name="TextBox 2"/>
          <p:cNvSpPr txBox="1"/>
          <p:nvPr/>
        </p:nvSpPr>
        <p:spPr>
          <a:xfrm>
            <a:off x="872406" y="75515"/>
            <a:ext cx="7552669" cy="523220"/>
          </a:xfrm>
          <a:prstGeom prst="rect">
            <a:avLst/>
          </a:prstGeom>
          <a:noFill/>
        </p:spPr>
        <p:txBody>
          <a:bodyPr wrap="none" rtlCol="0">
            <a:spAutoFit/>
          </a:bodyPr>
          <a:lstStyle/>
          <a:p>
            <a:r>
              <a:rPr lang="en-US" sz="2800" dirty="0" smtClean="0"/>
              <a:t>Horizontal Gene Transfer – Phylogenetic Networks</a:t>
            </a:r>
            <a:endParaRPr lang="en-US" sz="2800" dirty="0"/>
          </a:p>
        </p:txBody>
      </p:sp>
      <p:sp>
        <p:nvSpPr>
          <p:cNvPr id="4" name="TextBox 3"/>
          <p:cNvSpPr txBox="1"/>
          <p:nvPr/>
        </p:nvSpPr>
        <p:spPr>
          <a:xfrm>
            <a:off x="6542883" y="5220867"/>
            <a:ext cx="1472053" cy="369332"/>
          </a:xfrm>
          <a:prstGeom prst="rect">
            <a:avLst/>
          </a:prstGeom>
          <a:noFill/>
        </p:spPr>
        <p:txBody>
          <a:bodyPr wrap="none" rtlCol="0">
            <a:spAutoFit/>
          </a:bodyPr>
          <a:lstStyle/>
          <a:p>
            <a:r>
              <a:rPr lang="en-US" dirty="0" smtClean="0"/>
              <a:t>Ford Doolittle</a:t>
            </a:r>
            <a:endParaRPr lang="en-US" dirty="0"/>
          </a:p>
        </p:txBody>
      </p:sp>
    </p:spTree>
    <p:extLst>
      <p:ext uri="{BB962C8B-B14F-4D97-AF65-F5344CB8AC3E}">
        <p14:creationId xmlns:p14="http://schemas.microsoft.com/office/powerpoint/2010/main" val="278066569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688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Warnow Laboratory</a:t>
            </a:r>
          </a:p>
        </p:txBody>
      </p:sp>
      <p:sp>
        <p:nvSpPr>
          <p:cNvPr id="247811" name="Rectangle 3"/>
          <p:cNvSpPr>
            <a:spLocks noGrp="1" noChangeArrowheads="1"/>
          </p:cNvSpPr>
          <p:nvPr>
            <p:ph type="body" idx="1"/>
          </p:nvPr>
        </p:nvSpPr>
        <p:spPr>
          <a:xfrm>
            <a:off x="228600" y="3189400"/>
            <a:ext cx="8763000" cy="27432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92500" lnSpcReduction="2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PhD students: </a:t>
            </a:r>
            <a:r>
              <a:rPr lang="en-US" sz="2000" dirty="0" err="1" smtClean="0"/>
              <a:t>Siavash</a:t>
            </a:r>
            <a:r>
              <a:rPr lang="en-US" sz="2000" dirty="0" smtClean="0"/>
              <a:t> </a:t>
            </a:r>
            <a:r>
              <a:rPr lang="en-US" sz="2000" dirty="0" err="1" smtClean="0"/>
              <a:t>Mirarab</a:t>
            </a:r>
            <a:r>
              <a:rPr lang="en-US" sz="2000" dirty="0" smtClean="0"/>
              <a:t>*, Nam Nguyen, and Md. S. </a:t>
            </a:r>
            <a:r>
              <a:rPr lang="en-US" sz="2000" dirty="0" err="1" smtClean="0"/>
              <a:t>Bayzid</a:t>
            </a:r>
            <a:r>
              <a:rPr lang="en-US" sz="2000" dirty="0" smtClean="0"/>
              <a:t>**</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Undergrad: </a:t>
            </a:r>
            <a:r>
              <a:rPr lang="en-US" sz="2000" dirty="0" err="1" smtClean="0"/>
              <a:t>Keerthana</a:t>
            </a:r>
            <a:r>
              <a:rPr lang="en-US" sz="2000" dirty="0" smtClean="0"/>
              <a:t> Kumar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Lab Website: </a:t>
            </a:r>
            <a:r>
              <a:rPr lang="en-US" sz="2000" dirty="0" smtClean="0">
                <a:hlinkClick r:id="rId3"/>
              </a:rPr>
              <a:t>http://www.cs.utexas.edu/users/phylo</a:t>
            </a:r>
            <a:r>
              <a:rPr lang="en-US" sz="20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Funding</a:t>
            </a:r>
            <a:r>
              <a:rPr lang="en-US" sz="2000" dirty="0" smtClean="0"/>
              <a:t>: Guggenheim Foundation, Packard, NSF, Microsoft Research New England, David </a:t>
            </a:r>
            <a:r>
              <a:rPr lang="en-US" sz="2000" dirty="0" err="1" smtClean="0"/>
              <a:t>Bruton</a:t>
            </a:r>
            <a:r>
              <a:rPr lang="en-US" sz="2000" dirty="0" smtClean="0"/>
              <a:t> Jr. Centennial Professorship, TACC (Texas Advanced Computing Center), and the University of Alberta (Canada)</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
            </a:r>
            <a:br>
              <a:rPr lang="en-US" sz="2000" b="1" dirty="0" smtClean="0"/>
            </a:br>
            <a:r>
              <a:rPr lang="en-US" sz="2000" b="1" dirty="0" smtClean="0"/>
              <a:t>TACC </a:t>
            </a:r>
            <a:r>
              <a:rPr lang="en-US" sz="2000" dirty="0" smtClean="0"/>
              <a:t>and UTCS </a:t>
            </a:r>
            <a:r>
              <a:rPr lang="en-US" sz="2000" dirty="0"/>
              <a:t>c</a:t>
            </a:r>
            <a:r>
              <a:rPr lang="en-US" sz="2000" dirty="0" smtClean="0"/>
              <a:t>omputational resources</a:t>
            </a:r>
            <a:endParaRPr lang="en-US" sz="2000" b="1" dirty="0" smtClean="0"/>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  </a:t>
            </a:r>
            <a:r>
              <a:rPr lang="en-US" sz="1600" dirty="0" smtClean="0"/>
              <a:t>Supported by HHMI </a:t>
            </a:r>
            <a:r>
              <a:rPr lang="en-US" sz="1600" dirty="0" err="1" smtClean="0"/>
              <a:t>Predoctoral</a:t>
            </a:r>
            <a:r>
              <a:rPr lang="en-US" sz="1600" dirty="0" smtClean="0"/>
              <a:t> Fellowship</a:t>
            </a:r>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Supported by Fulbright Foundation </a:t>
            </a:r>
            <a:r>
              <a:rPr lang="en-US" sz="1600" dirty="0" err="1" smtClean="0"/>
              <a:t>Predoctoral</a:t>
            </a:r>
            <a:r>
              <a:rPr lang="en-US" sz="1600" dirty="0" smtClean="0"/>
              <a:t> Fellowship</a:t>
            </a:r>
            <a:endParaRPr lang="en-US" sz="1600" dirty="0"/>
          </a:p>
        </p:txBody>
      </p:sp>
      <p:pic>
        <p:nvPicPr>
          <p:cNvPr id="162819" name="Picture 12" descr="siav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142332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13" descr="war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6838" y="1439000"/>
            <a:ext cx="11985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 descr="nam-nguy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439000"/>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2" descr="bayzi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440588"/>
            <a:ext cx="1262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1" descr="n021zsi2b1rwbredjb5g.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42332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But…</a:t>
            </a:r>
          </a:p>
        </p:txBody>
      </p:sp>
      <p:sp>
        <p:nvSpPr>
          <p:cNvPr id="54274" name="Rectangle 3"/>
          <p:cNvSpPr>
            <a:spLocks noGrp="1" noChangeArrowheads="1"/>
          </p:cNvSpPr>
          <p:nvPr>
            <p:ph type="body" idx="1"/>
          </p:nvPr>
        </p:nvSpPr>
        <p:spPr/>
        <p:txBody>
          <a:bodyPr/>
          <a:lstStyle/>
          <a:p>
            <a:pPr eaLnBrk="1" hangingPunct="1">
              <a:lnSpc>
                <a:spcPct val="90000"/>
              </a:lnSpc>
            </a:pPr>
            <a:r>
              <a:rPr lang="en-US">
                <a:latin typeface="Gill Sans" charset="0"/>
                <a:ea typeface="ＭＳ Ｐゴシック" charset="0"/>
                <a:cs typeface="ＭＳ Ｐゴシック" charset="0"/>
              </a:rPr>
              <a:t>Gene trees may not be identical to species trees:</a:t>
            </a:r>
          </a:p>
          <a:p>
            <a:pPr lvl="1" eaLnBrk="1" hangingPunct="1">
              <a:lnSpc>
                <a:spcPct val="90000"/>
              </a:lnSpc>
            </a:pPr>
            <a:r>
              <a:rPr lang="en-US">
                <a:latin typeface="Gill Sans" charset="0"/>
                <a:ea typeface="ＭＳ Ｐゴシック" charset="0"/>
              </a:rPr>
              <a:t>Incomplete Lineage Sorting (deep coalescence)</a:t>
            </a:r>
          </a:p>
          <a:p>
            <a:pPr lvl="1" eaLnBrk="1" hangingPunct="1">
              <a:lnSpc>
                <a:spcPct val="90000"/>
              </a:lnSpc>
            </a:pPr>
            <a:r>
              <a:rPr lang="en-US">
                <a:latin typeface="Gill Sans" charset="0"/>
                <a:ea typeface="ＭＳ Ｐゴシック" charset="0"/>
              </a:rPr>
              <a:t>Gene duplication and loss</a:t>
            </a:r>
          </a:p>
          <a:p>
            <a:pPr lvl="1" eaLnBrk="1" hangingPunct="1">
              <a:lnSpc>
                <a:spcPct val="90000"/>
              </a:lnSpc>
            </a:pPr>
            <a:r>
              <a:rPr lang="en-US">
                <a:latin typeface="Gill Sans" charset="0"/>
                <a:ea typeface="ＭＳ Ｐゴシック" charset="0"/>
              </a:rPr>
              <a:t>Horizontal gene transfer</a:t>
            </a:r>
          </a:p>
          <a:p>
            <a:pPr lvl="1" eaLnBrk="1" hangingPunct="1">
              <a:lnSpc>
                <a:spcPct val="90000"/>
              </a:lnSpc>
              <a:buFontTx/>
              <a:buNone/>
            </a:pPr>
            <a:endParaRPr lang="en-US">
              <a:latin typeface="Gill Sans" charset="0"/>
              <a:ea typeface="ＭＳ Ｐゴシック" charset="0"/>
            </a:endParaRPr>
          </a:p>
          <a:p>
            <a:pPr eaLnBrk="1" hangingPunct="1">
              <a:lnSpc>
                <a:spcPct val="90000"/>
              </a:lnSpc>
            </a:pPr>
            <a:r>
              <a:rPr lang="en-US">
                <a:latin typeface="Gill Sans" charset="0"/>
                <a:ea typeface="ＭＳ Ｐゴシック" charset="0"/>
                <a:cs typeface="ＭＳ Ｐゴシック" charset="0"/>
              </a:rPr>
              <a:t>This makes combined analysis and standard supertree analyses inappropriate</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554038" y="3725863"/>
            <a:ext cx="4703762" cy="2728912"/>
            <a:chOff x="349" y="2347"/>
            <a:chExt cx="2963" cy="1719"/>
          </a:xfrm>
        </p:grpSpPr>
        <p:sp>
          <p:nvSpPr>
            <p:cNvPr id="394243"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4"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3"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Helvetica" charset="0"/>
                </a:rPr>
                <a:t>Analyze</a:t>
              </a:r>
            </a:p>
            <a:p>
              <a:pPr algn="ctr" eaLnBrk="1" hangingPunct="1"/>
              <a:r>
                <a:rPr lang="en-US" sz="2000">
                  <a:latin typeface="Helvetica" charset="0"/>
                </a:rPr>
                <a:t>separately</a:t>
              </a:r>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7" name="Group 27"/>
          <p:cNvGrpSpPr>
            <a:grpSpLocks/>
          </p:cNvGrpSpPr>
          <p:nvPr/>
        </p:nvGrpSpPr>
        <p:grpSpPr bwMode="auto">
          <a:xfrm>
            <a:off x="3967160" y="4348164"/>
            <a:ext cx="5253034" cy="2128838"/>
            <a:chOff x="2499" y="2739"/>
            <a:chExt cx="3309" cy="1341"/>
          </a:xfrm>
        </p:grpSpPr>
        <p:grpSp>
          <p:nvGrpSpPr>
            <p:cNvPr id="394268" name="Group 28"/>
            <p:cNvGrpSpPr>
              <a:grpSpLocks/>
            </p:cNvGrpSpPr>
            <p:nvPr/>
          </p:nvGrpSpPr>
          <p:grpSpPr bwMode="auto">
            <a:xfrm>
              <a:off x="3973" y="2739"/>
              <a:ext cx="1835" cy="1341"/>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0"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1" name="Text Box 41"/>
            <p:cNvSpPr txBox="1">
              <a:spLocks noChangeArrowheads="1"/>
            </p:cNvSpPr>
            <p:nvPr/>
          </p:nvSpPr>
          <p:spPr bwMode="auto">
            <a:xfrm>
              <a:off x="2499" y="3719"/>
              <a:ext cx="1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dirty="0">
                  <a:latin typeface="Helvetica" charset="0"/>
                </a:rPr>
                <a:t> </a:t>
              </a:r>
              <a:r>
                <a:rPr lang="en-US" sz="2000" dirty="0" smtClean="0">
                  <a:latin typeface="Helvetica" charset="0"/>
                </a:rPr>
                <a:t>Summary Method</a:t>
              </a:r>
              <a:endParaRPr lang="en-US" sz="2000" dirty="0">
                <a:latin typeface="Helvetica" charset="0"/>
              </a:endParaRPr>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a:t>Two competing approaches </a:t>
            </a:r>
          </a:p>
        </p:txBody>
      </p:sp>
      <p:grpSp>
        <p:nvGrpSpPr>
          <p:cNvPr id="394283" name="Group 43"/>
          <p:cNvGrpSpPr>
            <a:grpSpLocks/>
          </p:cNvGrpSpPr>
          <p:nvPr/>
        </p:nvGrpSpPr>
        <p:grpSpPr bwMode="auto">
          <a:xfrm>
            <a:off x="173038" y="1473200"/>
            <a:ext cx="4173537" cy="1955800"/>
            <a:chOff x="109" y="928"/>
            <a:chExt cx="2629" cy="1232"/>
          </a:xfrm>
        </p:grpSpPr>
        <p:sp>
          <p:nvSpPr>
            <p:cNvPr id="394284"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5"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6"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394287"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8"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9"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0"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1"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2"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3"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4"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5"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6"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7"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8"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9"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0"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1"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2"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3"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4"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5"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6"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grpSp>
      <p:grpSp>
        <p:nvGrpSpPr>
          <p:cNvPr id="394307" name="Group 67"/>
          <p:cNvGrpSpPr>
            <a:grpSpLocks/>
          </p:cNvGrpSpPr>
          <p:nvPr/>
        </p:nvGrpSpPr>
        <p:grpSpPr bwMode="auto">
          <a:xfrm>
            <a:off x="6316663" y="1460500"/>
            <a:ext cx="2903537" cy="2120900"/>
            <a:chOff x="3934" y="2837"/>
            <a:chExt cx="1829" cy="1488"/>
          </a:xfrm>
        </p:grpSpPr>
        <p:sp>
          <p:nvSpPr>
            <p:cNvPr id="394308"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9" name="Line 69"/>
            <p:cNvSpPr>
              <a:spLocks noChangeShapeType="1"/>
            </p:cNvSpPr>
            <p:nvPr/>
          </p:nvSpPr>
          <p:spPr bwMode="auto">
            <a:xfrm rot="18475779" flipH="1">
              <a:off x="4663" y="2839"/>
              <a:ext cx="731"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0"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1" name="Line 71"/>
            <p:cNvSpPr>
              <a:spLocks noChangeShapeType="1"/>
            </p:cNvSpPr>
            <p:nvPr/>
          </p:nvSpPr>
          <p:spPr bwMode="auto">
            <a:xfrm flipV="1">
              <a:off x="4969" y="3735"/>
              <a:ext cx="134" cy="5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2"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3" name="Line 73"/>
            <p:cNvSpPr>
              <a:spLocks noChangeShapeType="1"/>
            </p:cNvSpPr>
            <p:nvPr/>
          </p:nvSpPr>
          <p:spPr bwMode="auto">
            <a:xfrm flipV="1">
              <a:off x="5252" y="4127"/>
              <a:ext cx="42" cy="19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4"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5"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6"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7"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8"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319"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20" name="Text Box 80"/>
          <p:cNvSpPr txBox="1">
            <a:spLocks noChangeArrowheads="1"/>
          </p:cNvSpPr>
          <p:nvPr/>
        </p:nvSpPr>
        <p:spPr bwMode="auto">
          <a:xfrm>
            <a:off x="4436547" y="2338388"/>
            <a:ext cx="1838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Helvetica" charset="0"/>
              </a:rPr>
              <a:t>Concatenation</a:t>
            </a:r>
            <a:endParaRPr lang="en-US" sz="2000" dirty="0">
              <a:latin typeface="Helvetica" charset="0"/>
            </a:endParaRPr>
          </a:p>
        </p:txBody>
      </p:sp>
      <p:sp>
        <p:nvSpPr>
          <p:cNvPr id="394321" name="Text Box 81"/>
          <p:cNvSpPr txBox="1">
            <a:spLocks noChangeArrowheads="1"/>
          </p:cNvSpPr>
          <p:nvPr/>
        </p:nvSpPr>
        <p:spPr bwMode="auto">
          <a:xfrm rot="-5400000">
            <a:off x="-111918" y="1799431"/>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t>Species</a:t>
            </a:r>
          </a:p>
        </p:txBody>
      </p:sp>
    </p:spTree>
    <p:extLst>
      <p:ext uri="{BB962C8B-B14F-4D97-AF65-F5344CB8AC3E}">
        <p14:creationId xmlns:p14="http://schemas.microsoft.com/office/powerpoint/2010/main" val="35746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15369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solidFill>
                  <a:srgbClr val="0000FF"/>
                </a:solidFill>
              </a:rPr>
              <a:t>Compute multiple sequence alignments for each locus</a:t>
            </a:r>
          </a:p>
          <a:p>
            <a:pPr>
              <a:spcAft>
                <a:spcPts val="600"/>
              </a:spcAft>
            </a:pPr>
            <a:r>
              <a:rPr lang="en-US" sz="2000" dirty="0" smtClean="0">
                <a:solidFill>
                  <a:srgbClr val="0000FF"/>
                </a:solidFill>
              </a:rPr>
              <a:t>Compute species tree or network:</a:t>
            </a:r>
          </a:p>
          <a:p>
            <a:pPr lvl="1">
              <a:spcAft>
                <a:spcPts val="600"/>
              </a:spcAft>
            </a:pPr>
            <a:r>
              <a:rPr lang="en-US" sz="2000" dirty="0" smtClean="0">
                <a:solidFill>
                  <a:srgbClr val="0000FF"/>
                </a:solidFill>
              </a:rPr>
              <a:t>Compute gene trees on the alignments and combine the estimated gene trees, OR</a:t>
            </a:r>
          </a:p>
          <a:p>
            <a:pPr lvl="1">
              <a:spcAft>
                <a:spcPts val="600"/>
              </a:spcAft>
            </a:pPr>
            <a:r>
              <a:rPr lang="en-US" sz="2000" dirty="0" smtClean="0">
                <a:solidFill>
                  <a:srgbClr val="0000FF"/>
                </a:solidFill>
              </a:rPr>
              <a:t>Perform “concatenation analysis” (aka “combined analysis”)</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to understand biology</a:t>
            </a:r>
          </a:p>
        </p:txBody>
      </p:sp>
    </p:spTree>
    <p:extLst>
      <p:ext uri="{BB962C8B-B14F-4D97-AF65-F5344CB8AC3E}">
        <p14:creationId xmlns:p14="http://schemas.microsoft.com/office/powerpoint/2010/main" val="104808241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Tree>
    <p:extLst>
      <p:ext uri="{BB962C8B-B14F-4D97-AF65-F5344CB8AC3E}">
        <p14:creationId xmlns:p14="http://schemas.microsoft.com/office/powerpoint/2010/main" val="119855931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tatistically consistent under ILS? </a:t>
            </a:r>
            <a:endParaRPr lang="en-US" dirty="0"/>
          </a:p>
        </p:txBody>
      </p:sp>
      <p:sp>
        <p:nvSpPr>
          <p:cNvPr id="3" name="Content Placeholder 2"/>
          <p:cNvSpPr>
            <a:spLocks noGrp="1"/>
          </p:cNvSpPr>
          <p:nvPr>
            <p:ph idx="1"/>
          </p:nvPr>
        </p:nvSpPr>
        <p:spPr>
          <a:xfrm>
            <a:off x="457200" y="1781645"/>
            <a:ext cx="8229600" cy="4525963"/>
          </a:xfrm>
        </p:spPr>
        <p:txBody>
          <a:bodyPr>
            <a:normAutofit fontScale="85000" lnSpcReduction="20000"/>
          </a:bodyPr>
          <a:lstStyle/>
          <a:p>
            <a:r>
              <a:rPr lang="en-US" dirty="0"/>
              <a:t>MP-EST (Liu et al. 2010): maximum likelihood estimation of rooted species tree – </a:t>
            </a:r>
            <a:r>
              <a:rPr lang="en-US" dirty="0" smtClean="0"/>
              <a:t>YES</a:t>
            </a:r>
          </a:p>
          <a:p>
            <a:pPr marL="0" indent="0">
              <a:buNone/>
            </a:pPr>
            <a:endParaRPr lang="en-US" dirty="0"/>
          </a:p>
          <a:p>
            <a:pPr>
              <a:spcAft>
                <a:spcPts val="1200"/>
              </a:spcAft>
            </a:pPr>
            <a:r>
              <a:rPr lang="en-US" dirty="0" err="1" smtClean="0">
                <a:solidFill>
                  <a:srgbClr val="000000"/>
                </a:solidFill>
              </a:rPr>
              <a:t>BUCKy</a:t>
            </a:r>
            <a:r>
              <a:rPr lang="en-US" dirty="0" smtClean="0">
                <a:solidFill>
                  <a:srgbClr val="000000"/>
                </a:solidFill>
              </a:rPr>
              <a:t>-pop </a:t>
            </a:r>
            <a:r>
              <a:rPr lang="en-US" dirty="0" smtClean="0"/>
              <a:t>(</a:t>
            </a:r>
            <a:r>
              <a:rPr lang="en-US" dirty="0" err="1" smtClean="0"/>
              <a:t>Ané</a:t>
            </a:r>
            <a:r>
              <a:rPr lang="en-US" dirty="0" smtClean="0"/>
              <a:t> and </a:t>
            </a:r>
            <a:r>
              <a:rPr lang="en-US" dirty="0" err="1" smtClean="0"/>
              <a:t>Larget</a:t>
            </a:r>
            <a:r>
              <a:rPr lang="en-US" dirty="0" smtClean="0"/>
              <a:t> 2010): quartet-based Bayesian species tree estimation –YES</a:t>
            </a:r>
          </a:p>
          <a:p>
            <a:pPr>
              <a:spcAft>
                <a:spcPts val="1200"/>
              </a:spcAft>
            </a:pPr>
            <a:r>
              <a:rPr lang="en-US" dirty="0" smtClean="0"/>
              <a:t>MDC – </a:t>
            </a:r>
            <a:r>
              <a:rPr lang="en-US" dirty="0" smtClean="0">
                <a:solidFill>
                  <a:srgbClr val="FF0000"/>
                </a:solidFill>
              </a:rPr>
              <a:t>NO</a:t>
            </a:r>
          </a:p>
          <a:p>
            <a:pPr>
              <a:spcAft>
                <a:spcPts val="1200"/>
              </a:spcAft>
            </a:pPr>
            <a:r>
              <a:rPr lang="en-US" dirty="0" smtClean="0"/>
              <a:t>Greedy – </a:t>
            </a:r>
            <a:r>
              <a:rPr lang="en-US" dirty="0" smtClean="0">
                <a:solidFill>
                  <a:srgbClr val="FF0000"/>
                </a:solidFill>
              </a:rPr>
              <a:t>NO</a:t>
            </a:r>
          </a:p>
          <a:p>
            <a:pPr>
              <a:spcAft>
                <a:spcPts val="1200"/>
              </a:spcAft>
            </a:pPr>
            <a:r>
              <a:rPr lang="en-US" dirty="0" smtClean="0"/>
              <a:t>Concatenation under maximum likelihood – </a:t>
            </a:r>
            <a:r>
              <a:rPr lang="en-US" dirty="0" smtClean="0">
                <a:solidFill>
                  <a:srgbClr val="FF0000"/>
                </a:solidFill>
              </a:rPr>
              <a:t>NO</a:t>
            </a:r>
          </a:p>
          <a:p>
            <a:pPr>
              <a:spcAft>
                <a:spcPts val="1200"/>
              </a:spcAft>
            </a:pPr>
            <a:r>
              <a:rPr lang="en-US" dirty="0" smtClean="0"/>
              <a:t>MRP (</a:t>
            </a:r>
            <a:r>
              <a:rPr lang="en-US" dirty="0" err="1" smtClean="0"/>
              <a:t>supertree</a:t>
            </a:r>
            <a:r>
              <a:rPr lang="en-US" dirty="0" smtClean="0"/>
              <a:t> method) – open </a:t>
            </a:r>
          </a:p>
          <a:p>
            <a:pPr marL="0" indent="0">
              <a:buNone/>
            </a:pPr>
            <a:endParaRPr lang="en-US" dirty="0"/>
          </a:p>
        </p:txBody>
      </p:sp>
    </p:spTree>
    <p:extLst>
      <p:ext uri="{BB962C8B-B14F-4D97-AF65-F5344CB8AC3E}">
        <p14:creationId xmlns:p14="http://schemas.microsoft.com/office/powerpoint/2010/main" val="312845370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98608"/>
            <a:ext cx="7772400" cy="1143000"/>
          </a:xfrm>
        </p:spPr>
        <p:txBody>
          <a:bodyPr>
            <a:noAutofit/>
          </a:bodyPr>
          <a:lstStyle/>
          <a:p>
            <a:r>
              <a:rPr lang="en-US" sz="3200" dirty="0" smtClean="0"/>
              <a:t>The Debate: </a:t>
            </a:r>
            <a:br>
              <a:rPr lang="en-US" sz="3200" dirty="0" smtClean="0"/>
            </a:br>
            <a:r>
              <a:rPr lang="en-US" sz="3200" dirty="0" smtClean="0"/>
              <a:t>Concatenation vs. Coalescent Estimation</a:t>
            </a:r>
            <a:endParaRPr lang="en-US" sz="3200" dirty="0"/>
          </a:p>
        </p:txBody>
      </p:sp>
      <p:sp>
        <p:nvSpPr>
          <p:cNvPr id="429061" name="Rectangle 5"/>
          <p:cNvSpPr>
            <a:spLocks noGrp="1" noChangeArrowheads="1"/>
          </p:cNvSpPr>
          <p:nvPr>
            <p:ph type="body" sz="half" idx="3"/>
          </p:nvPr>
        </p:nvSpPr>
        <p:spPr>
          <a:xfrm>
            <a:off x="685800" y="1854199"/>
            <a:ext cx="7594314" cy="4507806"/>
          </a:xfrm>
        </p:spPr>
        <p:txBody>
          <a:bodyPr>
            <a:noAutofit/>
          </a:bodyPr>
          <a:lstStyle/>
          <a:p>
            <a:pPr marL="457200" indent="-457200">
              <a:lnSpc>
                <a:spcPct val="90000"/>
              </a:lnSpc>
              <a:spcAft>
                <a:spcPts val="1200"/>
              </a:spcAft>
            </a:pPr>
            <a:r>
              <a:rPr lang="en-US" sz="2000" dirty="0" smtClean="0"/>
              <a:t>In favor of coalescent-based estimation</a:t>
            </a:r>
          </a:p>
          <a:p>
            <a:pPr marL="857250" lvl="1" indent="-457200">
              <a:lnSpc>
                <a:spcPct val="90000"/>
              </a:lnSpc>
            </a:pPr>
            <a:r>
              <a:rPr lang="en-US" sz="2000" dirty="0" smtClean="0"/>
              <a:t>Statistical consistency guarantees</a:t>
            </a:r>
          </a:p>
          <a:p>
            <a:pPr marL="857250" lvl="1" indent="-457200">
              <a:lnSpc>
                <a:spcPct val="90000"/>
              </a:lnSpc>
            </a:pPr>
            <a:r>
              <a:rPr lang="en-US" sz="2000" dirty="0" smtClean="0"/>
              <a:t>Addresses gene tree incongruence resulting from ILS</a:t>
            </a:r>
          </a:p>
          <a:p>
            <a:pPr marL="857250" lvl="1" indent="-457200">
              <a:lnSpc>
                <a:spcPct val="90000"/>
              </a:lnSpc>
            </a:pPr>
            <a:r>
              <a:rPr lang="en-US" sz="2000" dirty="0" smtClean="0"/>
              <a:t>Some evidence that concatenation can be positively misleading</a:t>
            </a:r>
          </a:p>
          <a:p>
            <a:pPr marL="457200" indent="-457200">
              <a:lnSpc>
                <a:spcPct val="90000"/>
              </a:lnSpc>
              <a:spcAft>
                <a:spcPts val="1200"/>
              </a:spcAft>
            </a:pPr>
            <a:endParaRPr lang="en-US" sz="2000" dirty="0" smtClean="0"/>
          </a:p>
          <a:p>
            <a:pPr marL="457200" indent="-457200">
              <a:lnSpc>
                <a:spcPct val="90000"/>
              </a:lnSpc>
              <a:spcAft>
                <a:spcPts val="1200"/>
              </a:spcAft>
            </a:pPr>
            <a:r>
              <a:rPr lang="en-US" sz="2000" dirty="0" smtClean="0"/>
              <a:t>In favor of concatenation</a:t>
            </a:r>
          </a:p>
          <a:p>
            <a:pPr marL="857250" lvl="1" indent="-457200">
              <a:lnSpc>
                <a:spcPct val="90000"/>
              </a:lnSpc>
            </a:pPr>
            <a:r>
              <a:rPr lang="en-US" sz="2000" dirty="0" smtClean="0"/>
              <a:t>Reasonable results on data</a:t>
            </a:r>
          </a:p>
          <a:p>
            <a:pPr marL="857250" lvl="1" indent="-457200">
              <a:lnSpc>
                <a:spcPct val="90000"/>
              </a:lnSpc>
            </a:pPr>
            <a:r>
              <a:rPr lang="en-US" sz="2000" dirty="0" smtClean="0"/>
              <a:t>High bootstrap support</a:t>
            </a:r>
          </a:p>
          <a:p>
            <a:pPr marL="857250" lvl="1" indent="-457200">
              <a:lnSpc>
                <a:spcPct val="90000"/>
              </a:lnSpc>
            </a:pPr>
            <a:r>
              <a:rPr lang="en-US" sz="2000" dirty="0" smtClean="0"/>
              <a:t>Summary methods (that combine gene trees) can have poor support or miss well-established clades entirely</a:t>
            </a:r>
          </a:p>
          <a:p>
            <a:pPr marL="857250" lvl="1" indent="-457200">
              <a:lnSpc>
                <a:spcPct val="90000"/>
              </a:lnSpc>
            </a:pPr>
            <a:r>
              <a:rPr lang="en-US" sz="2000" dirty="0" smtClean="0"/>
              <a:t>Some methods (such as *BEAST) are computationally too intensive to use</a:t>
            </a:r>
          </a:p>
        </p:txBody>
      </p:sp>
    </p:spTree>
    <p:extLst>
      <p:ext uri="{BB962C8B-B14F-4D97-AF65-F5344CB8AC3E}">
        <p14:creationId xmlns:p14="http://schemas.microsoft.com/office/powerpoint/2010/main" val="276459409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43964"/>
            <a:ext cx="7772400" cy="1143000"/>
          </a:xfrm>
        </p:spPr>
        <p:txBody>
          <a:bodyPr>
            <a:noAutofit/>
          </a:bodyPr>
          <a:lstStyle/>
          <a:p>
            <a:r>
              <a:rPr lang="en-US" sz="3200" b="1" dirty="0" smtClean="0"/>
              <a:t>Results on 11</a:t>
            </a:r>
            <a:r>
              <a:rPr lang="en-US" sz="3200" b="1" dirty="0"/>
              <a:t>-</a:t>
            </a:r>
            <a:r>
              <a:rPr lang="en-US" sz="3200" b="1" dirty="0" smtClean="0"/>
              <a:t>taxon datasets with </a:t>
            </a:r>
            <a:r>
              <a:rPr lang="en-US" sz="3200" b="1" dirty="0" err="1" smtClean="0"/>
              <a:t>strongILS</a:t>
            </a:r>
            <a:endParaRPr lang="en-US" sz="3200" b="1" dirty="0"/>
          </a:p>
        </p:txBody>
      </p:sp>
      <p:pic>
        <p:nvPicPr>
          <p:cNvPr id="3" name="Content Placeholder 2" descr="11-taxon-strong_rax2.FN.pdf"/>
          <p:cNvPicPr>
            <a:picLocks noGrp="1" noChangeAspect="1"/>
          </p:cNvPicPr>
          <p:nvPr>
            <p:ph sz="quarter" idx="1"/>
          </p:nvPr>
        </p:nvPicPr>
        <p:blipFill>
          <a:blip r:embed="rId3">
            <a:extLst>
              <a:ext uri="{28A0092B-C50C-407E-A947-70E740481C1C}">
                <a14:useLocalDpi xmlns:a14="http://schemas.microsoft.com/office/drawing/2010/main" val="0"/>
              </a:ext>
            </a:extLst>
          </a:blip>
          <a:srcRect l="1007" r="1007"/>
          <a:stretch>
            <a:fillRect/>
          </a:stretch>
        </p:blipFill>
        <p:spPr>
          <a:xfrm>
            <a:off x="1137351" y="1346148"/>
            <a:ext cx="7061201" cy="3671824"/>
          </a:xfrm>
        </p:spPr>
      </p:pic>
      <p:sp>
        <p:nvSpPr>
          <p:cNvPr id="350215" name="Text Box 7"/>
          <p:cNvSpPr txBox="1">
            <a:spLocks noChangeArrowheads="1"/>
          </p:cNvSpPr>
          <p:nvPr/>
        </p:nvSpPr>
        <p:spPr bwMode="auto">
          <a:xfrm>
            <a:off x="1070491" y="5478417"/>
            <a:ext cx="64008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smtClean="0">
                <a:solidFill>
                  <a:srgbClr val="FF0000"/>
                </a:solidFill>
              </a:rPr>
              <a:t>*</a:t>
            </a:r>
            <a:r>
              <a:rPr lang="en-US" sz="1600" b="1" dirty="0">
                <a:solidFill>
                  <a:srgbClr val="FF0000"/>
                </a:solidFill>
              </a:rPr>
              <a:t>BEAST</a:t>
            </a:r>
            <a:r>
              <a:rPr lang="en-US" sz="1600" dirty="0">
                <a:solidFill>
                  <a:srgbClr val="FF0000"/>
                </a:solidFill>
              </a:rPr>
              <a:t> </a:t>
            </a:r>
            <a:r>
              <a:rPr lang="en-US" sz="1600" dirty="0"/>
              <a:t>more accurate than summary methods (MP-EST, </a:t>
            </a:r>
            <a:r>
              <a:rPr lang="en-US" sz="1600" dirty="0" err="1"/>
              <a:t>BUCKy</a:t>
            </a:r>
            <a:r>
              <a:rPr lang="en-US" sz="1600" dirty="0"/>
              <a:t>, </a:t>
            </a:r>
            <a:r>
              <a:rPr lang="en-US" sz="1600" dirty="0" err="1"/>
              <a:t>etc</a:t>
            </a:r>
            <a:r>
              <a:rPr lang="en-US" sz="1600" dirty="0"/>
              <a:t>)</a:t>
            </a:r>
          </a:p>
          <a:p>
            <a:r>
              <a:rPr lang="en-US" sz="1600" dirty="0"/>
              <a:t>	 CA-ML: (concatenated </a:t>
            </a:r>
            <a:r>
              <a:rPr lang="en-US" sz="1600" dirty="0" smtClean="0"/>
              <a:t>analysis) also very accurate</a:t>
            </a:r>
            <a:endParaRPr lang="en-US" sz="1600" dirty="0"/>
          </a:p>
          <a:p>
            <a:endParaRPr lang="en-US" sz="1200" dirty="0"/>
          </a:p>
          <a:p>
            <a:r>
              <a:rPr lang="en-US" sz="1200" dirty="0"/>
              <a:t>							Datasets from Chung and </a:t>
            </a:r>
            <a:r>
              <a:rPr lang="en-US" sz="1200" dirty="0" err="1"/>
              <a:t>Ané</a:t>
            </a:r>
            <a:r>
              <a:rPr lang="en-US" sz="1200" dirty="0"/>
              <a:t>, 2011</a:t>
            </a:r>
          </a:p>
          <a:p>
            <a:r>
              <a:rPr lang="en-US" sz="1200" dirty="0"/>
              <a:t>							</a:t>
            </a:r>
            <a:r>
              <a:rPr lang="en-US" sz="1200" dirty="0" err="1"/>
              <a:t>Bayzid</a:t>
            </a:r>
            <a:r>
              <a:rPr lang="en-US" sz="1200" dirty="0"/>
              <a:t> &amp; Warnow, Bioinformatics 2013</a:t>
            </a:r>
          </a:p>
        </p:txBody>
      </p:sp>
      <p:sp>
        <p:nvSpPr>
          <p:cNvPr id="2" name="TextBox 1"/>
          <p:cNvSpPr txBox="1"/>
          <p:nvPr/>
        </p:nvSpPr>
        <p:spPr>
          <a:xfrm>
            <a:off x="1616194" y="134706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9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tree/network estimation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Methods have been developed to estimate species phylogenies (trees or networks!) from gene trees, when gene trees can conflict from each other (e.g., due to ILS, gene duplication and loss, and horizontal gene transfer).</a:t>
            </a:r>
            <a:endParaRPr lang="en-US" dirty="0"/>
          </a:p>
          <a:p>
            <a:pPr>
              <a:spcAft>
                <a:spcPts val="1200"/>
              </a:spcAft>
            </a:pPr>
            <a:r>
              <a:rPr lang="en-US" dirty="0" err="1" smtClean="0"/>
              <a:t>Phylonet</a:t>
            </a:r>
            <a:r>
              <a:rPr lang="en-US" dirty="0" smtClean="0"/>
              <a:t> (software suite), has effective methods for many optimization problems – including MDC and maximum likelihood.</a:t>
            </a:r>
          </a:p>
          <a:p>
            <a:pPr>
              <a:spcAft>
                <a:spcPts val="1200"/>
              </a:spcAft>
            </a:pPr>
            <a:r>
              <a:rPr lang="en-US" dirty="0" smtClean="0"/>
              <a:t>Tutorial on Wednesday.</a:t>
            </a:r>
          </a:p>
          <a:p>
            <a:pPr>
              <a:spcAft>
                <a:spcPts val="1200"/>
              </a:spcAft>
            </a:pPr>
            <a:r>
              <a:rPr lang="en-US" dirty="0"/>
              <a:t>Software available at </a:t>
            </a:r>
            <a:r>
              <a:rPr lang="en-US" dirty="0">
                <a:hlinkClick r:id="rId2"/>
              </a:rPr>
              <a:t>http://bioinfo.cs.rice.edu/phylonet?destination=node/</a:t>
            </a:r>
            <a:r>
              <a:rPr lang="en-US" dirty="0" smtClean="0">
                <a:hlinkClick r:id="rId2"/>
              </a:rPr>
              <a:t>3</a:t>
            </a:r>
            <a:r>
              <a:rPr lang="en-US" dirty="0" smtClean="0"/>
              <a:t> </a:t>
            </a:r>
          </a:p>
        </p:txBody>
      </p:sp>
    </p:spTree>
    <p:extLst>
      <p:ext uri="{BB962C8B-B14F-4D97-AF65-F5344CB8AC3E}">
        <p14:creationId xmlns:p14="http://schemas.microsoft.com/office/powerpoint/2010/main" val="58592042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86847"/>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37444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488827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Two Basic Questions</a:t>
            </a:r>
            <a:endParaRPr lang="en-US" sz="4400" dirty="0">
              <a:solidFill>
                <a:schemeClr val="tx2"/>
              </a:solidFill>
              <a:latin typeface="+mj-lt"/>
            </a:endParaRPr>
          </a:p>
        </p:txBody>
      </p:sp>
    </p:spTree>
    <p:extLst>
      <p:ext uri="{BB962C8B-B14F-4D97-AF65-F5344CB8AC3E}">
        <p14:creationId xmlns:p14="http://schemas.microsoft.com/office/powerpoint/2010/main" val="28417030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SEPP</a:t>
            </a:r>
          </a:p>
        </p:txBody>
      </p:sp>
      <p:sp>
        <p:nvSpPr>
          <p:cNvPr id="165890"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a:t>
            </a:r>
            <a:r>
              <a:rPr lang="en-US" sz="2800" dirty="0" err="1">
                <a:latin typeface="Arial" charset="0"/>
                <a:ea typeface="ＭＳ Ｐゴシック" charset="0"/>
                <a:cs typeface="ＭＳ Ｐゴシック" charset="0"/>
              </a:rPr>
              <a:t>Mirarab</a:t>
            </a:r>
            <a:r>
              <a:rPr lang="en-US" sz="2800" dirty="0">
                <a:latin typeface="Arial" charset="0"/>
                <a:ea typeface="ＭＳ Ｐゴシック" charset="0"/>
                <a:cs typeface="ＭＳ Ｐゴシック" charset="0"/>
              </a:rPr>
              <a:t>, Nguyen, and Warnow</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Pacific Symposium on Biocomputing, 2012 (special session on the Human </a:t>
            </a:r>
            <a:r>
              <a:rPr lang="en-US" sz="2800" dirty="0" err="1">
                <a:latin typeface="Arial" charset="0"/>
                <a:ea typeface="ＭＳ Ｐゴシック" charset="0"/>
                <a:cs typeface="ＭＳ Ｐゴシック" charset="0"/>
              </a:rPr>
              <a:t>Microbiome</a:t>
            </a:r>
            <a:r>
              <a:rPr lang="en-US" sz="2800" dirty="0" smtClean="0">
                <a:latin typeface="Arial" charset="0"/>
                <a:ea typeface="ＭＳ Ｐゴシック" charset="0"/>
                <a:cs typeface="ＭＳ Ｐゴシック" charset="0"/>
              </a:rPr>
              <a:t>)</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Tutorial on Thursday.</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Genomic MSA estimation:</a:t>
            </a:r>
          </a:p>
          <a:p>
            <a:pPr lvl="1"/>
            <a:r>
              <a:rPr lang="en-US" dirty="0" smtClean="0"/>
              <a:t>Multiple sequence alignment of very long sequences </a:t>
            </a:r>
          </a:p>
          <a:p>
            <a:pPr lvl="1"/>
            <a:r>
              <a:rPr lang="en-US" dirty="0" smtClean="0"/>
              <a:t>Multiple sequence alignment of sequences that evolve with rearrangement events</a:t>
            </a:r>
          </a:p>
          <a:p>
            <a:r>
              <a:rPr lang="en-US" dirty="0" smtClean="0"/>
              <a:t>Phylogeny estimation under more complex models </a:t>
            </a:r>
          </a:p>
          <a:p>
            <a:pPr lvl="1"/>
            <a:r>
              <a:rPr lang="en-US" dirty="0" err="1" smtClean="0"/>
              <a:t>Heterotachy</a:t>
            </a:r>
            <a:endParaRPr lang="en-US" dirty="0" smtClean="0"/>
          </a:p>
          <a:p>
            <a:pPr lvl="1"/>
            <a:r>
              <a:rPr lang="en-US" dirty="0" smtClean="0"/>
              <a:t>Violation of the rates-across-sites assumption</a:t>
            </a:r>
          </a:p>
          <a:p>
            <a:pPr lvl="1"/>
            <a:r>
              <a:rPr lang="en-US" dirty="0" smtClean="0"/>
              <a:t>Rearrangements</a:t>
            </a:r>
          </a:p>
          <a:p>
            <a:r>
              <a:rPr lang="en-US" dirty="0" smtClean="0"/>
              <a:t>Estimating branch support on very large datasets</a:t>
            </a:r>
          </a:p>
        </p:txBody>
      </p:sp>
    </p:spTree>
    <p:extLst>
      <p:ext uri="{BB962C8B-B14F-4D97-AF65-F5344CB8AC3E}">
        <p14:creationId xmlns:p14="http://schemas.microsoft.com/office/powerpoint/2010/main" val="126817323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600" i="1" dirty="0"/>
              <a:t>New methods for estimating sequence alignments, gene trees, and species trees, with applications to </a:t>
            </a:r>
            <a:r>
              <a:rPr lang="en-US" sz="3600" i="1" dirty="0" err="1"/>
              <a:t>metagenomics</a:t>
            </a:r>
            <a:endParaRPr lang="en-US" sz="3600" dirty="0"/>
          </a:p>
        </p:txBody>
      </p:sp>
      <p:sp>
        <p:nvSpPr>
          <p:cNvPr id="3" name="Subtitle 2"/>
          <p:cNvSpPr>
            <a:spLocks noGrp="1"/>
          </p:cNvSpPr>
          <p:nvPr>
            <p:ph type="subTitle" idx="1"/>
          </p:nvPr>
        </p:nvSpPr>
        <p:spPr>
          <a:xfrm>
            <a:off x="743135" y="3886200"/>
            <a:ext cx="7924609" cy="1752600"/>
          </a:xfrm>
        </p:spPr>
        <p:txBody>
          <a:bodyPr>
            <a:normAutofit fontScale="70000" lnSpcReduction="20000"/>
          </a:bodyPr>
          <a:lstStyle/>
          <a:p>
            <a:r>
              <a:rPr lang="en-US" dirty="0" smtClean="0"/>
              <a:t>Tandy Warnow</a:t>
            </a:r>
          </a:p>
          <a:p>
            <a:r>
              <a:rPr lang="en-US" dirty="0" smtClean="0"/>
              <a:t>Departments of Bioengineering and </a:t>
            </a:r>
          </a:p>
          <a:p>
            <a:r>
              <a:rPr lang="en-US" dirty="0" smtClean="0"/>
              <a:t>Computer Science</a:t>
            </a:r>
          </a:p>
          <a:p>
            <a:r>
              <a:rPr lang="en-US" dirty="0" smtClean="0"/>
              <a:t>The University of Illinois at Urbana-Champaign</a:t>
            </a:r>
          </a:p>
          <a:p>
            <a:r>
              <a:rPr lang="en-US" dirty="0" smtClean="0"/>
              <a:t>http://</a:t>
            </a:r>
            <a:r>
              <a:rPr lang="en-US" dirty="0" err="1" smtClean="0"/>
              <a:t>tandy.cs.illinois.edu</a:t>
            </a:r>
            <a:endParaRPr lang="en-US" dirty="0"/>
          </a:p>
        </p:txBody>
      </p:sp>
    </p:spTree>
    <p:extLst>
      <p:ext uri="{BB962C8B-B14F-4D97-AF65-F5344CB8AC3E}">
        <p14:creationId xmlns:p14="http://schemas.microsoft.com/office/powerpoint/2010/main" val="29173380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181330" cy="212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endParaRPr lang="en-US" sz="1800" dirty="0" smtClean="0">
              <a:solidFill>
                <a:srgbClr val="000000"/>
              </a:solidFill>
            </a:endParaRPr>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
        <p:nvSpPr>
          <p:cNvPr id="3" name="TextBox 2"/>
          <p:cNvSpPr txBox="1"/>
          <p:nvPr/>
        </p:nvSpPr>
        <p:spPr>
          <a:xfrm>
            <a:off x="1161635" y="6226801"/>
            <a:ext cx="184666" cy="369332"/>
          </a:xfrm>
          <a:prstGeom prst="rect">
            <a:avLst/>
          </a:prstGeom>
          <a:noFill/>
        </p:spPr>
        <p:txBody>
          <a:bodyPr wrap="none" rtlCol="0">
            <a:spAutoFit/>
          </a:bodyPr>
          <a:lstStyle/>
          <a:p>
            <a:endParaRPr lang="en-US" dirty="0"/>
          </a:p>
        </p:txBody>
      </p:sp>
      <p:sp>
        <p:nvSpPr>
          <p:cNvPr id="4" name="TextBox 3"/>
          <p:cNvSpPr txBox="1"/>
          <p:nvPr/>
        </p:nvSpPr>
        <p:spPr>
          <a:xfrm>
            <a:off x="1109130" y="4934343"/>
            <a:ext cx="7239820" cy="1754327"/>
          </a:xfrm>
          <a:prstGeom prst="rect">
            <a:avLst/>
          </a:prstGeom>
          <a:noFill/>
          <a:ln>
            <a:solidFill>
              <a:schemeClr val="tx1"/>
            </a:solidFill>
          </a:ln>
        </p:spPr>
        <p:txBody>
          <a:bodyPr wrap="none" rtlCol="0">
            <a:spAutoFit/>
          </a:bodyPr>
          <a:lstStyle/>
          <a:p>
            <a:r>
              <a:rPr lang="en-US" b="1" dirty="0" smtClean="0">
                <a:solidFill>
                  <a:srgbClr val="0000FF"/>
                </a:solidFill>
              </a:rPr>
              <a:t>CHALLENGE:</a:t>
            </a:r>
          </a:p>
          <a:p>
            <a:r>
              <a:rPr lang="en-US" b="1" dirty="0" smtClean="0">
                <a:solidFill>
                  <a:srgbClr val="0000FF"/>
                </a:solidFill>
              </a:rPr>
              <a:t>Massive </a:t>
            </a:r>
            <a:r>
              <a:rPr lang="en-US" b="1" dirty="0">
                <a:solidFill>
                  <a:srgbClr val="0000FF"/>
                </a:solidFill>
              </a:rPr>
              <a:t>gene tree incongruence suggestive of incomplete lineage </a:t>
            </a:r>
            <a:r>
              <a:rPr lang="en-US" b="1" dirty="0" smtClean="0">
                <a:solidFill>
                  <a:srgbClr val="0000FF"/>
                </a:solidFill>
              </a:rPr>
              <a:t>sorting, </a:t>
            </a:r>
            <a:endParaRPr lang="en-US" b="1" dirty="0">
              <a:solidFill>
                <a:srgbClr val="0000FF"/>
              </a:solidFill>
            </a:endParaRPr>
          </a:p>
          <a:p>
            <a:r>
              <a:rPr lang="en-US" b="1" dirty="0" smtClean="0">
                <a:solidFill>
                  <a:srgbClr val="0000FF"/>
                </a:solidFill>
              </a:rPr>
              <a:t>but gene trees had poor </a:t>
            </a:r>
            <a:r>
              <a:rPr lang="en-US" b="1" dirty="0">
                <a:solidFill>
                  <a:srgbClr val="0000FF"/>
                </a:solidFill>
              </a:rPr>
              <a:t>resolution </a:t>
            </a:r>
            <a:r>
              <a:rPr lang="en-US" b="1" dirty="0" smtClean="0">
                <a:solidFill>
                  <a:srgbClr val="0000FF"/>
                </a:solidFill>
              </a:rPr>
              <a:t>due </a:t>
            </a:r>
            <a:r>
              <a:rPr lang="en-US" b="1" dirty="0">
                <a:solidFill>
                  <a:srgbClr val="0000FF"/>
                </a:solidFill>
              </a:rPr>
              <a:t>to low phylogenetic signal </a:t>
            </a:r>
            <a:r>
              <a:rPr lang="en-US" b="1" dirty="0"/>
              <a:t> </a:t>
            </a:r>
            <a:endParaRPr lang="en-US" b="1" dirty="0" smtClean="0"/>
          </a:p>
          <a:p>
            <a:endParaRPr lang="en-US" b="1" dirty="0"/>
          </a:p>
          <a:p>
            <a:r>
              <a:rPr lang="en-US" b="1" dirty="0" smtClean="0">
                <a:solidFill>
                  <a:srgbClr val="FF0000"/>
                </a:solidFill>
              </a:rPr>
              <a:t>	Coalescent-based estimation methods had poor accuracy</a:t>
            </a:r>
            <a:endParaRPr lang="en-US" b="1" dirty="0">
              <a:solidFill>
                <a:srgbClr val="FF0000"/>
              </a:solidFill>
            </a:endParaRPr>
          </a:p>
          <a:p>
            <a:endParaRPr lang="en-US" dirty="0"/>
          </a:p>
        </p:txBody>
      </p:sp>
    </p:spTree>
    <p:extLst>
      <p:ext uri="{BB962C8B-B14F-4D97-AF65-F5344CB8AC3E}">
        <p14:creationId xmlns:p14="http://schemas.microsoft.com/office/powerpoint/2010/main" val="371394371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925638"/>
            <a:ext cx="3328988"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62000" y="179389"/>
            <a:ext cx="7740382" cy="111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nSpc>
                <a:spcPct val="120000"/>
              </a:lnSpc>
              <a:defRPr/>
            </a:pPr>
            <a:r>
              <a:rPr lang="en-US" sz="2800" dirty="0" smtClean="0"/>
              <a:t>(Phylogenetic estimation from whole genomes)</a:t>
            </a:r>
            <a:endParaRPr lang="en-US" dirty="0"/>
          </a:p>
        </p:txBody>
      </p:sp>
      <p:pic>
        <p:nvPicPr>
          <p:cNvPr id="23555" name="Picture 1" descr="genome-10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2054225"/>
            <a:ext cx="2670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8980" y="5173495"/>
            <a:ext cx="8222474" cy="1107996"/>
          </a:xfrm>
          <a:prstGeom prst="rect">
            <a:avLst/>
          </a:prstGeom>
          <a:noFill/>
        </p:spPr>
        <p:txBody>
          <a:bodyPr wrap="none" rtlCol="0">
            <a:spAutoFit/>
          </a:bodyPr>
          <a:lstStyle/>
          <a:p>
            <a:r>
              <a:rPr lang="en-US" sz="2400" dirty="0" smtClean="0"/>
              <a:t>Challenges: gene tree conflict due to incomplete lineage sorting, </a:t>
            </a:r>
          </a:p>
          <a:p>
            <a:r>
              <a:rPr lang="en-US" sz="2400" dirty="0"/>
              <a:t>	</a:t>
            </a:r>
            <a:r>
              <a:rPr lang="en-US" sz="2400" dirty="0" smtClean="0"/>
              <a:t>horizontal gene transfer, or gene duplication and loss.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15369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solidFill>
                  <a:srgbClr val="0000FF"/>
                </a:solidFill>
              </a:rPr>
              <a:t>Compute multiple sequence alignments for each locus</a:t>
            </a:r>
          </a:p>
          <a:p>
            <a:pPr>
              <a:spcAft>
                <a:spcPts val="600"/>
              </a:spcAft>
            </a:pPr>
            <a:r>
              <a:rPr lang="en-US" sz="2000" dirty="0" smtClean="0">
                <a:solidFill>
                  <a:srgbClr val="0000FF"/>
                </a:solidFill>
              </a:rPr>
              <a:t>Compute species tree or network:</a:t>
            </a:r>
          </a:p>
          <a:p>
            <a:pPr lvl="1">
              <a:spcAft>
                <a:spcPts val="600"/>
              </a:spcAft>
            </a:pPr>
            <a:r>
              <a:rPr lang="en-US" sz="2000" dirty="0" smtClean="0">
                <a:solidFill>
                  <a:srgbClr val="0000FF"/>
                </a:solidFill>
              </a:rPr>
              <a:t>Compute gene trees on the alignments and combine the estimated gene trees, OR</a:t>
            </a:r>
          </a:p>
          <a:p>
            <a:pPr lvl="1">
              <a:spcAft>
                <a:spcPts val="600"/>
              </a:spcAft>
            </a:pPr>
            <a:r>
              <a:rPr lang="en-US" sz="2000" dirty="0" smtClean="0">
                <a:solidFill>
                  <a:srgbClr val="0000FF"/>
                </a:solidFill>
              </a:rPr>
              <a:t>Perform “concatenation analysis” (aka “combined analysis”)</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to understand biology</a:t>
            </a:r>
          </a:p>
        </p:txBody>
      </p:sp>
    </p:spTree>
    <p:extLst>
      <p:ext uri="{BB962C8B-B14F-4D97-AF65-F5344CB8AC3E}">
        <p14:creationId xmlns:p14="http://schemas.microsoft.com/office/powerpoint/2010/main" val="104808241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43" y="1146789"/>
            <a:ext cx="5030945" cy="434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86257" y="179388"/>
            <a:ext cx="751757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smtClean="0"/>
              <a:t>Phylogenetic Estimation: Big Data Challenges</a:t>
            </a:r>
            <a:endParaRPr lang="en-US" sz="2800" dirty="0"/>
          </a:p>
        </p:txBody>
      </p:sp>
      <p:sp>
        <p:nvSpPr>
          <p:cNvPr id="3" name="TextBox 2"/>
          <p:cNvSpPr txBox="1"/>
          <p:nvPr/>
        </p:nvSpPr>
        <p:spPr>
          <a:xfrm>
            <a:off x="5603386" y="1311625"/>
            <a:ext cx="3518361" cy="5078313"/>
          </a:xfrm>
          <a:prstGeom prst="rect">
            <a:avLst/>
          </a:prstGeom>
          <a:noFill/>
        </p:spPr>
        <p:txBody>
          <a:bodyPr wrap="none" rtlCol="0">
            <a:spAutoFit/>
          </a:bodyPr>
          <a:lstStyle/>
          <a:p>
            <a:r>
              <a:rPr lang="en-US" sz="2400" dirty="0" smtClean="0"/>
              <a:t>NP-hard problems </a:t>
            </a:r>
          </a:p>
          <a:p>
            <a:endParaRPr lang="en-US" sz="2400" dirty="0"/>
          </a:p>
          <a:p>
            <a:r>
              <a:rPr lang="en-US" sz="2400" dirty="0" smtClean="0"/>
              <a:t>Large datasets:</a:t>
            </a:r>
          </a:p>
          <a:p>
            <a:r>
              <a:rPr lang="en-US" sz="2400" dirty="0"/>
              <a:t> </a:t>
            </a:r>
            <a:r>
              <a:rPr lang="en-US" sz="2400" dirty="0" smtClean="0"/>
              <a:t>        100,000+ sequences</a:t>
            </a:r>
          </a:p>
          <a:p>
            <a:r>
              <a:rPr lang="en-US" sz="2400" dirty="0" smtClean="0"/>
              <a:t>         10,000+ genes</a:t>
            </a:r>
          </a:p>
          <a:p>
            <a:endParaRPr lang="en-US" sz="2400" dirty="0" smtClean="0"/>
          </a:p>
          <a:p>
            <a:r>
              <a:rPr lang="en-US" sz="2400" dirty="0" smtClean="0"/>
              <a:t>“</a:t>
            </a:r>
            <a:r>
              <a:rPr lang="en-US" sz="2400" dirty="0" err="1" smtClean="0"/>
              <a:t>BigData</a:t>
            </a:r>
            <a:r>
              <a:rPr lang="en-US" sz="2400" dirty="0" smtClean="0"/>
              <a:t>” complexity</a:t>
            </a:r>
          </a:p>
          <a:p>
            <a:r>
              <a:rPr lang="en-US" sz="2400" dirty="0"/>
              <a:t>	</a:t>
            </a:r>
            <a:r>
              <a:rPr lang="en-US" sz="2400" dirty="0" smtClean="0"/>
              <a:t>missing data</a:t>
            </a:r>
          </a:p>
          <a:p>
            <a:r>
              <a:rPr lang="en-US" sz="2400" dirty="0"/>
              <a:t>	</a:t>
            </a:r>
            <a:r>
              <a:rPr lang="en-US" sz="2400" dirty="0" smtClean="0"/>
              <a:t>mixture models</a:t>
            </a:r>
          </a:p>
          <a:p>
            <a:r>
              <a:rPr lang="en-US" sz="2400" dirty="0"/>
              <a:t>	</a:t>
            </a:r>
            <a:r>
              <a:rPr lang="en-US" sz="2400" dirty="0" smtClean="0"/>
              <a:t>errors in input data</a:t>
            </a:r>
          </a:p>
          <a:p>
            <a:r>
              <a:rPr lang="en-US" sz="2400" dirty="0"/>
              <a:t>	</a:t>
            </a:r>
            <a:r>
              <a:rPr lang="en-US" sz="2400" dirty="0" smtClean="0"/>
              <a:t>model misspecification</a:t>
            </a:r>
          </a:p>
          <a:p>
            <a:r>
              <a:rPr lang="en-US" sz="2400" dirty="0"/>
              <a:t>	</a:t>
            </a:r>
            <a:r>
              <a:rPr lang="en-US" sz="2400" dirty="0" smtClean="0"/>
              <a:t>streaming data</a:t>
            </a:r>
          </a:p>
          <a:p>
            <a:endParaRPr lang="en-US" dirty="0"/>
          </a:p>
          <a:p>
            <a:endParaRPr lang="en-US" dirty="0"/>
          </a:p>
        </p:txBody>
      </p:sp>
    </p:spTree>
    <p:extLst>
      <p:ext uri="{BB962C8B-B14F-4D97-AF65-F5344CB8AC3E}">
        <p14:creationId xmlns:p14="http://schemas.microsoft.com/office/powerpoint/2010/main" val="272393360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Questions</a:t>
            </a:r>
            <a:endParaRPr lang="en-US" sz="4400" dirty="0">
              <a:solidFill>
                <a:schemeClr val="tx2"/>
              </a:solidFill>
              <a:latin typeface="+mj-lt"/>
            </a:endParaRPr>
          </a:p>
        </p:txBody>
      </p:sp>
    </p:spTree>
    <p:extLst>
      <p:ext uri="{BB962C8B-B14F-4D97-AF65-F5344CB8AC3E}">
        <p14:creationId xmlns:p14="http://schemas.microsoft.com/office/powerpoint/2010/main" val="41605950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do</a:t>
            </a:r>
            <a:endParaRPr lang="en-US" dirty="0"/>
          </a:p>
        </p:txBody>
      </p:sp>
      <p:sp>
        <p:nvSpPr>
          <p:cNvPr id="3" name="Content Placeholder 2"/>
          <p:cNvSpPr>
            <a:spLocks noGrp="1"/>
          </p:cNvSpPr>
          <p:nvPr>
            <p:ph idx="1"/>
          </p:nvPr>
        </p:nvSpPr>
        <p:spPr/>
        <p:txBody>
          <a:bodyPr>
            <a:normAutofit/>
          </a:bodyPr>
          <a:lstStyle/>
          <a:p>
            <a:pPr>
              <a:spcAft>
                <a:spcPts val="600"/>
              </a:spcAft>
            </a:pPr>
            <a:r>
              <a:rPr lang="en-US" sz="3600" dirty="0" smtClean="0"/>
              <a:t>I develop new methods for difficult computational problems, to improve the accuracy of the biological analyses.</a:t>
            </a:r>
          </a:p>
          <a:p>
            <a:pPr>
              <a:spcAft>
                <a:spcPts val="600"/>
              </a:spcAft>
            </a:pPr>
            <a:endParaRPr lang="en-US" sz="3600" dirty="0" smtClean="0"/>
          </a:p>
          <a:p>
            <a:pPr>
              <a:spcAft>
                <a:spcPts val="600"/>
              </a:spcAft>
            </a:pPr>
            <a:r>
              <a:rPr lang="en-US" sz="3600" dirty="0" smtClean="0"/>
              <a:t>Collaborations drive method development.</a:t>
            </a:r>
          </a:p>
          <a:p>
            <a:endParaRPr lang="en-US" dirty="0" smtClean="0"/>
          </a:p>
        </p:txBody>
      </p:sp>
    </p:spTree>
    <p:extLst>
      <p:ext uri="{BB962C8B-B14F-4D97-AF65-F5344CB8AC3E}">
        <p14:creationId xmlns:p14="http://schemas.microsoft.com/office/powerpoint/2010/main" val="5279381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181330" cy="212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endParaRPr lang="en-US" sz="1800" dirty="0" smtClean="0">
              <a:solidFill>
                <a:srgbClr val="000000"/>
              </a:solidFill>
            </a:endParaRPr>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
        <p:nvSpPr>
          <p:cNvPr id="3" name="TextBox 2"/>
          <p:cNvSpPr txBox="1"/>
          <p:nvPr/>
        </p:nvSpPr>
        <p:spPr>
          <a:xfrm>
            <a:off x="1161635" y="6226801"/>
            <a:ext cx="184666" cy="369332"/>
          </a:xfrm>
          <a:prstGeom prst="rect">
            <a:avLst/>
          </a:prstGeom>
          <a:noFill/>
        </p:spPr>
        <p:txBody>
          <a:bodyPr wrap="none" rtlCol="0">
            <a:spAutoFit/>
          </a:bodyPr>
          <a:lstStyle/>
          <a:p>
            <a:endParaRPr lang="en-US" dirty="0"/>
          </a:p>
        </p:txBody>
      </p:sp>
      <p:sp>
        <p:nvSpPr>
          <p:cNvPr id="4" name="TextBox 3"/>
          <p:cNvSpPr txBox="1"/>
          <p:nvPr/>
        </p:nvSpPr>
        <p:spPr>
          <a:xfrm>
            <a:off x="1109130" y="4934343"/>
            <a:ext cx="7239820" cy="1754327"/>
          </a:xfrm>
          <a:prstGeom prst="rect">
            <a:avLst/>
          </a:prstGeom>
          <a:noFill/>
          <a:ln>
            <a:solidFill>
              <a:schemeClr val="tx1"/>
            </a:solidFill>
          </a:ln>
        </p:spPr>
        <p:txBody>
          <a:bodyPr wrap="none" rtlCol="0">
            <a:spAutoFit/>
          </a:bodyPr>
          <a:lstStyle/>
          <a:p>
            <a:r>
              <a:rPr lang="en-US" b="1" dirty="0" smtClean="0">
                <a:solidFill>
                  <a:srgbClr val="0000FF"/>
                </a:solidFill>
              </a:rPr>
              <a:t>CHALLENGE:</a:t>
            </a:r>
          </a:p>
          <a:p>
            <a:r>
              <a:rPr lang="en-US" b="1" dirty="0" smtClean="0">
                <a:solidFill>
                  <a:srgbClr val="0000FF"/>
                </a:solidFill>
              </a:rPr>
              <a:t>Massive </a:t>
            </a:r>
            <a:r>
              <a:rPr lang="en-US" b="1" dirty="0">
                <a:solidFill>
                  <a:srgbClr val="0000FF"/>
                </a:solidFill>
              </a:rPr>
              <a:t>gene tree incongruence suggestive of incomplete lineage </a:t>
            </a:r>
            <a:r>
              <a:rPr lang="en-US" b="1" dirty="0" smtClean="0">
                <a:solidFill>
                  <a:srgbClr val="0000FF"/>
                </a:solidFill>
              </a:rPr>
              <a:t>sorting, </a:t>
            </a:r>
            <a:endParaRPr lang="en-US" b="1" dirty="0">
              <a:solidFill>
                <a:srgbClr val="0000FF"/>
              </a:solidFill>
            </a:endParaRPr>
          </a:p>
          <a:p>
            <a:r>
              <a:rPr lang="en-US" b="1" dirty="0" smtClean="0">
                <a:solidFill>
                  <a:srgbClr val="0000FF"/>
                </a:solidFill>
              </a:rPr>
              <a:t>but gene trees had poor </a:t>
            </a:r>
            <a:r>
              <a:rPr lang="en-US" b="1" dirty="0">
                <a:solidFill>
                  <a:srgbClr val="0000FF"/>
                </a:solidFill>
              </a:rPr>
              <a:t>resolution </a:t>
            </a:r>
            <a:r>
              <a:rPr lang="en-US" b="1" dirty="0" smtClean="0">
                <a:solidFill>
                  <a:srgbClr val="0000FF"/>
                </a:solidFill>
              </a:rPr>
              <a:t>due </a:t>
            </a:r>
            <a:r>
              <a:rPr lang="en-US" b="1" dirty="0">
                <a:solidFill>
                  <a:srgbClr val="0000FF"/>
                </a:solidFill>
              </a:rPr>
              <a:t>to low phylogenetic signal </a:t>
            </a:r>
            <a:r>
              <a:rPr lang="en-US" b="1" dirty="0"/>
              <a:t> </a:t>
            </a:r>
            <a:endParaRPr lang="en-US" b="1" dirty="0" smtClean="0"/>
          </a:p>
          <a:p>
            <a:endParaRPr lang="en-US" b="1" dirty="0"/>
          </a:p>
          <a:p>
            <a:r>
              <a:rPr lang="en-US" b="1" dirty="0" smtClean="0">
                <a:solidFill>
                  <a:srgbClr val="FF0000"/>
                </a:solidFill>
              </a:rPr>
              <a:t>	Coalescent-based estimation methods had poor accuracy</a:t>
            </a:r>
            <a:endParaRPr lang="en-US" b="1" dirty="0">
              <a:solidFill>
                <a:srgbClr val="FF0000"/>
              </a:solidFill>
            </a:endParaRPr>
          </a:p>
          <a:p>
            <a:endParaRPr lang="en-US" dirty="0"/>
          </a:p>
        </p:txBody>
      </p:sp>
    </p:spTree>
    <p:extLst>
      <p:ext uri="{BB962C8B-B14F-4D97-AF65-F5344CB8AC3E}">
        <p14:creationId xmlns:p14="http://schemas.microsoft.com/office/powerpoint/2010/main" val="371394371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br>
              <a:rPr lang="en-US" sz="3200" dirty="0" smtClean="0"/>
            </a:br>
            <a:r>
              <a:rPr lang="en-US" sz="3200" dirty="0" smtClean="0"/>
              <a:t> (~40 people)</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T. Warnow,        S. Mirarab,                N. Nguyen,           Md. S.Bayzid</a:t>
            </a:r>
          </a:p>
          <a:p>
            <a:r>
              <a:rPr lang="en-US" sz="1000"/>
              <a:t>UT-Austin            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558176" y="4632663"/>
            <a:ext cx="8204540" cy="17604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smtClean="0">
                <a:solidFill>
                  <a:srgbClr val="0000FF"/>
                </a:solidFill>
              </a:rPr>
              <a:t>Challenges: </a:t>
            </a:r>
            <a:endParaRPr lang="en-US" b="1" dirty="0">
              <a:solidFill>
                <a:srgbClr val="0000FF"/>
              </a:solidFill>
            </a:endParaRPr>
          </a:p>
          <a:p>
            <a:pPr marL="107950" indent="0">
              <a:lnSpc>
                <a:spcPct val="90000"/>
              </a:lnSpc>
              <a:buSzPct val="45000"/>
            </a:pPr>
            <a:r>
              <a:rPr lang="en-US" b="1" dirty="0">
                <a:solidFill>
                  <a:srgbClr val="0000FF"/>
                </a:solidFill>
              </a:rPr>
              <a:t>	</a:t>
            </a:r>
            <a:r>
              <a:rPr lang="en-US" b="1" dirty="0" smtClean="0">
                <a:solidFill>
                  <a:srgbClr val="0000FF"/>
                </a:solidFill>
              </a:rPr>
              <a:t>1. Alignment </a:t>
            </a:r>
            <a:r>
              <a:rPr lang="en-US" b="1" dirty="0">
                <a:solidFill>
                  <a:srgbClr val="0000FF"/>
                </a:solidFill>
              </a:rPr>
              <a:t>of datasets with &gt; 100,000 </a:t>
            </a:r>
            <a:r>
              <a:rPr lang="en-US" b="1" dirty="0" smtClean="0">
                <a:solidFill>
                  <a:srgbClr val="0000FF"/>
                </a:solidFill>
              </a:rPr>
              <a:t>sequences,</a:t>
            </a:r>
          </a:p>
          <a:p>
            <a:pPr marL="107950" indent="0">
              <a:lnSpc>
                <a:spcPct val="90000"/>
              </a:lnSpc>
              <a:buSzPct val="45000"/>
            </a:pPr>
            <a:r>
              <a:rPr lang="en-US" b="1" dirty="0">
                <a:solidFill>
                  <a:srgbClr val="0000FF"/>
                </a:solidFill>
              </a:rPr>
              <a:t>	</a:t>
            </a:r>
            <a:r>
              <a:rPr lang="en-US" b="1" dirty="0" smtClean="0">
                <a:solidFill>
                  <a:srgbClr val="0000FF"/>
                </a:solidFill>
              </a:rPr>
              <a:t>	with many fragmentary sequences </a:t>
            </a:r>
          </a:p>
          <a:p>
            <a:pPr marL="107950" indent="0">
              <a:lnSpc>
                <a:spcPct val="90000"/>
              </a:lnSpc>
              <a:buSzPct val="45000"/>
            </a:pPr>
            <a:r>
              <a:rPr lang="en-US" b="1" dirty="0">
                <a:solidFill>
                  <a:srgbClr val="0000FF"/>
                </a:solidFill>
              </a:rPr>
              <a:t>	</a:t>
            </a:r>
            <a:r>
              <a:rPr lang="en-US" b="1" dirty="0" smtClean="0">
                <a:solidFill>
                  <a:srgbClr val="0000FF"/>
                </a:solidFill>
              </a:rPr>
              <a:t>2. Gene tree incongruence due to ILS, too many</a:t>
            </a:r>
          </a:p>
          <a:p>
            <a:pPr marL="107950" indent="0">
              <a:lnSpc>
                <a:spcPct val="90000"/>
              </a:lnSpc>
              <a:buSzPct val="45000"/>
            </a:pPr>
            <a:r>
              <a:rPr lang="en-US" b="1" dirty="0">
                <a:solidFill>
                  <a:srgbClr val="0000FF"/>
                </a:solidFill>
              </a:rPr>
              <a:t>	</a:t>
            </a:r>
            <a:r>
              <a:rPr lang="en-US" b="1" dirty="0" smtClean="0">
                <a:solidFill>
                  <a:srgbClr val="0000FF"/>
                </a:solidFill>
              </a:rPr>
              <a:t>	species for standard methods </a:t>
            </a:r>
            <a:endParaRPr lang="en-US" b="1" dirty="0">
              <a:solidFill>
                <a:srgbClr val="0000FF"/>
              </a:solidFill>
            </a:endParaRPr>
          </a:p>
        </p:txBody>
      </p:sp>
    </p:spTree>
    <p:extLst>
      <p:ext uri="{BB962C8B-B14F-4D97-AF65-F5344CB8AC3E}">
        <p14:creationId xmlns:p14="http://schemas.microsoft.com/office/powerpoint/2010/main" val="2056663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a:bodyPr>
          <a:lstStyle/>
          <a:p>
            <a:pPr>
              <a:spcAft>
                <a:spcPts val="1200"/>
              </a:spcAft>
            </a:pPr>
            <a:r>
              <a:rPr lang="en-US" sz="2600" dirty="0" smtClean="0">
                <a:latin typeface="Arial" charset="0"/>
                <a:ea typeface="ＭＳ Ｐゴシック" charset="0"/>
                <a:cs typeface="ＭＳ Ｐゴシック" charset="0"/>
              </a:rPr>
              <a:t>Multiple sequence alignment methods, </a:t>
            </a:r>
            <a:r>
              <a:rPr lang="en-US" sz="2600" u="sng" dirty="0" err="1" smtClean="0">
                <a:solidFill>
                  <a:srgbClr val="0000FF"/>
                </a:solidFill>
                <a:latin typeface="Arial" charset="0"/>
                <a:ea typeface="ＭＳ Ｐゴシック" charset="0"/>
                <a:cs typeface="ＭＳ Ｐゴシック" charset="0"/>
              </a:rPr>
              <a:t>SATé</a:t>
            </a:r>
            <a:r>
              <a:rPr lang="en-US" sz="2600" dirty="0" smtClean="0">
                <a:latin typeface="Arial" charset="0"/>
                <a:ea typeface="ＭＳ Ｐゴシック" charset="0"/>
                <a:cs typeface="ＭＳ Ｐゴシック" charset="0"/>
              </a:rPr>
              <a:t> (2009), </a:t>
            </a:r>
            <a:r>
              <a:rPr lang="en-US" sz="2600" u="sng" dirty="0" smtClean="0">
                <a:solidFill>
                  <a:srgbClr val="0000FF"/>
                </a:solidFill>
                <a:latin typeface="Arial" charset="0"/>
                <a:ea typeface="ＭＳ Ｐゴシック" charset="0"/>
                <a:cs typeface="ＭＳ Ｐゴシック" charset="0"/>
              </a:rPr>
              <a:t>PASTA</a:t>
            </a:r>
            <a:r>
              <a:rPr lang="en-US" sz="2600" dirty="0" smtClean="0">
                <a:latin typeface="Arial" charset="0"/>
                <a:ea typeface="ＭＳ Ｐゴシック" charset="0"/>
                <a:cs typeface="ＭＳ Ｐゴシック" charset="0"/>
              </a:rPr>
              <a:t> (2014), and </a:t>
            </a:r>
            <a:r>
              <a:rPr lang="en-US" sz="2600" u="sng" dirty="0" smtClean="0">
                <a:solidFill>
                  <a:srgbClr val="0000FF"/>
                </a:solidFill>
                <a:latin typeface="Arial" charset="0"/>
                <a:ea typeface="ＭＳ Ｐゴシック" charset="0"/>
                <a:cs typeface="ＭＳ Ｐゴシック" charset="0"/>
              </a:rPr>
              <a:t>UPP</a:t>
            </a:r>
            <a:r>
              <a:rPr lang="en-US" sz="2600" baseline="30000" dirty="0">
                <a:latin typeface="Arial" charset="0"/>
                <a:ea typeface="ＭＳ Ｐゴシック" charset="0"/>
                <a:cs typeface="ＭＳ Ｐゴシック" charset="0"/>
              </a:rPr>
              <a:t> </a:t>
            </a:r>
            <a:r>
              <a:rPr lang="en-US" sz="2600" dirty="0" smtClean="0">
                <a:latin typeface="Arial" charset="0"/>
                <a:ea typeface="ＭＳ Ｐゴシック" charset="0"/>
                <a:cs typeface="ＭＳ Ｐゴシック" charset="0"/>
              </a:rPr>
              <a:t>(in preparation), and applications to </a:t>
            </a:r>
            <a:r>
              <a:rPr lang="en-US" sz="2600" dirty="0" err="1" smtClean="0">
                <a:latin typeface="Arial" charset="0"/>
                <a:ea typeface="ＭＳ Ｐゴシック" charset="0"/>
                <a:cs typeface="ＭＳ Ｐゴシック" charset="0"/>
              </a:rPr>
              <a:t>metagenomic</a:t>
            </a:r>
            <a:r>
              <a:rPr lang="en-US" sz="2600" dirty="0" smtClean="0">
                <a:latin typeface="Arial" charset="0"/>
                <a:ea typeface="ＭＳ Ｐゴシック" charset="0"/>
                <a:cs typeface="ＭＳ Ｐゴシック" charset="0"/>
              </a:rPr>
              <a:t> taxon identification (</a:t>
            </a:r>
            <a:r>
              <a:rPr lang="en-US" sz="2600" dirty="0" smtClean="0">
                <a:solidFill>
                  <a:srgbClr val="0000FF"/>
                </a:solidFill>
                <a:latin typeface="Arial" charset="0"/>
                <a:ea typeface="ＭＳ Ｐゴシック" charset="0"/>
                <a:cs typeface="ＭＳ Ｐゴシック" charset="0"/>
              </a:rPr>
              <a:t>TIPP</a:t>
            </a:r>
            <a:r>
              <a:rPr lang="en-US" sz="2600" dirty="0" smtClean="0">
                <a:latin typeface="Arial" charset="0"/>
                <a:ea typeface="ＭＳ Ｐゴシック" charset="0"/>
                <a:cs typeface="ＭＳ Ｐゴシック" charset="0"/>
              </a:rPr>
              <a:t>, submitted)</a:t>
            </a:r>
          </a:p>
          <a:p>
            <a:pPr>
              <a:spcAft>
                <a:spcPts val="1200"/>
              </a:spcAft>
            </a:pPr>
            <a:r>
              <a:rPr lang="en-US" sz="2600" dirty="0" smtClean="0">
                <a:latin typeface="Arial" charset="0"/>
                <a:ea typeface="ＭＳ Ｐゴシック" charset="0"/>
                <a:cs typeface="ＭＳ Ｐゴシック" charset="0"/>
              </a:rPr>
              <a:t>New coalescent-based species tree estimation methods for:</a:t>
            </a:r>
          </a:p>
          <a:p>
            <a:pPr lvl="1">
              <a:spcAft>
                <a:spcPts val="1200"/>
              </a:spcAft>
            </a:pPr>
            <a:r>
              <a:rPr lang="en-US" sz="2400" dirty="0" smtClean="0">
                <a:solidFill>
                  <a:srgbClr val="0000FF"/>
                </a:solidFill>
                <a:latin typeface="Arial" charset="0"/>
                <a:ea typeface="ＭＳ Ｐゴシック" charset="0"/>
                <a:cs typeface="ＭＳ Ｐゴシック" charset="0"/>
              </a:rPr>
              <a:t>Avian </a:t>
            </a:r>
            <a:r>
              <a:rPr lang="en-US" sz="2400" dirty="0" err="1">
                <a:solidFill>
                  <a:srgbClr val="0000FF"/>
                </a:solidFill>
                <a:latin typeface="Arial" charset="0"/>
                <a:ea typeface="ＭＳ Ｐゴシック" charset="0"/>
                <a:cs typeface="ＭＳ Ｐゴシック" charset="0"/>
              </a:rPr>
              <a:t>P</a:t>
            </a:r>
            <a:r>
              <a:rPr lang="en-US" sz="2400" dirty="0" err="1" smtClean="0">
                <a:solidFill>
                  <a:srgbClr val="0000FF"/>
                </a:solidFill>
                <a:latin typeface="Arial" charset="0"/>
                <a:ea typeface="ＭＳ Ｐゴシック" charset="0"/>
                <a:cs typeface="ＭＳ Ｐゴシック" charset="0"/>
              </a:rPr>
              <a:t>hylogenomics</a:t>
            </a:r>
            <a:r>
              <a:rPr lang="en-US" sz="2400" dirty="0" smtClean="0">
                <a:solidFill>
                  <a:srgbClr val="0000FF"/>
                </a:solidFill>
                <a:latin typeface="Arial" charset="0"/>
                <a:ea typeface="ＭＳ Ｐゴシック" charset="0"/>
                <a:cs typeface="ＭＳ Ｐゴシック" charset="0"/>
              </a:rPr>
              <a:t> Project</a:t>
            </a:r>
            <a:r>
              <a:rPr lang="en-US" sz="2400" dirty="0">
                <a:solidFill>
                  <a:srgbClr val="FF0000"/>
                </a:solidFill>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(submitted) and</a:t>
            </a:r>
          </a:p>
          <a:p>
            <a:pPr lvl="1">
              <a:spcAft>
                <a:spcPts val="1200"/>
              </a:spcAft>
            </a:pPr>
            <a:r>
              <a:rPr lang="en-US" sz="2400" dirty="0" smtClean="0">
                <a:latin typeface="Arial" charset="0"/>
                <a:ea typeface="ＭＳ Ｐゴシック" charset="0"/>
                <a:cs typeface="ＭＳ Ｐゴシック" charset="0"/>
              </a:rPr>
              <a:t>1KP, the </a:t>
            </a:r>
            <a:r>
              <a:rPr lang="en-US" sz="2400" dirty="0" smtClean="0">
                <a:solidFill>
                  <a:srgbClr val="0000FF"/>
                </a:solidFill>
                <a:latin typeface="Arial" charset="0"/>
                <a:ea typeface="ＭＳ Ｐゴシック" charset="0"/>
                <a:cs typeface="ＭＳ Ｐゴシック" charset="0"/>
              </a:rPr>
              <a:t>Thousand Plant </a:t>
            </a:r>
            <a:r>
              <a:rPr lang="en-US" sz="2400" dirty="0" err="1" smtClean="0">
                <a:solidFill>
                  <a:srgbClr val="0000FF"/>
                </a:solidFill>
                <a:latin typeface="Arial" charset="0"/>
                <a:ea typeface="ＭＳ Ｐゴシック" charset="0"/>
                <a:cs typeface="ＭＳ Ｐゴシック" charset="0"/>
              </a:rPr>
              <a:t>Transcriptome</a:t>
            </a:r>
            <a:r>
              <a:rPr lang="en-US" sz="2400" dirty="0" smtClean="0">
                <a:solidFill>
                  <a:srgbClr val="0000FF"/>
                </a:solidFill>
                <a:latin typeface="Arial" charset="0"/>
                <a:ea typeface="ＭＳ Ｐゴシック" charset="0"/>
                <a:cs typeface="ＭＳ Ｐゴシック" charset="0"/>
              </a:rPr>
              <a:t> Project </a:t>
            </a:r>
            <a:r>
              <a:rPr lang="en-US" sz="2400" dirty="0" smtClean="0">
                <a:latin typeface="Arial" charset="0"/>
                <a:ea typeface="ＭＳ Ｐゴシック" charset="0"/>
                <a:cs typeface="ＭＳ Ｐゴシック" charset="0"/>
              </a:rPr>
              <a:t>(submitted)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13816" y="595313"/>
            <a:ext cx="61905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Phylogenies and Applications</a:t>
            </a:r>
            <a:endParaRPr lang="en-US" sz="3600" dirty="0"/>
          </a:p>
        </p:txBody>
      </p:sp>
      <p:sp>
        <p:nvSpPr>
          <p:cNvPr id="2" name="TextBox 1"/>
          <p:cNvSpPr txBox="1"/>
          <p:nvPr/>
        </p:nvSpPr>
        <p:spPr>
          <a:xfrm>
            <a:off x="4875874" y="1780941"/>
            <a:ext cx="4014462" cy="2554545"/>
          </a:xfrm>
          <a:prstGeom prst="rect">
            <a:avLst/>
          </a:prstGeom>
          <a:noFill/>
        </p:spPr>
        <p:txBody>
          <a:bodyPr wrap="square" rtlCol="0">
            <a:spAutoFit/>
          </a:bodyPr>
          <a:lstStyle/>
          <a:p>
            <a:r>
              <a:rPr lang="en-US" sz="2000" dirty="0" smtClean="0"/>
              <a:t>Basic Biology:</a:t>
            </a:r>
          </a:p>
          <a:p>
            <a:r>
              <a:rPr lang="en-US" sz="2000" dirty="0"/>
              <a:t>	</a:t>
            </a:r>
            <a:r>
              <a:rPr lang="en-US" sz="2000" dirty="0" smtClean="0"/>
              <a:t>How did life evolve?</a:t>
            </a:r>
          </a:p>
          <a:p>
            <a:r>
              <a:rPr lang="en-US" sz="2000" dirty="0"/>
              <a:t>	</a:t>
            </a:r>
            <a:endParaRPr lang="en-US" sz="2000" dirty="0" smtClean="0"/>
          </a:p>
          <a:p>
            <a:r>
              <a:rPr lang="en-US" sz="2000" dirty="0" smtClean="0"/>
              <a:t>Applications of phylogenies to:</a:t>
            </a:r>
          </a:p>
          <a:p>
            <a:r>
              <a:rPr lang="en-US" sz="2000" dirty="0"/>
              <a:t>	</a:t>
            </a:r>
            <a:r>
              <a:rPr lang="en-US" sz="2000" dirty="0" smtClean="0"/>
              <a:t>protein structure and function</a:t>
            </a:r>
          </a:p>
          <a:p>
            <a:r>
              <a:rPr lang="en-US" sz="2000" dirty="0"/>
              <a:t>	</a:t>
            </a:r>
            <a:r>
              <a:rPr lang="en-US" sz="2000" dirty="0" smtClean="0"/>
              <a:t>population genetics</a:t>
            </a:r>
          </a:p>
          <a:p>
            <a:r>
              <a:rPr lang="en-US" sz="2000" dirty="0"/>
              <a:t>	</a:t>
            </a:r>
            <a:r>
              <a:rPr lang="en-US" sz="2000" dirty="0" smtClean="0"/>
              <a:t>human migrations</a:t>
            </a:r>
          </a:p>
          <a:p>
            <a:r>
              <a:rPr lang="en-US" sz="2000" dirty="0"/>
              <a:t>	</a:t>
            </a:r>
          </a:p>
        </p:txBody>
      </p:sp>
    </p:spTree>
    <p:extLst>
      <p:ext uri="{BB962C8B-B14F-4D97-AF65-F5344CB8AC3E}">
        <p14:creationId xmlns:p14="http://schemas.microsoft.com/office/powerpoint/2010/main" val="224908344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45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46.5"/>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4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10379</TotalTime>
  <Words>10258</Words>
  <Application>Microsoft Macintosh PowerPoint</Application>
  <PresentationFormat>On-screen Show (4:3)</PresentationFormat>
  <Paragraphs>1761</Paragraphs>
  <Slides>177</Slides>
  <Notes>114</Notes>
  <HiddenSlides>4</HiddenSlides>
  <MMClips>0</MMClips>
  <ScaleCrop>false</ScaleCrop>
  <HeadingPairs>
    <vt:vector size="4" baseType="variant">
      <vt:variant>
        <vt:lpstr>Theme</vt:lpstr>
      </vt:variant>
      <vt:variant>
        <vt:i4>1</vt:i4>
      </vt:variant>
      <vt:variant>
        <vt:lpstr>Slide Titles</vt:lpstr>
      </vt:variant>
      <vt:variant>
        <vt:i4>177</vt:i4>
      </vt:variant>
    </vt:vector>
  </HeadingPairs>
  <TitlesOfParts>
    <vt:vector size="178" baseType="lpstr">
      <vt:lpstr>Office Theme</vt:lpstr>
      <vt:lpstr>Computational Phylogenomics and Metagenomics</vt:lpstr>
      <vt:lpstr>PowerPoint Presentation</vt:lpstr>
      <vt:lpstr>PowerPoint Presentation</vt:lpstr>
      <vt:lpstr>PowerPoint Presentation</vt:lpstr>
      <vt:lpstr>PowerPoint Presentation</vt:lpstr>
      <vt:lpstr>Computational Phylogenetics and Metagenomics</vt:lpstr>
      <vt:lpstr>Phylogenomic pipeline</vt:lpstr>
      <vt:lpstr>Phylogenomic pipeline</vt:lpstr>
      <vt:lpstr>Avian Phylogenomics Project (100+ people)</vt:lpstr>
      <vt:lpstr>1kp: Thousand Transcriptome Project  (~40 people)</vt:lpstr>
      <vt:lpstr>PowerPoint Presentation</vt:lpstr>
      <vt:lpstr>PowerPoint Presentation</vt:lpstr>
      <vt:lpstr>PowerPoint Presentation</vt:lpstr>
      <vt:lpstr> This talk</vt:lpstr>
      <vt:lpstr>Multiple Sequence Alignment</vt:lpstr>
      <vt:lpstr>DNA Sequence Evolution</vt:lpstr>
      <vt:lpstr>Phylogeny Problem</vt:lpstr>
      <vt:lpstr>The “real” problem</vt:lpstr>
      <vt:lpstr>Indels (insertions and deletions)</vt:lpstr>
      <vt:lpstr>PowerPoint Presentation</vt:lpstr>
      <vt:lpstr>Input: unaligned sequences</vt:lpstr>
      <vt:lpstr>Phase 1: Alignment</vt:lpstr>
      <vt:lpstr>Phase 2: Construct tree</vt:lpstr>
      <vt:lpstr>Simulation Studies</vt:lpstr>
      <vt:lpstr>Quantifying Error</vt:lpstr>
      <vt:lpstr>Two-phase estimation</vt:lpstr>
      <vt:lpstr>PowerPoint Presentation</vt:lpstr>
      <vt:lpstr>Re-aligning on a tree</vt:lpstr>
      <vt:lpstr>SATé and PASTA Algorithms</vt:lpstr>
      <vt:lpstr>PowerPoint Presentation</vt:lpstr>
      <vt:lpstr>PowerPoint Presentation</vt:lpstr>
      <vt:lpstr>PASTA (2014): even better than SATé-2</vt:lpstr>
      <vt:lpstr>1kp: Thousand Transcriptome Project</vt:lpstr>
      <vt:lpstr>PowerPoint Presentation</vt:lpstr>
      <vt:lpstr>UPP</vt:lpstr>
      <vt:lpstr>One Hidden Markov Model  for the entire alignment?</vt:lpstr>
      <vt:lpstr>Or 2 HMMs?</vt:lpstr>
      <vt:lpstr>Or 4 HMMs?</vt:lpstr>
      <vt:lpstr>PowerPoint Presentation</vt:lpstr>
      <vt:lpstr>RNASim: alignment error</vt:lpstr>
      <vt:lpstr>RNASim: tree error</vt:lpstr>
      <vt:lpstr>PowerPoint Presentation</vt:lpstr>
      <vt:lpstr>PowerPoint Presentation</vt:lpstr>
      <vt:lpstr>PowerPoint Presentation</vt:lpstr>
      <vt:lpstr>PowerPoint Presentation</vt:lpstr>
      <vt:lpstr>New Alignment Methods</vt:lpstr>
      <vt:lpstr>PowerPoint Presentation</vt:lpstr>
      <vt:lpstr>PowerPoint Presentation</vt:lpstr>
      <vt:lpstr>PowerPoint Presentation</vt:lpstr>
      <vt:lpstr>PowerPoint Presentation</vt:lpstr>
      <vt:lpstr>High indel datasets containing known genomes</vt:lpstr>
      <vt:lpstr>“Novel” genome datasets</vt:lpstr>
      <vt:lpstr>TIPP vs. other abundance profilers</vt:lpstr>
      <vt:lpstr>Phylogenetic “boosters” </vt:lpstr>
      <vt:lpstr>Warnow Laboratory</vt:lpstr>
      <vt:lpstr>PowerPoint Presentation</vt:lpstr>
      <vt:lpstr>PowerPoint Presentation</vt:lpstr>
      <vt:lpstr>PowerPoint Presentation</vt:lpstr>
      <vt:lpstr>Combined analysis </vt:lpstr>
      <vt:lpstr>Red gene tree ≠ species tree (green gene tree okay)</vt:lpstr>
      <vt:lpstr>The Coalescent</vt:lpstr>
      <vt:lpstr>Incomplete Lineage Sorting (ILS)</vt:lpstr>
      <vt:lpstr>Species tree estimation: difficult, even for small datasets</vt:lpstr>
      <vt:lpstr>Species tree estimation</vt:lpstr>
      <vt:lpstr>Is Concatenation Evil?</vt:lpstr>
      <vt:lpstr>Avian Phylogenomics Project (100+ people)</vt:lpstr>
      <vt:lpstr>1kp: 1000 Plant Transcriptomes</vt:lpstr>
      <vt:lpstr>Our methods</vt:lpstr>
      <vt:lpstr>Mammalian simulations</vt:lpstr>
      <vt:lpstr>ASTRAL vs. Concatenation</vt:lpstr>
      <vt:lpstr>PowerPoint Presentation</vt:lpstr>
      <vt:lpstr>Summary</vt:lpstr>
      <vt:lpstr>PowerPoint Presentation</vt:lpstr>
      <vt:lpstr>Alignment Accuracy – Correct columns</vt:lpstr>
      <vt:lpstr>Other co-estimation methods</vt:lpstr>
      <vt:lpstr>PowerPoint Presentation</vt:lpstr>
      <vt:lpstr>Warnow Laboratory</vt:lpstr>
      <vt:lpstr>But…</vt:lpstr>
      <vt:lpstr>Two competing approaches </vt:lpstr>
      <vt:lpstr>How to compute a species tree?</vt:lpstr>
      <vt:lpstr>Statistically consistent under ILS? </vt:lpstr>
      <vt:lpstr>The Debate:  Concatenation vs. Coalescent Estimation</vt:lpstr>
      <vt:lpstr>Results on 11-taxon datasets with strongILS</vt:lpstr>
      <vt:lpstr>Species tree/network estimation </vt:lpstr>
      <vt:lpstr>PowerPoint Presentation</vt:lpstr>
      <vt:lpstr>PowerPoint Presentation</vt:lpstr>
      <vt:lpstr>SEPP</vt:lpstr>
      <vt:lpstr>Other problems</vt:lpstr>
      <vt:lpstr>New methods for estimating sequence alignments, gene trees, and species trees, with applications to metagenomics</vt:lpstr>
      <vt:lpstr>PowerPoint Presentation</vt:lpstr>
      <vt:lpstr>Phylogenomic pipeline</vt:lpstr>
      <vt:lpstr>PowerPoint Presentation</vt:lpstr>
      <vt:lpstr>PowerPoint Presentation</vt:lpstr>
      <vt:lpstr>What I do</vt:lpstr>
      <vt:lpstr>Avian Phylogenomics Project (100+ people)</vt:lpstr>
      <vt:lpstr>1kp: Thousand Transcriptome Project  (~40 people)</vt:lpstr>
      <vt:lpstr> This talk</vt:lpstr>
      <vt:lpstr>PowerPoint Presentation</vt:lpstr>
      <vt:lpstr>PowerPoint Presentation</vt:lpstr>
      <vt:lpstr>Computational Phylogenetics and Metagenomics</vt:lpstr>
      <vt:lpstr>Multiple Sequence Alignment (MSA):  another grand challenge1</vt:lpstr>
      <vt:lpstr>DNA Sequence Evolution</vt:lpstr>
      <vt:lpstr>Phylogeny Problem</vt:lpstr>
      <vt:lpstr>The “real” problem</vt:lpstr>
      <vt:lpstr>Indels (insertions and deletions)</vt:lpstr>
      <vt:lpstr>PowerPoint Presentation</vt:lpstr>
      <vt:lpstr>Input: unaligned sequences</vt:lpstr>
      <vt:lpstr>Phase 1: Alignment</vt:lpstr>
      <vt:lpstr>Phase 2: Construct tree</vt:lpstr>
      <vt:lpstr>Phylogenomic pipeline</vt:lpstr>
      <vt:lpstr>Phylogenomic pipeline</vt:lpstr>
      <vt:lpstr>Large-scale Alignment Estimation</vt:lpstr>
      <vt:lpstr>PowerPoint Presentation</vt:lpstr>
      <vt:lpstr> This talk</vt:lpstr>
      <vt:lpstr>Multiple Sequence Alignment</vt:lpstr>
      <vt:lpstr>First Align, then Compute the Tree</vt:lpstr>
      <vt:lpstr>Simulation Studies</vt:lpstr>
      <vt:lpstr>Quantifying Error</vt:lpstr>
      <vt:lpstr>Two-phase estimation</vt:lpstr>
      <vt:lpstr>PowerPoint Presentation</vt:lpstr>
      <vt:lpstr>Re-aligning on a tree</vt:lpstr>
      <vt:lpstr>SATé and PASTA Algorithms</vt:lpstr>
      <vt:lpstr>PowerPoint Presentation</vt:lpstr>
      <vt:lpstr>PowerPoint Presentation</vt:lpstr>
      <vt:lpstr>PASTA (2014): even better than SATé-2</vt:lpstr>
      <vt:lpstr>1kp: Thousand Transcriptome Project</vt:lpstr>
      <vt:lpstr>PowerPoint Presentation</vt:lpstr>
      <vt:lpstr>PowerPoint Presentation</vt:lpstr>
      <vt:lpstr>PowerPoint Presentation</vt:lpstr>
      <vt:lpstr>SEPP</vt:lpstr>
      <vt:lpstr>PowerPoint Presentation</vt:lpstr>
      <vt:lpstr>Align Sequence</vt:lpstr>
      <vt:lpstr>Align Sequence</vt:lpstr>
      <vt:lpstr>Place Sequence</vt:lpstr>
      <vt:lpstr>Phylogenetic Placement</vt:lpstr>
      <vt:lpstr>HMMER vs. PaPaRa Alignments </vt:lpstr>
      <vt:lpstr>HMMER+pplacer:  1) build one HMM for the entire alignment 2) Align fragment to the HMM, and insert into    alignment 3) Insert fragment into tree to optimize likelihood</vt:lpstr>
      <vt:lpstr>One Hidden Markov Model  for the entire alignment?</vt:lpstr>
      <vt:lpstr>SEPP(10%), based on ~10 HMMs </vt:lpstr>
      <vt:lpstr>PowerPoint Presentation</vt:lpstr>
      <vt:lpstr>UPP: large-scale MSA estimation</vt:lpstr>
      <vt:lpstr>UPP Algorithmic Approach</vt:lpstr>
      <vt:lpstr>Evaluation</vt:lpstr>
      <vt:lpstr>Summary</vt:lpstr>
      <vt:lpstr>Acknowledgments</vt:lpstr>
      <vt:lpstr>PowerPoint Presentation</vt:lpstr>
      <vt:lpstr>PowerPoint Presentation</vt:lpstr>
      <vt:lpstr>PowerPoint Presentation</vt:lpstr>
      <vt:lpstr>TIPP: SEPP + statistics</vt:lpstr>
      <vt:lpstr>Algorithmic Strategies</vt:lpstr>
      <vt:lpstr>1kp: 1000 Plant Transcriptomes</vt:lpstr>
      <vt:lpstr>Combined analysis </vt:lpstr>
      <vt:lpstr>Red gene tree ≠ species tree (green gene tree okay)</vt:lpstr>
      <vt:lpstr>The Coalescent</vt:lpstr>
      <vt:lpstr>Incomplete Lineage Sorting (ILS)</vt:lpstr>
      <vt:lpstr>Species tree estimation: difficult, even for small datasets</vt:lpstr>
      <vt:lpstr>Species tree estimation</vt:lpstr>
      <vt:lpstr>Is Concatenation Evil?</vt:lpstr>
      <vt:lpstr>Avian Phylogenomics Project (100+ people)</vt:lpstr>
      <vt:lpstr>Our methods</vt:lpstr>
      <vt:lpstr>Mammalian simulations</vt:lpstr>
      <vt:lpstr>ASTRAL vs. Concatenation</vt:lpstr>
      <vt:lpstr>PowerPoint Presentation</vt:lpstr>
      <vt:lpstr>Summary</vt:lpstr>
      <vt:lpstr>PowerPoint Presentation</vt:lpstr>
      <vt:lpstr>Other co-estimation methods</vt:lpstr>
      <vt:lpstr>PowerPoint Presentation</vt:lpstr>
      <vt:lpstr>But…</vt:lpstr>
      <vt:lpstr>Two competing approaches </vt:lpstr>
      <vt:lpstr>How to compute a species tree?</vt:lpstr>
      <vt:lpstr>Statistically consistent under ILS? </vt:lpstr>
      <vt:lpstr>The Debate:  Concatenation vs. Coalescent Estimation</vt:lpstr>
      <vt:lpstr>Results on 11-taxon datasets with strongILS</vt:lpstr>
      <vt:lpstr>Species tree/network estimation </vt:lpstr>
      <vt:lpstr>PowerPoint Presentation</vt:lpstr>
      <vt:lpstr>SEPP</vt:lpstr>
      <vt:lpstr>Other problems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 Taxon Identification and Phylogenetic Profiling</dc:title>
  <dc:creator>Tandy Warnow</dc:creator>
  <cp:lastModifiedBy>Tandy Warnow</cp:lastModifiedBy>
  <cp:revision>154</cp:revision>
  <cp:lastPrinted>2014-09-10T20:47:52Z</cp:lastPrinted>
  <dcterms:created xsi:type="dcterms:W3CDTF">2014-01-24T11:41:56Z</dcterms:created>
  <dcterms:modified xsi:type="dcterms:W3CDTF">2014-09-19T12:30:29Z</dcterms:modified>
</cp:coreProperties>
</file>