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sldIdLst>
    <p:sldId id="410" r:id="rId2"/>
    <p:sldId id="558" r:id="rId3"/>
    <p:sldId id="530" r:id="rId4"/>
    <p:sldId id="345" r:id="rId5"/>
    <p:sldId id="531" r:id="rId6"/>
    <p:sldId id="554" r:id="rId7"/>
    <p:sldId id="377" r:id="rId8"/>
    <p:sldId id="559" r:id="rId9"/>
    <p:sldId id="438" r:id="rId10"/>
    <p:sldId id="301" r:id="rId11"/>
    <p:sldId id="338" r:id="rId12"/>
    <p:sldId id="375" r:id="rId13"/>
    <p:sldId id="534" r:id="rId14"/>
    <p:sldId id="532" r:id="rId15"/>
    <p:sldId id="533" r:id="rId16"/>
    <p:sldId id="529" r:id="rId17"/>
    <p:sldId id="429" r:id="rId18"/>
    <p:sldId id="427" r:id="rId19"/>
    <p:sldId id="430" r:id="rId20"/>
    <p:sldId id="284" r:id="rId21"/>
    <p:sldId id="257" r:id="rId22"/>
    <p:sldId id="285" r:id="rId23"/>
    <p:sldId id="258" r:id="rId24"/>
    <p:sldId id="432" r:id="rId25"/>
    <p:sldId id="398" r:id="rId26"/>
    <p:sldId id="401" r:id="rId27"/>
    <p:sldId id="260" r:id="rId28"/>
    <p:sldId id="433" r:id="rId29"/>
    <p:sldId id="513" r:id="rId30"/>
    <p:sldId id="413" r:id="rId31"/>
    <p:sldId id="262" r:id="rId32"/>
    <p:sldId id="414" r:id="rId33"/>
    <p:sldId id="259" r:id="rId34"/>
    <p:sldId id="511" r:id="rId35"/>
    <p:sldId id="261" r:id="rId36"/>
    <p:sldId id="388" r:id="rId37"/>
    <p:sldId id="411" r:id="rId38"/>
    <p:sldId id="412" r:id="rId39"/>
    <p:sldId id="434" r:id="rId40"/>
    <p:sldId id="435" r:id="rId41"/>
    <p:sldId id="436" r:id="rId42"/>
    <p:sldId id="457" r:id="rId43"/>
    <p:sldId id="415" r:id="rId44"/>
    <p:sldId id="440" r:id="rId45"/>
    <p:sldId id="299" r:id="rId46"/>
    <p:sldId id="300" r:id="rId47"/>
    <p:sldId id="500" r:id="rId48"/>
    <p:sldId id="504" r:id="rId49"/>
    <p:sldId id="505" r:id="rId50"/>
    <p:sldId id="304" r:id="rId51"/>
    <p:sldId id="374" r:id="rId52"/>
    <p:sldId id="328" r:id="rId53"/>
    <p:sldId id="444" r:id="rId54"/>
    <p:sldId id="446" r:id="rId55"/>
    <p:sldId id="478" r:id="rId56"/>
    <p:sldId id="479" r:id="rId57"/>
    <p:sldId id="480" r:id="rId58"/>
    <p:sldId id="463" r:id="rId59"/>
    <p:sldId id="553" r:id="rId60"/>
    <p:sldId id="562" r:id="rId61"/>
    <p:sldId id="550" r:id="rId62"/>
    <p:sldId id="537" r:id="rId63"/>
    <p:sldId id="543" r:id="rId64"/>
    <p:sldId id="544" r:id="rId65"/>
    <p:sldId id="564" r:id="rId66"/>
    <p:sldId id="538" r:id="rId67"/>
    <p:sldId id="546" r:id="rId68"/>
    <p:sldId id="545" r:id="rId69"/>
    <p:sldId id="547" r:id="rId70"/>
    <p:sldId id="539" r:id="rId71"/>
    <p:sldId id="563" r:id="rId72"/>
    <p:sldId id="548" r:id="rId73"/>
    <p:sldId id="400" r:id="rId74"/>
    <p:sldId id="452" r:id="rId75"/>
    <p:sldId id="518" r:id="rId76"/>
    <p:sldId id="354" r:id="rId77"/>
    <p:sldId id="565" r:id="rId78"/>
    <p:sldId id="566" r:id="rId79"/>
    <p:sldId id="567" r:id="rId80"/>
    <p:sldId id="408" r:id="rId81"/>
    <p:sldId id="520" r:id="rId82"/>
    <p:sldId id="523" r:id="rId83"/>
    <p:sldId id="456" r:id="rId84"/>
    <p:sldId id="461" r:id="rId85"/>
    <p:sldId id="501" r:id="rId86"/>
    <p:sldId id="462" r:id="rId87"/>
    <p:sldId id="485" r:id="rId88"/>
    <p:sldId id="551" r:id="rId89"/>
    <p:sldId id="516" r:id="rId90"/>
    <p:sldId id="521" r:id="rId91"/>
    <p:sldId id="355" r:id="rId92"/>
    <p:sldId id="498" r:id="rId93"/>
    <p:sldId id="569" r:id="rId94"/>
    <p:sldId id="568" r:id="rId95"/>
    <p:sldId id="524" r:id="rId96"/>
    <p:sldId id="359" r:id="rId97"/>
    <p:sldId id="392" r:id="rId98"/>
    <p:sldId id="499" r:id="rId99"/>
    <p:sldId id="394" r:id="rId100"/>
    <p:sldId id="549" r:id="rId101"/>
    <p:sldId id="515" r:id="rId102"/>
    <p:sldId id="552" r:id="rId103"/>
    <p:sldId id="367" r:id="rId104"/>
    <p:sldId id="522" r:id="rId105"/>
    <p:sldId id="353" r:id="rId106"/>
    <p:sldId id="556" r:id="rId107"/>
    <p:sldId id="350" r:id="rId108"/>
    <p:sldId id="351" r:id="rId109"/>
    <p:sldId id="555" r:id="rId1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9/21/13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12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21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23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27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29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ADE24-F4CF-B94A-AB5F-27F4316BEDC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4967-E434-DE41-9163-70E33A474783}" type="slidenum">
              <a:rPr lang="en-US"/>
              <a:pPr/>
              <a:t>31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1DBA2-C96A-6442-A61D-73176CC4773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33CFD-8B4D-7149-8D50-1F48612C9841}" type="slidenum">
              <a:rPr lang="en-US"/>
              <a:pPr/>
              <a:t>33</a:t>
            </a:fld>
            <a:endParaRPr lang="en-US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6B2461-D6A7-B649-BFA5-A77CEA3256C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35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87A2-86B9-D74B-BABA-FFF96D8C72A3}" type="slidenum">
              <a:rPr lang="en-US"/>
              <a:pPr/>
              <a:t>36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45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46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50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52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55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56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57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58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60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65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72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75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79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42059-0CDC-1245-AE85-73A66FF4C35E}" type="slidenum">
              <a:rPr lang="en-US"/>
              <a:pPr/>
              <a:t>86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87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88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89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8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90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91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95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102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103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105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4.jpg"/><Relationship Id="rId7" Type="http://schemas.openxmlformats.org/officeDocument/2006/relationships/image" Target="../media/image13.jp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4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Gene Trees to Species Trees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Texas at Austin</a:t>
            </a:r>
          </a:p>
        </p:txBody>
      </p:sp>
      <p:pic>
        <p:nvPicPr>
          <p:cNvPr id="4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3" y="230515"/>
            <a:ext cx="2321153" cy="20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6587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803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DCM1-NJ: an absolute fast converging (</a:t>
            </a:r>
            <a:r>
              <a:rPr lang="en-US" dirty="0" err="1" smtClean="0"/>
              <a:t>afc</a:t>
            </a:r>
            <a:r>
              <a:rPr lang="en-US" dirty="0" smtClean="0"/>
              <a:t>) method, uses </a:t>
            </a:r>
            <a:r>
              <a:rPr lang="en-US" dirty="0" err="1" smtClean="0">
                <a:solidFill>
                  <a:srgbClr val="0000FF"/>
                </a:solidFill>
              </a:rPr>
              <a:t>chordal</a:t>
            </a:r>
            <a:r>
              <a:rPr lang="en-US" dirty="0" smtClean="0">
                <a:solidFill>
                  <a:srgbClr val="0000FF"/>
                </a:solidFill>
              </a:rPr>
              <a:t> graph theory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probabilistic analysis of algorithms </a:t>
            </a:r>
            <a:r>
              <a:rPr lang="en-US" dirty="0" smtClean="0"/>
              <a:t>to prove performance guarantees</a:t>
            </a:r>
          </a:p>
          <a:p>
            <a:endParaRPr lang="en-US" dirty="0"/>
          </a:p>
          <a:p>
            <a:r>
              <a:rPr lang="en-US" dirty="0" smtClean="0"/>
              <a:t>MDC*: species tree estimation from multiple gene trees, uses </a:t>
            </a:r>
            <a:r>
              <a:rPr lang="en-US" dirty="0" smtClean="0">
                <a:solidFill>
                  <a:srgbClr val="0000FF"/>
                </a:solidFill>
              </a:rPr>
              <a:t>graph theory </a:t>
            </a:r>
            <a:r>
              <a:rPr lang="en-US" dirty="0" smtClean="0"/>
              <a:t>to prove performance guarantee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Binning: species tree estimation from multiple genes, </a:t>
            </a:r>
            <a:r>
              <a:rPr lang="en-US" dirty="0" smtClean="0">
                <a:solidFill>
                  <a:srgbClr val="0000FF"/>
                </a:solidFill>
              </a:rPr>
              <a:t>suggests new questions </a:t>
            </a:r>
            <a:r>
              <a:rPr lang="en-US" dirty="0" smtClean="0"/>
              <a:t>in statistical estimation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 smtClean="0"/>
              <a:t>  Statistical estimation under Markov models of evolution</a:t>
            </a:r>
          </a:p>
          <a:p>
            <a:r>
              <a:rPr lang="en-US" sz="2000" dirty="0" smtClean="0"/>
              <a:t>  Graph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 smtClean="0"/>
              <a:t>  Machine learning and data mining</a:t>
            </a:r>
          </a:p>
          <a:p>
            <a:r>
              <a:rPr lang="en-US" sz="2000" dirty="0" smtClean="0"/>
              <a:t>  Heuristics for NP-hard optimization problems</a:t>
            </a:r>
          </a:p>
          <a:p>
            <a:r>
              <a:rPr lang="en-US" sz="2000" dirty="0" smtClean="0"/>
              <a:t>  High performance computing</a:t>
            </a:r>
          </a:p>
          <a:p>
            <a:r>
              <a:rPr lang="en-US" sz="2000" dirty="0" smtClean="0"/>
              <a:t>  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2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*, Nam Nguyen, and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**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</a:t>
            </a:r>
            <a:r>
              <a:rPr lang="en-US" sz="2000" smtClean="0"/>
              <a:t>UTCS </a:t>
            </a:r>
            <a:r>
              <a:rPr lang="en-US" sz="2000"/>
              <a:t>c</a:t>
            </a:r>
            <a:r>
              <a:rPr lang="en-US" sz="2000" smtClean="0"/>
              <a:t>omputational </a:t>
            </a:r>
            <a:r>
              <a:rPr lang="en-US" sz="2000" dirty="0" smtClean="0"/>
              <a:t>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weak 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/>
          <a:lstStyle/>
          <a:p>
            <a:r>
              <a:rPr lang="en-US" dirty="0" smtClean="0"/>
              <a:t>Impact of binning on MP-EST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3013" y="5217891"/>
            <a:ext cx="760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Binning improves MP-EST, and statistical binning can be better than naive</a:t>
            </a:r>
          </a:p>
          <a:p>
            <a:endParaRPr lang="en-US" dirty="0" smtClean="0"/>
          </a:p>
          <a:p>
            <a:r>
              <a:rPr lang="en-US" dirty="0" smtClean="0"/>
              <a:t>11-taxon strong ILS datasets, 50 genes</a:t>
            </a:r>
          </a:p>
          <a:p>
            <a:r>
              <a:rPr lang="en-US" dirty="0" smtClean="0"/>
              <a:t>Statistical binning based on two different thresholds for “combinability”</a:t>
            </a:r>
            <a:endParaRPr lang="en-US" dirty="0"/>
          </a:p>
        </p:txBody>
      </p:sp>
      <p:pic>
        <p:nvPicPr>
          <p:cNvPr id="4" name="Picture 3" descr="mpest-unbinned-1.vs.binn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3" y="1584475"/>
            <a:ext cx="6731353" cy="29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better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646592"/>
            <a:ext cx="8345311" cy="1206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</a:t>
            </a:r>
            <a:r>
              <a:rPr lang="en-US" sz="1900" dirty="0" err="1" smtClean="0"/>
              <a:t>Nakhleh</a:t>
            </a:r>
            <a:r>
              <a:rPr lang="en-US" sz="1900" dirty="0" smtClean="0"/>
              <a:t>, JCB 2011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99" y="4897627"/>
            <a:ext cx="88020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*BEAST </a:t>
            </a:r>
            <a:r>
              <a:rPr lang="en-US" sz="2000" dirty="0" smtClean="0"/>
              <a:t>produces more accurate gene trees than ML on gene sequence alignments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  <p:pic>
        <p:nvPicPr>
          <p:cNvPr id="5" name="Content Placeholder 4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>
          <a:xfrm>
            <a:off x="1691237" y="1397786"/>
            <a:ext cx="5202684" cy="4473285"/>
          </a:xfrm>
        </p:spPr>
      </p:pic>
    </p:spTree>
    <p:extLst>
      <p:ext uri="{BB962C8B-B14F-4D97-AF65-F5344CB8AC3E}">
        <p14:creationId xmlns:p14="http://schemas.microsoft.com/office/powerpoint/2010/main" val="38475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/>
              <a:t>Gene sequence alignments  and trees computed using </a:t>
            </a:r>
            <a:r>
              <a:rPr lang="en-US" sz="2000" dirty="0" err="1">
                <a:solidFill>
                  <a:srgbClr val="0000FF"/>
                </a:solidFill>
              </a:rPr>
              <a:t>SATé</a:t>
            </a:r>
            <a:r>
              <a:rPr lang="en-US" sz="2000" dirty="0"/>
              <a:t> (Liu et al.,   	Science 2009 and Systematic Biology 2012)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" y="174694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72220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735688"/>
            <a:ext cx="763257" cy="9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1566" y="123814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122705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121978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8" y="1735688"/>
            <a:ext cx="1146311" cy="8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120663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74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73342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719368" y="118990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88" y="170849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731926"/>
            <a:ext cx="1149420" cy="86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87" y="4825036"/>
            <a:ext cx="7541501" cy="1095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Challenges: 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	Multiple sequence alignments of </a:t>
            </a:r>
            <a:r>
              <a:rPr lang="en-US" sz="2400" b="1" dirty="0">
                <a:solidFill>
                  <a:srgbClr val="0000FF"/>
                </a:solidFill>
              </a:rPr>
              <a:t>&gt; 100,000 sequences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Gene tree incongruence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6864" y="2829201"/>
            <a:ext cx="314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many many other people…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7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</a:t>
            </a:r>
            <a:r>
              <a:rPr lang="en-US" sz="2000" dirty="0" smtClean="0"/>
              <a:t> and trees computed </a:t>
            </a:r>
            <a:r>
              <a:rPr lang="en-US" sz="2000" dirty="0"/>
              <a:t>using </a:t>
            </a:r>
            <a:r>
              <a:rPr lang="en-US" sz="2000" dirty="0" err="1" smtClean="0">
                <a:solidFill>
                  <a:srgbClr val="0000FF"/>
                </a:solidFill>
              </a:rPr>
              <a:t>SATé</a:t>
            </a:r>
            <a:r>
              <a:rPr lang="en-US" sz="2000" dirty="0" smtClean="0"/>
              <a:t> (Liu et al.,   	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5042" y="4902091"/>
            <a:ext cx="8724113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Challenges: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Maximum likelihood on multi-million-site sequence alignments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Massive gene tree </a:t>
            </a:r>
            <a:r>
              <a:rPr lang="en-US" sz="2400" b="1" dirty="0" smtClean="0">
                <a:solidFill>
                  <a:srgbClr val="0000FF"/>
                </a:solidFill>
              </a:rPr>
              <a:t>incongruence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3999700"/>
            <a:ext cx="6718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3999700"/>
            <a:ext cx="6718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Ultra-large multiple-sequence alignment</a:t>
            </a:r>
          </a:p>
          <a:p>
            <a:r>
              <a:rPr lang="en-US" sz="2000" dirty="0" smtClean="0"/>
              <a:t>	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59232" y="3641489"/>
            <a:ext cx="3081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>
                <a:solidFill>
                  <a:srgbClr val="0000FF"/>
                </a:solidFill>
              </a:rPr>
              <a:t>, Liu et al. Science 2009,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 and PASTA, in preparation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0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78507" y="4005782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Supertree</a:t>
            </a:r>
            <a:r>
              <a:rPr lang="en-US" sz="2000" dirty="0" smtClean="0">
                <a:solidFill>
                  <a:srgbClr val="0000FF"/>
                </a:solidFill>
              </a:rPr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66376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42540" y="3924059"/>
            <a:ext cx="20371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Superfine, Swenson</a:t>
            </a:r>
          </a:p>
          <a:p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t al., 2012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6231" y="3970528"/>
            <a:ext cx="156244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Species tree estimation from multiple genes</a:t>
            </a:r>
            <a:endParaRPr lang="en-US" dirty="0"/>
          </a:p>
          <a:p>
            <a:pPr lvl="1"/>
            <a:r>
              <a:rPr lang="en-US" dirty="0" smtClean="0"/>
              <a:t>Mathematical foundations</a:t>
            </a:r>
          </a:p>
          <a:p>
            <a:pPr lvl="1"/>
            <a:r>
              <a:rPr lang="en-US" dirty="0" smtClean="0"/>
              <a:t>Algorithms </a:t>
            </a:r>
          </a:p>
          <a:p>
            <a:pPr lvl="1"/>
            <a:r>
              <a:rPr lang="en-US" dirty="0" smtClean="0"/>
              <a:t>Data challenges </a:t>
            </a:r>
          </a:p>
          <a:p>
            <a:pPr lvl="1"/>
            <a:r>
              <a:rPr lang="en-US" dirty="0" smtClean="0"/>
              <a:t>New statistical questions</a:t>
            </a:r>
          </a:p>
          <a:p>
            <a:pPr lvl="1"/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Gene 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/>
              <a:t>.</a:t>
            </a:r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also considered,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txBody>
          <a:bodyPr/>
          <a:lstStyle/>
          <a:p>
            <a:r>
              <a:rPr lang="en-US" sz="3900" b="0"/>
              <a:t>Distance-based estimation</a:t>
            </a:r>
            <a:endParaRPr lang="en-US" sz="3900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103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878138" y="5445125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Distance-based methods are statistically consistent under JC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86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49" y="1500440"/>
            <a:ext cx="5190069" cy="4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4799" y="594775"/>
            <a:ext cx="532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				The “Tree of Life”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76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0" smtClean="0">
                <a:latin typeface="Arial"/>
                <a:cs typeface="+mj-cs"/>
              </a:rPr>
              <a:t>“</a:t>
            </a:r>
            <a:r>
              <a:rPr lang="en-US" sz="2800" b="0" smtClean="0">
                <a:cs typeface="+mj-cs"/>
              </a:rPr>
              <a:t>Convergence rate</a:t>
            </a:r>
            <a:r>
              <a:rPr lang="ja-JP" altLang="en-US" sz="2800" b="0" smtClean="0">
                <a:latin typeface="Arial"/>
                <a:cs typeface="+mj-cs"/>
              </a:rPr>
              <a:t>”</a:t>
            </a:r>
            <a:r>
              <a:rPr lang="en-US" sz="2800" b="0" smtClean="0">
                <a:cs typeface="+mj-cs"/>
              </a:rPr>
              <a:t> or sequence length requirement</a:t>
            </a:r>
            <a:endParaRPr lang="en-US" smtClean="0">
              <a:cs typeface="+mj-cs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0" dirty="0" smtClean="0">
                <a:cs typeface="+mn-cs"/>
              </a:rPr>
              <a:t>The sequence length (number of sites) that a phylogeny reconstruction method 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M</a:t>
            </a:r>
            <a:r>
              <a:rPr lang="en-US" sz="2800" b="0" dirty="0" smtClean="0">
                <a:cs typeface="+mn-cs"/>
              </a:rPr>
              <a:t> needs to reconstruct the true tree with probability at least 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1-</a:t>
            </a:r>
            <a:r>
              <a:rPr lang="en-US" sz="2800" b="0" dirty="0" smtClean="0">
                <a:solidFill>
                  <a:srgbClr val="0033CC"/>
                </a:solidFill>
                <a:cs typeface="+mn-cs"/>
                <a:sym typeface="Symbol" charset="0"/>
              </a:rPr>
              <a:t></a:t>
            </a:r>
            <a:r>
              <a:rPr lang="en-US" sz="2800" b="0" dirty="0" smtClean="0">
                <a:cs typeface="+mn-cs"/>
                <a:sym typeface="Symbol" charset="0"/>
              </a:rPr>
              <a:t> </a:t>
            </a:r>
            <a:r>
              <a:rPr lang="en-US" sz="2800" b="0" dirty="0" smtClean="0">
                <a:cs typeface="+mn-cs"/>
              </a:rPr>
              <a:t>depends 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0033CC"/>
                </a:solidFill>
                <a:sym typeface="Symbol" charset="0"/>
              </a:rPr>
              <a:t>M (the method)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0033CC"/>
                </a:solidFill>
                <a:sym typeface="Symbol" charset="0"/>
              </a:rPr>
              <a:t></a:t>
            </a:r>
            <a:r>
              <a:rPr lang="en-US" b="0" dirty="0" smtClean="0">
                <a:solidFill>
                  <a:srgbClr val="0033CC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f</a:t>
            </a:r>
            <a:r>
              <a:rPr lang="en-US" sz="2000" b="0" dirty="0" smtClean="0"/>
              <a:t> = min p(e),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g</a:t>
            </a:r>
            <a:r>
              <a:rPr lang="en-US" sz="2000" b="0" dirty="0" smtClean="0"/>
              <a:t> = max p(e), and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n</a:t>
            </a:r>
            <a:r>
              <a:rPr lang="en-US" sz="2000" b="0" dirty="0" smtClean="0"/>
              <a:t> = the number of leaves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0" dirty="0" smtClean="0">
                <a:cs typeface="+mn-cs"/>
              </a:rPr>
              <a:t>We fix everything but </a:t>
            </a:r>
            <a:r>
              <a:rPr lang="en-US" sz="2800" dirty="0" smtClean="0">
                <a:solidFill>
                  <a:srgbClr val="0033CC"/>
                </a:solidFill>
                <a:cs typeface="+mn-cs"/>
              </a:rPr>
              <a:t>n</a:t>
            </a:r>
            <a:r>
              <a:rPr lang="en-US" sz="2800" b="0" dirty="0" smtClean="0"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728125"/>
            <a:ext cx="86868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dirty="0"/>
              <a:t>Theorem (</a:t>
            </a:r>
            <a:r>
              <a:rPr lang="en-US" sz="3600" dirty="0" err="1"/>
              <a:t>Erdos</a:t>
            </a:r>
            <a:r>
              <a:rPr lang="en-US" sz="3600" dirty="0"/>
              <a:t> et al</a:t>
            </a:r>
            <a:r>
              <a:rPr lang="en-US" sz="3600" dirty="0" smtClean="0"/>
              <a:t>. 1999, </a:t>
            </a:r>
            <a:r>
              <a:rPr lang="en-US" sz="3600" dirty="0" err="1" smtClean="0"/>
              <a:t>Atteson</a:t>
            </a:r>
            <a:r>
              <a:rPr lang="en-US" sz="3600" dirty="0" smtClean="0"/>
              <a:t> 1999)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dirty="0"/>
              <a:t> </a:t>
            </a:r>
            <a:r>
              <a:rPr lang="en-US" sz="3600" dirty="0" smtClean="0"/>
              <a:t>  Various distance-based methods (including </a:t>
            </a:r>
            <a:r>
              <a:rPr lang="en-US" sz="3600" b="0" dirty="0" smtClean="0"/>
              <a:t>Neighbor joining) will </a:t>
            </a:r>
            <a:r>
              <a:rPr lang="en-US" sz="3600" b="0" dirty="0"/>
              <a:t>return the true tree </a:t>
            </a:r>
            <a:r>
              <a:rPr lang="en-US" sz="3600" b="0" dirty="0" smtClean="0"/>
              <a:t>with high probability given </a:t>
            </a:r>
            <a:r>
              <a:rPr lang="en-US" sz="3600" b="0" dirty="0"/>
              <a:t>sequence lengths </a:t>
            </a:r>
            <a:r>
              <a:rPr lang="en-US" sz="3600" b="0" dirty="0" smtClean="0"/>
              <a:t>that are </a:t>
            </a:r>
            <a:r>
              <a:rPr lang="en-US" sz="3600" b="0" i="1" dirty="0">
                <a:solidFill>
                  <a:srgbClr val="FF0000"/>
                </a:solidFill>
              </a:rPr>
              <a:t>exponential</a:t>
            </a:r>
            <a:r>
              <a:rPr lang="en-US" sz="3600" b="0" i="1" dirty="0">
                <a:solidFill>
                  <a:schemeClr val="accent2"/>
                </a:solidFill>
              </a:rPr>
              <a:t> </a:t>
            </a:r>
            <a:r>
              <a:rPr lang="en-US" sz="3600" b="0" dirty="0"/>
              <a:t>in the evolutionary diameter of the tree</a:t>
            </a:r>
            <a:r>
              <a:rPr lang="en-US" sz="3600" b="0" dirty="0" smtClean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en-US" sz="3600" dirty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b="0" dirty="0" smtClean="0"/>
              <a:t>Proof: show that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600" b="0" dirty="0" smtClean="0"/>
              <a:t>the method returns the true tree if the estimated distance matrix is close to the model tree distance matrix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600" b="0" dirty="0" smtClean="0"/>
              <a:t>the sequence lengths that suffice to achieve bounded error are exponential in the evolutionary diameter.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err="1" smtClean="0">
                <a:cs typeface="+mj-cs"/>
              </a:rPr>
              <a:t>Afc</a:t>
            </a:r>
            <a:r>
              <a:rPr lang="en-US" b="0" dirty="0" smtClean="0">
                <a:cs typeface="+mj-cs"/>
              </a:rPr>
              <a:t> methods (Warnow et al., 1999)</a:t>
            </a:r>
            <a:endParaRPr lang="en-US" dirty="0" smtClean="0">
              <a:cs typeface="+mj-cs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800" b="0" smtClean="0">
                <a:cs typeface="+mn-cs"/>
              </a:rPr>
              <a:t>A method M is </a:t>
            </a:r>
            <a:r>
              <a:rPr lang="ja-JP" altLang="en-US" sz="2800" b="0" smtClean="0">
                <a:latin typeface="Arial"/>
                <a:cs typeface="+mn-cs"/>
              </a:rPr>
              <a:t>“</a:t>
            </a:r>
            <a:r>
              <a:rPr lang="en-US" sz="2800" b="0" smtClean="0">
                <a:cs typeface="+mn-cs"/>
              </a:rPr>
              <a:t>absolute fast converging</a:t>
            </a:r>
            <a:r>
              <a:rPr lang="ja-JP" altLang="en-US" sz="2800" b="0" smtClean="0">
                <a:latin typeface="Arial"/>
                <a:cs typeface="+mn-cs"/>
              </a:rPr>
              <a:t>”</a:t>
            </a:r>
            <a:r>
              <a:rPr lang="en-US" sz="2800" b="0" smtClean="0">
                <a:cs typeface="+mn-cs"/>
              </a:rPr>
              <a:t>, or afc,  if for all positive f, g, and </a:t>
            </a:r>
            <a:r>
              <a:rPr lang="en-US" sz="2800" b="0" smtClean="0">
                <a:cs typeface="+mn-cs"/>
                <a:sym typeface="Symbol" charset="0"/>
              </a:rPr>
              <a:t>, there is a </a:t>
            </a:r>
            <a:r>
              <a:rPr lang="en-US" sz="2800" b="0" smtClean="0">
                <a:solidFill>
                  <a:srgbClr val="0033CC"/>
                </a:solidFill>
                <a:cs typeface="+mn-cs"/>
                <a:sym typeface="Symbol" charset="0"/>
              </a:rPr>
              <a:t>polynomial p(n)</a:t>
            </a:r>
            <a:r>
              <a:rPr lang="en-US" sz="2800" b="0" smtClean="0">
                <a:cs typeface="+mn-cs"/>
                <a:sym typeface="Symbol" charset="0"/>
              </a:rPr>
              <a:t> s.t. Pr(</a:t>
            </a:r>
            <a:r>
              <a:rPr lang="en-US" sz="2800" b="0" smtClean="0">
                <a:cs typeface="+mn-cs"/>
              </a:rPr>
              <a:t>M(S)=T) &gt; 1- </a:t>
            </a:r>
            <a:r>
              <a:rPr lang="en-US" b="0" smtClean="0">
                <a:cs typeface="+mn-cs"/>
                <a:sym typeface="Symbol" charset="0"/>
              </a:rPr>
              <a:t>, </a:t>
            </a:r>
            <a:r>
              <a:rPr lang="en-US" sz="2800" b="0" smtClean="0">
                <a:cs typeface="+mn-cs"/>
                <a:sym typeface="Symbol" charset="0"/>
              </a:rPr>
              <a:t>when S is a set of sequences generated on T of length at least p</a:t>
            </a:r>
            <a:r>
              <a:rPr lang="en-US" sz="2800" b="0" smtClean="0">
                <a:cs typeface="+mn-cs"/>
              </a:rPr>
              <a:t>(n).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endParaRPr lang="en-US" sz="2800" b="0" smtClean="0"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800" b="0" smtClean="0">
                <a:cs typeface="+mn-cs"/>
              </a:rPr>
              <a:t>Notes: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400" b="0" smtClean="0"/>
              <a:t>1. The polynomial p(n) will depend upon M, f, g, and </a:t>
            </a:r>
            <a:r>
              <a:rPr lang="en-US" sz="2400" b="0" smtClean="0">
                <a:sym typeface="Symbol" charset="0"/>
              </a:rPr>
              <a:t>.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400" b="0" smtClean="0">
                <a:sym typeface="Symbol" charset="0"/>
              </a:rPr>
              <a:t>2. The method M is not </a:t>
            </a:r>
            <a:r>
              <a:rPr lang="ja-JP" altLang="en-US" sz="2400" b="0" smtClean="0">
                <a:latin typeface="Arial"/>
                <a:sym typeface="Symbol" charset="0"/>
              </a:rPr>
              <a:t>“</a:t>
            </a:r>
            <a:r>
              <a:rPr lang="en-US" sz="2400" b="0" smtClean="0">
                <a:sym typeface="Symbol" charset="0"/>
              </a:rPr>
              <a:t>told</a:t>
            </a:r>
            <a:r>
              <a:rPr lang="ja-JP" altLang="en-US" sz="2400" b="0" smtClean="0">
                <a:latin typeface="Arial"/>
                <a:sym typeface="Symbol" charset="0"/>
              </a:rPr>
              <a:t>”</a:t>
            </a:r>
            <a:r>
              <a:rPr lang="en-US" sz="2400" b="0" smtClean="0">
                <a:sym typeface="Symbol" charset="0"/>
              </a:rPr>
              <a:t> the values of f and 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Statistical consistency, exponential convergence, and absolute fast convergence (afc)</a:t>
            </a:r>
            <a:endParaRPr lang="en-US" sz="4000"/>
          </a:p>
        </p:txBody>
      </p:sp>
      <p:pic>
        <p:nvPicPr>
          <p:cNvPr id="685059" name="Picture 3" descr="converg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Fast-converging methods (and related work)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(ICALP).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1999: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(RSA, TCS);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Huson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Nettles and Warnow (J. Comp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2001: Warnow, St. John, and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Moret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Nakhleh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St. John,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Roshan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Sun, and Warnow (ISMB)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Cryan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Goldberg, and Goldberg (SICOMP);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 Kao (SODA)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;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2002: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(J. Comp.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2006: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(STOC), 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Hill, Jaffe,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Mihaescu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(RECOMB)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(IEEE TCBB)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2008: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Gronau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Moran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Snir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2010: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(Science)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2013: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(in preparation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DCM1-boosting distance-based </a:t>
            </a:r>
            <a:r>
              <a:rPr lang="en-US" sz="2800" dirty="0" smtClean="0"/>
              <a:t>methods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i="1" dirty="0"/>
              <a:t>[</a:t>
            </a:r>
            <a:r>
              <a:rPr lang="en-US" sz="2400" i="1" dirty="0" err="1"/>
              <a:t>Nakhleh</a:t>
            </a:r>
            <a:r>
              <a:rPr lang="en-US" sz="2400" i="1" dirty="0"/>
              <a:t> et al. ISMB 2001]</a:t>
            </a: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581400" cy="4279900"/>
          </a:xfrm>
        </p:spPr>
        <p:txBody>
          <a:bodyPr>
            <a:normAutofit fontScale="92500" lnSpcReduction="20000"/>
          </a:bodyPr>
          <a:lstStyle/>
          <a:p>
            <a:pPr marL="166688" indent="-166688">
              <a:buFontTx/>
              <a:buNone/>
            </a:pPr>
            <a:endParaRPr lang="en-US" sz="2800" dirty="0"/>
          </a:p>
          <a:p>
            <a:pPr marL="166688" indent="-166688"/>
            <a:r>
              <a:rPr lang="en-US" sz="2800" b="0" dirty="0"/>
              <a:t>Theorem (Warnow et al., SODA 2001): DCM1-NJ converges to the true tree from </a:t>
            </a:r>
            <a:r>
              <a:rPr lang="en-US" sz="2800" b="0" dirty="0">
                <a:solidFill>
                  <a:srgbClr val="0000FF"/>
                </a:solidFill>
              </a:rPr>
              <a:t>polynomial length </a:t>
            </a:r>
            <a:r>
              <a:rPr lang="en-US" sz="2800" b="0" dirty="0" smtClean="0"/>
              <a:t>sequences. Hence DCM1-NJ is </a:t>
            </a:r>
            <a:r>
              <a:rPr lang="en-US" sz="2800" b="0" dirty="0" err="1" smtClean="0"/>
              <a:t>afc</a:t>
            </a:r>
            <a:r>
              <a:rPr lang="en-US" sz="2800" b="0" dirty="0" smtClean="0"/>
              <a:t>.</a:t>
            </a:r>
          </a:p>
          <a:p>
            <a:pPr marL="166688" indent="-166688"/>
            <a:endParaRPr lang="en-US" sz="2800" dirty="0"/>
          </a:p>
          <a:p>
            <a:pPr marL="166688" indent="-166688"/>
            <a:r>
              <a:rPr lang="en-US" sz="2800" b="0" dirty="0" smtClean="0">
                <a:solidFill>
                  <a:srgbClr val="0000FF"/>
                </a:solidFill>
              </a:rPr>
              <a:t>Algorithmic technique:</a:t>
            </a:r>
          </a:p>
          <a:p>
            <a:pPr marL="166688" indent="-166688"/>
            <a:r>
              <a:rPr lang="en-US" sz="2800" b="0" dirty="0" err="1" smtClean="0">
                <a:solidFill>
                  <a:srgbClr val="0000FF"/>
                </a:solidFill>
              </a:rPr>
              <a:t>chordal</a:t>
            </a:r>
            <a:r>
              <a:rPr lang="en-US" sz="2800" b="0" dirty="0" smtClean="0">
                <a:solidFill>
                  <a:srgbClr val="0000FF"/>
                </a:solidFill>
              </a:rPr>
              <a:t> graph theory</a:t>
            </a:r>
            <a:endParaRPr lang="en-US" sz="2800" b="0" dirty="0">
              <a:solidFill>
                <a:srgbClr val="0000FF"/>
              </a:solidFill>
            </a:endParaRPr>
          </a:p>
        </p:txBody>
      </p:sp>
      <p:pic>
        <p:nvPicPr>
          <p:cNvPr id="699396" name="Picture 1028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397" name="Rectangle 1029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8" name="Rectangle 1030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9" name="Rectangle 1031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400" name="Group 1032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9401" name="Line 1033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2" name="Line 1034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3" name="Line 1035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4" name="Line 1036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5" name="Line 1037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06" name="Group 1038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699407" name="Line 1039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8" name="Line 1040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9" name="Line 1041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0" name="Line 1042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1" name="Line 1043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12" name="Text Box 104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9413" name="Text Box 1045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DCM1-NJ</a:t>
            </a:r>
          </a:p>
        </p:txBody>
      </p:sp>
      <p:sp>
        <p:nvSpPr>
          <p:cNvPr id="699414" name="Rectangle 1046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5" name="Rectangle 1047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16" name="Rectangle 1048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9417" name="Rectangle 1049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9418" name="Rectangle 1050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9419" name="Rectangle 1051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9420" name="Rectangle 1052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9421" name="Rectangle 1053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22" name="Rectangle 1054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9423" name="Rectangle 1055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9424" name="Rectangle 1056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9425" name="Rectangle 1057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9426" name="Rectangle 1058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9427" name="Group 1059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9428" name="Line 1060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29" name="Line 1061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30" name="Group 1062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699431" name="Line 1063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32" name="Line 1064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851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Some polynomial time </a:t>
            </a:r>
            <a:r>
              <a:rPr lang="en-US" dirty="0" err="1" smtClean="0">
                <a:solidFill>
                  <a:srgbClr val="0000FF"/>
                </a:solidFill>
              </a:rPr>
              <a:t>afc</a:t>
            </a:r>
            <a:r>
              <a:rPr lang="en-US" dirty="0" smtClean="0">
                <a:solidFill>
                  <a:srgbClr val="0000FF"/>
                </a:solidFill>
              </a:rPr>
              <a:t> methods have been developed</a:t>
            </a:r>
            <a:r>
              <a:rPr lang="en-US" dirty="0" smtClean="0"/>
              <a:t>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45871" y="179388"/>
            <a:ext cx="8229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The Tree of Life: Importance to Biology</a:t>
            </a:r>
            <a:endParaRPr lang="en-US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508" y="4941759"/>
            <a:ext cx="85202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“Nothing in Biology makes sense except in the light of evolution” - </a:t>
            </a:r>
            <a:r>
              <a:rPr lang="en-US" sz="2000" dirty="0" err="1" smtClean="0"/>
              <a:t>Dobhzhansky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40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Why do we need whole genomes?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Will whole genomes make phylogeny estimation easy?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How hard are the computational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Do we have sufficient methods for this?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Species Tree Estimation from multiple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7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The most accurate tree estimation methods are heuristics for </a:t>
            </a:r>
            <a:r>
              <a:rPr lang="en-US" dirty="0" smtClean="0">
                <a:solidFill>
                  <a:srgbClr val="FF0000"/>
                </a:solidFill>
              </a:rPr>
              <a:t>NP-hard </a:t>
            </a:r>
            <a:r>
              <a:rPr lang="en-US" dirty="0" smtClean="0"/>
              <a:t>problems (e.g., maximum likelihood).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tree estimation can be computationally intensive if the concatenated alignment is very large (i.e., has many sequences or many sites).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Concatenation may not be statistically consistent if the genes evolve differently from the species!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The most accurate tree estimation methods are heuristics for </a:t>
            </a:r>
            <a:r>
              <a:rPr lang="en-US" dirty="0" smtClean="0">
                <a:solidFill>
                  <a:srgbClr val="FF0000"/>
                </a:solidFill>
              </a:rPr>
              <a:t>NP-hard </a:t>
            </a:r>
            <a:r>
              <a:rPr lang="en-US" dirty="0" smtClean="0"/>
              <a:t>problems (e.g., maximum likelihood).</a:t>
            </a:r>
          </a:p>
          <a:p>
            <a:r>
              <a:rPr lang="en-US" dirty="0" smtClean="0"/>
              <a:t>The tree estimation can be </a:t>
            </a:r>
            <a:r>
              <a:rPr lang="en-US" dirty="0" smtClean="0">
                <a:solidFill>
                  <a:srgbClr val="FF0000"/>
                </a:solidFill>
              </a:rPr>
              <a:t>computationally intensive</a:t>
            </a:r>
            <a:r>
              <a:rPr lang="en-US" dirty="0" smtClean="0"/>
              <a:t> if the concatenated alignment is very large (i.e., has many sequences or many sites).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Concatenation may not be statistically consistent if the genes evolve differently from the species!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4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The most accurate tree estimation methods are heuristics for NP-hard problems (e.g., maximum likelihood).</a:t>
            </a:r>
          </a:p>
          <a:p>
            <a:r>
              <a:rPr lang="en-US" dirty="0" smtClean="0"/>
              <a:t>The tree estimation can be computationally intensive if the concatenated alignment is very large (i.e., has many sequences or many sites).</a:t>
            </a:r>
          </a:p>
          <a:p>
            <a:r>
              <a:rPr lang="en-US" dirty="0" smtClean="0"/>
              <a:t>Concatenation </a:t>
            </a:r>
            <a:r>
              <a:rPr lang="en-US" dirty="0" smtClean="0">
                <a:solidFill>
                  <a:srgbClr val="FF0000"/>
                </a:solidFill>
              </a:rPr>
              <a:t>may not be statistically consistent </a:t>
            </a:r>
            <a:r>
              <a:rPr lang="en-US" dirty="0" smtClean="0"/>
              <a:t>if the genes evolve differently from the species!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5038" y="4674680"/>
            <a:ext cx="68351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Novel </a:t>
            </a:r>
            <a:r>
              <a:rPr lang="en-US" sz="2400" i="1" dirty="0">
                <a:solidFill>
                  <a:srgbClr val="0000FF"/>
                </a:solidFill>
              </a:rPr>
              <a:t>techniques needed </a:t>
            </a:r>
            <a:r>
              <a:rPr lang="en-US" sz="2400" dirty="0">
                <a:solidFill>
                  <a:srgbClr val="0000FF"/>
                </a:solidFill>
              </a:rPr>
              <a:t>for scalability and </a:t>
            </a:r>
            <a:r>
              <a:rPr lang="en-US" sz="2400" dirty="0" smtClean="0">
                <a:solidFill>
                  <a:srgbClr val="0000FF"/>
                </a:solidFill>
              </a:rPr>
              <a:t>accuracy: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      NP</a:t>
            </a:r>
            <a:r>
              <a:rPr lang="en-US" sz="2400" dirty="0"/>
              <a:t>-hard problems and large datasets</a:t>
            </a:r>
          </a:p>
          <a:p>
            <a:r>
              <a:rPr lang="en-US" sz="2400" dirty="0"/>
              <a:t>	Current methods do not provide good accuracy </a:t>
            </a:r>
          </a:p>
          <a:p>
            <a:r>
              <a:rPr lang="en-US" sz="2400" dirty="0"/>
              <a:t>	HPC is insufficient </a:t>
            </a:r>
            <a:r>
              <a:rPr lang="en-US" sz="2400" i="1" dirty="0">
                <a:solidFill>
                  <a:srgbClr val="0000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85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III: Species 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species tree estimation from multiple incongruent gene trees </a:t>
            </a:r>
          </a:p>
          <a:p>
            <a:endParaRPr lang="en-US" dirty="0"/>
          </a:p>
          <a:p>
            <a:r>
              <a:rPr lang="en-US" dirty="0" smtClean="0"/>
              <a:t>Evaluation: </a:t>
            </a:r>
          </a:p>
          <a:p>
            <a:pPr lvl="1"/>
            <a:r>
              <a:rPr lang="en-US" dirty="0" smtClean="0"/>
              <a:t>Theoretical guarantees</a:t>
            </a:r>
          </a:p>
          <a:p>
            <a:pPr lvl="1"/>
            <a:r>
              <a:rPr lang="en-US" dirty="0" smtClean="0"/>
              <a:t>Performance on simulated data </a:t>
            </a:r>
          </a:p>
          <a:p>
            <a:pPr lvl="1"/>
            <a:r>
              <a:rPr lang="en-US" dirty="0" smtClean="0"/>
              <a:t>Impact on biological data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  <a:p>
            <a:pPr>
              <a:spcAft>
                <a:spcPct val="25000"/>
              </a:spcAft>
            </a:pPr>
            <a:r>
              <a:rPr lang="en-US" sz="2700" dirty="0"/>
              <a:t>Causes difficulty in estimating </a:t>
            </a:r>
            <a:r>
              <a:rPr lang="en-US" sz="2700" dirty="0" smtClean="0"/>
              <a:t>many species </a:t>
            </a:r>
            <a:r>
              <a:rPr lang="en-US" sz="2700" dirty="0"/>
              <a:t>trees (such as human-chimp-gorilla)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538" y="4597452"/>
            <a:ext cx="792777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Canonical problem: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Given multiple sequence alignment, find the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Maximum Likelihood Tree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NP-hard, and not solved exactly in practice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Good heuristics, but even these are computationally intensive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Under the multi-species coalescent model, the species tree defines a probability distribution on the gene trees</a:t>
            </a:r>
            <a:endParaRPr lang="en-US" dirty="0"/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9" y="2292145"/>
            <a:ext cx="3259322" cy="3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776" y="261660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6825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rooted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Technique: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Sample multiple genes from multiple species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Produce multiple sequence alignment (MSA) and tree for each gene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Construct species tree from the set of MSAs or trees</a:t>
            </a:r>
            <a:endParaRPr lang="en-US" dirty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Theorem (Allman et al., 2011): the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species tree can be estimated from a large enough number of true </a:t>
            </a:r>
            <a:r>
              <a:rPr lang="en-US" sz="2000" dirty="0" err="1" smtClean="0">
                <a:solidFill>
                  <a:srgbClr val="FFFFFF"/>
                </a:solidFill>
              </a:rPr>
              <a:t>unrooted</a:t>
            </a:r>
            <a:r>
              <a:rPr lang="en-US" sz="2000" dirty="0" smtClean="0">
                <a:solidFill>
                  <a:srgbClr val="FFFFFF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large enough number of true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06647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</a:t>
            </a:r>
            <a:r>
              <a:rPr lang="en-US" sz="2000" dirty="0" err="1" smtClean="0">
                <a:solidFill>
                  <a:srgbClr val="0000FF"/>
                </a:solidFill>
              </a:rPr>
              <a:t>unrooted</a:t>
            </a:r>
            <a:r>
              <a:rPr lang="en-US" sz="2000" dirty="0" smtClean="0">
                <a:solidFill>
                  <a:srgbClr val="0000FF"/>
                </a:solidFill>
              </a:rPr>
              <a:t> gene trees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methods that are statistically consistent under 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trees, one (or more) 	  			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TYPICAL PHYLOGENOMICS PROBLEM: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many poor gene trees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753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impact of error in the input data on the estimation of the model species tree?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</a:t>
            </a:r>
            <a:r>
              <a:rPr lang="en-US" smtClean="0"/>
              <a:t>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is the impact of error in the input data on the estimation of the model species tree?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205621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Modify gene trees to reduce error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302264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#1: Modify gene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Use statistical technique to identify unreliable aspects of the tree, and modify tree, to produce “constraint tree”.</a:t>
            </a:r>
          </a:p>
          <a:p>
            <a:r>
              <a:rPr lang="en-US" dirty="0" smtClean="0"/>
              <a:t>Example: ignore root, collapse edges in the tree with poor statistical support, remove “rogue taxa”.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Note: need to modify the optimization problems and algorithms.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3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MDC Problem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ct val="25000"/>
              </a:spcAft>
            </a:pPr>
            <a:r>
              <a:rPr lang="en-US" sz="2700" dirty="0">
                <a:solidFill>
                  <a:schemeClr val="accent2"/>
                </a:solidFill>
              </a:rPr>
              <a:t>MDC</a:t>
            </a:r>
            <a:r>
              <a:rPr lang="en-US" sz="2700" dirty="0"/>
              <a:t> </a:t>
            </a:r>
            <a:r>
              <a:rPr lang="en-US" sz="2700" dirty="0">
                <a:solidFill>
                  <a:schemeClr val="accent2"/>
                </a:solidFill>
              </a:rPr>
              <a:t>(minimize deep coalescence)</a:t>
            </a:r>
            <a:r>
              <a:rPr lang="en-US" sz="2700" dirty="0"/>
              <a:t> problem: </a:t>
            </a:r>
          </a:p>
          <a:p>
            <a:pPr lvl="1">
              <a:spcAft>
                <a:spcPct val="25000"/>
              </a:spcAft>
            </a:pPr>
            <a:r>
              <a:rPr lang="en-US" sz="2700" dirty="0"/>
              <a:t>given set of true gene trees, find the species tree that implies the </a:t>
            </a:r>
            <a:r>
              <a:rPr lang="en-US" sz="2700" i="1" dirty="0"/>
              <a:t>fewest deep coalescence events </a:t>
            </a:r>
          </a:p>
          <a:p>
            <a:pPr lvl="1">
              <a:spcAft>
                <a:spcPct val="25000"/>
              </a:spcAft>
            </a:pPr>
            <a:endParaRPr lang="en-US" sz="2700" i="1" dirty="0"/>
          </a:p>
          <a:p>
            <a:pPr>
              <a:spcAft>
                <a:spcPct val="25000"/>
              </a:spcAft>
            </a:pPr>
            <a:r>
              <a:rPr lang="en-US" dirty="0"/>
              <a:t>Posed by Wayne </a:t>
            </a:r>
            <a:r>
              <a:rPr lang="en-US" dirty="0" err="1"/>
              <a:t>Maddison</a:t>
            </a:r>
            <a:r>
              <a:rPr lang="en-US" dirty="0"/>
              <a:t>, </a:t>
            </a:r>
            <a:r>
              <a:rPr lang="en-US" dirty="0" err="1"/>
              <a:t>Syst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</a:t>
            </a:r>
            <a:r>
              <a:rPr lang="en-US" dirty="0" smtClean="0"/>
              <a:t>1997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NP-hard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Than and </a:t>
            </a:r>
            <a:r>
              <a:rPr lang="en-US" dirty="0" err="1" smtClean="0"/>
              <a:t>Nakhleh</a:t>
            </a:r>
            <a:r>
              <a:rPr lang="en-US" dirty="0" smtClean="0"/>
              <a:t> (</a:t>
            </a:r>
            <a:r>
              <a:rPr lang="en-US" dirty="0" err="1" smtClean="0"/>
              <a:t>PLoS</a:t>
            </a:r>
            <a:r>
              <a:rPr lang="en-US" dirty="0" smtClean="0"/>
              <a:t> Comp </a:t>
            </a:r>
            <a:r>
              <a:rPr lang="en-US" dirty="0" err="1" smtClean="0"/>
              <a:t>Biol</a:t>
            </a:r>
            <a:r>
              <a:rPr lang="en-US" dirty="0"/>
              <a:t> </a:t>
            </a:r>
            <a:r>
              <a:rPr lang="en-US" dirty="0" smtClean="0"/>
              <a:t>2009) gave Dynamic Programming algorithm for MDC on binary, rooted gene trees on same set of taxa</a:t>
            </a:r>
          </a:p>
          <a:p>
            <a:pPr>
              <a:spcAft>
                <a:spcPct val="25000"/>
              </a:spcAft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MDC*: Extending MDC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Input:</a:t>
            </a:r>
            <a:r>
              <a:rPr lang="en-US" dirty="0" smtClean="0"/>
              <a:t> Set X of </a:t>
            </a:r>
            <a:r>
              <a:rPr lang="en-US" dirty="0"/>
              <a:t>k </a:t>
            </a:r>
            <a:r>
              <a:rPr lang="en-US" i="1" dirty="0" err="1" smtClean="0">
                <a:solidFill>
                  <a:srgbClr val="0000FF"/>
                </a:solidFill>
              </a:rPr>
              <a:t>unrooted</a:t>
            </a:r>
            <a:r>
              <a:rPr lang="en-US" i="1" dirty="0" smtClean="0">
                <a:solidFill>
                  <a:srgbClr val="0000FF"/>
                </a:solidFill>
              </a:rPr>
              <a:t>, not </a:t>
            </a:r>
            <a:r>
              <a:rPr lang="en-US" i="1" dirty="0">
                <a:solidFill>
                  <a:srgbClr val="0000FF"/>
                </a:solidFill>
              </a:rPr>
              <a:t>necessarily </a:t>
            </a:r>
            <a:r>
              <a:rPr lang="en-US" i="1" dirty="0" smtClean="0">
                <a:solidFill>
                  <a:srgbClr val="0000FF"/>
                </a:solidFill>
              </a:rPr>
              <a:t>binary, not necessarily complete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gene trees on taxon set </a:t>
            </a:r>
            <a:r>
              <a:rPr lang="en-US" dirty="0" smtClean="0"/>
              <a:t>S</a:t>
            </a:r>
            <a:r>
              <a:rPr lang="en-US" dirty="0"/>
              <a:t> </a:t>
            </a:r>
            <a:r>
              <a:rPr lang="en-US" dirty="0" smtClean="0"/>
              <a:t>(and optionally a set </a:t>
            </a:r>
            <a:r>
              <a:rPr lang="en-US" dirty="0"/>
              <a:t>C </a:t>
            </a:r>
            <a:r>
              <a:rPr lang="en-US" dirty="0" smtClean="0"/>
              <a:t>of bipartitions </a:t>
            </a:r>
            <a:r>
              <a:rPr lang="en-US" dirty="0"/>
              <a:t>on the taxon </a:t>
            </a:r>
            <a:r>
              <a:rPr lang="en-US" dirty="0" smtClean="0"/>
              <a:t>set).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Outpu</a:t>
            </a:r>
            <a:r>
              <a:rPr lang="en-US" dirty="0" smtClean="0"/>
              <a:t>t: Species tree T with Bipartitions(T) drawn from C, and set X* = {t*: t in X}, where each </a:t>
            </a:r>
            <a:r>
              <a:rPr lang="en-US" dirty="0" smtClean="0">
                <a:solidFill>
                  <a:srgbClr val="0000FF"/>
                </a:solidFill>
              </a:rPr>
              <a:t>t* is a rooted refinement of t</a:t>
            </a:r>
            <a:r>
              <a:rPr lang="en-US" dirty="0" smtClean="0"/>
              <a:t>, so as to optimize MDC(X*,T).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Thus, each tree t in X is a constraint on the gene tree t*, and C is a constraint on the species tree T. If C is not provided, then C = {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SimSun-ExtB"/>
                <a:cs typeface="Calibri"/>
              </a:rPr>
              <a:t>all bipartitions on </a:t>
            </a:r>
            <a:r>
              <a:rPr lang="en-US" dirty="0" smtClean="0">
                <a:solidFill>
                  <a:schemeClr val="bg1"/>
                </a:solidFill>
                <a:ea typeface="SimSun-ExtB"/>
                <a:cs typeface="Edwardian Script ITC"/>
              </a:rPr>
              <a:t>S}.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MDC*: Extending MDC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Input:</a:t>
            </a:r>
            <a:r>
              <a:rPr lang="en-US" dirty="0" smtClean="0"/>
              <a:t> Set X of </a:t>
            </a:r>
            <a:r>
              <a:rPr lang="en-US" dirty="0"/>
              <a:t>k </a:t>
            </a:r>
            <a:r>
              <a:rPr lang="en-US" i="1" dirty="0" err="1" smtClean="0">
                <a:solidFill>
                  <a:srgbClr val="0000FF"/>
                </a:solidFill>
              </a:rPr>
              <a:t>unrooted</a:t>
            </a:r>
            <a:r>
              <a:rPr lang="en-US" i="1" dirty="0" smtClean="0">
                <a:solidFill>
                  <a:srgbClr val="0000FF"/>
                </a:solidFill>
              </a:rPr>
              <a:t>, not </a:t>
            </a:r>
            <a:r>
              <a:rPr lang="en-US" i="1" dirty="0">
                <a:solidFill>
                  <a:srgbClr val="0000FF"/>
                </a:solidFill>
              </a:rPr>
              <a:t>necessarily </a:t>
            </a:r>
            <a:r>
              <a:rPr lang="en-US" i="1" dirty="0" smtClean="0">
                <a:solidFill>
                  <a:srgbClr val="0000FF"/>
                </a:solidFill>
              </a:rPr>
              <a:t>binary, not necessarily complete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gene trees on taxon set </a:t>
            </a:r>
            <a:r>
              <a:rPr lang="en-US" dirty="0" smtClean="0"/>
              <a:t>S</a:t>
            </a:r>
            <a:r>
              <a:rPr lang="en-US" dirty="0"/>
              <a:t> </a:t>
            </a:r>
            <a:r>
              <a:rPr lang="en-US" dirty="0" smtClean="0"/>
              <a:t>(and optionally a set </a:t>
            </a:r>
            <a:r>
              <a:rPr lang="en-US" dirty="0"/>
              <a:t>C </a:t>
            </a:r>
            <a:r>
              <a:rPr lang="en-US" dirty="0" smtClean="0"/>
              <a:t>of bipartitions </a:t>
            </a:r>
            <a:r>
              <a:rPr lang="en-US" dirty="0"/>
              <a:t>on the taxon </a:t>
            </a:r>
            <a:r>
              <a:rPr lang="en-US" dirty="0" smtClean="0"/>
              <a:t>set).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Outpu</a:t>
            </a:r>
            <a:r>
              <a:rPr lang="en-US" dirty="0" smtClean="0"/>
              <a:t>t: Species tree T with Bipartitions(T) drawn from C, and set X* = {t*: t in X}, where each </a:t>
            </a:r>
            <a:r>
              <a:rPr lang="en-US" dirty="0" smtClean="0">
                <a:solidFill>
                  <a:srgbClr val="0000FF"/>
                </a:solidFill>
              </a:rPr>
              <a:t>t* is a rooted refinement of t</a:t>
            </a:r>
            <a:r>
              <a:rPr lang="en-US" dirty="0" smtClean="0"/>
              <a:t>, so as to optimize MDC(X*,T).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Thus, each tree t in X is a </a:t>
            </a:r>
            <a:r>
              <a:rPr lang="en-US" dirty="0" smtClean="0">
                <a:solidFill>
                  <a:srgbClr val="0000FF"/>
                </a:solidFill>
              </a:rPr>
              <a:t>constraint on the gene tree t</a:t>
            </a:r>
            <a:r>
              <a:rPr lang="en-US" dirty="0" smtClean="0"/>
              <a:t>*, and </a:t>
            </a:r>
            <a:r>
              <a:rPr lang="en-US" dirty="0" smtClean="0">
                <a:solidFill>
                  <a:srgbClr val="0000FF"/>
                </a:solidFill>
              </a:rPr>
              <a:t>C is a constraint on the species tree </a:t>
            </a:r>
            <a:r>
              <a:rPr lang="en-US" dirty="0" smtClean="0"/>
              <a:t>T. If C is not provided, then C = {</a:t>
            </a:r>
            <a:r>
              <a:rPr lang="en-US" dirty="0" smtClean="0">
                <a:latin typeface="Calibri"/>
                <a:ea typeface="SimSun-ExtB"/>
                <a:cs typeface="Calibri"/>
              </a:rPr>
              <a:t>all bipartitions on </a:t>
            </a:r>
            <a:r>
              <a:rPr lang="en-US" dirty="0" smtClean="0">
                <a:ea typeface="SimSun-ExtB"/>
                <a:cs typeface="Edwardian Script ITC"/>
              </a:rPr>
              <a:t>S}.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41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 MDC*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Theorem  (Yu, Warnow, and </a:t>
            </a:r>
            <a:r>
              <a:rPr lang="en-US" sz="2400" u="sng" dirty="0" err="1" smtClean="0"/>
              <a:t>Nakhleh</a:t>
            </a:r>
            <a:r>
              <a:rPr lang="en-US" sz="2400" u="sng" dirty="0" smtClean="0"/>
              <a:t>, 2011)</a:t>
            </a:r>
            <a:r>
              <a:rPr lang="en-US" sz="2400" dirty="0" smtClean="0"/>
              <a:t>: The optimal solution to constrained MDC* can be found in </a:t>
            </a:r>
            <a:r>
              <a:rPr lang="en-US" sz="2400" dirty="0"/>
              <a:t>O(|C|</a:t>
            </a:r>
            <a:r>
              <a:rPr lang="en-US" sz="2400" baseline="30000" dirty="0"/>
              <a:t>2</a:t>
            </a:r>
            <a:r>
              <a:rPr lang="en-US" sz="2400" dirty="0"/>
              <a:t>nk) time, where |S|=</a:t>
            </a:r>
            <a:r>
              <a:rPr lang="en-US" sz="24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and k is the number of gene trees. Hence the optimal solution to MDC* can be found in O(2</a:t>
            </a:r>
            <a:r>
              <a:rPr lang="en-US" sz="2400" baseline="30000" dirty="0" smtClean="0"/>
              <a:t>2n</a:t>
            </a:r>
            <a:r>
              <a:rPr lang="en-US" sz="2400" dirty="0" smtClean="0"/>
              <a:t>nk).</a:t>
            </a:r>
          </a:p>
          <a:p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err="1" smtClean="0"/>
              <a:t>Bayzid</a:t>
            </a:r>
            <a:r>
              <a:rPr lang="en-US" sz="2400" dirty="0" smtClean="0"/>
              <a:t> </a:t>
            </a:r>
            <a:r>
              <a:rPr lang="en-US" sz="2400" dirty="0"/>
              <a:t>and Warnow J Comp </a:t>
            </a:r>
            <a:r>
              <a:rPr lang="en-US" sz="2400" dirty="0" err="1"/>
              <a:t>Biol</a:t>
            </a:r>
            <a:r>
              <a:rPr lang="en-US" sz="2400" dirty="0"/>
              <a:t> </a:t>
            </a:r>
            <a:r>
              <a:rPr lang="en-US" sz="2400" dirty="0" smtClean="0"/>
              <a:t>2012 </a:t>
            </a:r>
            <a:r>
              <a:rPr lang="en-US" sz="2400" dirty="0"/>
              <a:t>proves that the YWN 2011 </a:t>
            </a:r>
            <a:r>
              <a:rPr lang="en-US" sz="2400" dirty="0" smtClean="0"/>
              <a:t>DP algorithm </a:t>
            </a:r>
            <a:r>
              <a:rPr lang="en-US" sz="2400" dirty="0"/>
              <a:t>correctly handles incomplete gene trees</a:t>
            </a:r>
            <a:r>
              <a:rPr lang="en-US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678" y="4825670"/>
            <a:ext cx="62704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MDC* implemented in </a:t>
            </a:r>
            <a:r>
              <a:rPr lang="en-US" dirty="0" err="1" smtClean="0"/>
              <a:t>Phylonet</a:t>
            </a:r>
            <a:r>
              <a:rPr lang="en-US" dirty="0" smtClean="0"/>
              <a:t> package (</a:t>
            </a:r>
            <a:r>
              <a:rPr lang="en-US" dirty="0" err="1" smtClean="0"/>
              <a:t>Nakhleh</a:t>
            </a:r>
            <a:r>
              <a:rPr lang="en-US" dirty="0" smtClean="0"/>
              <a:t> et al.).</a:t>
            </a:r>
          </a:p>
          <a:p>
            <a:r>
              <a:rPr lang="en-US" dirty="0" smtClean="0"/>
              <a:t>Default </a:t>
            </a:r>
            <a:r>
              <a:rPr lang="en-US" dirty="0"/>
              <a:t>heuristic uses C = {bipartitions in input gene trees}, and is polynomial in n and 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60960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MDC</a:t>
            </a:r>
            <a:r>
              <a:rPr lang="en-US" sz="3200" dirty="0" smtClean="0"/>
              <a:t> vs. </a:t>
            </a:r>
            <a:r>
              <a:rPr lang="en-US" sz="3200" b="1" dirty="0" smtClean="0">
                <a:solidFill>
                  <a:srgbClr val="0000FF"/>
                </a:solidFill>
              </a:rPr>
              <a:t>MDC*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Impact of collapsing low support branches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075003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11-taxon datasets with </a:t>
            </a:r>
            <a:r>
              <a:rPr lang="en-US" sz="1600" dirty="0" err="1" smtClean="0"/>
              <a:t>strongILS</a:t>
            </a:r>
            <a:r>
              <a:rPr lang="en-US" sz="1600" dirty="0" smtClean="0"/>
              <a:t>, 50 gene trees estimated using maximum likelihood.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Phylo</a:t>
            </a:r>
            <a:r>
              <a:rPr lang="en-US" sz="1600" dirty="0" smtClean="0"/>
              <a:t>-exact solves MDC* optimally, with </a:t>
            </a:r>
            <a:r>
              <a:rPr lang="en-US" sz="1600" dirty="0"/>
              <a:t>c</a:t>
            </a:r>
            <a:r>
              <a:rPr lang="en-US" sz="1600" dirty="0" smtClean="0"/>
              <a:t>ontracted gene trees are based on 75% bootstrap support threshold.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Similar improvements shown for some other methods.</a:t>
            </a:r>
            <a:endParaRPr lang="en-US" sz="1600" b="1" dirty="0"/>
          </a:p>
        </p:txBody>
      </p:sp>
      <p:pic>
        <p:nvPicPr>
          <p:cNvPr id="2" name="Picture 1" descr="phylonet-binary-1.vs.contrac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50" y="2070100"/>
            <a:ext cx="5322510" cy="23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9"/>
            <a:ext cx="7772401" cy="2561338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ML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9600" i="1" dirty="0">
                <a:cs typeface="Calibri"/>
              </a:rPr>
              <a:t>	</a:t>
            </a:r>
            <a:r>
              <a:rPr lang="en-US" sz="9600" i="1" dirty="0" smtClean="0">
                <a:cs typeface="Calibri"/>
              </a:rPr>
              <a:t>		or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9600" i="1" dirty="0" smtClean="0">
                <a:cs typeface="Calibri"/>
              </a:rPr>
              <a:t>	 </a:t>
            </a:r>
            <a:r>
              <a:rPr lang="en-US" sz="9600" dirty="0" smtClean="0">
                <a:cs typeface="Calibri"/>
              </a:rPr>
              <a:t>Run </a:t>
            </a:r>
            <a:r>
              <a:rPr lang="en-US" sz="9600" dirty="0">
                <a:cs typeface="Calibri"/>
              </a:rPr>
              <a:t>*BEAST on the new supergene alignments</a:t>
            </a:r>
            <a:r>
              <a:rPr lang="en-US" sz="7400" dirty="0" smtClean="0">
                <a:cs typeface="Calibri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74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7400" dirty="0" smtClean="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8000" dirty="0" smtClean="0">
                <a:latin typeface="Calibri"/>
                <a:cs typeface="Calibri"/>
              </a:rPr>
              <a:t>Variants:</a:t>
            </a:r>
            <a:endParaRPr lang="en-US" sz="80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8000" dirty="0" smtClean="0">
                <a:latin typeface="Calibri"/>
                <a:cs typeface="Calibri"/>
              </a:rPr>
              <a:t>Naïve binning (</a:t>
            </a:r>
            <a:r>
              <a:rPr lang="en-US" sz="8000" dirty="0" err="1" smtClean="0">
                <a:latin typeface="Calibri"/>
                <a:cs typeface="Calibri"/>
              </a:rPr>
              <a:t>Bayzid</a:t>
            </a:r>
            <a:r>
              <a:rPr lang="en-US" sz="8000" dirty="0" smtClean="0">
                <a:latin typeface="Calibri"/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8000" dirty="0" smtClean="0">
                <a:latin typeface="Calibri"/>
                <a:cs typeface="Calibri"/>
              </a:rPr>
              <a:t>Statistical binning (</a:t>
            </a:r>
            <a:r>
              <a:rPr lang="en-US" sz="8000" dirty="0" err="1" smtClean="0">
                <a:latin typeface="Calibri"/>
                <a:cs typeface="Calibri"/>
              </a:rPr>
              <a:t>Mirarab</a:t>
            </a:r>
            <a:r>
              <a:rPr lang="en-US" sz="8000" dirty="0" smtClean="0">
                <a:latin typeface="Calibri"/>
                <a:cs typeface="Calibri"/>
              </a:rPr>
              <a:t>, </a:t>
            </a:r>
            <a:r>
              <a:rPr lang="en-US" sz="8000" dirty="0" err="1" smtClean="0">
                <a:latin typeface="Calibri"/>
                <a:cs typeface="Calibri"/>
              </a:rPr>
              <a:t>Bayzid</a:t>
            </a:r>
            <a:r>
              <a:rPr lang="en-US" sz="8000" dirty="0" smtClean="0">
                <a:latin typeface="Calibri"/>
                <a:cs typeface="Calibri"/>
              </a:rPr>
              <a:t>, and Warnow, in preparation</a:t>
            </a:r>
            <a:r>
              <a:rPr lang="en-US" sz="8000" dirty="0" smtClean="0"/>
              <a:t>)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Given: estimated gene trees with bootstrap support, and minimum </a:t>
            </a:r>
            <a:r>
              <a:rPr lang="en-US" dirty="0" smtClean="0">
                <a:solidFill>
                  <a:srgbClr val="0000FF"/>
                </a:solidFill>
              </a:rPr>
              <a:t>support threshold t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Output: partition of the estimated gene trees into sets, so that no 	two gene trees in the same set are strongly incompatible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Step 1: For each pair of gene trees, determine if there is a pair of edges, one in each tree, that have bootstrap support at least t and are incompatible. Call such a pair of gene trees </a:t>
            </a:r>
            <a:r>
              <a:rPr lang="en-US" dirty="0" smtClean="0">
                <a:solidFill>
                  <a:srgbClr val="0000FF"/>
                </a:solidFill>
              </a:rPr>
              <a:t>t-incompatible.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Step 2: Compute graph, with one vertex for each estimated gene tree, and </a:t>
            </a:r>
            <a:r>
              <a:rPr lang="en-US" dirty="0" smtClean="0">
                <a:solidFill>
                  <a:srgbClr val="0000FF"/>
                </a:solidFill>
              </a:rPr>
              <a:t>edges between t-incompatible gene trees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Step 3: Find a </a:t>
            </a:r>
            <a:r>
              <a:rPr lang="en-US" dirty="0" smtClean="0">
                <a:solidFill>
                  <a:srgbClr val="0000FF"/>
                </a:solidFill>
              </a:rPr>
              <a:t>balanced minimum vertex-coloring </a:t>
            </a:r>
            <a:r>
              <a:rPr lang="en-US" dirty="0" smtClean="0"/>
              <a:t>of the graph (NP-hard problem, so we use a heuristic).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 (in preparation)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statistical binning on MDC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0864" y="5900081"/>
            <a:ext cx="4421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</a:t>
            </a:r>
          </a:p>
          <a:p>
            <a:r>
              <a:rPr lang="en-US" dirty="0"/>
              <a:t>	</a:t>
            </a:r>
            <a:r>
              <a:rPr lang="en-US" dirty="0" smtClean="0"/>
              <a:t>	Chung and </a:t>
            </a:r>
            <a:r>
              <a:rPr lang="en-US" dirty="0" err="1" smtClean="0"/>
              <a:t>Ane</a:t>
            </a:r>
            <a:r>
              <a:rPr lang="en-US" dirty="0" smtClean="0"/>
              <a:t> Systematic Biology</a:t>
            </a:r>
            <a:endParaRPr lang="en-US" dirty="0"/>
          </a:p>
        </p:txBody>
      </p:sp>
      <p:pic>
        <p:nvPicPr>
          <p:cNvPr id="5" name="Picture 4" descr="phylonet-unbinned.vs.binned-bin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8" y="2082799"/>
            <a:ext cx="8033010" cy="31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0864" y="5900081"/>
            <a:ext cx="7474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Warnow, in preparation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 smtClean="0"/>
              <a:t>Ane</a:t>
            </a:r>
            <a:r>
              <a:rPr lang="en-US" dirty="0" smtClean="0"/>
              <a:t> 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Strong evidence for substantial ILS, suggesting need for </a:t>
            </a:r>
          </a:p>
          <a:p>
            <a:r>
              <a:rPr lang="en-US" sz="2400" dirty="0" smtClean="0"/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But MP-EST on full set of 14,000 gene trees was considered </a:t>
            </a:r>
          </a:p>
          <a:p>
            <a:r>
              <a:rPr lang="en-US" sz="2400" dirty="0" smtClean="0"/>
              <a:t>unreliable, due to poorly estimated exon trees (very low phylogenetic</a:t>
            </a:r>
          </a:p>
          <a:p>
            <a:r>
              <a:rPr lang="en-US" sz="2400" dirty="0" smtClean="0"/>
              <a:t>signal in exon sequence alignments).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 analysis of           37 million </a:t>
            </a:r>
            <a:r>
              <a:rPr lang="en-US" dirty="0" err="1" smtClean="0">
                <a:solidFill>
                  <a:srgbClr val="0000FF"/>
                </a:solidFill>
              </a:rPr>
              <a:t>bp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r>
              <a:rPr lang="en-US" dirty="0" smtClean="0"/>
              <a:t>Extremely computationally intensive!  More than </a:t>
            </a:r>
            <a:r>
              <a:rPr lang="en-US" dirty="0" smtClean="0">
                <a:solidFill>
                  <a:srgbClr val="FF0000"/>
                </a:solidFill>
              </a:rPr>
              <a:t>6000 days (150,000 hours) of compute time, </a:t>
            </a:r>
            <a:r>
              <a:rPr lang="en-US" dirty="0" smtClean="0"/>
              <a:t>and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</a:t>
            </a:r>
            <a:r>
              <a:rPr lang="en-US" dirty="0" smtClean="0"/>
              <a:t>– highly resolved tree, slightly lower bootstrap support.</a:t>
            </a:r>
          </a:p>
          <a:p>
            <a:r>
              <a:rPr lang="en-US" dirty="0" smtClean="0"/>
              <a:t>Largely congruent with the concatenated analysis. </a:t>
            </a:r>
          </a:p>
          <a:p>
            <a:r>
              <a:rPr lang="en-US" dirty="0" smtClean="0"/>
              <a:t>Very fast to compute (after the gene trees are computed).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4088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rade-off between data quality and quantity</a:t>
            </a:r>
          </a:p>
          <a:p>
            <a:r>
              <a:rPr lang="en-US" dirty="0"/>
              <a:t>I</a:t>
            </a:r>
            <a:r>
              <a:rPr lang="en-US" dirty="0" smtClean="0"/>
              <a:t>mpact of data selection</a:t>
            </a:r>
          </a:p>
          <a:p>
            <a:r>
              <a:rPr lang="en-US" dirty="0" smtClean="0"/>
              <a:t>Impact of data error</a:t>
            </a:r>
          </a:p>
          <a:p>
            <a:r>
              <a:rPr lang="en-US" dirty="0"/>
              <a:t>P</a:t>
            </a:r>
            <a:r>
              <a:rPr lang="en-US" dirty="0" smtClean="0"/>
              <a:t>erformance guarantees on finite data (e.g., prediction of error rates as a function of the input data and method)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solid mathematical framework for these problems.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5944</Words>
  <Application>Microsoft Macintosh PowerPoint</Application>
  <PresentationFormat>On-screen Show (4:3)</PresentationFormat>
  <Paragraphs>978</Paragraphs>
  <Slides>109</Slides>
  <Notes>65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From Gene Trees to Species Trees</vt:lpstr>
      <vt:lpstr>Phylogeny (evolutionary tree)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multiple genes from multiple species</vt:lpstr>
      <vt:lpstr>Using multiple genes</vt:lpstr>
      <vt:lpstr>Two competing approaches </vt:lpstr>
      <vt:lpstr>1kp: Thousand Transcriptome Project</vt:lpstr>
      <vt:lpstr>Avian Phylogenomics Project</vt:lpstr>
      <vt:lpstr>PowerPoint Presentation</vt:lpstr>
      <vt:lpstr>PowerPoint Presentation</vt:lpstr>
      <vt:lpstr>PowerPoint Presentation</vt:lpstr>
      <vt:lpstr>PowerPoint Presentation</vt:lpstr>
      <vt:lpstr>This talk</vt:lpstr>
      <vt:lpstr>Computational Phylogenetics</vt:lpstr>
      <vt:lpstr>Part I: Gene Tree Estimation</vt:lpstr>
      <vt:lpstr>DNA Sequence Evolution (Idealized)</vt:lpstr>
      <vt:lpstr>Markov Model of Site Evolution</vt:lpstr>
      <vt:lpstr>PowerPoint Presentation</vt:lpstr>
      <vt:lpstr>Quantifying Error</vt:lpstr>
      <vt:lpstr>Questions </vt:lpstr>
      <vt:lpstr>Statistical Consistency</vt:lpstr>
      <vt:lpstr>Statistical Consistency</vt:lpstr>
      <vt:lpstr>Distance-based estimation</vt:lpstr>
      <vt:lpstr>Distance-based methods are statistically consistent under JC</vt:lpstr>
      <vt:lpstr>Neighbor Joining on large diameter trees</vt:lpstr>
      <vt:lpstr>“Convergence rate” or sequence length requirement</vt:lpstr>
      <vt:lpstr>PowerPoint Presentation</vt:lpstr>
      <vt:lpstr>Afc methods (Warnow et al., 1999)</vt:lpstr>
      <vt:lpstr>Statistical consistency, exponential convergence, and absolute fast convergence (afc)</vt:lpstr>
      <vt:lpstr>Fast-converging methods (and related work)</vt:lpstr>
      <vt:lpstr>Neighbor Joining on large diameter trees</vt:lpstr>
      <vt:lpstr>DCM1-boosting distance-based methods  [Nakhleh et al. ISMB 2001]</vt:lpstr>
      <vt:lpstr>Questions </vt:lpstr>
      <vt:lpstr>Answers?</vt:lpstr>
      <vt:lpstr>Answers?</vt:lpstr>
      <vt:lpstr>Answers?</vt:lpstr>
      <vt:lpstr>Answers?</vt:lpstr>
      <vt:lpstr>In other words…</vt:lpstr>
      <vt:lpstr>PowerPoint Presentation</vt:lpstr>
      <vt:lpstr>Part II: Species Tree Estimation from multiple genes</vt:lpstr>
      <vt:lpstr>Using multiple genes</vt:lpstr>
      <vt:lpstr>Concatenation</vt:lpstr>
      <vt:lpstr>Concatenation</vt:lpstr>
      <vt:lpstr>Concatenation</vt:lpstr>
      <vt:lpstr>Concatenation</vt:lpstr>
      <vt:lpstr>Red gene tree ≠ species tree (green gene tree okay)</vt:lpstr>
      <vt:lpstr>1KP: Thousand Transcriptome Project</vt:lpstr>
      <vt:lpstr>Avian Phylogenomics Project</vt:lpstr>
      <vt:lpstr>Part III: Species Tree Estimation</vt:lpstr>
      <vt:lpstr>Gene Tree Incongruence</vt:lpstr>
      <vt:lpstr>The Coalescent</vt:lpstr>
      <vt:lpstr>Gene tree in a species tree</vt:lpstr>
      <vt:lpstr>Lineage Sorting</vt:lpstr>
      <vt:lpstr>Species tree estimation: difficult, even for small datasets!</vt:lpstr>
      <vt:lpstr>Incomplete Lineage Sorting (ILS)</vt:lpstr>
      <vt:lpstr>Key observation:  Under the multi-species coalescent model, the species tree  defines a probability distribution on the gene trees</vt:lpstr>
      <vt:lpstr>Two competing approaches </vt:lpstr>
      <vt:lpstr>How to compute a species tree?</vt:lpstr>
      <vt:lpstr>How to compute a species tree?</vt:lpstr>
      <vt:lpstr>How to compute a species tree?</vt:lpstr>
      <vt:lpstr>Under the multi-species coalescent model, the species tree defines a probability distribution on the gene trees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Summary methods that are statistically consistent under ILS </vt:lpstr>
      <vt:lpstr>Impact of Gene Tree Estimation Error on MP-EST</vt:lpstr>
      <vt:lpstr>Problem: poor gene trees</vt:lpstr>
      <vt:lpstr>Problem: poor gene trees</vt:lpstr>
      <vt:lpstr>Problem: poor gene trees</vt:lpstr>
      <vt:lpstr>TYPICAL PHYLOGENOMICS PROBLEM:  many poor gene trees</vt:lpstr>
      <vt:lpstr>Statistical Consistency</vt:lpstr>
      <vt:lpstr>Questions </vt:lpstr>
      <vt:lpstr>Questions </vt:lpstr>
      <vt:lpstr>Addressing gene tree estimation error</vt:lpstr>
      <vt:lpstr>Addressing gene tree estimation error</vt:lpstr>
      <vt:lpstr>Technique #1: Modify gene trees</vt:lpstr>
      <vt:lpstr>MDC Problem</vt:lpstr>
      <vt:lpstr>MDC*: Extending MDC</vt:lpstr>
      <vt:lpstr>MDC*: Extending MDC</vt:lpstr>
      <vt:lpstr>Solving MDC*</vt:lpstr>
      <vt:lpstr>MDC vs. MDC*:  Impact of collapsing low support branches</vt:lpstr>
      <vt:lpstr>Technique #2: Bin-and-Conquer?</vt:lpstr>
      <vt:lpstr>Statistical binning</vt:lpstr>
      <vt:lpstr>Impact of statistical binning on MDC</vt:lpstr>
      <vt:lpstr>Statistical binning vs. unbinned:  other methods</vt:lpstr>
      <vt:lpstr>Avian Phylogenomics Project</vt:lpstr>
      <vt:lpstr>Avian Phylogeny</vt:lpstr>
      <vt:lpstr>To consider</vt:lpstr>
      <vt:lpstr>Basic Questions </vt:lpstr>
      <vt:lpstr>Additional Statistical Questions</vt:lpstr>
      <vt:lpstr>Summary</vt:lpstr>
      <vt:lpstr>Other Research in my lab</vt:lpstr>
      <vt:lpstr>Warnow Laboratory</vt:lpstr>
      <vt:lpstr>Results on 11-taxon datasets with weak ILS</vt:lpstr>
      <vt:lpstr>Impact of binning on MP-EST</vt:lpstr>
      <vt:lpstr>*BEAST better than Maximum Likelihood</vt:lpstr>
      <vt:lpstr>Statistically consistent methods </vt:lpstr>
      <vt:lpstr>Naïve binning vs. unbinned: 50 genes</vt:lpstr>
      <vt:lpstr>Naïve binning vs. unbinned, 100 genes</vt:lpstr>
      <vt:lpstr>Naïve binning vs. unbinned: 50 genes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246</cp:revision>
  <cp:lastPrinted>2013-09-20T16:12:57Z</cp:lastPrinted>
  <dcterms:created xsi:type="dcterms:W3CDTF">2013-06-06T22:08:54Z</dcterms:created>
  <dcterms:modified xsi:type="dcterms:W3CDTF">2013-09-21T19:01:33Z</dcterms:modified>
</cp:coreProperties>
</file>