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9"/>
  </p:notesMasterIdLst>
  <p:sldIdLst>
    <p:sldId id="410" r:id="rId2"/>
    <p:sldId id="530" r:id="rId3"/>
    <p:sldId id="345" r:id="rId4"/>
    <p:sldId id="531" r:id="rId5"/>
    <p:sldId id="554" r:id="rId6"/>
    <p:sldId id="377" r:id="rId7"/>
    <p:sldId id="438" r:id="rId8"/>
    <p:sldId id="301" r:id="rId9"/>
    <p:sldId id="338" r:id="rId10"/>
    <p:sldId id="375" r:id="rId11"/>
    <p:sldId id="534" r:id="rId12"/>
    <p:sldId id="532" r:id="rId13"/>
    <p:sldId id="533" r:id="rId14"/>
    <p:sldId id="529" r:id="rId15"/>
    <p:sldId id="429" r:id="rId16"/>
    <p:sldId id="427" r:id="rId17"/>
    <p:sldId id="430" r:id="rId18"/>
    <p:sldId id="284" r:id="rId19"/>
    <p:sldId id="257" r:id="rId20"/>
    <p:sldId id="285" r:id="rId21"/>
    <p:sldId id="258" r:id="rId22"/>
    <p:sldId id="432" r:id="rId23"/>
    <p:sldId id="398" r:id="rId24"/>
    <p:sldId id="401" r:id="rId25"/>
    <p:sldId id="260" r:id="rId26"/>
    <p:sldId id="433" r:id="rId27"/>
    <p:sldId id="513" r:id="rId28"/>
    <p:sldId id="413" r:id="rId29"/>
    <p:sldId id="262" r:id="rId30"/>
    <p:sldId id="414" r:id="rId31"/>
    <p:sldId id="259" r:id="rId32"/>
    <p:sldId id="511" r:id="rId33"/>
    <p:sldId id="261" r:id="rId34"/>
    <p:sldId id="388" r:id="rId35"/>
    <p:sldId id="411" r:id="rId36"/>
    <p:sldId id="412" r:id="rId37"/>
    <p:sldId id="434" r:id="rId38"/>
    <p:sldId id="435" r:id="rId39"/>
    <p:sldId id="436" r:id="rId40"/>
    <p:sldId id="457" r:id="rId41"/>
    <p:sldId id="440" r:id="rId42"/>
    <p:sldId id="415" r:id="rId43"/>
    <p:sldId id="299" r:id="rId44"/>
    <p:sldId id="300" r:id="rId45"/>
    <p:sldId id="500" r:id="rId46"/>
    <p:sldId id="504" r:id="rId47"/>
    <p:sldId id="505" r:id="rId48"/>
    <p:sldId id="304" r:id="rId49"/>
    <p:sldId id="374" r:id="rId50"/>
    <p:sldId id="328" r:id="rId51"/>
    <p:sldId id="444" r:id="rId52"/>
    <p:sldId id="446" r:id="rId53"/>
    <p:sldId id="478" r:id="rId54"/>
    <p:sldId id="479" r:id="rId55"/>
    <p:sldId id="480" r:id="rId56"/>
    <p:sldId id="463" r:id="rId57"/>
    <p:sldId id="553" r:id="rId58"/>
    <p:sldId id="550" r:id="rId59"/>
    <p:sldId id="537" r:id="rId60"/>
    <p:sldId id="543" r:id="rId61"/>
    <p:sldId id="544" r:id="rId62"/>
    <p:sldId id="538" r:id="rId63"/>
    <p:sldId id="546" r:id="rId64"/>
    <p:sldId id="545" r:id="rId65"/>
    <p:sldId id="547" r:id="rId66"/>
    <p:sldId id="539" r:id="rId67"/>
    <p:sldId id="548" r:id="rId68"/>
    <p:sldId id="400" r:id="rId69"/>
    <p:sldId id="452" r:id="rId70"/>
    <p:sldId id="367" r:id="rId71"/>
    <p:sldId id="353" r:id="rId72"/>
    <p:sldId id="518" r:id="rId73"/>
    <p:sldId id="354" r:id="rId74"/>
    <p:sldId id="408" r:id="rId75"/>
    <p:sldId id="520" r:id="rId76"/>
    <p:sldId id="523" r:id="rId77"/>
    <p:sldId id="456" r:id="rId78"/>
    <p:sldId id="461" r:id="rId79"/>
    <p:sldId id="501" r:id="rId80"/>
    <p:sldId id="462" r:id="rId81"/>
    <p:sldId id="485" r:id="rId82"/>
    <p:sldId id="551" r:id="rId83"/>
    <p:sldId id="516" r:id="rId84"/>
    <p:sldId id="521" r:id="rId85"/>
    <p:sldId id="355" r:id="rId86"/>
    <p:sldId id="350" r:id="rId87"/>
    <p:sldId id="351" r:id="rId88"/>
    <p:sldId id="498" r:id="rId89"/>
    <p:sldId id="522" r:id="rId90"/>
    <p:sldId id="524" r:id="rId91"/>
    <p:sldId id="359" r:id="rId92"/>
    <p:sldId id="392" r:id="rId93"/>
    <p:sldId id="499" r:id="rId94"/>
    <p:sldId id="394" r:id="rId95"/>
    <p:sldId id="549" r:id="rId96"/>
    <p:sldId id="515" r:id="rId97"/>
    <p:sldId id="552" r:id="rId9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14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esProps" Target="presProps.xml"/><Relationship Id="rId102" Type="http://schemas.openxmlformats.org/officeDocument/2006/relationships/viewProps" Target="viewProps.xml"/><Relationship Id="rId103" Type="http://schemas.openxmlformats.org/officeDocument/2006/relationships/theme" Target="theme/theme1.xml"/><Relationship Id="rId10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interSettings" Target="printerSettings/printerSettings1.bin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71780-020F-4449-ADD9-16163682AB0F}" type="datetimeFigureOut">
              <a:rPr lang="en-US" smtClean="0"/>
              <a:t>9/15/13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ABEC-2478-0944-B382-0B8D2309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6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3168A2-DF8B-7C49-81BD-FC47704C4938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30152-68F9-8F40-8E5C-FD2145E13A5E}" type="slidenum">
              <a:rPr lang="en-US"/>
              <a:pPr/>
              <a:t>19</a:t>
            </a:fld>
            <a:endParaRPr lang="en-US"/>
          </a:p>
        </p:txBody>
      </p:sp>
      <p:sp>
        <p:nvSpPr>
          <p:cNvPr id="68403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4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C4C2EB-5C07-3245-B7DB-18A7C85F84F5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49AAD-6166-9145-A447-8D446A3DCDE5}" type="slidenum">
              <a:rPr lang="en-US"/>
              <a:pPr/>
              <a:t>21</a:t>
            </a:fld>
            <a:endParaRPr lang="en-US"/>
          </a:p>
        </p:txBody>
      </p:sp>
      <p:sp>
        <p:nvSpPr>
          <p:cNvPr id="636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6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348BE-24D7-8442-9A73-D38E41AE461D}" type="slidenum">
              <a:rPr lang="en-US"/>
              <a:pPr/>
              <a:t>25</a:t>
            </a:fld>
            <a:endParaRPr lang="en-US"/>
          </a:p>
        </p:txBody>
      </p:sp>
      <p:sp>
        <p:nvSpPr>
          <p:cNvPr id="6881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81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1A8F6-5BFC-5E44-B3B2-A31A40AFC84A}" type="slidenum">
              <a:rPr lang="en-US"/>
              <a:pPr/>
              <a:t>27</a:t>
            </a:fld>
            <a:endParaRPr lang="en-US"/>
          </a:p>
        </p:txBody>
      </p:sp>
      <p:sp>
        <p:nvSpPr>
          <p:cNvPr id="69222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22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FADE24-F4CF-B94A-AB5F-27F4316BEDC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A4967-E434-DE41-9163-70E33A474783}" type="slidenum">
              <a:rPr lang="en-US"/>
              <a:pPr/>
              <a:t>29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71DBA2-C96A-6442-A61D-73176CC4773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33CFD-8B4D-7149-8D50-1F48612C9841}" type="slidenum">
              <a:rPr lang="en-US"/>
              <a:pPr/>
              <a:t>31</a:t>
            </a:fld>
            <a:endParaRPr lang="en-US"/>
          </a:p>
        </p:txBody>
      </p:sp>
      <p:sp>
        <p:nvSpPr>
          <p:cNvPr id="68608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08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6B2461-D6A7-B649-BFA5-A77CEA3256C6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08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1A8F6-5BFC-5E44-B3B2-A31A40AFC84A}" type="slidenum">
              <a:rPr lang="en-US"/>
              <a:pPr/>
              <a:t>33</a:t>
            </a:fld>
            <a:endParaRPr lang="en-US"/>
          </a:p>
        </p:txBody>
      </p:sp>
      <p:sp>
        <p:nvSpPr>
          <p:cNvPr id="69222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22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D87A2-86B9-D74B-BABA-FFF96D8C72A3}" type="slidenum">
              <a:rPr lang="en-US"/>
              <a:pPr/>
              <a:t>34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A12EF-874D-0D4E-B7FD-785409825519}" type="slidenum">
              <a:rPr lang="en-US"/>
              <a:pPr/>
              <a:t>43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BC881-E4BE-174E-BAC8-1B369BB7E071}" type="slidenum">
              <a:rPr lang="en-US"/>
              <a:pPr/>
              <a:t>44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5E37A-B0AC-BB47-9E55-191FE8CE41CD}" type="slidenum">
              <a:rPr lang="en-US"/>
              <a:pPr/>
              <a:t>48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6F8A43-743B-F040-A32A-778A9F74F97C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50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C54BC-2E0B-7341-9FD1-21514E065477}" type="slidenum">
              <a:rPr lang="en-US"/>
              <a:pPr/>
              <a:t>53</a:t>
            </a:fld>
            <a:endParaRPr lang="en-US"/>
          </a:p>
        </p:txBody>
      </p:sp>
      <p:sp>
        <p:nvSpPr>
          <p:cNvPr id="6277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77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54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EA532-C49A-3A4A-AB3C-4535C799535A}" type="slidenum">
              <a:rPr lang="en-US"/>
              <a:pPr/>
              <a:t>55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56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58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59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60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61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62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64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65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66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67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70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88F2A-FA63-8949-9D8C-7D421E29D857}" type="slidenum">
              <a:rPr lang="en-US"/>
              <a:pPr/>
              <a:t>71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72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73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A12EF-874D-0D4E-B7FD-785409825519}" type="slidenum">
              <a:rPr lang="en-US"/>
              <a:pPr/>
              <a:t>7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42059-0CDC-1245-AE85-73A66FF4C35E}" type="slidenum">
              <a:rPr lang="en-US"/>
              <a:pPr/>
              <a:t>80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19EAA-5415-7D45-A4B9-57FB82BA6D5D}" type="slidenum">
              <a:rPr lang="en-US"/>
              <a:pPr/>
              <a:t>81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19EAA-5415-7D45-A4B9-57FB82BA6D5D}" type="slidenum">
              <a:rPr lang="en-US"/>
              <a:pPr/>
              <a:t>82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19EAA-5415-7D45-A4B9-57FB82BA6D5D}" type="slidenum">
              <a:rPr lang="en-US"/>
              <a:pPr/>
              <a:t>83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84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85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90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2D3394-374C-5749-8C7A-E3BB778CBF0F}" type="slidenum">
              <a:rPr lang="en-US" sz="1200"/>
              <a:pPr/>
              <a:t>97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8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6F8A43-743B-F040-A32A-778A9F74F97C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10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9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CB8C0A-3026-CD4C-8DBB-FF24A980D8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5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0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5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9/15/13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8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DC6EC-E6EC-F74C-ADD8-F4BD72EB30AE}" type="datetimeFigureOut">
              <a:rPr lang="en-US" smtClean="0"/>
              <a:t>9/15/13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g"/><Relationship Id="rId10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9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2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3.e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g"/><Relationship Id="rId10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users/phylo" TargetMode="External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10.jpg"/><Relationship Id="rId7" Type="http://schemas.openxmlformats.org/officeDocument/2006/relationships/image" Target="../media/image9.jpg"/><Relationship Id="rId8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From Gene Trees to Species Trees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Tandy Warnow</a:t>
            </a:r>
          </a:p>
          <a:p>
            <a:r>
              <a:rPr lang="en-US" dirty="0" smtClean="0"/>
              <a:t>The University of Texas at Austin</a:t>
            </a:r>
          </a:p>
        </p:txBody>
      </p:sp>
      <p:pic>
        <p:nvPicPr>
          <p:cNvPr id="4" name="Picture 2" descr="nature-reviews-tree-of-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13" y="230515"/>
            <a:ext cx="2321153" cy="20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53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2525"/>
            <a:ext cx="7772400" cy="1143000"/>
          </a:xfrm>
        </p:spPr>
        <p:txBody>
          <a:bodyPr/>
          <a:lstStyle/>
          <a:p>
            <a:r>
              <a:rPr lang="en-US" dirty="0"/>
              <a:t>Avian </a:t>
            </a:r>
            <a:r>
              <a:rPr lang="en-US" dirty="0" err="1"/>
              <a:t>Phylogenomics</a:t>
            </a:r>
            <a:r>
              <a:rPr lang="en-US" dirty="0"/>
              <a:t>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20450"/>
            <a:ext cx="1670297" cy="9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7" y="1953370"/>
            <a:ext cx="775318" cy="9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359942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368537" y="3102700"/>
            <a:ext cx="8089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000" dirty="0"/>
              <a:t> 8000+ genes, UCEs</a:t>
            </a:r>
          </a:p>
          <a:p>
            <a:pPr>
              <a:buFontTx/>
              <a:buChar char="•"/>
            </a:pPr>
            <a:r>
              <a:rPr lang="en-US" sz="2000" dirty="0"/>
              <a:t> Gene </a:t>
            </a:r>
            <a:r>
              <a:rPr lang="en-US" sz="2000" dirty="0" smtClean="0"/>
              <a:t>sequence </a:t>
            </a:r>
            <a:r>
              <a:rPr lang="en-US" sz="2000" dirty="0"/>
              <a:t>alignments </a:t>
            </a:r>
            <a:r>
              <a:rPr lang="en-US" sz="2000" dirty="0" smtClean="0"/>
              <a:t> and trees computed </a:t>
            </a:r>
            <a:r>
              <a:rPr lang="en-US" sz="2000" dirty="0"/>
              <a:t>using </a:t>
            </a:r>
            <a:r>
              <a:rPr lang="en-US" sz="2000" dirty="0" err="1" smtClean="0">
                <a:solidFill>
                  <a:srgbClr val="0000FF"/>
                </a:solidFill>
              </a:rPr>
              <a:t>SATé</a:t>
            </a:r>
            <a:r>
              <a:rPr lang="en-US" sz="2000" dirty="0" smtClean="0"/>
              <a:t> (Liu et al.,   	Science 2009 and Systematic Biology 2012)</a:t>
            </a:r>
            <a:endParaRPr lang="en-US" sz="2000" dirty="0"/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1986854"/>
            <a:ext cx="945123" cy="9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345623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1992444"/>
            <a:ext cx="905322" cy="9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42" y="1992444"/>
            <a:ext cx="808026" cy="9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396015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1969445"/>
            <a:ext cx="836854" cy="908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356393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39138" y="2986416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315" y="1318151"/>
            <a:ext cx="11508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Erich Jarvis,</a:t>
            </a:r>
          </a:p>
          <a:p>
            <a:r>
              <a:rPr lang="en-US" sz="1600" dirty="0" smtClean="0"/>
              <a:t>HHMI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22266" y="4902091"/>
            <a:ext cx="7301097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Challenges: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	Successive radiations producing very short branches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	Massive gene tree </a:t>
            </a:r>
            <a:r>
              <a:rPr lang="en-US" sz="2400" b="1" dirty="0" smtClean="0">
                <a:solidFill>
                  <a:srgbClr val="0000FF"/>
                </a:solidFill>
              </a:rPr>
              <a:t>incongruence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1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9" y="1146790"/>
            <a:ext cx="3382487" cy="2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3999700"/>
            <a:ext cx="671800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Also: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Ultra-large multiple-sequence alignment</a:t>
            </a:r>
          </a:p>
          <a:p>
            <a:r>
              <a:rPr lang="en-US" sz="2000" dirty="0" smtClean="0"/>
              <a:t>	Estimating species trees from incongruent gene trees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Supertree</a:t>
            </a:r>
            <a:r>
              <a:rPr lang="en-US" sz="2000" dirty="0" smtClean="0"/>
              <a:t> estimation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Genome rearrangement phylogeny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Reticulate evolution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Visualization of large trees and alignments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00958" y="179388"/>
            <a:ext cx="8357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The Tree of Life: </a:t>
            </a:r>
            <a:r>
              <a:rPr lang="en-US" sz="3200" i="1" dirty="0" smtClean="0">
                <a:solidFill>
                  <a:srgbClr val="0000FF"/>
                </a:solidFill>
              </a:rPr>
              <a:t>Multiple</a:t>
            </a:r>
            <a:r>
              <a:rPr lang="en-US" sz="3200" dirty="0" smtClean="0"/>
              <a:t> </a:t>
            </a:r>
            <a:r>
              <a:rPr lang="en-US" sz="3200" i="1" dirty="0" smtClean="0"/>
              <a:t>Grand Challenges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82451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8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9" y="1146790"/>
            <a:ext cx="3382487" cy="2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3999700"/>
            <a:ext cx="671800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Also:</a:t>
            </a:r>
          </a:p>
          <a:p>
            <a:r>
              <a:rPr lang="en-US" sz="2000" dirty="0"/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Ultra-large multiple-sequence alignment</a:t>
            </a:r>
          </a:p>
          <a:p>
            <a:r>
              <a:rPr lang="en-US" sz="2000" dirty="0" smtClean="0"/>
              <a:t>	Estimating species trees from incongruent gene trees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Supertree</a:t>
            </a:r>
            <a:r>
              <a:rPr lang="en-US" sz="2000" dirty="0" smtClean="0"/>
              <a:t> estimation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Genome rearrangement phylogeny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Reticulate evolution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Visualization of large trees and alignments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00958" y="179388"/>
            <a:ext cx="8357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The Tree of Life: </a:t>
            </a:r>
            <a:r>
              <a:rPr lang="en-US" sz="3200" i="1" dirty="0" smtClean="0">
                <a:solidFill>
                  <a:srgbClr val="0000FF"/>
                </a:solidFill>
              </a:rPr>
              <a:t>Multiple</a:t>
            </a:r>
            <a:r>
              <a:rPr lang="en-US" sz="3200" dirty="0" smtClean="0"/>
              <a:t> </a:t>
            </a:r>
            <a:r>
              <a:rPr lang="en-US" sz="3200" i="1" dirty="0" smtClean="0"/>
              <a:t>Grand Challenges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82451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59232" y="3641489"/>
            <a:ext cx="30810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SATé</a:t>
            </a:r>
            <a:r>
              <a:rPr lang="en-US" dirty="0" smtClean="0">
                <a:solidFill>
                  <a:srgbClr val="0000FF"/>
                </a:solidFill>
              </a:rPr>
              <a:t>, Liu et al. Science 2009,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UPP and PASTA, in preparation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0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9" y="1146790"/>
            <a:ext cx="3382487" cy="2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78507" y="4005782"/>
            <a:ext cx="67051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Also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Ultra-large multiple-sequence alignment</a:t>
            </a:r>
          </a:p>
          <a:p>
            <a:r>
              <a:rPr lang="en-US" sz="2000" dirty="0" smtClean="0"/>
              <a:t>	Estimating species trees from incongruent gene trees</a:t>
            </a:r>
          </a:p>
          <a:p>
            <a:r>
              <a:rPr lang="en-US" sz="2000" dirty="0"/>
              <a:t>	</a:t>
            </a:r>
            <a:r>
              <a:rPr lang="en-US" sz="2000" dirty="0" err="1" smtClean="0">
                <a:solidFill>
                  <a:srgbClr val="0000FF"/>
                </a:solidFill>
              </a:rPr>
              <a:t>Supertree</a:t>
            </a:r>
            <a:r>
              <a:rPr lang="en-US" sz="2000" dirty="0" smtClean="0">
                <a:solidFill>
                  <a:srgbClr val="0000FF"/>
                </a:solidFill>
              </a:rPr>
              <a:t> estimation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Genome rearrangement phylogeny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Reticulate evolution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Visualization of large trees and alignments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00958" y="179388"/>
            <a:ext cx="8357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The Tree of Life: </a:t>
            </a:r>
            <a:r>
              <a:rPr lang="en-US" sz="3200" i="1" dirty="0" smtClean="0">
                <a:solidFill>
                  <a:srgbClr val="0000FF"/>
                </a:solidFill>
              </a:rPr>
              <a:t>Multiple</a:t>
            </a:r>
            <a:r>
              <a:rPr lang="en-US" sz="3200" dirty="0" smtClean="0"/>
              <a:t> </a:t>
            </a:r>
            <a:r>
              <a:rPr lang="en-US" sz="3200" i="1" dirty="0" smtClean="0"/>
              <a:t>Grand Challenges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66376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42540" y="3924059"/>
            <a:ext cx="20371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Superfine, Swenson</a:t>
            </a:r>
          </a:p>
          <a:p>
            <a:r>
              <a:rPr lang="en-US" dirty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t al., 2012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8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99" y="1146790"/>
            <a:ext cx="3382487" cy="2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3516" y="4014999"/>
            <a:ext cx="67051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Also: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Ultra-large multiple-sequence alignment</a:t>
            </a:r>
          </a:p>
          <a:p>
            <a:r>
              <a:rPr lang="en-US" sz="2000" dirty="0" smtClean="0"/>
              <a:t>	</a:t>
            </a:r>
            <a:r>
              <a:rPr lang="en-US" sz="2000" u="sng" dirty="0" smtClean="0">
                <a:solidFill>
                  <a:srgbClr val="0000FF"/>
                </a:solidFill>
              </a:rPr>
              <a:t>Estimating species trees from incongruent gene trees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Supertree</a:t>
            </a:r>
            <a:r>
              <a:rPr lang="en-US" sz="2000" dirty="0" smtClean="0"/>
              <a:t> estimation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Genome rearrangement phylogeny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Reticulate evolution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Visualization of large trees and alignments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Data mining techniques to explore multiple optima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00958" y="179388"/>
            <a:ext cx="83576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The Tree of Life: </a:t>
            </a:r>
            <a:r>
              <a:rPr lang="en-US" sz="3200" i="1" dirty="0" smtClean="0">
                <a:solidFill>
                  <a:srgbClr val="0000FF"/>
                </a:solidFill>
              </a:rPr>
              <a:t>Multiple</a:t>
            </a:r>
            <a:r>
              <a:rPr lang="en-US" sz="3200" dirty="0" smtClean="0"/>
              <a:t> </a:t>
            </a:r>
            <a:r>
              <a:rPr lang="en-US" sz="3200" i="1" dirty="0" smtClean="0"/>
              <a:t>Grand Challenges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80458" y="1382451"/>
            <a:ext cx="3361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datasets: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100,000+ sequences</a:t>
            </a:r>
          </a:p>
          <a:p>
            <a:r>
              <a:rPr lang="en-US" sz="2400" dirty="0" smtClean="0"/>
              <a:t>         10,000+ genes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BigData</a:t>
            </a:r>
            <a:r>
              <a:rPr lang="en-US" sz="2400" dirty="0" smtClean="0"/>
              <a:t>” complexity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56231" y="3970528"/>
            <a:ext cx="1562447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This talk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8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Species tree estimation from multiple genes</a:t>
            </a:r>
            <a:endParaRPr lang="en-US" dirty="0"/>
          </a:p>
          <a:p>
            <a:pPr lvl="1"/>
            <a:r>
              <a:rPr lang="en-US" dirty="0" smtClean="0"/>
              <a:t>Mathematical foundations</a:t>
            </a:r>
          </a:p>
          <a:p>
            <a:pPr lvl="1"/>
            <a:r>
              <a:rPr lang="en-US" dirty="0" smtClean="0"/>
              <a:t>Algorithms </a:t>
            </a:r>
          </a:p>
          <a:p>
            <a:pPr lvl="1"/>
            <a:r>
              <a:rPr lang="en-US" dirty="0" smtClean="0"/>
              <a:t>Data challenges </a:t>
            </a:r>
          </a:p>
          <a:p>
            <a:pPr lvl="1"/>
            <a:r>
              <a:rPr lang="en-US" dirty="0" smtClean="0"/>
              <a:t>New statistical questions</a:t>
            </a:r>
          </a:p>
          <a:p>
            <a:pPr lvl="1"/>
            <a:r>
              <a:rPr lang="en-US" dirty="0" smtClean="0"/>
              <a:t>Avian </a:t>
            </a:r>
            <a:r>
              <a:rPr lang="en-US" dirty="0" err="1" smtClean="0"/>
              <a:t>Phylogenomics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29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</a:t>
            </a:r>
            <a:r>
              <a:rPr lang="en-US" dirty="0" err="1" smtClean="0"/>
              <a:t>Phylogenetics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Interesting combination of different mathematics:</a:t>
            </a:r>
          </a:p>
          <a:p>
            <a:pPr lvl="1"/>
            <a:r>
              <a:rPr lang="en-US" dirty="0" smtClean="0"/>
              <a:t>statistical estimation under Markov models of evolution</a:t>
            </a:r>
          </a:p>
          <a:p>
            <a:pPr lvl="1"/>
            <a:r>
              <a:rPr lang="en-US" dirty="0" smtClean="0"/>
              <a:t>mathematical </a:t>
            </a:r>
            <a:r>
              <a:rPr lang="en-US" dirty="0" err="1" smtClean="0"/>
              <a:t>modelling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raph theory and </a:t>
            </a:r>
            <a:r>
              <a:rPr lang="en-US" dirty="0" err="1" smtClean="0"/>
              <a:t>combinatorics</a:t>
            </a:r>
            <a:endParaRPr lang="en-US" dirty="0" smtClean="0"/>
          </a:p>
          <a:p>
            <a:pPr lvl="1"/>
            <a:r>
              <a:rPr lang="en-US" dirty="0" smtClean="0"/>
              <a:t>machine learning and data mining</a:t>
            </a:r>
          </a:p>
          <a:p>
            <a:pPr lvl="1"/>
            <a:r>
              <a:rPr lang="en-US" dirty="0" smtClean="0"/>
              <a:t>heuristics for NP-hard optimization problems</a:t>
            </a:r>
          </a:p>
          <a:p>
            <a:pPr lvl="1"/>
            <a:r>
              <a:rPr lang="en-US" dirty="0" smtClean="0"/>
              <a:t>high performance computing</a:t>
            </a:r>
          </a:p>
          <a:p>
            <a:pPr marL="0" indent="0">
              <a:buNone/>
            </a:pPr>
            <a:r>
              <a:rPr lang="en-US" dirty="0" smtClean="0"/>
              <a:t>Testing involves massive simulations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5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I: Gene Tree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8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DNA Sequence Evolution (Idealized)</a:t>
            </a:r>
          </a:p>
        </p:txBody>
      </p:sp>
      <p:grpSp>
        <p:nvGrpSpPr>
          <p:cNvPr id="46082" name="Group 3"/>
          <p:cNvGrpSpPr>
            <a:grpSpLocks/>
          </p:cNvGrpSpPr>
          <p:nvPr/>
        </p:nvGrpSpPr>
        <p:grpSpPr bwMode="auto">
          <a:xfrm>
            <a:off x="3657600" y="2057400"/>
            <a:ext cx="1455738" cy="641350"/>
            <a:chOff x="2304" y="1296"/>
            <a:chExt cx="917" cy="404"/>
          </a:xfrm>
        </p:grpSpPr>
        <p:sp>
          <p:nvSpPr>
            <p:cNvPr id="64516" name="Text Box 4"/>
            <p:cNvSpPr txBox="1">
              <a:spLocks noChangeArrowheads="1"/>
            </p:cNvSpPr>
            <p:nvPr/>
          </p:nvSpPr>
          <p:spPr bwMode="auto">
            <a:xfrm>
              <a:off x="2496" y="1488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AAGACTT</a:t>
              </a:r>
            </a:p>
          </p:txBody>
        </p:sp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 flipH="1">
              <a:off x="2352" y="12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18" name="Oval 6"/>
            <p:cNvSpPr>
              <a:spLocks noChangeArrowheads="1"/>
            </p:cNvSpPr>
            <p:nvPr/>
          </p:nvSpPr>
          <p:spPr bwMode="auto">
            <a:xfrm>
              <a:off x="2304" y="15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4519" name="Group 7"/>
          <p:cNvGrpSpPr>
            <a:grpSpLocks/>
          </p:cNvGrpSpPr>
          <p:nvPr/>
        </p:nvGrpSpPr>
        <p:grpSpPr bwMode="auto">
          <a:xfrm>
            <a:off x="1219200" y="2590800"/>
            <a:ext cx="4737100" cy="793750"/>
            <a:chOff x="768" y="1632"/>
            <a:chExt cx="2984" cy="500"/>
          </a:xfrm>
        </p:grpSpPr>
        <p:sp>
          <p:nvSpPr>
            <p:cNvPr id="64520" name="Line 8"/>
            <p:cNvSpPr>
              <a:spLocks noChangeShapeType="1"/>
            </p:cNvSpPr>
            <p:nvPr/>
          </p:nvSpPr>
          <p:spPr bwMode="auto">
            <a:xfrm>
              <a:off x="2352" y="1632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TG</a:t>
              </a:r>
              <a:r>
                <a:rPr lang="en-US" sz="1600">
                  <a:latin typeface="Verdana" charset="0"/>
                </a:rPr>
                <a:t>GACTT</a:t>
              </a:r>
            </a:p>
          </p:txBody>
        </p:sp>
        <p:sp>
          <p:nvSpPr>
            <p:cNvPr id="64522" name="Oval 10"/>
            <p:cNvSpPr>
              <a:spLocks noChangeArrowheads="1"/>
            </p:cNvSpPr>
            <p:nvPr/>
          </p:nvSpPr>
          <p:spPr bwMode="auto">
            <a:xfrm>
              <a:off x="28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 flipH="1">
              <a:off x="1680" y="1632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25" name="Oval 13"/>
            <p:cNvSpPr>
              <a:spLocks noChangeArrowheads="1"/>
            </p:cNvSpPr>
            <p:nvPr/>
          </p:nvSpPr>
          <p:spPr bwMode="auto">
            <a:xfrm>
              <a:off x="16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6084" name="Group 14"/>
          <p:cNvGrpSpPr>
            <a:grpSpLocks/>
          </p:cNvGrpSpPr>
          <p:nvPr/>
        </p:nvGrpSpPr>
        <p:grpSpPr bwMode="auto">
          <a:xfrm>
            <a:off x="7286625" y="1600200"/>
            <a:ext cx="1471613" cy="3765550"/>
            <a:chOff x="4590" y="1008"/>
            <a:chExt cx="927" cy="2372"/>
          </a:xfrm>
        </p:grpSpPr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5280" y="1008"/>
              <a:ext cx="0" cy="20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8" name="Line 16"/>
            <p:cNvSpPr>
              <a:spLocks noChangeShapeType="1"/>
            </p:cNvSpPr>
            <p:nvPr/>
          </p:nvSpPr>
          <p:spPr bwMode="auto">
            <a:xfrm>
              <a:off x="5136" y="1632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>
              <a:off x="5136" y="2016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0" name="Line 18"/>
            <p:cNvSpPr>
              <a:spLocks noChangeShapeType="1"/>
            </p:cNvSpPr>
            <p:nvPr/>
          </p:nvSpPr>
          <p:spPr bwMode="auto">
            <a:xfrm>
              <a:off x="5136" y="2544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1" name="Rectangle 19"/>
            <p:cNvSpPr>
              <a:spLocks noChangeArrowheads="1"/>
            </p:cNvSpPr>
            <p:nvPr/>
          </p:nvSpPr>
          <p:spPr bwMode="auto">
            <a:xfrm>
              <a:off x="4590" y="142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-3 mil yrs</a:t>
              </a:r>
            </a:p>
          </p:txBody>
        </p:sp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4590" y="1804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-2 mil yrs</a:t>
              </a:r>
            </a:p>
          </p:txBody>
        </p:sp>
        <p:sp>
          <p:nvSpPr>
            <p:cNvPr id="64533" name="Rectangle 21"/>
            <p:cNvSpPr>
              <a:spLocks noChangeArrowheads="1"/>
            </p:cNvSpPr>
            <p:nvPr/>
          </p:nvSpPr>
          <p:spPr bwMode="auto">
            <a:xfrm>
              <a:off x="4590" y="2332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-1 mil yrs</a:t>
              </a:r>
            </a:p>
          </p:txBody>
        </p:sp>
        <p:sp>
          <p:nvSpPr>
            <p:cNvPr id="64534" name="Rectangle 22"/>
            <p:cNvSpPr>
              <a:spLocks noChangeArrowheads="1"/>
            </p:cNvSpPr>
            <p:nvPr/>
          </p:nvSpPr>
          <p:spPr bwMode="auto">
            <a:xfrm>
              <a:off x="5040" y="3168"/>
              <a:ext cx="4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today</a:t>
              </a:r>
            </a:p>
          </p:txBody>
        </p:sp>
      </p:grpSp>
      <p:grpSp>
        <p:nvGrpSpPr>
          <p:cNvPr id="64535" name="Group 23"/>
          <p:cNvGrpSpPr>
            <a:grpSpLocks/>
          </p:cNvGrpSpPr>
          <p:nvPr/>
        </p:nvGrpSpPr>
        <p:grpSpPr bwMode="auto">
          <a:xfrm>
            <a:off x="627063" y="3048000"/>
            <a:ext cx="6242050" cy="1143000"/>
            <a:chOff x="395" y="1920"/>
            <a:chExt cx="3932" cy="720"/>
          </a:xfrm>
        </p:grpSpPr>
        <p:sp>
          <p:nvSpPr>
            <p:cNvPr id="64536" name="Oval 24"/>
            <p:cNvSpPr>
              <a:spLocks noChangeArrowheads="1"/>
            </p:cNvSpPr>
            <p:nvPr/>
          </p:nvSpPr>
          <p:spPr bwMode="auto">
            <a:xfrm>
              <a:off x="2064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7" name="Line 25"/>
            <p:cNvSpPr>
              <a:spLocks noChangeShapeType="1"/>
            </p:cNvSpPr>
            <p:nvPr/>
          </p:nvSpPr>
          <p:spPr bwMode="auto">
            <a:xfrm flipH="1">
              <a:off x="1296" y="2016"/>
              <a:ext cx="38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8" name="Line 26"/>
            <p:cNvSpPr>
              <a:spLocks noChangeShapeType="1"/>
            </p:cNvSpPr>
            <p:nvPr/>
          </p:nvSpPr>
          <p:spPr bwMode="auto">
            <a:xfrm>
              <a:off x="1680" y="2016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9" name="Text Box 27"/>
            <p:cNvSpPr txBox="1"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GGC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40" name="Text Box 28"/>
            <p:cNvSpPr txBox="1"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</a:t>
              </a:r>
              <a:r>
                <a:rPr lang="en-US" sz="1600">
                  <a:latin typeface="Verdana" charset="0"/>
                </a:rPr>
                <a:t>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CCT</a:t>
              </a:r>
            </a:p>
          </p:txBody>
        </p:sp>
        <p:sp>
          <p:nvSpPr>
            <p:cNvPr id="64541" name="Line 29"/>
            <p:cNvSpPr>
              <a:spLocks noChangeShapeType="1"/>
            </p:cNvSpPr>
            <p:nvPr/>
          </p:nvSpPr>
          <p:spPr bwMode="auto">
            <a:xfrm>
              <a:off x="2880" y="2016"/>
              <a:ext cx="57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2" name="Text Box 30"/>
            <p:cNvSpPr txBox="1"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ACTT</a:t>
              </a:r>
            </a:p>
          </p:txBody>
        </p:sp>
        <p:sp>
          <p:nvSpPr>
            <p:cNvPr id="64543" name="Oval 31"/>
            <p:cNvSpPr>
              <a:spLocks noChangeArrowheads="1"/>
            </p:cNvSpPr>
            <p:nvPr/>
          </p:nvSpPr>
          <p:spPr bwMode="auto">
            <a:xfrm>
              <a:off x="3408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4" name="Oval 32"/>
            <p:cNvSpPr>
              <a:spLocks noChangeArrowheads="1"/>
            </p:cNvSpPr>
            <p:nvPr/>
          </p:nvSpPr>
          <p:spPr bwMode="auto">
            <a:xfrm>
              <a:off x="1200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5" name="Rectangle 33"/>
            <p:cNvSpPr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AAGGCCT</a:t>
              </a:r>
            </a:p>
          </p:txBody>
        </p:sp>
        <p:sp>
          <p:nvSpPr>
            <p:cNvPr id="64546" name="Rectangle 34"/>
            <p:cNvSpPr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TGGACTT</a:t>
              </a:r>
            </a:p>
          </p:txBody>
        </p:sp>
      </p:grpSp>
      <p:grpSp>
        <p:nvGrpSpPr>
          <p:cNvPr id="64547" name="Group 35"/>
          <p:cNvGrpSpPr>
            <a:grpSpLocks/>
          </p:cNvGrpSpPr>
          <p:nvPr/>
        </p:nvGrpSpPr>
        <p:grpSpPr bwMode="auto">
          <a:xfrm>
            <a:off x="627063" y="3854450"/>
            <a:ext cx="6565900" cy="1562100"/>
            <a:chOff x="395" y="2428"/>
            <a:chExt cx="4136" cy="984"/>
          </a:xfrm>
        </p:grpSpPr>
        <p:sp>
          <p:nvSpPr>
            <p:cNvPr id="64548" name="Line 36"/>
            <p:cNvSpPr>
              <a:spLocks noChangeShapeType="1"/>
            </p:cNvSpPr>
            <p:nvPr/>
          </p:nvSpPr>
          <p:spPr bwMode="auto">
            <a:xfrm>
              <a:off x="2112" y="2544"/>
              <a:ext cx="38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9" name="Line 37"/>
            <p:cNvSpPr>
              <a:spLocks noChangeShapeType="1"/>
            </p:cNvSpPr>
            <p:nvPr/>
          </p:nvSpPr>
          <p:spPr bwMode="auto">
            <a:xfrm rot="-5400000">
              <a:off x="1632" y="2592"/>
              <a:ext cx="52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0" name="Line 38"/>
            <p:cNvSpPr>
              <a:spLocks noChangeShapeType="1"/>
            </p:cNvSpPr>
            <p:nvPr/>
          </p:nvSpPr>
          <p:spPr bwMode="auto">
            <a:xfrm rot="-5400000">
              <a:off x="3120" y="2736"/>
              <a:ext cx="52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1" name="Text Box 39"/>
            <p:cNvSpPr txBox="1">
              <a:spLocks noChangeArrowheads="1"/>
            </p:cNvSpPr>
            <p:nvPr/>
          </p:nvSpPr>
          <p:spPr bwMode="auto">
            <a:xfrm>
              <a:off x="1296" y="320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TAGCCC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</a:p>
          </p:txBody>
        </p:sp>
        <p:sp>
          <p:nvSpPr>
            <p:cNvPr id="64552" name="Text Box 40"/>
            <p:cNvSpPr txBox="1">
              <a:spLocks noChangeArrowheads="1"/>
            </p:cNvSpPr>
            <p:nvPr/>
          </p:nvSpPr>
          <p:spPr bwMode="auto">
            <a:xfrm>
              <a:off x="2160" y="3200"/>
              <a:ext cx="7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64553" name="Text Box 41"/>
            <p:cNvSpPr txBox="1">
              <a:spLocks noChangeArrowheads="1"/>
            </p:cNvSpPr>
            <p:nvPr/>
          </p:nvSpPr>
          <p:spPr bwMode="auto">
            <a:xfrm>
              <a:off x="3792" y="3200"/>
              <a:ext cx="7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CTT</a:t>
              </a:r>
            </a:p>
          </p:txBody>
        </p:sp>
        <p:sp>
          <p:nvSpPr>
            <p:cNvPr id="64554" name="Text Box 42"/>
            <p:cNvSpPr txBox="1">
              <a:spLocks noChangeArrowheads="1"/>
            </p:cNvSpPr>
            <p:nvPr/>
          </p:nvSpPr>
          <p:spPr bwMode="auto">
            <a:xfrm>
              <a:off x="2976" y="3200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AGCAC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AA</a:t>
              </a:r>
            </a:p>
          </p:txBody>
        </p:sp>
        <p:sp>
          <p:nvSpPr>
            <p:cNvPr id="64555" name="Line 43"/>
            <p:cNvSpPr>
              <a:spLocks noChangeShapeType="1"/>
            </p:cNvSpPr>
            <p:nvPr/>
          </p:nvSpPr>
          <p:spPr bwMode="auto">
            <a:xfrm rot="5400000" flipH="1">
              <a:off x="3552" y="2448"/>
              <a:ext cx="52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6" name="Line 44"/>
            <p:cNvSpPr>
              <a:spLocks noChangeShapeType="1"/>
            </p:cNvSpPr>
            <p:nvPr/>
          </p:nvSpPr>
          <p:spPr bwMode="auto">
            <a:xfrm rot="-5400000">
              <a:off x="768" y="2544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7" name="Oval 45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8" name="Oval 46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59" name="Oval 47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0" name="Oval 48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1" name="Oval 49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62" name="Text Box 50"/>
            <p:cNvSpPr txBox="1">
              <a:spLocks noChangeArrowheads="1"/>
            </p:cNvSpPr>
            <p:nvPr/>
          </p:nvSpPr>
          <p:spPr bwMode="auto">
            <a:xfrm>
              <a:off x="443" y="3200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AGGGCAT</a:t>
              </a:r>
            </a:p>
          </p:txBody>
        </p:sp>
        <p:sp>
          <p:nvSpPr>
            <p:cNvPr id="64563" name="Rectangle 51"/>
            <p:cNvSpPr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AGGGCAT</a:t>
              </a:r>
            </a:p>
          </p:txBody>
        </p:sp>
        <p:sp>
          <p:nvSpPr>
            <p:cNvPr id="64564" name="Rectangle 52"/>
            <p:cNvSpPr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TAGCCCT</a:t>
              </a:r>
            </a:p>
          </p:txBody>
        </p:sp>
        <p:sp>
          <p:nvSpPr>
            <p:cNvPr id="64565" name="Rectangle 53"/>
            <p:cNvSpPr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AGCACTT</a:t>
              </a:r>
            </a:p>
          </p:txBody>
        </p:sp>
      </p:grpSp>
      <p:grpSp>
        <p:nvGrpSpPr>
          <p:cNvPr id="64566" name="Group 54"/>
          <p:cNvGrpSpPr>
            <a:grpSpLocks/>
          </p:cNvGrpSpPr>
          <p:nvPr/>
        </p:nvGrpSpPr>
        <p:grpSpPr bwMode="auto">
          <a:xfrm>
            <a:off x="628650" y="2057400"/>
            <a:ext cx="6565900" cy="3352800"/>
            <a:chOff x="395" y="1296"/>
            <a:chExt cx="4136" cy="2112"/>
          </a:xfrm>
        </p:grpSpPr>
        <p:grpSp>
          <p:nvGrpSpPr>
            <p:cNvPr id="46088" name="Group 55"/>
            <p:cNvGrpSpPr>
              <a:grpSpLocks/>
            </p:cNvGrpSpPr>
            <p:nvPr/>
          </p:nvGrpSpPr>
          <p:grpSpPr bwMode="auto">
            <a:xfrm>
              <a:off x="395" y="1296"/>
              <a:ext cx="4136" cy="2112"/>
              <a:chOff x="395" y="1296"/>
              <a:chExt cx="4136" cy="2112"/>
            </a:xfrm>
          </p:grpSpPr>
          <p:grpSp>
            <p:nvGrpSpPr>
              <p:cNvPr id="46094" name="Group 56"/>
              <p:cNvGrpSpPr>
                <a:grpSpLocks/>
              </p:cNvGrpSpPr>
              <p:nvPr/>
            </p:nvGrpSpPr>
            <p:grpSpPr bwMode="auto">
              <a:xfrm>
                <a:off x="395" y="1296"/>
                <a:ext cx="3932" cy="1776"/>
                <a:chOff x="395" y="1296"/>
                <a:chExt cx="3932" cy="1776"/>
              </a:xfrm>
            </p:grpSpPr>
            <p:sp>
              <p:nvSpPr>
                <p:cNvPr id="6456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496" y="1488"/>
                  <a:ext cx="72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AAGACTT</a:t>
                  </a:r>
                </a:p>
              </p:txBody>
            </p:sp>
            <p:sp>
              <p:nvSpPr>
                <p:cNvPr id="64570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352" y="1296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1" name="Oval 59"/>
                <p:cNvSpPr>
                  <a:spLocks noChangeArrowheads="1"/>
                </p:cNvSpPr>
                <p:nvPr/>
              </p:nvSpPr>
              <p:spPr bwMode="auto">
                <a:xfrm>
                  <a:off x="2304" y="1584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2" name="Line 60"/>
                <p:cNvSpPr>
                  <a:spLocks noChangeShapeType="1"/>
                </p:cNvSpPr>
                <p:nvPr/>
              </p:nvSpPr>
              <p:spPr bwMode="auto">
                <a:xfrm>
                  <a:off x="2352" y="1632"/>
                  <a:ext cx="528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TGGACTT</a:t>
                  </a:r>
                </a:p>
              </p:txBody>
            </p:sp>
            <p:sp>
              <p:nvSpPr>
                <p:cNvPr id="64574" name="Oval 62"/>
                <p:cNvSpPr>
                  <a:spLocks noChangeArrowheads="1"/>
                </p:cNvSpPr>
                <p:nvPr/>
              </p:nvSpPr>
              <p:spPr bwMode="auto">
                <a:xfrm>
                  <a:off x="28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5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680" y="1632"/>
                  <a:ext cx="672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AAGGCCT</a:t>
                  </a:r>
                </a:p>
              </p:txBody>
            </p:sp>
            <p:sp>
              <p:nvSpPr>
                <p:cNvPr id="64577" name="Oval 65"/>
                <p:cNvSpPr>
                  <a:spLocks noChangeArrowheads="1"/>
                </p:cNvSpPr>
                <p:nvPr/>
              </p:nvSpPr>
              <p:spPr bwMode="auto">
                <a:xfrm>
                  <a:off x="16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8" name="Oval 66"/>
                <p:cNvSpPr>
                  <a:spLocks noChangeArrowheads="1"/>
                </p:cNvSpPr>
                <p:nvPr/>
              </p:nvSpPr>
              <p:spPr bwMode="auto">
                <a:xfrm>
                  <a:off x="2064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79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296" y="2016"/>
                  <a:ext cx="384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0" name="Line 68"/>
                <p:cNvSpPr>
                  <a:spLocks noChangeShapeType="1"/>
                </p:cNvSpPr>
                <p:nvPr/>
              </p:nvSpPr>
              <p:spPr bwMode="auto">
                <a:xfrm>
                  <a:off x="1680" y="2016"/>
                  <a:ext cx="432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95" y="2428"/>
                  <a:ext cx="75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AGGGCAT</a:t>
                  </a:r>
                </a:p>
              </p:txBody>
            </p:sp>
            <p:sp>
              <p:nvSpPr>
                <p:cNvPr id="6458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256" y="2428"/>
                  <a:ext cx="72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TAGCCCT</a:t>
                  </a:r>
                </a:p>
              </p:txBody>
            </p:sp>
            <p:sp>
              <p:nvSpPr>
                <p:cNvPr id="64583" name="Line 71"/>
                <p:cNvSpPr>
                  <a:spLocks noChangeShapeType="1"/>
                </p:cNvSpPr>
                <p:nvPr/>
              </p:nvSpPr>
              <p:spPr bwMode="auto">
                <a:xfrm>
                  <a:off x="2880" y="2016"/>
                  <a:ext cx="576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4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600" y="2428"/>
                  <a:ext cx="7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AGCACTT</a:t>
                  </a:r>
                </a:p>
              </p:txBody>
            </p:sp>
            <p:sp>
              <p:nvSpPr>
                <p:cNvPr id="64585" name="Oval 73"/>
                <p:cNvSpPr>
                  <a:spLocks noChangeArrowheads="1"/>
                </p:cNvSpPr>
                <p:nvPr/>
              </p:nvSpPr>
              <p:spPr bwMode="auto">
                <a:xfrm>
                  <a:off x="3408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6" name="Oval 74"/>
                <p:cNvSpPr>
                  <a:spLocks noChangeArrowheads="1"/>
                </p:cNvSpPr>
                <p:nvPr/>
              </p:nvSpPr>
              <p:spPr bwMode="auto">
                <a:xfrm>
                  <a:off x="1200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87" name="Rectangle 75"/>
                <p:cNvSpPr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AAGGCCT</a:t>
                  </a:r>
                </a:p>
              </p:txBody>
            </p:sp>
            <p:sp>
              <p:nvSpPr>
                <p:cNvPr id="64588" name="Rectangle 76"/>
                <p:cNvSpPr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TGGACTT</a:t>
                  </a:r>
                </a:p>
              </p:txBody>
            </p:sp>
            <p:sp>
              <p:nvSpPr>
                <p:cNvPr id="64589" name="Line 77"/>
                <p:cNvSpPr>
                  <a:spLocks noChangeShapeType="1"/>
                </p:cNvSpPr>
                <p:nvPr/>
              </p:nvSpPr>
              <p:spPr bwMode="auto">
                <a:xfrm>
                  <a:off x="2112" y="2544"/>
                  <a:ext cx="384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0" name="Line 78"/>
                <p:cNvSpPr>
                  <a:spLocks noChangeShapeType="1"/>
                </p:cNvSpPr>
                <p:nvPr/>
              </p:nvSpPr>
              <p:spPr bwMode="auto">
                <a:xfrm rot="-5400000">
                  <a:off x="1632" y="2592"/>
                  <a:ext cx="528" cy="43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1" name="Line 79"/>
                <p:cNvSpPr>
                  <a:spLocks noChangeShapeType="1"/>
                </p:cNvSpPr>
                <p:nvPr/>
              </p:nvSpPr>
              <p:spPr bwMode="auto">
                <a:xfrm rot="-5400000">
                  <a:off x="3120" y="2736"/>
                  <a:ext cx="528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2" name="Line 8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552" y="2448"/>
                  <a:ext cx="528" cy="72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593" name="Line 81"/>
                <p:cNvSpPr>
                  <a:spLocks noChangeShapeType="1"/>
                </p:cNvSpPr>
                <p:nvPr/>
              </p:nvSpPr>
              <p:spPr bwMode="auto">
                <a:xfrm rot="-5400000">
                  <a:off x="768" y="2544"/>
                  <a:ext cx="576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64594" name="Rectangle 82"/>
              <p:cNvSpPr>
                <a:spLocks noChangeArrowheads="1"/>
              </p:cNvSpPr>
              <p:nvPr/>
            </p:nvSpPr>
            <p:spPr bwMode="auto">
              <a:xfrm>
                <a:off x="3792" y="3196"/>
                <a:ext cx="73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AGCGCTT</a:t>
                </a:r>
              </a:p>
            </p:txBody>
          </p:sp>
          <p:sp>
            <p:nvSpPr>
              <p:cNvPr id="64595" name="Rectangle 83"/>
              <p:cNvSpPr>
                <a:spLocks noChangeArrowheads="1"/>
              </p:cNvSpPr>
              <p:nvPr/>
            </p:nvSpPr>
            <p:spPr bwMode="auto">
              <a:xfrm>
                <a:off x="2976" y="3196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AGCACAA</a:t>
                </a:r>
              </a:p>
            </p:txBody>
          </p:sp>
          <p:sp>
            <p:nvSpPr>
              <p:cNvPr id="64596" name="Rectangle 84"/>
              <p:cNvSpPr>
                <a:spLocks noChangeArrowheads="1"/>
              </p:cNvSpPr>
              <p:nvPr/>
            </p:nvSpPr>
            <p:spPr bwMode="auto">
              <a:xfrm>
                <a:off x="2160" y="3196"/>
                <a:ext cx="7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TAGACTT</a:t>
                </a:r>
              </a:p>
            </p:txBody>
          </p:sp>
          <p:sp>
            <p:nvSpPr>
              <p:cNvPr id="64597" name="Rectangle 85"/>
              <p:cNvSpPr>
                <a:spLocks noChangeArrowheads="1"/>
              </p:cNvSpPr>
              <p:nvPr/>
            </p:nvSpPr>
            <p:spPr bwMode="auto">
              <a:xfrm>
                <a:off x="1296" y="3196"/>
                <a:ext cx="73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TAGCCCA</a:t>
                </a:r>
              </a:p>
            </p:txBody>
          </p:sp>
          <p:sp>
            <p:nvSpPr>
              <p:cNvPr id="64598" name="Rectangle 86"/>
              <p:cNvSpPr>
                <a:spLocks noChangeArrowheads="1"/>
              </p:cNvSpPr>
              <p:nvPr/>
            </p:nvSpPr>
            <p:spPr bwMode="auto">
              <a:xfrm>
                <a:off x="443" y="3196"/>
                <a:ext cx="7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AGGGCAT</a:t>
                </a:r>
              </a:p>
            </p:txBody>
          </p:sp>
        </p:grpSp>
        <p:sp>
          <p:nvSpPr>
            <p:cNvPr id="64599" name="Oval 87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0" name="Oval 88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1" name="Oval 89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2" name="Oval 90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603" name="Oval 91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3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Markov Model of Site Evolution</a:t>
            </a:r>
            <a:endParaRPr lang="en-US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4876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200" b="0" dirty="0"/>
              <a:t>Simplest (Jukes-</a:t>
            </a:r>
            <a:r>
              <a:rPr lang="en-US" sz="2200" b="0" dirty="0" smtClean="0"/>
              <a:t>Cantor, 1969)</a:t>
            </a:r>
            <a:r>
              <a:rPr lang="en-US" sz="2200" b="0" dirty="0"/>
              <a:t>:</a:t>
            </a:r>
          </a:p>
          <a:p>
            <a:r>
              <a:rPr lang="en-US" sz="2200" b="0" dirty="0"/>
              <a:t>The model tree T is binary and has substitution probabilities p(e) on each edge e.</a:t>
            </a:r>
          </a:p>
          <a:p>
            <a:r>
              <a:rPr lang="en-US" sz="2200" b="0" dirty="0"/>
              <a:t>The state at the root is randomly drawn from {A,C,T,G} (nucleotides)</a:t>
            </a:r>
          </a:p>
          <a:p>
            <a:r>
              <a:rPr lang="en-US" sz="2200" b="0" dirty="0"/>
              <a:t>If a site (position) changes on an edge, it changes with equal probability to each of the remaining states.</a:t>
            </a:r>
          </a:p>
          <a:p>
            <a:r>
              <a:rPr lang="en-US" sz="2200" b="0" dirty="0"/>
              <a:t>The evolutionary process is </a:t>
            </a:r>
            <a:r>
              <a:rPr lang="en-US" sz="2200" b="0" dirty="0" err="1"/>
              <a:t>Markovian</a:t>
            </a:r>
            <a:r>
              <a:rPr lang="en-US" sz="2200" b="0" dirty="0"/>
              <a:t>.</a:t>
            </a:r>
          </a:p>
          <a:p>
            <a:endParaRPr lang="en-US" sz="2200" b="0" dirty="0"/>
          </a:p>
          <a:p>
            <a:pPr>
              <a:buFontTx/>
              <a:buNone/>
            </a:pPr>
            <a:r>
              <a:rPr lang="en-US" sz="2200" b="0" dirty="0"/>
              <a:t>More complex models (such as the General Markov model) are also considered, often with little change to the theory.</a:t>
            </a:r>
            <a:r>
              <a:rPr lang="en-US" sz="2200" dirty="0"/>
              <a:t>  </a:t>
            </a:r>
            <a:endParaRPr lang="en-US" sz="2200" dirty="0" smtClean="0"/>
          </a:p>
          <a:p>
            <a:pPr>
              <a:buFontTx/>
              <a:buNone/>
            </a:pPr>
            <a:endParaRPr lang="en-US" sz="2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ature-reviews-tree-of-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649" y="1500440"/>
            <a:ext cx="5190069" cy="4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4799" y="594775"/>
            <a:ext cx="5328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				The “Tree of Life”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768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H="1" flipV="1">
            <a:off x="5157788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2209800" y="2362200"/>
            <a:ext cx="1187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AGATTA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698875" y="2346325"/>
            <a:ext cx="1236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AGACTA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5259388" y="2346325"/>
            <a:ext cx="1274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TGGACA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858000" y="2346325"/>
            <a:ext cx="1428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TGCGACT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515938" y="2362200"/>
            <a:ext cx="13128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Verdana" charset="0"/>
              </a:rPr>
              <a:t>AGGTCA</a:t>
            </a:r>
          </a:p>
        </p:txBody>
      </p:sp>
      <p:sp>
        <p:nvSpPr>
          <p:cNvPr id="74765" name="Oval 13"/>
          <p:cNvSpPr>
            <a:spLocks noChangeArrowheads="1"/>
          </p:cNvSpPr>
          <p:nvPr/>
        </p:nvSpPr>
        <p:spPr bwMode="auto">
          <a:xfrm>
            <a:off x="1143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6" name="Oval 14"/>
          <p:cNvSpPr>
            <a:spLocks noChangeArrowheads="1"/>
          </p:cNvSpPr>
          <p:nvPr/>
        </p:nvSpPr>
        <p:spPr bwMode="auto">
          <a:xfrm>
            <a:off x="27241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7" name="Oval 15"/>
          <p:cNvSpPr>
            <a:spLocks noChangeArrowheads="1"/>
          </p:cNvSpPr>
          <p:nvPr/>
        </p:nvSpPr>
        <p:spPr bwMode="auto">
          <a:xfrm>
            <a:off x="43053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8" name="Oval 16"/>
          <p:cNvSpPr>
            <a:spLocks noChangeArrowheads="1"/>
          </p:cNvSpPr>
          <p:nvPr/>
        </p:nvSpPr>
        <p:spPr bwMode="auto">
          <a:xfrm>
            <a:off x="58864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7467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8382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24384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3962400" y="167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553085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7138988" y="167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74775" name="AutoShape 23"/>
          <p:cNvSpPr>
            <a:spLocks noChangeArrowheads="1"/>
          </p:cNvSpPr>
          <p:nvPr/>
        </p:nvSpPr>
        <p:spPr bwMode="auto">
          <a:xfrm>
            <a:off x="3657600" y="30480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2667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3525838" y="548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469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6148388" y="3581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614838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74781" name="Oval 29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2" name="Oval 30"/>
          <p:cNvSpPr>
            <a:spLocks noChangeArrowheads="1"/>
          </p:cNvSpPr>
          <p:nvPr/>
        </p:nvSpPr>
        <p:spPr bwMode="auto">
          <a:xfrm>
            <a:off x="3625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3" name="Oval 31"/>
          <p:cNvSpPr>
            <a:spLocks noChangeArrowheads="1"/>
          </p:cNvSpPr>
          <p:nvPr/>
        </p:nvSpPr>
        <p:spPr bwMode="auto">
          <a:xfrm>
            <a:off x="4768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4" name="Oval 32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85" name="Oval 33"/>
          <p:cNvSpPr>
            <a:spLocks noChangeArrowheads="1"/>
          </p:cNvSpPr>
          <p:nvPr/>
        </p:nvSpPr>
        <p:spPr bwMode="auto">
          <a:xfrm>
            <a:off x="5919788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29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4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sz="4000" b="0"/>
              <a:t>Quantifying Error</a:t>
            </a:r>
            <a:endParaRPr lang="en-US" sz="4000"/>
          </a:p>
        </p:txBody>
      </p:sp>
      <p:pic>
        <p:nvPicPr>
          <p:cNvPr id="635908" name="Picture 4" descr="intr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5638"/>
            <a:ext cx="6324600" cy="56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914400" y="3669135"/>
            <a:ext cx="33258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latin typeface="Verdana" charset="0"/>
              </a:rPr>
              <a:t>FN: false negative</a:t>
            </a:r>
          </a:p>
          <a:p>
            <a:r>
              <a:rPr lang="en-US" sz="2400" b="0" dirty="0">
                <a:latin typeface="Verdana" charset="0"/>
              </a:rPr>
              <a:t>      (missing edge)</a:t>
            </a:r>
          </a:p>
          <a:p>
            <a:r>
              <a:rPr lang="en-US" sz="2400" b="0" dirty="0">
                <a:latin typeface="Verdana" charset="0"/>
              </a:rPr>
              <a:t>FP: false positive</a:t>
            </a:r>
          </a:p>
          <a:p>
            <a:r>
              <a:rPr lang="en-US" sz="2400" b="0" dirty="0">
                <a:latin typeface="Verdana" charset="0"/>
              </a:rPr>
              <a:t>      (incorrect edge)</a:t>
            </a:r>
          </a:p>
          <a:p>
            <a:endParaRPr lang="en-US" sz="2400" b="0" dirty="0">
              <a:latin typeface="Verdana" charset="0"/>
            </a:endParaRPr>
          </a:p>
        </p:txBody>
      </p:sp>
      <p:sp>
        <p:nvSpPr>
          <p:cNvPr id="635910" name="Line 6"/>
          <p:cNvSpPr>
            <a:spLocks noChangeShapeType="1"/>
          </p:cNvSpPr>
          <p:nvPr/>
        </p:nvSpPr>
        <p:spPr bwMode="auto">
          <a:xfrm>
            <a:off x="2895600" y="15240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1" name="Rectangle 7"/>
          <p:cNvSpPr>
            <a:spLocks noChangeArrowheads="1"/>
          </p:cNvSpPr>
          <p:nvPr/>
        </p:nvSpPr>
        <p:spPr bwMode="auto">
          <a:xfrm>
            <a:off x="3048000" y="1473200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Verdana" charset="0"/>
              </a:rPr>
              <a:t>FN</a:t>
            </a:r>
          </a:p>
        </p:txBody>
      </p:sp>
      <p:sp>
        <p:nvSpPr>
          <p:cNvPr id="635912" name="Line 8"/>
          <p:cNvSpPr>
            <a:spLocks noChangeShapeType="1"/>
          </p:cNvSpPr>
          <p:nvPr/>
        </p:nvSpPr>
        <p:spPr bwMode="auto">
          <a:xfrm>
            <a:off x="6518275" y="5105400"/>
            <a:ext cx="415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3" name="Rectangle 9"/>
          <p:cNvSpPr>
            <a:spLocks noChangeArrowheads="1"/>
          </p:cNvSpPr>
          <p:nvPr/>
        </p:nvSpPr>
        <p:spPr bwMode="auto">
          <a:xfrm>
            <a:off x="6375400" y="5181600"/>
            <a:ext cx="48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Verdana" charset="0"/>
              </a:rPr>
              <a:t>FP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5132" y="5443177"/>
            <a:ext cx="2138140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Verdana" charset="0"/>
              </a:rPr>
              <a:t>50% error rate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0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9374" y="5676125"/>
            <a:ext cx="3965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are sites in an alignment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87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066800"/>
          </a:xfrm>
        </p:spPr>
        <p:txBody>
          <a:bodyPr/>
          <a:lstStyle/>
          <a:p>
            <a:r>
              <a:rPr lang="en-US" sz="3900" b="0"/>
              <a:t>Distance-based estimation</a:t>
            </a:r>
            <a:endParaRPr lang="en-US" sz="3900"/>
          </a:p>
        </p:txBody>
      </p:sp>
      <p:pic>
        <p:nvPicPr>
          <p:cNvPr id="687108" name="Picture 4" descr="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01038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09" name="AutoShape 5"/>
          <p:cNvSpPr>
            <a:spLocks noChangeArrowheads="1"/>
          </p:cNvSpPr>
          <p:nvPr/>
        </p:nvSpPr>
        <p:spPr bwMode="auto">
          <a:xfrm rot="10800000">
            <a:off x="2878138" y="5445125"/>
            <a:ext cx="1025525" cy="123825"/>
          </a:xfrm>
          <a:prstGeom prst="rightArrow">
            <a:avLst>
              <a:gd name="adj1" fmla="val 50000"/>
              <a:gd name="adj2" fmla="val 2070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Distance-based methods are statistically consistent under JC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068989" y="2133539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8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/>
              <a:t>Neighbor Joining </a:t>
            </a:r>
            <a:r>
              <a:rPr lang="en-US" sz="3600" b="0" dirty="0"/>
              <a:t>on large diameter trees</a:t>
            </a:r>
            <a:endParaRPr lang="en-US" sz="2400" i="1" dirty="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219200"/>
            <a:ext cx="3276600" cy="4267200"/>
          </a:xfrm>
        </p:spPr>
        <p:txBody>
          <a:bodyPr/>
          <a:lstStyle/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/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400" b="0">
                <a:solidFill>
                  <a:schemeClr val="accent2"/>
                </a:solidFill>
              </a:rPr>
              <a:t>Simulation study</a:t>
            </a:r>
            <a:r>
              <a:rPr lang="en-US" sz="2400"/>
              <a:t> </a:t>
            </a:r>
            <a:r>
              <a:rPr lang="en-US" sz="2400" b="0"/>
              <a:t>based upon fixed edge lengths, K2P model of evolution, sequence lengths fixed to 1000 nucleotides.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400" b="0"/>
              <a:t>Error rates reflect proportion of incorrect edges in inferred trees.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 b="0"/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1800" b="0" i="1"/>
              <a:t>[Nakhleh et al. ISMB 2001]</a:t>
            </a:r>
          </a:p>
        </p:txBody>
      </p:sp>
      <p:pic>
        <p:nvPicPr>
          <p:cNvPr id="691204" name="Picture 4" descr="tandy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1205" name="Rectangle 5"/>
          <p:cNvSpPr>
            <a:spLocks noChangeArrowheads="1"/>
          </p:cNvSpPr>
          <p:nvPr/>
        </p:nvSpPr>
        <p:spPr bwMode="auto">
          <a:xfrm>
            <a:off x="727075" y="1836738"/>
            <a:ext cx="541338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3276600" y="1993900"/>
            <a:ext cx="2209800" cy="105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7" name="Rectangle 7"/>
          <p:cNvSpPr>
            <a:spLocks noChangeArrowheads="1"/>
          </p:cNvSpPr>
          <p:nvPr/>
        </p:nvSpPr>
        <p:spPr bwMode="auto">
          <a:xfrm>
            <a:off x="1419225" y="3670300"/>
            <a:ext cx="4137025" cy="218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1208" name="Group 8"/>
          <p:cNvGrpSpPr>
            <a:grpSpLocks/>
          </p:cNvGrpSpPr>
          <p:nvPr/>
        </p:nvGrpSpPr>
        <p:grpSpPr bwMode="auto">
          <a:xfrm>
            <a:off x="1495425" y="3998913"/>
            <a:ext cx="4014788" cy="1657350"/>
            <a:chOff x="942" y="2559"/>
            <a:chExt cx="2529" cy="1044"/>
          </a:xfrm>
        </p:grpSpPr>
        <p:sp>
          <p:nvSpPr>
            <p:cNvPr id="691209" name="Line 9"/>
            <p:cNvSpPr>
              <a:spLocks noChangeShapeType="1"/>
            </p:cNvSpPr>
            <p:nvPr/>
          </p:nvSpPr>
          <p:spPr bwMode="auto">
            <a:xfrm flipV="1">
              <a:off x="1017" y="3441"/>
              <a:ext cx="168" cy="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0" name="Line 10"/>
            <p:cNvSpPr>
              <a:spLocks noChangeShapeType="1"/>
            </p:cNvSpPr>
            <p:nvPr/>
          </p:nvSpPr>
          <p:spPr bwMode="auto">
            <a:xfrm flipV="1">
              <a:off x="1179" y="3288"/>
              <a:ext cx="339" cy="15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1" name="Line 11"/>
            <p:cNvSpPr>
              <a:spLocks noChangeShapeType="1"/>
            </p:cNvSpPr>
            <p:nvPr/>
          </p:nvSpPr>
          <p:spPr bwMode="auto">
            <a:xfrm flipV="1">
              <a:off x="1518" y="2889"/>
              <a:ext cx="648" cy="3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2" name="Line 12"/>
            <p:cNvSpPr>
              <a:spLocks noChangeShapeType="1"/>
            </p:cNvSpPr>
            <p:nvPr/>
          </p:nvSpPr>
          <p:spPr bwMode="auto">
            <a:xfrm flipV="1">
              <a:off x="2160" y="2559"/>
              <a:ext cx="1311" cy="3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3" name="Line 13"/>
            <p:cNvSpPr>
              <a:spLocks noChangeShapeType="1"/>
            </p:cNvSpPr>
            <p:nvPr/>
          </p:nvSpPr>
          <p:spPr bwMode="auto">
            <a:xfrm flipV="1">
              <a:off x="942" y="3531"/>
              <a:ext cx="78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1214" name="Text Box 14"/>
          <p:cNvSpPr txBox="1">
            <a:spLocks noChangeArrowheads="1"/>
          </p:cNvSpPr>
          <p:nvPr/>
        </p:nvSpPr>
        <p:spPr bwMode="auto">
          <a:xfrm>
            <a:off x="3960813" y="21780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charset="0"/>
              </a:rPr>
              <a:t>NJ</a:t>
            </a:r>
          </a:p>
        </p:txBody>
      </p:sp>
      <p:sp>
        <p:nvSpPr>
          <p:cNvPr id="691215" name="Rectangle 15"/>
          <p:cNvSpPr>
            <a:spLocks noChangeArrowheads="1"/>
          </p:cNvSpPr>
          <p:nvPr/>
        </p:nvSpPr>
        <p:spPr bwMode="auto">
          <a:xfrm>
            <a:off x="1289050" y="5984875"/>
            <a:ext cx="4524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16" name="Rectangle 16"/>
          <p:cNvSpPr>
            <a:spLocks noChangeArrowheads="1"/>
          </p:cNvSpPr>
          <p:nvPr/>
        </p:nvSpPr>
        <p:spPr bwMode="auto">
          <a:xfrm>
            <a:off x="1219200" y="59150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1217" name="Rectangle 17"/>
          <p:cNvSpPr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400</a:t>
            </a:r>
          </a:p>
        </p:txBody>
      </p:sp>
      <p:sp>
        <p:nvSpPr>
          <p:cNvPr id="691218" name="Rectangle 18"/>
          <p:cNvSpPr>
            <a:spLocks noChangeArrowheads="1"/>
          </p:cNvSpPr>
          <p:nvPr/>
        </p:nvSpPr>
        <p:spPr bwMode="auto">
          <a:xfrm>
            <a:off x="31242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800</a:t>
            </a:r>
          </a:p>
        </p:txBody>
      </p:sp>
      <p:sp>
        <p:nvSpPr>
          <p:cNvPr id="691219" name="Rectangle 19"/>
          <p:cNvSpPr>
            <a:spLocks noChangeArrowheads="1"/>
          </p:cNvSpPr>
          <p:nvPr/>
        </p:nvSpPr>
        <p:spPr bwMode="auto">
          <a:xfrm>
            <a:off x="51816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1600</a:t>
            </a:r>
          </a:p>
        </p:txBody>
      </p:sp>
      <p:sp>
        <p:nvSpPr>
          <p:cNvPr id="691220" name="Rectangle 20"/>
          <p:cNvSpPr>
            <a:spLocks noChangeArrowheads="1"/>
          </p:cNvSpPr>
          <p:nvPr/>
        </p:nvSpPr>
        <p:spPr bwMode="auto">
          <a:xfrm>
            <a:off x="41148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1200</a:t>
            </a:r>
          </a:p>
        </p:txBody>
      </p:sp>
      <p:sp>
        <p:nvSpPr>
          <p:cNvPr id="691221" name="Rectangle 21"/>
          <p:cNvSpPr>
            <a:spLocks noChangeArrowheads="1"/>
          </p:cNvSpPr>
          <p:nvPr/>
        </p:nvSpPr>
        <p:spPr bwMode="auto">
          <a:xfrm>
            <a:off x="2805113" y="61928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No. Taxa</a:t>
            </a:r>
          </a:p>
        </p:txBody>
      </p:sp>
      <p:sp>
        <p:nvSpPr>
          <p:cNvPr id="691222" name="Rectangle 22"/>
          <p:cNvSpPr>
            <a:spLocks noChangeArrowheads="1"/>
          </p:cNvSpPr>
          <p:nvPr/>
        </p:nvSpPr>
        <p:spPr bwMode="auto">
          <a:xfrm>
            <a:off x="838200" y="571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1223" name="Rectangle 23"/>
          <p:cNvSpPr>
            <a:spLocks noChangeArrowheads="1"/>
          </p:cNvSpPr>
          <p:nvPr/>
        </p:nvSpPr>
        <p:spPr bwMode="auto">
          <a:xfrm>
            <a:off x="8382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0.2</a:t>
            </a:r>
          </a:p>
        </p:txBody>
      </p:sp>
      <p:sp>
        <p:nvSpPr>
          <p:cNvPr id="691224" name="Rectangle 24"/>
          <p:cNvSpPr>
            <a:spLocks noChangeArrowheads="1"/>
          </p:cNvSpPr>
          <p:nvPr/>
        </p:nvSpPr>
        <p:spPr bwMode="auto">
          <a:xfrm>
            <a:off x="838200" y="39147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0.4</a:t>
            </a: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8382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0.6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838200" y="21685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0.8</a:t>
            </a:r>
          </a:p>
        </p:txBody>
      </p:sp>
      <p:sp>
        <p:nvSpPr>
          <p:cNvPr id="691227" name="Rectangle 27"/>
          <p:cNvSpPr>
            <a:spLocks noChangeArrowheads="1"/>
          </p:cNvSpPr>
          <p:nvPr/>
        </p:nvSpPr>
        <p:spPr bwMode="auto">
          <a:xfrm rot="-5400000">
            <a:off x="183357" y="33980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Error Rate</a:t>
            </a:r>
          </a:p>
        </p:txBody>
      </p:sp>
      <p:grpSp>
        <p:nvGrpSpPr>
          <p:cNvPr id="691228" name="Group 28"/>
          <p:cNvGrpSpPr>
            <a:grpSpLocks/>
          </p:cNvGrpSpPr>
          <p:nvPr/>
        </p:nvGrpSpPr>
        <p:grpSpPr bwMode="auto">
          <a:xfrm>
            <a:off x="3429000" y="2362200"/>
            <a:ext cx="457200" cy="0"/>
            <a:chOff x="2160" y="1488"/>
            <a:chExt cx="288" cy="0"/>
          </a:xfrm>
        </p:grpSpPr>
        <p:sp>
          <p:nvSpPr>
            <p:cNvPr id="691229" name="Line 29"/>
            <p:cNvSpPr>
              <a:spLocks noChangeShapeType="1"/>
            </p:cNvSpPr>
            <p:nvPr/>
          </p:nvSpPr>
          <p:spPr bwMode="auto">
            <a:xfrm>
              <a:off x="2160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30" name="Line 30"/>
            <p:cNvSpPr>
              <a:spLocks noChangeShapeType="1"/>
            </p:cNvSpPr>
            <p:nvPr/>
          </p:nvSpPr>
          <p:spPr bwMode="auto">
            <a:xfrm>
              <a:off x="2304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7861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2800" b="0" smtClean="0">
                <a:latin typeface="Arial"/>
                <a:cs typeface="+mj-cs"/>
              </a:rPr>
              <a:t>“</a:t>
            </a:r>
            <a:r>
              <a:rPr lang="en-US" sz="2800" b="0" smtClean="0">
                <a:cs typeface="+mj-cs"/>
              </a:rPr>
              <a:t>Convergence rate</a:t>
            </a:r>
            <a:r>
              <a:rPr lang="ja-JP" altLang="en-US" sz="2800" b="0" smtClean="0">
                <a:latin typeface="Arial"/>
                <a:cs typeface="+mj-cs"/>
              </a:rPr>
              <a:t>”</a:t>
            </a:r>
            <a:r>
              <a:rPr lang="en-US" sz="2800" b="0" smtClean="0">
                <a:cs typeface="+mj-cs"/>
              </a:rPr>
              <a:t> or sequence length requirement</a:t>
            </a:r>
            <a:endParaRPr lang="en-US" smtClean="0">
              <a:cs typeface="+mj-cs"/>
            </a:endParaRP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800" b="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0" dirty="0" smtClean="0">
                <a:cs typeface="+mn-cs"/>
              </a:rPr>
              <a:t>The sequence length (number of sites) that a phylogeny reconstruction method </a:t>
            </a:r>
            <a:r>
              <a:rPr lang="en-US" sz="2800" b="0" dirty="0" smtClean="0">
                <a:solidFill>
                  <a:srgbClr val="0033CC"/>
                </a:solidFill>
                <a:cs typeface="+mn-cs"/>
              </a:rPr>
              <a:t>M</a:t>
            </a:r>
            <a:r>
              <a:rPr lang="en-US" sz="2800" b="0" dirty="0" smtClean="0">
                <a:cs typeface="+mn-cs"/>
              </a:rPr>
              <a:t> needs to reconstruct the true tree with probability at least </a:t>
            </a:r>
            <a:r>
              <a:rPr lang="en-US" sz="2800" b="0" dirty="0" smtClean="0">
                <a:solidFill>
                  <a:srgbClr val="0033CC"/>
                </a:solidFill>
                <a:cs typeface="+mn-cs"/>
              </a:rPr>
              <a:t>1-</a:t>
            </a:r>
            <a:r>
              <a:rPr lang="en-US" sz="2800" b="0" dirty="0" smtClean="0">
                <a:solidFill>
                  <a:srgbClr val="0033CC"/>
                </a:solidFill>
                <a:cs typeface="+mn-cs"/>
                <a:sym typeface="Symbol" charset="0"/>
              </a:rPr>
              <a:t></a:t>
            </a:r>
            <a:r>
              <a:rPr lang="en-US" sz="2800" b="0" dirty="0" smtClean="0">
                <a:cs typeface="+mn-cs"/>
                <a:sym typeface="Symbol" charset="0"/>
              </a:rPr>
              <a:t> </a:t>
            </a:r>
            <a:r>
              <a:rPr lang="en-US" sz="2800" b="0" dirty="0" smtClean="0">
                <a:cs typeface="+mn-cs"/>
              </a:rPr>
              <a:t>depends on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0" dirty="0" smtClean="0">
                <a:solidFill>
                  <a:srgbClr val="0033CC"/>
                </a:solidFill>
                <a:sym typeface="Symbol" charset="0"/>
              </a:rPr>
              <a:t>M (the method)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0" dirty="0" smtClean="0">
                <a:solidFill>
                  <a:srgbClr val="0033CC"/>
                </a:solidFill>
                <a:sym typeface="Symbol" charset="0"/>
              </a:rPr>
              <a:t></a:t>
            </a:r>
            <a:r>
              <a:rPr lang="en-US" b="0" dirty="0" smtClean="0">
                <a:solidFill>
                  <a:srgbClr val="0033CC"/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0" dirty="0" smtClean="0">
                <a:solidFill>
                  <a:srgbClr val="0033CC"/>
                </a:solidFill>
              </a:rPr>
              <a:t>f</a:t>
            </a:r>
            <a:r>
              <a:rPr lang="en-US" sz="2000" b="0" dirty="0" smtClean="0"/>
              <a:t> = min p(e),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0" dirty="0" smtClean="0">
                <a:solidFill>
                  <a:srgbClr val="0033CC"/>
                </a:solidFill>
              </a:rPr>
              <a:t>g</a:t>
            </a:r>
            <a:r>
              <a:rPr lang="en-US" sz="2000" b="0" dirty="0" smtClean="0"/>
              <a:t> = max p(e), and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0" dirty="0" smtClean="0">
                <a:solidFill>
                  <a:srgbClr val="0033CC"/>
                </a:solidFill>
              </a:rPr>
              <a:t>n</a:t>
            </a:r>
            <a:r>
              <a:rPr lang="en-US" sz="2000" b="0" dirty="0" smtClean="0"/>
              <a:t> = the number of leaves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0" dirty="0" smtClean="0">
                <a:cs typeface="+mn-cs"/>
              </a:rPr>
              <a:t>We fix everything but </a:t>
            </a:r>
            <a:r>
              <a:rPr lang="en-US" sz="2800" dirty="0" smtClean="0">
                <a:solidFill>
                  <a:srgbClr val="0033CC"/>
                </a:solidFill>
                <a:cs typeface="+mn-cs"/>
              </a:rPr>
              <a:t>n</a:t>
            </a:r>
            <a:r>
              <a:rPr lang="en-US" sz="2800" b="0" dirty="0" smtClean="0"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04800" y="728125"/>
            <a:ext cx="8686800" cy="4876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sz="3600" dirty="0"/>
              <a:t>Theorem (</a:t>
            </a:r>
            <a:r>
              <a:rPr lang="en-US" sz="3600" dirty="0" err="1"/>
              <a:t>Erdos</a:t>
            </a:r>
            <a:r>
              <a:rPr lang="en-US" sz="3600" dirty="0"/>
              <a:t> et al</a:t>
            </a:r>
            <a:r>
              <a:rPr lang="en-US" sz="3600" dirty="0" smtClean="0"/>
              <a:t>. 1999, </a:t>
            </a:r>
            <a:r>
              <a:rPr lang="en-US" sz="3600" dirty="0" err="1" smtClean="0"/>
              <a:t>Atteson</a:t>
            </a:r>
            <a:r>
              <a:rPr lang="en-US" sz="3600" dirty="0" smtClean="0"/>
              <a:t> 1999)</a:t>
            </a:r>
            <a:r>
              <a:rPr lang="en-US" sz="3600" dirty="0"/>
              <a:t>: </a:t>
            </a:r>
            <a:endParaRPr lang="en-US" sz="3600" dirty="0" smtClean="0"/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sz="3600" dirty="0"/>
              <a:t> </a:t>
            </a:r>
            <a:r>
              <a:rPr lang="en-US" sz="3600" dirty="0" smtClean="0"/>
              <a:t>  Various distance-based methods (including </a:t>
            </a:r>
            <a:r>
              <a:rPr lang="en-US" sz="3600" b="0" dirty="0" smtClean="0"/>
              <a:t>Neighbor joining) will </a:t>
            </a:r>
            <a:r>
              <a:rPr lang="en-US" sz="3600" b="0" dirty="0"/>
              <a:t>return the true tree </a:t>
            </a:r>
            <a:r>
              <a:rPr lang="en-US" sz="3600" b="0" dirty="0" smtClean="0"/>
              <a:t>with high probability given </a:t>
            </a:r>
            <a:r>
              <a:rPr lang="en-US" sz="3600" b="0" dirty="0"/>
              <a:t>sequence lengths </a:t>
            </a:r>
            <a:r>
              <a:rPr lang="en-US" sz="3600" b="0" dirty="0" smtClean="0"/>
              <a:t>that are </a:t>
            </a:r>
            <a:r>
              <a:rPr lang="en-US" sz="3600" b="0" dirty="0">
                <a:solidFill>
                  <a:schemeClr val="accent2"/>
                </a:solidFill>
              </a:rPr>
              <a:t>exponential</a:t>
            </a:r>
            <a:r>
              <a:rPr lang="en-US" sz="3600" b="0" i="1" dirty="0">
                <a:solidFill>
                  <a:schemeClr val="accent2"/>
                </a:solidFill>
              </a:rPr>
              <a:t> </a:t>
            </a:r>
            <a:r>
              <a:rPr lang="en-US" sz="3600" b="0" dirty="0"/>
              <a:t>in the evolutionary diameter of the tree</a:t>
            </a:r>
            <a:r>
              <a:rPr lang="en-US" sz="3600" b="0" dirty="0" smtClean="0"/>
              <a:t>.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endParaRPr lang="en-US" sz="3600" dirty="0"/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sz="3600" b="0" dirty="0" smtClean="0"/>
              <a:t>Proof: show that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3600" b="0" dirty="0" smtClean="0"/>
              <a:t>the method returns the true tree if the estimated distance matrix is close to the model tree distance matrix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3600" b="0" dirty="0" smtClean="0"/>
              <a:t>the sequence lengths that suffice to achieve bounded error are exponential in the evolutionary diameter.</a:t>
            </a:r>
            <a:endParaRPr lang="en-US" sz="36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21" y="969964"/>
            <a:ext cx="3789422" cy="327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645871" y="179388"/>
            <a:ext cx="8229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/>
              <a:t>The Tree of Life: Importance to Biology</a:t>
            </a:r>
            <a:endParaRPr lang="en-US" sz="3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823224" y="1720025"/>
            <a:ext cx="43207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Biomedical applications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   Mechanisms of evolution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Environmental influences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Drug Design</a:t>
            </a:r>
          </a:p>
          <a:p>
            <a:r>
              <a:rPr lang="en-US" sz="2400" dirty="0" smtClean="0"/>
              <a:t>     Protein structure and function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Human migrations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2508" y="4941759"/>
            <a:ext cx="852028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“Nothing in Biology makes sense except in the light of evolution” - </a:t>
            </a:r>
            <a:r>
              <a:rPr lang="en-US" sz="2000" dirty="0" err="1" smtClean="0"/>
              <a:t>Dobhzhansky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940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err="1" smtClean="0">
                <a:cs typeface="+mj-cs"/>
              </a:rPr>
              <a:t>Afc</a:t>
            </a:r>
            <a:r>
              <a:rPr lang="en-US" b="0" dirty="0" smtClean="0">
                <a:cs typeface="+mj-cs"/>
              </a:rPr>
              <a:t> methods (Warnow et al., 1999)</a:t>
            </a:r>
            <a:endParaRPr lang="en-US" dirty="0" smtClean="0">
              <a:cs typeface="+mj-cs"/>
            </a:endParaRP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buFontTx/>
              <a:buNone/>
              <a:defRPr/>
            </a:pPr>
            <a:r>
              <a:rPr lang="en-US" sz="2800" b="0" smtClean="0">
                <a:cs typeface="+mn-cs"/>
              </a:rPr>
              <a:t>A method M is </a:t>
            </a:r>
            <a:r>
              <a:rPr lang="ja-JP" altLang="en-US" sz="2800" b="0" smtClean="0">
                <a:latin typeface="Arial"/>
                <a:cs typeface="+mn-cs"/>
              </a:rPr>
              <a:t>“</a:t>
            </a:r>
            <a:r>
              <a:rPr lang="en-US" sz="2800" b="0" smtClean="0">
                <a:cs typeface="+mn-cs"/>
              </a:rPr>
              <a:t>absolute fast converging</a:t>
            </a:r>
            <a:r>
              <a:rPr lang="ja-JP" altLang="en-US" sz="2800" b="0" smtClean="0">
                <a:latin typeface="Arial"/>
                <a:cs typeface="+mn-cs"/>
              </a:rPr>
              <a:t>”</a:t>
            </a:r>
            <a:r>
              <a:rPr lang="en-US" sz="2800" b="0" smtClean="0">
                <a:cs typeface="+mn-cs"/>
              </a:rPr>
              <a:t>, or afc,  if for all positive f, g, and </a:t>
            </a:r>
            <a:r>
              <a:rPr lang="en-US" sz="2800" b="0" smtClean="0">
                <a:cs typeface="+mn-cs"/>
                <a:sym typeface="Symbol" charset="0"/>
              </a:rPr>
              <a:t>, there is a </a:t>
            </a:r>
            <a:r>
              <a:rPr lang="en-US" sz="2800" b="0" smtClean="0">
                <a:solidFill>
                  <a:srgbClr val="0033CC"/>
                </a:solidFill>
                <a:cs typeface="+mn-cs"/>
                <a:sym typeface="Symbol" charset="0"/>
              </a:rPr>
              <a:t>polynomial p(n)</a:t>
            </a:r>
            <a:r>
              <a:rPr lang="en-US" sz="2800" b="0" smtClean="0">
                <a:cs typeface="+mn-cs"/>
                <a:sym typeface="Symbol" charset="0"/>
              </a:rPr>
              <a:t> s.t. Pr(</a:t>
            </a:r>
            <a:r>
              <a:rPr lang="en-US" sz="2800" b="0" smtClean="0">
                <a:cs typeface="+mn-cs"/>
              </a:rPr>
              <a:t>M(S)=T) &gt; 1- </a:t>
            </a:r>
            <a:r>
              <a:rPr lang="en-US" b="0" smtClean="0">
                <a:cs typeface="+mn-cs"/>
                <a:sym typeface="Symbol" charset="0"/>
              </a:rPr>
              <a:t>, </a:t>
            </a:r>
            <a:r>
              <a:rPr lang="en-US" sz="2800" b="0" smtClean="0">
                <a:cs typeface="+mn-cs"/>
                <a:sym typeface="Symbol" charset="0"/>
              </a:rPr>
              <a:t>when S is a set of sequences generated on T of length at least p</a:t>
            </a:r>
            <a:r>
              <a:rPr lang="en-US" sz="2800" b="0" smtClean="0">
                <a:cs typeface="+mn-cs"/>
              </a:rPr>
              <a:t>(n).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FontTx/>
              <a:buNone/>
              <a:defRPr/>
            </a:pPr>
            <a:endParaRPr lang="en-US" sz="2800" b="0" smtClean="0"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buFontTx/>
              <a:buNone/>
              <a:defRPr/>
            </a:pPr>
            <a:r>
              <a:rPr lang="en-US" sz="2800" b="0" smtClean="0">
                <a:cs typeface="+mn-cs"/>
              </a:rPr>
              <a:t>Notes: 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FontTx/>
              <a:buNone/>
              <a:defRPr/>
            </a:pPr>
            <a:r>
              <a:rPr lang="en-US" sz="2400" b="0" smtClean="0"/>
              <a:t>1. The polynomial p(n) will depend upon M, f, g, and </a:t>
            </a:r>
            <a:r>
              <a:rPr lang="en-US" sz="2400" b="0" smtClean="0">
                <a:sym typeface="Symbol" charset="0"/>
              </a:rPr>
              <a:t>.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FontTx/>
              <a:buNone/>
              <a:defRPr/>
            </a:pPr>
            <a:r>
              <a:rPr lang="en-US" sz="2400" b="0" smtClean="0">
                <a:sym typeface="Symbol" charset="0"/>
              </a:rPr>
              <a:t>2. The method M is not </a:t>
            </a:r>
            <a:r>
              <a:rPr lang="ja-JP" altLang="en-US" sz="2400" b="0" smtClean="0">
                <a:latin typeface="Arial"/>
                <a:sym typeface="Symbol" charset="0"/>
              </a:rPr>
              <a:t>“</a:t>
            </a:r>
            <a:r>
              <a:rPr lang="en-US" sz="2400" b="0" smtClean="0">
                <a:sym typeface="Symbol" charset="0"/>
              </a:rPr>
              <a:t>told</a:t>
            </a:r>
            <a:r>
              <a:rPr lang="ja-JP" altLang="en-US" sz="2400" b="0" smtClean="0">
                <a:latin typeface="Arial"/>
                <a:sym typeface="Symbol" charset="0"/>
              </a:rPr>
              <a:t>”</a:t>
            </a:r>
            <a:r>
              <a:rPr lang="en-US" sz="2400" b="0" smtClean="0">
                <a:sym typeface="Symbol" charset="0"/>
              </a:rPr>
              <a:t> the values of f and 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/>
              <a:t>Statistical consistency, exponential convergence, and absolute fast convergence (afc)</a:t>
            </a:r>
            <a:endParaRPr lang="en-US" sz="4000"/>
          </a:p>
        </p:txBody>
      </p:sp>
      <p:pic>
        <p:nvPicPr>
          <p:cNvPr id="685059" name="Picture 3" descr="convergen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81800" cy="47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Fast-converging methods (and related work)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1997: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Erdos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Steel,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Szekely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and Warnow (ICALP).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1999: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Erdos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Steel,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Szekely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and Warnow (RSA, TCS); 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Huson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Nettles and Warnow (J. Comp Bio.)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2001: Warnow, St. John, and </a:t>
            </a:r>
            <a:r>
              <a:rPr lang="en-US" sz="18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Moret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(SODA)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8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Nakhleh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, St. John, </a:t>
            </a:r>
            <a:r>
              <a:rPr lang="en-US" sz="18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Roshan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, Sun, and Warnow (ISMB)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Cryan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Goldberg, and Goldberg (SICOMP); 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Csuros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and Kao (SODA)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; 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2002: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Csuros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(J. Comp. Bio.)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2006: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Daskalakis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Mossel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Roch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(STOC), </a:t>
            </a: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            </a:t>
            </a:r>
            <a:r>
              <a:rPr lang="en-US" sz="1800" dirty="0" err="1" smtClean="0">
                <a:latin typeface="Arial" charset="0"/>
                <a:ea typeface="ＭＳ Ｐゴシック" charset="0"/>
                <a:cs typeface="ＭＳ Ｐゴシック" charset="0"/>
              </a:rPr>
              <a:t>Daskalakis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Hill, Jaffe,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Mihaescu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Mossel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and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Rao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(RECOMB)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2007: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Mossel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(IEEE TCBB)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2008: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Gronau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Moran and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Snir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(SODA)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2010: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Roch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(Science)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2013: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Roch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(in preparation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2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/>
              <a:t>Neighbor Joining </a:t>
            </a:r>
            <a:r>
              <a:rPr lang="en-US" sz="3600" b="0" dirty="0"/>
              <a:t>on large diameter trees</a:t>
            </a:r>
            <a:endParaRPr lang="en-US" sz="2400" i="1" dirty="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219200"/>
            <a:ext cx="3276600" cy="4267200"/>
          </a:xfrm>
        </p:spPr>
        <p:txBody>
          <a:bodyPr/>
          <a:lstStyle/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/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400" b="0">
                <a:solidFill>
                  <a:schemeClr val="accent2"/>
                </a:solidFill>
              </a:rPr>
              <a:t>Simulation study</a:t>
            </a:r>
            <a:r>
              <a:rPr lang="en-US" sz="2400"/>
              <a:t> </a:t>
            </a:r>
            <a:r>
              <a:rPr lang="en-US" sz="2400" b="0"/>
              <a:t>based upon fixed edge lengths, K2P model of evolution, sequence lengths fixed to 1000 nucleotides.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2400" b="0"/>
              <a:t>Error rates reflect proportion of incorrect edges in inferred trees.</a:t>
            </a:r>
          </a:p>
          <a:p>
            <a:pPr marL="166688" indent="-166688">
              <a:lnSpc>
                <a:spcPct val="90000"/>
              </a:lnSpc>
              <a:buFontTx/>
              <a:buNone/>
            </a:pPr>
            <a:endParaRPr lang="en-US" sz="2400" b="0"/>
          </a:p>
          <a:p>
            <a:pPr marL="166688" indent="-166688">
              <a:lnSpc>
                <a:spcPct val="90000"/>
              </a:lnSpc>
              <a:buFontTx/>
              <a:buNone/>
            </a:pPr>
            <a:r>
              <a:rPr lang="en-US" sz="1800" b="0" i="1"/>
              <a:t>[Nakhleh et al. ISMB 2001]</a:t>
            </a:r>
          </a:p>
        </p:txBody>
      </p:sp>
      <p:pic>
        <p:nvPicPr>
          <p:cNvPr id="691204" name="Picture 4" descr="tandy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1205" name="Rectangle 5"/>
          <p:cNvSpPr>
            <a:spLocks noChangeArrowheads="1"/>
          </p:cNvSpPr>
          <p:nvPr/>
        </p:nvSpPr>
        <p:spPr bwMode="auto">
          <a:xfrm>
            <a:off x="727075" y="1836738"/>
            <a:ext cx="541338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3276600" y="1993900"/>
            <a:ext cx="2209800" cy="105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7" name="Rectangle 7"/>
          <p:cNvSpPr>
            <a:spLocks noChangeArrowheads="1"/>
          </p:cNvSpPr>
          <p:nvPr/>
        </p:nvSpPr>
        <p:spPr bwMode="auto">
          <a:xfrm>
            <a:off x="1419225" y="3670300"/>
            <a:ext cx="4137025" cy="218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1208" name="Group 8"/>
          <p:cNvGrpSpPr>
            <a:grpSpLocks/>
          </p:cNvGrpSpPr>
          <p:nvPr/>
        </p:nvGrpSpPr>
        <p:grpSpPr bwMode="auto">
          <a:xfrm>
            <a:off x="1495425" y="3998913"/>
            <a:ext cx="4014788" cy="1657350"/>
            <a:chOff x="942" y="2559"/>
            <a:chExt cx="2529" cy="1044"/>
          </a:xfrm>
        </p:grpSpPr>
        <p:sp>
          <p:nvSpPr>
            <p:cNvPr id="691209" name="Line 9"/>
            <p:cNvSpPr>
              <a:spLocks noChangeShapeType="1"/>
            </p:cNvSpPr>
            <p:nvPr/>
          </p:nvSpPr>
          <p:spPr bwMode="auto">
            <a:xfrm flipV="1">
              <a:off x="1017" y="3441"/>
              <a:ext cx="168" cy="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0" name="Line 10"/>
            <p:cNvSpPr>
              <a:spLocks noChangeShapeType="1"/>
            </p:cNvSpPr>
            <p:nvPr/>
          </p:nvSpPr>
          <p:spPr bwMode="auto">
            <a:xfrm flipV="1">
              <a:off x="1179" y="3288"/>
              <a:ext cx="339" cy="15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1" name="Line 11"/>
            <p:cNvSpPr>
              <a:spLocks noChangeShapeType="1"/>
            </p:cNvSpPr>
            <p:nvPr/>
          </p:nvSpPr>
          <p:spPr bwMode="auto">
            <a:xfrm flipV="1">
              <a:off x="1518" y="2889"/>
              <a:ext cx="648" cy="3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2" name="Line 12"/>
            <p:cNvSpPr>
              <a:spLocks noChangeShapeType="1"/>
            </p:cNvSpPr>
            <p:nvPr/>
          </p:nvSpPr>
          <p:spPr bwMode="auto">
            <a:xfrm flipV="1">
              <a:off x="2160" y="2559"/>
              <a:ext cx="1311" cy="3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13" name="Line 13"/>
            <p:cNvSpPr>
              <a:spLocks noChangeShapeType="1"/>
            </p:cNvSpPr>
            <p:nvPr/>
          </p:nvSpPr>
          <p:spPr bwMode="auto">
            <a:xfrm flipV="1">
              <a:off x="942" y="3531"/>
              <a:ext cx="78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1214" name="Text Box 14"/>
          <p:cNvSpPr txBox="1">
            <a:spLocks noChangeArrowheads="1"/>
          </p:cNvSpPr>
          <p:nvPr/>
        </p:nvSpPr>
        <p:spPr bwMode="auto">
          <a:xfrm>
            <a:off x="3960813" y="21780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charset="0"/>
              </a:rPr>
              <a:t>NJ</a:t>
            </a:r>
          </a:p>
        </p:txBody>
      </p:sp>
      <p:sp>
        <p:nvSpPr>
          <p:cNvPr id="691215" name="Rectangle 15"/>
          <p:cNvSpPr>
            <a:spLocks noChangeArrowheads="1"/>
          </p:cNvSpPr>
          <p:nvPr/>
        </p:nvSpPr>
        <p:spPr bwMode="auto">
          <a:xfrm>
            <a:off x="1289050" y="5984875"/>
            <a:ext cx="4524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16" name="Rectangle 16"/>
          <p:cNvSpPr>
            <a:spLocks noChangeArrowheads="1"/>
          </p:cNvSpPr>
          <p:nvPr/>
        </p:nvSpPr>
        <p:spPr bwMode="auto">
          <a:xfrm>
            <a:off x="1219200" y="59150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1217" name="Rectangle 17"/>
          <p:cNvSpPr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400</a:t>
            </a:r>
          </a:p>
        </p:txBody>
      </p:sp>
      <p:sp>
        <p:nvSpPr>
          <p:cNvPr id="691218" name="Rectangle 18"/>
          <p:cNvSpPr>
            <a:spLocks noChangeArrowheads="1"/>
          </p:cNvSpPr>
          <p:nvPr/>
        </p:nvSpPr>
        <p:spPr bwMode="auto">
          <a:xfrm>
            <a:off x="31242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800</a:t>
            </a:r>
          </a:p>
        </p:txBody>
      </p:sp>
      <p:sp>
        <p:nvSpPr>
          <p:cNvPr id="691219" name="Rectangle 19"/>
          <p:cNvSpPr>
            <a:spLocks noChangeArrowheads="1"/>
          </p:cNvSpPr>
          <p:nvPr/>
        </p:nvSpPr>
        <p:spPr bwMode="auto">
          <a:xfrm>
            <a:off x="51816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1600</a:t>
            </a:r>
          </a:p>
        </p:txBody>
      </p:sp>
      <p:sp>
        <p:nvSpPr>
          <p:cNvPr id="691220" name="Rectangle 20"/>
          <p:cNvSpPr>
            <a:spLocks noChangeArrowheads="1"/>
          </p:cNvSpPr>
          <p:nvPr/>
        </p:nvSpPr>
        <p:spPr bwMode="auto">
          <a:xfrm>
            <a:off x="41148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1200</a:t>
            </a:r>
          </a:p>
        </p:txBody>
      </p:sp>
      <p:sp>
        <p:nvSpPr>
          <p:cNvPr id="691221" name="Rectangle 21"/>
          <p:cNvSpPr>
            <a:spLocks noChangeArrowheads="1"/>
          </p:cNvSpPr>
          <p:nvPr/>
        </p:nvSpPr>
        <p:spPr bwMode="auto">
          <a:xfrm>
            <a:off x="2805113" y="61928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No. Taxa</a:t>
            </a:r>
          </a:p>
        </p:txBody>
      </p:sp>
      <p:sp>
        <p:nvSpPr>
          <p:cNvPr id="691222" name="Rectangle 22"/>
          <p:cNvSpPr>
            <a:spLocks noChangeArrowheads="1"/>
          </p:cNvSpPr>
          <p:nvPr/>
        </p:nvSpPr>
        <p:spPr bwMode="auto">
          <a:xfrm>
            <a:off x="838200" y="571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1223" name="Rectangle 23"/>
          <p:cNvSpPr>
            <a:spLocks noChangeArrowheads="1"/>
          </p:cNvSpPr>
          <p:nvPr/>
        </p:nvSpPr>
        <p:spPr bwMode="auto">
          <a:xfrm>
            <a:off x="8382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0.2</a:t>
            </a:r>
          </a:p>
        </p:txBody>
      </p:sp>
      <p:sp>
        <p:nvSpPr>
          <p:cNvPr id="691224" name="Rectangle 24"/>
          <p:cNvSpPr>
            <a:spLocks noChangeArrowheads="1"/>
          </p:cNvSpPr>
          <p:nvPr/>
        </p:nvSpPr>
        <p:spPr bwMode="auto">
          <a:xfrm>
            <a:off x="838200" y="39147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0.4</a:t>
            </a: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8382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0.6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838200" y="21685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0.8</a:t>
            </a:r>
          </a:p>
        </p:txBody>
      </p:sp>
      <p:sp>
        <p:nvSpPr>
          <p:cNvPr id="691227" name="Rectangle 27"/>
          <p:cNvSpPr>
            <a:spLocks noChangeArrowheads="1"/>
          </p:cNvSpPr>
          <p:nvPr/>
        </p:nvSpPr>
        <p:spPr bwMode="auto">
          <a:xfrm rot="-5400000">
            <a:off x="183357" y="33980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Error Rate</a:t>
            </a:r>
          </a:p>
        </p:txBody>
      </p:sp>
      <p:grpSp>
        <p:nvGrpSpPr>
          <p:cNvPr id="691228" name="Group 28"/>
          <p:cNvGrpSpPr>
            <a:grpSpLocks/>
          </p:cNvGrpSpPr>
          <p:nvPr/>
        </p:nvGrpSpPr>
        <p:grpSpPr bwMode="auto">
          <a:xfrm>
            <a:off x="3429000" y="2362200"/>
            <a:ext cx="457200" cy="0"/>
            <a:chOff x="2160" y="1488"/>
            <a:chExt cx="288" cy="0"/>
          </a:xfrm>
        </p:grpSpPr>
        <p:sp>
          <p:nvSpPr>
            <p:cNvPr id="691229" name="Line 29"/>
            <p:cNvSpPr>
              <a:spLocks noChangeShapeType="1"/>
            </p:cNvSpPr>
            <p:nvPr/>
          </p:nvSpPr>
          <p:spPr bwMode="auto">
            <a:xfrm>
              <a:off x="2160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230" name="Line 30"/>
            <p:cNvSpPr>
              <a:spLocks noChangeShapeType="1"/>
            </p:cNvSpPr>
            <p:nvPr/>
          </p:nvSpPr>
          <p:spPr bwMode="auto">
            <a:xfrm>
              <a:off x="2304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DCM1-boosting distance-based </a:t>
            </a:r>
            <a:r>
              <a:rPr lang="en-US" sz="2800" dirty="0" smtClean="0"/>
              <a:t>methods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i="1" dirty="0"/>
              <a:t>[</a:t>
            </a:r>
            <a:r>
              <a:rPr lang="en-US" sz="2400" i="1" dirty="0" err="1"/>
              <a:t>Nakhleh</a:t>
            </a:r>
            <a:r>
              <a:rPr lang="en-US" sz="2400" i="1" dirty="0"/>
              <a:t> et al. ISMB 2001]</a:t>
            </a:r>
          </a:p>
        </p:txBody>
      </p:sp>
      <p:sp>
        <p:nvSpPr>
          <p:cNvPr id="699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62600" y="1447800"/>
            <a:ext cx="3276600" cy="4267200"/>
          </a:xfrm>
        </p:spPr>
        <p:txBody>
          <a:bodyPr>
            <a:normAutofit fontScale="92500" lnSpcReduction="10000"/>
          </a:bodyPr>
          <a:lstStyle/>
          <a:p>
            <a:pPr marL="166688" indent="-166688">
              <a:buFontTx/>
              <a:buNone/>
            </a:pPr>
            <a:endParaRPr lang="en-US" sz="2800" dirty="0"/>
          </a:p>
          <a:p>
            <a:pPr marL="166688" indent="-166688"/>
            <a:r>
              <a:rPr lang="en-US" sz="2800" b="0" dirty="0"/>
              <a:t>Theorem (Warnow et al., SODA 2001): DCM1-NJ converges to the true tree from </a:t>
            </a:r>
            <a:r>
              <a:rPr lang="en-US" sz="2800" b="0" dirty="0">
                <a:solidFill>
                  <a:srgbClr val="0000FF"/>
                </a:solidFill>
              </a:rPr>
              <a:t>polynomial length </a:t>
            </a:r>
            <a:r>
              <a:rPr lang="en-US" sz="2800" b="0" dirty="0" smtClean="0"/>
              <a:t>sequences. Hence DCM1-NJ is </a:t>
            </a:r>
            <a:r>
              <a:rPr lang="en-US" sz="2800" b="0" dirty="0" err="1" smtClean="0"/>
              <a:t>afc</a:t>
            </a:r>
            <a:r>
              <a:rPr lang="en-US" sz="2800" b="0" dirty="0" smtClean="0"/>
              <a:t>.</a:t>
            </a:r>
          </a:p>
          <a:p>
            <a:pPr marL="166688" indent="-166688"/>
            <a:endParaRPr lang="en-US" sz="2800" dirty="0"/>
          </a:p>
          <a:p>
            <a:pPr marL="166688" indent="-166688"/>
            <a:r>
              <a:rPr lang="en-US" sz="2800" b="0" dirty="0" smtClean="0">
                <a:solidFill>
                  <a:srgbClr val="0000FF"/>
                </a:solidFill>
              </a:rPr>
              <a:t>Key technique: </a:t>
            </a:r>
            <a:r>
              <a:rPr lang="en-US" sz="2800" b="0" dirty="0" err="1" smtClean="0">
                <a:solidFill>
                  <a:srgbClr val="0000FF"/>
                </a:solidFill>
              </a:rPr>
              <a:t>chordal</a:t>
            </a:r>
            <a:r>
              <a:rPr lang="en-US" sz="2800" b="0" dirty="0" smtClean="0">
                <a:solidFill>
                  <a:srgbClr val="0000FF"/>
                </a:solidFill>
              </a:rPr>
              <a:t> graph theory</a:t>
            </a:r>
            <a:endParaRPr lang="en-US" sz="2800" b="0" dirty="0">
              <a:solidFill>
                <a:srgbClr val="0000FF"/>
              </a:solidFill>
            </a:endParaRPr>
          </a:p>
        </p:txBody>
      </p:sp>
      <p:pic>
        <p:nvPicPr>
          <p:cNvPr id="699396" name="Picture 1028" descr="tandy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181600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9397" name="Rectangle 1029"/>
          <p:cNvSpPr>
            <a:spLocks noChangeArrowheads="1"/>
          </p:cNvSpPr>
          <p:nvPr/>
        </p:nvSpPr>
        <p:spPr bwMode="auto">
          <a:xfrm>
            <a:off x="727075" y="1836738"/>
            <a:ext cx="541338" cy="419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398" name="Rectangle 1030"/>
          <p:cNvSpPr>
            <a:spLocks noChangeArrowheads="1"/>
          </p:cNvSpPr>
          <p:nvPr/>
        </p:nvSpPr>
        <p:spPr bwMode="auto">
          <a:xfrm>
            <a:off x="3276600" y="1993900"/>
            <a:ext cx="2209800" cy="1054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399" name="Rectangle 1031"/>
          <p:cNvSpPr>
            <a:spLocks noChangeArrowheads="1"/>
          </p:cNvSpPr>
          <p:nvPr/>
        </p:nvSpPr>
        <p:spPr bwMode="auto">
          <a:xfrm>
            <a:off x="1419225" y="3670300"/>
            <a:ext cx="4137025" cy="218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9400" name="Group 1032"/>
          <p:cNvGrpSpPr>
            <a:grpSpLocks/>
          </p:cNvGrpSpPr>
          <p:nvPr/>
        </p:nvGrpSpPr>
        <p:grpSpPr bwMode="auto">
          <a:xfrm>
            <a:off x="1495425" y="3998913"/>
            <a:ext cx="4014788" cy="1657350"/>
            <a:chOff x="942" y="2559"/>
            <a:chExt cx="2529" cy="1044"/>
          </a:xfrm>
        </p:grpSpPr>
        <p:sp>
          <p:nvSpPr>
            <p:cNvPr id="699401" name="Line 1033"/>
            <p:cNvSpPr>
              <a:spLocks noChangeShapeType="1"/>
            </p:cNvSpPr>
            <p:nvPr/>
          </p:nvSpPr>
          <p:spPr bwMode="auto">
            <a:xfrm flipV="1">
              <a:off x="1017" y="3441"/>
              <a:ext cx="168" cy="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2" name="Line 1034"/>
            <p:cNvSpPr>
              <a:spLocks noChangeShapeType="1"/>
            </p:cNvSpPr>
            <p:nvPr/>
          </p:nvSpPr>
          <p:spPr bwMode="auto">
            <a:xfrm flipV="1">
              <a:off x="1179" y="3288"/>
              <a:ext cx="339" cy="15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3" name="Line 1035"/>
            <p:cNvSpPr>
              <a:spLocks noChangeShapeType="1"/>
            </p:cNvSpPr>
            <p:nvPr/>
          </p:nvSpPr>
          <p:spPr bwMode="auto">
            <a:xfrm flipV="1">
              <a:off x="1518" y="2889"/>
              <a:ext cx="648" cy="3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4" name="Line 1036"/>
            <p:cNvSpPr>
              <a:spLocks noChangeShapeType="1"/>
            </p:cNvSpPr>
            <p:nvPr/>
          </p:nvSpPr>
          <p:spPr bwMode="auto">
            <a:xfrm flipV="1">
              <a:off x="2160" y="2559"/>
              <a:ext cx="1311" cy="33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5" name="Line 1037"/>
            <p:cNvSpPr>
              <a:spLocks noChangeShapeType="1"/>
            </p:cNvSpPr>
            <p:nvPr/>
          </p:nvSpPr>
          <p:spPr bwMode="auto">
            <a:xfrm flipV="1">
              <a:off x="942" y="3531"/>
              <a:ext cx="78" cy="7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406" name="Group 1038"/>
          <p:cNvGrpSpPr>
            <a:grpSpLocks/>
          </p:cNvGrpSpPr>
          <p:nvPr/>
        </p:nvGrpSpPr>
        <p:grpSpPr bwMode="auto">
          <a:xfrm>
            <a:off x="1490663" y="5727700"/>
            <a:ext cx="4014787" cy="33338"/>
            <a:chOff x="939" y="3648"/>
            <a:chExt cx="2529" cy="21"/>
          </a:xfrm>
        </p:grpSpPr>
        <p:sp>
          <p:nvSpPr>
            <p:cNvPr id="699407" name="Line 1039"/>
            <p:cNvSpPr>
              <a:spLocks noChangeShapeType="1"/>
            </p:cNvSpPr>
            <p:nvPr/>
          </p:nvSpPr>
          <p:spPr bwMode="auto">
            <a:xfrm flipV="1">
              <a:off x="939" y="3669"/>
              <a:ext cx="8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8" name="Line 1040"/>
            <p:cNvSpPr>
              <a:spLocks noChangeShapeType="1"/>
            </p:cNvSpPr>
            <p:nvPr/>
          </p:nvSpPr>
          <p:spPr bwMode="auto">
            <a:xfrm flipV="1">
              <a:off x="1020" y="3666"/>
              <a:ext cx="171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09" name="Line 1041"/>
            <p:cNvSpPr>
              <a:spLocks noChangeShapeType="1"/>
            </p:cNvSpPr>
            <p:nvPr/>
          </p:nvSpPr>
          <p:spPr bwMode="auto">
            <a:xfrm flipV="1">
              <a:off x="1179" y="3666"/>
              <a:ext cx="33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10" name="Line 1042"/>
            <p:cNvSpPr>
              <a:spLocks noChangeShapeType="1"/>
            </p:cNvSpPr>
            <p:nvPr/>
          </p:nvSpPr>
          <p:spPr bwMode="auto">
            <a:xfrm flipV="1">
              <a:off x="1500" y="3657"/>
              <a:ext cx="663" cy="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11" name="Line 1043"/>
            <p:cNvSpPr>
              <a:spLocks noChangeShapeType="1"/>
            </p:cNvSpPr>
            <p:nvPr/>
          </p:nvSpPr>
          <p:spPr bwMode="auto">
            <a:xfrm flipV="1">
              <a:off x="2157" y="3648"/>
              <a:ext cx="1311" cy="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9412" name="Text Box 1044"/>
          <p:cNvSpPr txBox="1">
            <a:spLocks noChangeArrowheads="1"/>
          </p:cNvSpPr>
          <p:nvPr/>
        </p:nvSpPr>
        <p:spPr bwMode="auto">
          <a:xfrm>
            <a:off x="3960813" y="21780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charset="0"/>
              </a:rPr>
              <a:t>NJ</a:t>
            </a:r>
          </a:p>
        </p:txBody>
      </p:sp>
      <p:sp>
        <p:nvSpPr>
          <p:cNvPr id="699413" name="Text Box 1045"/>
          <p:cNvSpPr txBox="1">
            <a:spLocks noChangeArrowheads="1"/>
          </p:cNvSpPr>
          <p:nvPr/>
        </p:nvSpPr>
        <p:spPr bwMode="auto">
          <a:xfrm>
            <a:off x="3960813" y="2482850"/>
            <a:ext cx="1042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latin typeface="Times New Roman" charset="0"/>
              </a:rPr>
              <a:t>DCM1-NJ</a:t>
            </a:r>
          </a:p>
        </p:txBody>
      </p:sp>
      <p:sp>
        <p:nvSpPr>
          <p:cNvPr id="699414" name="Rectangle 1046"/>
          <p:cNvSpPr>
            <a:spLocks noChangeArrowheads="1"/>
          </p:cNvSpPr>
          <p:nvPr/>
        </p:nvSpPr>
        <p:spPr bwMode="auto">
          <a:xfrm>
            <a:off x="1289050" y="5984875"/>
            <a:ext cx="45243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415" name="Rectangle 1047"/>
          <p:cNvSpPr>
            <a:spLocks noChangeArrowheads="1"/>
          </p:cNvSpPr>
          <p:nvPr/>
        </p:nvSpPr>
        <p:spPr bwMode="auto">
          <a:xfrm>
            <a:off x="1219200" y="59150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9416" name="Rectangle 1048"/>
          <p:cNvSpPr>
            <a:spLocks noChangeArrowheads="1"/>
          </p:cNvSpPr>
          <p:nvPr/>
        </p:nvSpPr>
        <p:spPr bwMode="auto">
          <a:xfrm>
            <a:off x="21336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400</a:t>
            </a:r>
          </a:p>
        </p:txBody>
      </p:sp>
      <p:sp>
        <p:nvSpPr>
          <p:cNvPr id="699417" name="Rectangle 1049"/>
          <p:cNvSpPr>
            <a:spLocks noChangeArrowheads="1"/>
          </p:cNvSpPr>
          <p:nvPr/>
        </p:nvSpPr>
        <p:spPr bwMode="auto">
          <a:xfrm>
            <a:off x="3124200" y="5943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800</a:t>
            </a:r>
          </a:p>
        </p:txBody>
      </p:sp>
      <p:sp>
        <p:nvSpPr>
          <p:cNvPr id="699418" name="Rectangle 1050"/>
          <p:cNvSpPr>
            <a:spLocks noChangeArrowheads="1"/>
          </p:cNvSpPr>
          <p:nvPr/>
        </p:nvSpPr>
        <p:spPr bwMode="auto">
          <a:xfrm>
            <a:off x="51816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1600</a:t>
            </a:r>
          </a:p>
        </p:txBody>
      </p:sp>
      <p:sp>
        <p:nvSpPr>
          <p:cNvPr id="699419" name="Rectangle 1051"/>
          <p:cNvSpPr>
            <a:spLocks noChangeArrowheads="1"/>
          </p:cNvSpPr>
          <p:nvPr/>
        </p:nvSpPr>
        <p:spPr bwMode="auto">
          <a:xfrm>
            <a:off x="41148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1200</a:t>
            </a:r>
          </a:p>
        </p:txBody>
      </p:sp>
      <p:sp>
        <p:nvSpPr>
          <p:cNvPr id="699420" name="Rectangle 1052"/>
          <p:cNvSpPr>
            <a:spLocks noChangeArrowheads="1"/>
          </p:cNvSpPr>
          <p:nvPr/>
        </p:nvSpPr>
        <p:spPr bwMode="auto">
          <a:xfrm>
            <a:off x="2805113" y="61928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No. Taxa</a:t>
            </a:r>
          </a:p>
        </p:txBody>
      </p:sp>
      <p:sp>
        <p:nvSpPr>
          <p:cNvPr id="699421" name="Rectangle 1053"/>
          <p:cNvSpPr>
            <a:spLocks noChangeArrowheads="1"/>
          </p:cNvSpPr>
          <p:nvPr/>
        </p:nvSpPr>
        <p:spPr bwMode="auto">
          <a:xfrm>
            <a:off x="838200" y="571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</a:t>
            </a:r>
          </a:p>
        </p:txBody>
      </p:sp>
      <p:sp>
        <p:nvSpPr>
          <p:cNvPr id="699422" name="Rectangle 1054"/>
          <p:cNvSpPr>
            <a:spLocks noChangeArrowheads="1"/>
          </p:cNvSpPr>
          <p:nvPr/>
        </p:nvSpPr>
        <p:spPr bwMode="auto">
          <a:xfrm>
            <a:off x="8382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0.2</a:t>
            </a:r>
          </a:p>
        </p:txBody>
      </p:sp>
      <p:sp>
        <p:nvSpPr>
          <p:cNvPr id="699423" name="Rectangle 1055"/>
          <p:cNvSpPr>
            <a:spLocks noChangeArrowheads="1"/>
          </p:cNvSpPr>
          <p:nvPr/>
        </p:nvSpPr>
        <p:spPr bwMode="auto">
          <a:xfrm>
            <a:off x="838200" y="39147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0.4</a:t>
            </a:r>
          </a:p>
        </p:txBody>
      </p:sp>
      <p:sp>
        <p:nvSpPr>
          <p:cNvPr id="699424" name="Rectangle 1056"/>
          <p:cNvSpPr>
            <a:spLocks noChangeArrowheads="1"/>
          </p:cNvSpPr>
          <p:nvPr/>
        </p:nvSpPr>
        <p:spPr bwMode="auto">
          <a:xfrm>
            <a:off x="838200" y="3048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0.6</a:t>
            </a:r>
          </a:p>
        </p:txBody>
      </p:sp>
      <p:sp>
        <p:nvSpPr>
          <p:cNvPr id="699425" name="Rectangle 1057"/>
          <p:cNvSpPr>
            <a:spLocks noChangeArrowheads="1"/>
          </p:cNvSpPr>
          <p:nvPr/>
        </p:nvSpPr>
        <p:spPr bwMode="auto">
          <a:xfrm>
            <a:off x="838200" y="21685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0.8</a:t>
            </a:r>
          </a:p>
        </p:txBody>
      </p:sp>
      <p:sp>
        <p:nvSpPr>
          <p:cNvPr id="699426" name="Rectangle 1058"/>
          <p:cNvSpPr>
            <a:spLocks noChangeArrowheads="1"/>
          </p:cNvSpPr>
          <p:nvPr/>
        </p:nvSpPr>
        <p:spPr bwMode="auto">
          <a:xfrm rot="-5400000">
            <a:off x="183357" y="33980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charset="0"/>
              </a:rPr>
              <a:t>Error Rate</a:t>
            </a:r>
          </a:p>
        </p:txBody>
      </p:sp>
      <p:grpSp>
        <p:nvGrpSpPr>
          <p:cNvPr id="699427" name="Group 1059"/>
          <p:cNvGrpSpPr>
            <a:grpSpLocks/>
          </p:cNvGrpSpPr>
          <p:nvPr/>
        </p:nvGrpSpPr>
        <p:grpSpPr bwMode="auto">
          <a:xfrm>
            <a:off x="3429000" y="2362200"/>
            <a:ext cx="457200" cy="0"/>
            <a:chOff x="2160" y="1488"/>
            <a:chExt cx="288" cy="0"/>
          </a:xfrm>
        </p:grpSpPr>
        <p:sp>
          <p:nvSpPr>
            <p:cNvPr id="699428" name="Line 1060"/>
            <p:cNvSpPr>
              <a:spLocks noChangeShapeType="1"/>
            </p:cNvSpPr>
            <p:nvPr/>
          </p:nvSpPr>
          <p:spPr bwMode="auto">
            <a:xfrm>
              <a:off x="2160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29" name="Line 1061"/>
            <p:cNvSpPr>
              <a:spLocks noChangeShapeType="1"/>
            </p:cNvSpPr>
            <p:nvPr/>
          </p:nvSpPr>
          <p:spPr bwMode="auto">
            <a:xfrm>
              <a:off x="2304" y="1488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9430" name="Group 1062"/>
          <p:cNvGrpSpPr>
            <a:grpSpLocks/>
          </p:cNvGrpSpPr>
          <p:nvPr/>
        </p:nvGrpSpPr>
        <p:grpSpPr bwMode="auto">
          <a:xfrm>
            <a:off x="3429000" y="2667000"/>
            <a:ext cx="457200" cy="0"/>
            <a:chOff x="2160" y="1680"/>
            <a:chExt cx="288" cy="0"/>
          </a:xfrm>
        </p:grpSpPr>
        <p:sp>
          <p:nvSpPr>
            <p:cNvPr id="699431" name="Line 1063"/>
            <p:cNvSpPr>
              <a:spLocks noChangeShapeType="1"/>
            </p:cNvSpPr>
            <p:nvPr/>
          </p:nvSpPr>
          <p:spPr bwMode="auto">
            <a:xfrm>
              <a:off x="2160" y="1680"/>
              <a:ext cx="1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432" name="Line 1064"/>
            <p:cNvSpPr>
              <a:spLocks noChangeShapeType="1"/>
            </p:cNvSpPr>
            <p:nvPr/>
          </p:nvSpPr>
          <p:spPr bwMode="auto">
            <a:xfrm>
              <a:off x="2304" y="1680"/>
              <a:ext cx="1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3851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4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know a lot about which site evolution models are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, and which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Some polynomial time </a:t>
            </a:r>
            <a:r>
              <a:rPr lang="en-US" dirty="0" err="1" smtClean="0">
                <a:solidFill>
                  <a:schemeClr val="bg1"/>
                </a:solidFill>
              </a:rPr>
              <a:t>afc</a:t>
            </a:r>
            <a:r>
              <a:rPr lang="en-US" dirty="0" smtClean="0">
                <a:solidFill>
                  <a:schemeClr val="bg1"/>
                </a:solidFill>
              </a:rPr>
              <a:t> methods have been developed, and we know a little bit about the sequence length requirements for standard methods.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Extensive studies show that even the best methods produce gene trees with some error.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1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Some polynomial time </a:t>
            </a:r>
            <a:r>
              <a:rPr lang="en-US" dirty="0" err="1" smtClean="0">
                <a:solidFill>
                  <a:srgbClr val="0000FF"/>
                </a:solidFill>
              </a:rPr>
              <a:t>afc</a:t>
            </a:r>
            <a:r>
              <a:rPr lang="en-US" dirty="0" smtClean="0">
                <a:solidFill>
                  <a:srgbClr val="0000FF"/>
                </a:solidFill>
              </a:rPr>
              <a:t> methods have been developed</a:t>
            </a:r>
            <a:r>
              <a:rPr lang="en-US" dirty="0" smtClean="0"/>
              <a:t>, and we know a little bit about the sequence length requirements for standard methods.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Extensive studies show that even the best methods produce gene trees with some error.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7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Some polynomial time </a:t>
            </a:r>
            <a:r>
              <a:rPr lang="en-US" dirty="0" err="1" smtClean="0">
                <a:solidFill>
                  <a:srgbClr val="000000"/>
                </a:solidFill>
              </a:rPr>
              <a:t>afc</a:t>
            </a:r>
            <a:r>
              <a:rPr lang="en-US" dirty="0" smtClean="0">
                <a:solidFill>
                  <a:srgbClr val="000000"/>
                </a:solidFill>
              </a:rPr>
              <a:t> methods have been developed, and we know a little bit about the sequence length requirements for standard methods.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Extensive studies show that even the best methods produce gene trees with some error.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8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 know a lot about which site evolution models are identifiable, and which methods are statistically consistent.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Some polynomial time </a:t>
            </a:r>
            <a:r>
              <a:rPr lang="en-US" dirty="0" err="1" smtClean="0">
                <a:solidFill>
                  <a:srgbClr val="000000"/>
                </a:solidFill>
              </a:rPr>
              <a:t>afc</a:t>
            </a:r>
            <a:r>
              <a:rPr lang="en-US" dirty="0" smtClean="0">
                <a:solidFill>
                  <a:srgbClr val="000000"/>
                </a:solidFill>
              </a:rPr>
              <a:t> methods have been developed, and we know a little bit about the sequence length requirements for standard methods.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Just about everything is NP-hard, and the datasets are big.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Extensive studies show that even the best methods produce gene trees with some error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4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21" y="969964"/>
            <a:ext cx="3789422" cy="327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41692" y="179388"/>
            <a:ext cx="883300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Estimating The Tree of Life: a </a:t>
            </a:r>
            <a:r>
              <a:rPr lang="en-US" sz="3200" i="1" dirty="0" smtClean="0"/>
              <a:t>Grand Challenge</a:t>
            </a:r>
            <a:endParaRPr lang="en-US" sz="3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823224" y="1720025"/>
            <a:ext cx="43207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Biomedical applications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   Mechanisms of evolution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Environmental influences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Drug Design</a:t>
            </a:r>
          </a:p>
          <a:p>
            <a:r>
              <a:rPr lang="en-US" sz="2400" dirty="0" smtClean="0"/>
              <a:t>     Protein structure and function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Human migrations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5038" y="4597452"/>
            <a:ext cx="675314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NP</a:t>
            </a:r>
            <a:r>
              <a:rPr lang="en-US" sz="2400" dirty="0"/>
              <a:t>-hard problems and large datasets</a:t>
            </a:r>
          </a:p>
          <a:p>
            <a:r>
              <a:rPr lang="en-US" sz="2400" dirty="0"/>
              <a:t>	Current methods do not provide good accuracy </a:t>
            </a:r>
          </a:p>
          <a:p>
            <a:r>
              <a:rPr lang="en-US" sz="2400" dirty="0"/>
              <a:t>	HPC is insufficient </a:t>
            </a:r>
            <a:r>
              <a:rPr lang="en-US" sz="2400" i="1" dirty="0">
                <a:solidFill>
                  <a:srgbClr val="0000FF"/>
                </a:solidFill>
              </a:rPr>
              <a:t>	</a:t>
            </a:r>
          </a:p>
          <a:p>
            <a:r>
              <a:rPr lang="en-US" sz="2400" i="1" dirty="0">
                <a:solidFill>
                  <a:srgbClr val="0000FF"/>
                </a:solidFill>
              </a:rPr>
              <a:t>Novel techniques needed </a:t>
            </a:r>
            <a:r>
              <a:rPr lang="en-US" sz="2400" dirty="0">
                <a:solidFill>
                  <a:srgbClr val="0000FF"/>
                </a:solidFill>
              </a:rPr>
              <a:t>for scalability and </a:t>
            </a:r>
            <a:r>
              <a:rPr lang="en-US" sz="2400" dirty="0" smtClean="0">
                <a:solidFill>
                  <a:srgbClr val="0000FF"/>
                </a:solidFill>
              </a:rPr>
              <a:t>accuracy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1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other words…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068989" y="2133539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56353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Statistical consistency doesn’t guarantee accuracy </a:t>
            </a:r>
            <a:r>
              <a:rPr lang="en-US" sz="2800" dirty="0" err="1" smtClean="0"/>
              <a:t>w.h.p</a:t>
            </a:r>
            <a:r>
              <a:rPr lang="en-US" sz="2800" dirty="0" smtClean="0"/>
              <a:t>. unless the sequences </a:t>
            </a:r>
            <a:r>
              <a:rPr lang="en-US" sz="2800" b="1" i="1" dirty="0" smtClean="0">
                <a:solidFill>
                  <a:srgbClr val="0000FF"/>
                </a:solidFill>
              </a:rPr>
              <a:t>are long enough.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3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II: Species Tree Estimation from multiple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7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6" y="1539489"/>
            <a:ext cx="3330289" cy="28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494080" y="4740275"/>
            <a:ext cx="83959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Why do we need whole genomes?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Will whole genomes make phylogeny estimation easy?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How hard are the computational problems?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Do we have sufficient methods for this?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935038" y="179389"/>
            <a:ext cx="7740382" cy="11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smtClean="0"/>
              <a:t>				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Phylogenomics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(Phylogenetic estimation from whole genomes)</a:t>
            </a:r>
            <a:endParaRPr lang="en-US" dirty="0"/>
          </a:p>
        </p:txBody>
      </p:sp>
      <p:pic>
        <p:nvPicPr>
          <p:cNvPr id="2" name="Picture 1" descr="genome-10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8" y="1570131"/>
            <a:ext cx="2670117" cy="26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5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multiple genes</a:t>
            </a:r>
            <a:endParaRPr lang="en-US" dirty="0"/>
          </a:p>
        </p:txBody>
      </p:sp>
      <p:grpSp>
        <p:nvGrpSpPr>
          <p:cNvPr id="390147" name="Group 3"/>
          <p:cNvGrpSpPr>
            <a:grpSpLocks/>
          </p:cNvGrpSpPr>
          <p:nvPr/>
        </p:nvGrpSpPr>
        <p:grpSpPr bwMode="auto">
          <a:xfrm>
            <a:off x="458788" y="2124075"/>
            <a:ext cx="2513012" cy="3057525"/>
            <a:chOff x="289" y="1338"/>
            <a:chExt cx="1583" cy="1926"/>
          </a:xfrm>
        </p:grpSpPr>
        <p:sp>
          <p:nvSpPr>
            <p:cNvPr id="390148" name="Line 4"/>
            <p:cNvSpPr>
              <a:spLocks noChangeShapeType="1"/>
            </p:cNvSpPr>
            <p:nvPr/>
          </p:nvSpPr>
          <p:spPr bwMode="auto">
            <a:xfrm>
              <a:off x="657" y="1338"/>
              <a:ext cx="15" cy="1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49" name="Line 5"/>
            <p:cNvSpPr>
              <a:spLocks noChangeShapeType="1"/>
            </p:cNvSpPr>
            <p:nvPr/>
          </p:nvSpPr>
          <p:spPr bwMode="auto">
            <a:xfrm>
              <a:off x="336" y="172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50" name="Text Box 6"/>
            <p:cNvSpPr txBox="1">
              <a:spLocks noChangeArrowheads="1"/>
            </p:cNvSpPr>
            <p:nvPr/>
          </p:nvSpPr>
          <p:spPr bwMode="auto">
            <a:xfrm>
              <a:off x="700" y="1363"/>
              <a:ext cx="9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 </a:t>
              </a:r>
              <a:r>
                <a:rPr lang="en-US" sz="3200">
                  <a:solidFill>
                    <a:schemeClr val="folHlink"/>
                  </a:solidFill>
                  <a:latin typeface="Helvetica" charset="0"/>
                </a:rPr>
                <a:t>gene 1</a:t>
              </a:r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306" y="172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52" name="Text Box 8"/>
            <p:cNvSpPr txBox="1">
              <a:spLocks noChangeArrowheads="1"/>
            </p:cNvSpPr>
            <p:nvPr/>
          </p:nvSpPr>
          <p:spPr bwMode="auto">
            <a:xfrm>
              <a:off x="289" y="193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390153" name="Text Box 9"/>
            <p:cNvSpPr txBox="1">
              <a:spLocks noChangeArrowheads="1"/>
            </p:cNvSpPr>
            <p:nvPr/>
          </p:nvSpPr>
          <p:spPr bwMode="auto">
            <a:xfrm>
              <a:off x="289" y="216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54" name="Text Box 10"/>
            <p:cNvSpPr txBox="1">
              <a:spLocks noChangeArrowheads="1"/>
            </p:cNvSpPr>
            <p:nvPr/>
          </p:nvSpPr>
          <p:spPr bwMode="auto">
            <a:xfrm>
              <a:off x="289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55" name="Text Box 11"/>
            <p:cNvSpPr txBox="1">
              <a:spLocks noChangeArrowheads="1"/>
            </p:cNvSpPr>
            <p:nvPr/>
          </p:nvSpPr>
          <p:spPr bwMode="auto">
            <a:xfrm>
              <a:off x="289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56" name="Text Box 12"/>
            <p:cNvSpPr txBox="1">
              <a:spLocks noChangeArrowheads="1"/>
            </p:cNvSpPr>
            <p:nvPr/>
          </p:nvSpPr>
          <p:spPr bwMode="auto">
            <a:xfrm>
              <a:off x="289" y="286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652" y="1790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TCTAATGGAA</a:t>
              </a:r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10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GCTAAGGGAA</a:t>
              </a:r>
            </a:p>
          </p:txBody>
        </p:sp>
        <p:sp>
          <p:nvSpPr>
            <p:cNvPr id="390159" name="Text Box 15"/>
            <p:cNvSpPr txBox="1">
              <a:spLocks noChangeArrowheads="1"/>
            </p:cNvSpPr>
            <p:nvPr/>
          </p:nvSpPr>
          <p:spPr bwMode="auto">
            <a:xfrm>
              <a:off x="652" y="2236"/>
              <a:ext cx="1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TCTAAGGGAA</a:t>
              </a:r>
            </a:p>
          </p:txBody>
        </p:sp>
        <p:sp>
          <p:nvSpPr>
            <p:cNvPr id="390160" name="Text Box 16"/>
            <p:cNvSpPr txBox="1">
              <a:spLocks noChangeArrowheads="1"/>
            </p:cNvSpPr>
            <p:nvPr/>
          </p:nvSpPr>
          <p:spPr bwMode="auto">
            <a:xfrm>
              <a:off x="652" y="2448"/>
              <a:ext cx="10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TCTAACGGAA</a:t>
              </a:r>
            </a:p>
          </p:txBody>
        </p:sp>
        <p:sp>
          <p:nvSpPr>
            <p:cNvPr id="390161" name="Text Box 17"/>
            <p:cNvSpPr txBox="1">
              <a:spLocks noChangeArrowheads="1"/>
            </p:cNvSpPr>
            <p:nvPr/>
          </p:nvSpPr>
          <p:spPr bwMode="auto">
            <a:xfrm>
              <a:off x="667" y="266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TCTAATGGAC</a:t>
              </a:r>
            </a:p>
          </p:txBody>
        </p:sp>
        <p:sp>
          <p:nvSpPr>
            <p:cNvPr id="390162" name="Text Box 18"/>
            <p:cNvSpPr txBox="1">
              <a:spLocks noChangeArrowheads="1"/>
            </p:cNvSpPr>
            <p:nvPr/>
          </p:nvSpPr>
          <p:spPr bwMode="auto">
            <a:xfrm>
              <a:off x="667" y="290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TATAACGGAA</a:t>
              </a:r>
            </a:p>
          </p:txBody>
        </p:sp>
      </p:grpSp>
      <p:grpSp>
        <p:nvGrpSpPr>
          <p:cNvPr id="390163" name="Group 19"/>
          <p:cNvGrpSpPr>
            <a:grpSpLocks/>
          </p:cNvGrpSpPr>
          <p:nvPr/>
        </p:nvGrpSpPr>
        <p:grpSpPr bwMode="auto">
          <a:xfrm>
            <a:off x="6019800" y="2438400"/>
            <a:ext cx="2538413" cy="2819400"/>
            <a:chOff x="3792" y="1536"/>
            <a:chExt cx="1599" cy="1776"/>
          </a:xfrm>
        </p:grpSpPr>
        <p:sp>
          <p:nvSpPr>
            <p:cNvPr id="390164" name="Rectangle 20"/>
            <p:cNvSpPr>
              <a:spLocks noChangeArrowheads="1"/>
            </p:cNvSpPr>
            <p:nvPr/>
          </p:nvSpPr>
          <p:spPr bwMode="auto">
            <a:xfrm>
              <a:off x="4244" y="1556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C0000"/>
                  </a:solidFill>
                  <a:latin typeface="Helvetica" charset="0"/>
                </a:rPr>
                <a:t>gene 3</a:t>
              </a:r>
              <a:endParaRPr lang="en-US" sz="3200" i="1">
                <a:solidFill>
                  <a:srgbClr val="CC0000"/>
                </a:solidFill>
                <a:latin typeface="Helvetica" charset="0"/>
              </a:endParaRPr>
            </a:p>
          </p:txBody>
        </p:sp>
        <p:sp>
          <p:nvSpPr>
            <p:cNvPr id="390165" name="Rectangle 21"/>
            <p:cNvSpPr>
              <a:spLocks noChangeArrowheads="1"/>
            </p:cNvSpPr>
            <p:nvPr/>
          </p:nvSpPr>
          <p:spPr bwMode="auto">
            <a:xfrm>
              <a:off x="4176" y="2016"/>
              <a:ext cx="9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TATTGATACA</a:t>
              </a:r>
            </a:p>
          </p:txBody>
        </p:sp>
        <p:sp>
          <p:nvSpPr>
            <p:cNvPr id="390166" name="Rectangle 22"/>
            <p:cNvSpPr>
              <a:spLocks noChangeArrowheads="1"/>
            </p:cNvSpPr>
            <p:nvPr/>
          </p:nvSpPr>
          <p:spPr bwMode="auto">
            <a:xfrm>
              <a:off x="4176" y="2256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TCTTGATACC</a:t>
              </a:r>
            </a:p>
          </p:txBody>
        </p:sp>
        <p:sp>
          <p:nvSpPr>
            <p:cNvPr id="390167" name="Rectangle 23"/>
            <p:cNvSpPr>
              <a:spLocks noChangeArrowheads="1"/>
            </p:cNvSpPr>
            <p:nvPr/>
          </p:nvSpPr>
          <p:spPr bwMode="auto">
            <a:xfrm>
              <a:off x="4176" y="2724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68" name="Rectangle 24"/>
            <p:cNvSpPr>
              <a:spLocks noChangeArrowheads="1"/>
            </p:cNvSpPr>
            <p:nvPr/>
          </p:nvSpPr>
          <p:spPr bwMode="auto">
            <a:xfrm>
              <a:off x="4176" y="2964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CATTCATACC</a:t>
              </a:r>
            </a:p>
          </p:txBody>
        </p:sp>
        <p:sp>
          <p:nvSpPr>
            <p:cNvPr id="390169" name="Rectangle 25"/>
            <p:cNvSpPr>
              <a:spLocks noChangeArrowheads="1"/>
            </p:cNvSpPr>
            <p:nvPr/>
          </p:nvSpPr>
          <p:spPr bwMode="auto">
            <a:xfrm>
              <a:off x="4176" y="24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70" name="Text Box 26"/>
            <p:cNvSpPr txBox="1">
              <a:spLocks noChangeArrowheads="1"/>
            </p:cNvSpPr>
            <p:nvPr/>
          </p:nvSpPr>
          <p:spPr bwMode="auto">
            <a:xfrm>
              <a:off x="3857" y="193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71" name="Text Box 27"/>
            <p:cNvSpPr txBox="1">
              <a:spLocks noChangeArrowheads="1"/>
            </p:cNvSpPr>
            <p:nvPr/>
          </p:nvSpPr>
          <p:spPr bwMode="auto">
            <a:xfrm>
              <a:off x="3840" y="217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72" name="Text Box 28"/>
            <p:cNvSpPr txBox="1">
              <a:spLocks noChangeArrowheads="1"/>
            </p:cNvSpPr>
            <p:nvPr/>
          </p:nvSpPr>
          <p:spPr bwMode="auto">
            <a:xfrm>
              <a:off x="3840" y="241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73" name="Text Box 29"/>
            <p:cNvSpPr txBox="1">
              <a:spLocks noChangeArrowheads="1"/>
            </p:cNvSpPr>
            <p:nvPr/>
          </p:nvSpPr>
          <p:spPr bwMode="auto">
            <a:xfrm>
              <a:off x="3840" y="268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74" name="Text Box 30"/>
            <p:cNvSpPr txBox="1">
              <a:spLocks noChangeArrowheads="1"/>
            </p:cNvSpPr>
            <p:nvPr/>
          </p:nvSpPr>
          <p:spPr bwMode="auto">
            <a:xfrm>
              <a:off x="3840" y="2916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75" name="Line 31"/>
            <p:cNvSpPr>
              <a:spLocks noChangeShapeType="1"/>
            </p:cNvSpPr>
            <p:nvPr/>
          </p:nvSpPr>
          <p:spPr bwMode="auto">
            <a:xfrm>
              <a:off x="4176" y="153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76" name="Line 32"/>
            <p:cNvSpPr>
              <a:spLocks noChangeShapeType="1"/>
            </p:cNvSpPr>
            <p:nvPr/>
          </p:nvSpPr>
          <p:spPr bwMode="auto">
            <a:xfrm>
              <a:off x="3792" y="1920"/>
              <a:ext cx="1599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177" name="Group 33"/>
          <p:cNvGrpSpPr>
            <a:grpSpLocks/>
          </p:cNvGrpSpPr>
          <p:nvPr/>
        </p:nvGrpSpPr>
        <p:grpSpPr bwMode="auto">
          <a:xfrm>
            <a:off x="3048000" y="3124200"/>
            <a:ext cx="2513013" cy="2362200"/>
            <a:chOff x="1920" y="1968"/>
            <a:chExt cx="1583" cy="1488"/>
          </a:xfrm>
        </p:grpSpPr>
        <p:sp>
          <p:nvSpPr>
            <p:cNvPr id="390178" name="Rectangle 34"/>
            <p:cNvSpPr>
              <a:spLocks noChangeArrowheads="1"/>
            </p:cNvSpPr>
            <p:nvPr/>
          </p:nvSpPr>
          <p:spPr bwMode="auto">
            <a:xfrm>
              <a:off x="2352" y="1974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Helvetica" charset="0"/>
                </a:rPr>
                <a:t>gene 2</a:t>
              </a:r>
              <a:endParaRPr lang="en-US" sz="32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79" name="Rectangle 35"/>
            <p:cNvSpPr>
              <a:spLocks noChangeArrowheads="1"/>
            </p:cNvSpPr>
            <p:nvPr/>
          </p:nvSpPr>
          <p:spPr bwMode="auto">
            <a:xfrm>
              <a:off x="2297" y="2448"/>
              <a:ext cx="10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GGTAACCCTC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0" name="Rectangle 36"/>
            <p:cNvSpPr>
              <a:spLocks noChangeArrowheads="1"/>
            </p:cNvSpPr>
            <p:nvPr/>
          </p:nvSpPr>
          <p:spPr bwMode="auto">
            <a:xfrm>
              <a:off x="2297" y="26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1" name="Rectangle 37"/>
            <p:cNvSpPr>
              <a:spLocks noChangeArrowheads="1"/>
            </p:cNvSpPr>
            <p:nvPr/>
          </p:nvSpPr>
          <p:spPr bwMode="auto">
            <a:xfrm>
              <a:off x="2293" y="2908"/>
              <a:ext cx="10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GGTGACCATC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2" name="Rectangle 38"/>
            <p:cNvSpPr>
              <a:spLocks noChangeArrowheads="1"/>
            </p:cNvSpPr>
            <p:nvPr/>
          </p:nvSpPr>
          <p:spPr bwMode="auto">
            <a:xfrm>
              <a:off x="2303" y="314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3" name="Line 39"/>
            <p:cNvSpPr>
              <a:spLocks noChangeShapeType="1"/>
            </p:cNvSpPr>
            <p:nvPr/>
          </p:nvSpPr>
          <p:spPr bwMode="auto">
            <a:xfrm>
              <a:off x="2288" y="1968"/>
              <a:ext cx="16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4" name="Line 40"/>
            <p:cNvSpPr>
              <a:spLocks noChangeShapeType="1"/>
            </p:cNvSpPr>
            <p:nvPr/>
          </p:nvSpPr>
          <p:spPr bwMode="auto">
            <a:xfrm>
              <a:off x="1967" y="235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5" name="Text Box 41"/>
            <p:cNvSpPr txBox="1">
              <a:spLocks noChangeArrowheads="1"/>
            </p:cNvSpPr>
            <p:nvPr/>
          </p:nvSpPr>
          <p:spPr bwMode="auto">
            <a:xfrm>
              <a:off x="1920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86" name="Text Box 42"/>
            <p:cNvSpPr txBox="1">
              <a:spLocks noChangeArrowheads="1"/>
            </p:cNvSpPr>
            <p:nvPr/>
          </p:nvSpPr>
          <p:spPr bwMode="auto">
            <a:xfrm>
              <a:off x="1920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5</a:t>
              </a:r>
              <a:endParaRPr lang="en-US"/>
            </a:p>
          </p:txBody>
        </p:sp>
        <p:sp>
          <p:nvSpPr>
            <p:cNvPr id="390187" name="Text Box 43"/>
            <p:cNvSpPr txBox="1">
              <a:spLocks noChangeArrowheads="1"/>
            </p:cNvSpPr>
            <p:nvPr/>
          </p:nvSpPr>
          <p:spPr bwMode="auto">
            <a:xfrm>
              <a:off x="1920" y="288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6</a:t>
              </a:r>
              <a:endParaRPr lang="en-US"/>
            </a:p>
          </p:txBody>
        </p:sp>
        <p:sp>
          <p:nvSpPr>
            <p:cNvPr id="390188" name="Text Box 44"/>
            <p:cNvSpPr txBox="1">
              <a:spLocks noChangeArrowheads="1"/>
            </p:cNvSpPr>
            <p:nvPr/>
          </p:nvSpPr>
          <p:spPr bwMode="auto">
            <a:xfrm>
              <a:off x="1920" y="312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570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392195" name="Line 3"/>
          <p:cNvSpPr>
            <a:spLocks noChangeShapeType="1"/>
          </p:cNvSpPr>
          <p:nvPr/>
        </p:nvSpPr>
        <p:spPr bwMode="auto">
          <a:xfrm>
            <a:off x="998538" y="149225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6" name="Line 4"/>
          <p:cNvSpPr>
            <a:spLocks noChangeShapeType="1"/>
          </p:cNvSpPr>
          <p:nvPr/>
        </p:nvSpPr>
        <p:spPr bwMode="auto">
          <a:xfrm>
            <a:off x="152400" y="2111375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7" name="Text Box 5"/>
          <p:cNvSpPr txBox="1">
            <a:spLocks noChangeArrowheads="1"/>
          </p:cNvSpPr>
          <p:nvPr/>
        </p:nvSpPr>
        <p:spPr bwMode="auto">
          <a:xfrm>
            <a:off x="1219200" y="1531938"/>
            <a:ext cx="1490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folHlink"/>
                </a:solidFill>
                <a:latin typeface="Helvetica" charset="0"/>
              </a:rPr>
              <a:t> </a:t>
            </a:r>
            <a:r>
              <a:rPr lang="en-US" sz="3200">
                <a:solidFill>
                  <a:schemeClr val="folHlink"/>
                </a:solidFill>
                <a:latin typeface="Helvetica" charset="0"/>
              </a:rPr>
              <a:t>gene 1</a:t>
            </a:r>
          </a:p>
        </p:txBody>
      </p:sp>
      <p:sp>
        <p:nvSpPr>
          <p:cNvPr id="392198" name="Text Box 6"/>
          <p:cNvSpPr txBox="1">
            <a:spLocks noChangeArrowheads="1"/>
          </p:cNvSpPr>
          <p:nvPr/>
        </p:nvSpPr>
        <p:spPr bwMode="auto">
          <a:xfrm>
            <a:off x="441325" y="2111375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92199" name="Text Box 7"/>
          <p:cNvSpPr txBox="1">
            <a:spLocks noChangeArrowheads="1"/>
          </p:cNvSpPr>
          <p:nvPr/>
        </p:nvSpPr>
        <p:spPr bwMode="auto">
          <a:xfrm>
            <a:off x="414338" y="244475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392200" name="Text Box 8"/>
          <p:cNvSpPr txBox="1">
            <a:spLocks noChangeArrowheads="1"/>
          </p:cNvSpPr>
          <p:nvPr/>
        </p:nvSpPr>
        <p:spPr bwMode="auto">
          <a:xfrm>
            <a:off x="414338" y="2797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414338" y="3178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392202" name="Text Box 10"/>
          <p:cNvSpPr txBox="1">
            <a:spLocks noChangeArrowheads="1"/>
          </p:cNvSpPr>
          <p:nvPr/>
        </p:nvSpPr>
        <p:spPr bwMode="auto">
          <a:xfrm>
            <a:off x="414338" y="3559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392203" name="Text Box 11"/>
          <p:cNvSpPr txBox="1">
            <a:spLocks noChangeArrowheads="1"/>
          </p:cNvSpPr>
          <p:nvPr/>
        </p:nvSpPr>
        <p:spPr bwMode="auto">
          <a:xfrm>
            <a:off x="414338" y="3940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392204" name="Text Box 12"/>
          <p:cNvSpPr txBox="1">
            <a:spLocks noChangeArrowheads="1"/>
          </p:cNvSpPr>
          <p:nvPr/>
        </p:nvSpPr>
        <p:spPr bwMode="auto">
          <a:xfrm>
            <a:off x="414338" y="4321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414338" y="468312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8</a:t>
            </a:r>
            <a:endParaRPr lang="en-US"/>
          </a:p>
        </p:txBody>
      </p:sp>
      <p:sp>
        <p:nvSpPr>
          <p:cNvPr id="392206" name="Rectangle 14"/>
          <p:cNvSpPr>
            <a:spLocks noChangeArrowheads="1"/>
          </p:cNvSpPr>
          <p:nvPr/>
        </p:nvSpPr>
        <p:spPr bwMode="auto">
          <a:xfrm>
            <a:off x="274320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Helvetica" charset="0"/>
              </a:rPr>
              <a:t>gene 2</a:t>
            </a:r>
            <a:endParaRPr lang="en-US" sz="32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07" name="Rectangle 15"/>
          <p:cNvSpPr>
            <a:spLocks noChangeArrowheads="1"/>
          </p:cNvSpPr>
          <p:nvPr/>
        </p:nvSpPr>
        <p:spPr bwMode="auto">
          <a:xfrm>
            <a:off x="422275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0000"/>
                </a:solidFill>
                <a:latin typeface="Helvetica" charset="0"/>
              </a:rPr>
              <a:t>gene 3</a:t>
            </a:r>
            <a:endParaRPr lang="en-US" sz="3200" i="1">
              <a:solidFill>
                <a:srgbClr val="CC0000"/>
              </a:solidFill>
              <a:latin typeface="Helvetica" charset="0"/>
            </a:endParaRP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1143000" y="2209800"/>
            <a:ext cx="1617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TCTAATGGAA</a:t>
            </a:r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1098550" y="2568575"/>
            <a:ext cx="1685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GCTAAGGGAA</a:t>
            </a:r>
          </a:p>
        </p:txBody>
      </p:sp>
      <p:sp>
        <p:nvSpPr>
          <p:cNvPr id="392210" name="Text Box 18"/>
          <p:cNvSpPr txBox="1">
            <a:spLocks noChangeArrowheads="1"/>
          </p:cNvSpPr>
          <p:nvPr/>
        </p:nvSpPr>
        <p:spPr bwMode="auto">
          <a:xfrm>
            <a:off x="1143000" y="2917825"/>
            <a:ext cx="1652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TCTAAGGGAA</a:t>
            </a:r>
          </a:p>
        </p:txBody>
      </p:sp>
      <p:sp>
        <p:nvSpPr>
          <p:cNvPr id="392211" name="Text Box 19"/>
          <p:cNvSpPr txBox="1">
            <a:spLocks noChangeArrowheads="1"/>
          </p:cNvSpPr>
          <p:nvPr/>
        </p:nvSpPr>
        <p:spPr bwMode="auto">
          <a:xfrm>
            <a:off x="1143000" y="3254375"/>
            <a:ext cx="163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TCTAACGGAA</a:t>
            </a:r>
          </a:p>
        </p:txBody>
      </p:sp>
      <p:sp>
        <p:nvSpPr>
          <p:cNvPr id="392212" name="Text Box 20"/>
          <p:cNvSpPr txBox="1">
            <a:spLocks noChangeArrowheads="1"/>
          </p:cNvSpPr>
          <p:nvPr/>
        </p:nvSpPr>
        <p:spPr bwMode="auto">
          <a:xfrm>
            <a:off x="1166813" y="4365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TCTAATGGAC</a:t>
            </a:r>
          </a:p>
        </p:txBody>
      </p:sp>
      <p:sp>
        <p:nvSpPr>
          <p:cNvPr id="392213" name="Text Box 21"/>
          <p:cNvSpPr txBox="1">
            <a:spLocks noChangeArrowheads="1"/>
          </p:cNvSpPr>
          <p:nvPr/>
        </p:nvSpPr>
        <p:spPr bwMode="auto">
          <a:xfrm>
            <a:off x="1166813" y="4746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TATAACGGAA</a:t>
            </a:r>
          </a:p>
        </p:txBody>
      </p:sp>
      <p:sp>
        <p:nvSpPr>
          <p:cNvPr id="392214" name="Rectangle 22"/>
          <p:cNvSpPr>
            <a:spLocks noChangeArrowheads="1"/>
          </p:cNvSpPr>
          <p:nvPr/>
        </p:nvSpPr>
        <p:spPr bwMode="auto">
          <a:xfrm>
            <a:off x="2655888" y="3254375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GGTAACCCTC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5" name="Rectangle 23"/>
          <p:cNvSpPr>
            <a:spLocks noChangeArrowheads="1"/>
          </p:cNvSpPr>
          <p:nvPr/>
        </p:nvSpPr>
        <p:spPr bwMode="auto">
          <a:xfrm>
            <a:off x="2655888" y="3603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6" name="Rectangle 24"/>
          <p:cNvSpPr>
            <a:spLocks noChangeArrowheads="1"/>
          </p:cNvSpPr>
          <p:nvPr/>
        </p:nvSpPr>
        <p:spPr bwMode="auto">
          <a:xfrm>
            <a:off x="2649538" y="3984625"/>
            <a:ext cx="1617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GGTGACCATC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7" name="Rectangle 25"/>
          <p:cNvSpPr>
            <a:spLocks noChangeArrowheads="1"/>
          </p:cNvSpPr>
          <p:nvPr/>
        </p:nvSpPr>
        <p:spPr bwMode="auto">
          <a:xfrm>
            <a:off x="2665413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8" name="Rectangle 26"/>
          <p:cNvSpPr>
            <a:spLocks noChangeArrowheads="1"/>
          </p:cNvSpPr>
          <p:nvPr/>
        </p:nvSpPr>
        <p:spPr bwMode="auto">
          <a:xfrm>
            <a:off x="4114800" y="2232025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TATTGATACA</a:t>
            </a:r>
          </a:p>
        </p:txBody>
      </p:sp>
      <p:sp>
        <p:nvSpPr>
          <p:cNvPr id="392219" name="Rectangle 27"/>
          <p:cNvSpPr>
            <a:spLocks noChangeArrowheads="1"/>
          </p:cNvSpPr>
          <p:nvPr/>
        </p:nvSpPr>
        <p:spPr bwMode="auto">
          <a:xfrm>
            <a:off x="4114800" y="29178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TCTTGATACC</a:t>
            </a:r>
          </a:p>
        </p:txBody>
      </p:sp>
      <p:sp>
        <p:nvSpPr>
          <p:cNvPr id="392220" name="Rectangle 28"/>
          <p:cNvSpPr>
            <a:spLocks noChangeArrowheads="1"/>
          </p:cNvSpPr>
          <p:nvPr/>
        </p:nvSpPr>
        <p:spPr bwMode="auto">
          <a:xfrm>
            <a:off x="4114800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1" name="Rectangle 29"/>
          <p:cNvSpPr>
            <a:spLocks noChangeArrowheads="1"/>
          </p:cNvSpPr>
          <p:nvPr/>
        </p:nvSpPr>
        <p:spPr bwMode="auto">
          <a:xfrm>
            <a:off x="4114800" y="47466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CATTCATACC</a:t>
            </a:r>
          </a:p>
        </p:txBody>
      </p:sp>
      <p:sp>
        <p:nvSpPr>
          <p:cNvPr id="392222" name="Rectangle 30"/>
          <p:cNvSpPr>
            <a:spLocks noChangeArrowheads="1"/>
          </p:cNvSpPr>
          <p:nvPr/>
        </p:nvSpPr>
        <p:spPr bwMode="auto">
          <a:xfrm>
            <a:off x="4114800" y="325437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1143000" y="3649663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4" name="Text Box 32"/>
          <p:cNvSpPr txBox="1">
            <a:spLocks noChangeArrowheads="1"/>
          </p:cNvSpPr>
          <p:nvPr/>
        </p:nvSpPr>
        <p:spPr bwMode="auto">
          <a:xfrm>
            <a:off x="1219200" y="4016375"/>
            <a:ext cx="15144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25" name="Text Box 33"/>
          <p:cNvSpPr txBox="1">
            <a:spLocks noChangeArrowheads="1"/>
          </p:cNvSpPr>
          <p:nvPr/>
        </p:nvSpPr>
        <p:spPr bwMode="auto">
          <a:xfrm>
            <a:off x="2649538" y="2224088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6" name="Text Box 34"/>
          <p:cNvSpPr txBox="1">
            <a:spLocks noChangeArrowheads="1"/>
          </p:cNvSpPr>
          <p:nvPr/>
        </p:nvSpPr>
        <p:spPr bwMode="auto">
          <a:xfrm>
            <a:off x="2649538" y="2590800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7" name="Text Box 35"/>
          <p:cNvSpPr txBox="1">
            <a:spLocks noChangeArrowheads="1"/>
          </p:cNvSpPr>
          <p:nvPr/>
        </p:nvSpPr>
        <p:spPr bwMode="auto">
          <a:xfrm>
            <a:off x="2649538" y="29495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8" name="Text Box 36"/>
          <p:cNvSpPr txBox="1">
            <a:spLocks noChangeArrowheads="1"/>
          </p:cNvSpPr>
          <p:nvPr/>
        </p:nvSpPr>
        <p:spPr bwMode="auto">
          <a:xfrm>
            <a:off x="2649538" y="47783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9" name="Rectangle 37"/>
          <p:cNvSpPr>
            <a:spLocks noChangeArrowheads="1"/>
          </p:cNvSpPr>
          <p:nvPr/>
        </p:nvSpPr>
        <p:spPr bwMode="auto">
          <a:xfrm>
            <a:off x="4114800" y="25685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0" name="Rectangle 38"/>
          <p:cNvSpPr>
            <a:spLocks noChangeArrowheads="1"/>
          </p:cNvSpPr>
          <p:nvPr/>
        </p:nvSpPr>
        <p:spPr bwMode="auto">
          <a:xfrm>
            <a:off x="4191000" y="3635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1" name="Rectangle 39"/>
          <p:cNvSpPr>
            <a:spLocks noChangeArrowheads="1"/>
          </p:cNvSpPr>
          <p:nvPr/>
        </p:nvSpPr>
        <p:spPr bwMode="auto">
          <a:xfrm>
            <a:off x="4184650" y="4016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grpSp>
        <p:nvGrpSpPr>
          <p:cNvPr id="392232" name="Group 40"/>
          <p:cNvGrpSpPr>
            <a:grpSpLocks/>
          </p:cNvGrpSpPr>
          <p:nvPr/>
        </p:nvGrpSpPr>
        <p:grpSpPr bwMode="auto">
          <a:xfrm>
            <a:off x="5791200" y="2743200"/>
            <a:ext cx="2841625" cy="3492500"/>
            <a:chOff x="3648" y="1728"/>
            <a:chExt cx="1790" cy="2200"/>
          </a:xfrm>
        </p:grpSpPr>
        <p:grpSp>
          <p:nvGrpSpPr>
            <p:cNvPr id="392233" name="Group 41"/>
            <p:cNvGrpSpPr>
              <a:grpSpLocks/>
            </p:cNvGrpSpPr>
            <p:nvPr/>
          </p:nvGrpSpPr>
          <p:grpSpPr bwMode="auto">
            <a:xfrm>
              <a:off x="3648" y="2592"/>
              <a:ext cx="1790" cy="1336"/>
              <a:chOff x="3648" y="2592"/>
              <a:chExt cx="1790" cy="1336"/>
            </a:xfrm>
          </p:grpSpPr>
          <p:sp>
            <p:nvSpPr>
              <p:cNvPr id="392234" name="Line 42"/>
              <p:cNvSpPr>
                <a:spLocks noChangeShapeType="1"/>
              </p:cNvSpPr>
              <p:nvPr/>
            </p:nvSpPr>
            <p:spPr bwMode="auto">
              <a:xfrm flipH="1">
                <a:off x="3648" y="2592"/>
                <a:ext cx="741" cy="133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5" name="Line 43"/>
              <p:cNvSpPr>
                <a:spLocks noChangeShapeType="1"/>
              </p:cNvSpPr>
              <p:nvPr/>
            </p:nvSpPr>
            <p:spPr bwMode="auto">
              <a:xfrm rot="18475779" flipH="1">
                <a:off x="4417" y="2517"/>
                <a:ext cx="628" cy="141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6" name="Line 44"/>
              <p:cNvSpPr>
                <a:spLocks noChangeShapeType="1"/>
              </p:cNvSpPr>
              <p:nvPr/>
            </p:nvSpPr>
            <p:spPr bwMode="auto">
              <a:xfrm>
                <a:off x="4191" y="2956"/>
                <a:ext cx="332" cy="96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7" name="Line 45"/>
              <p:cNvSpPr>
                <a:spLocks noChangeShapeType="1"/>
              </p:cNvSpPr>
              <p:nvPr/>
            </p:nvSpPr>
            <p:spPr bwMode="auto">
              <a:xfrm flipV="1">
                <a:off x="4683" y="3398"/>
                <a:ext cx="134" cy="52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8" name="Line 46"/>
              <p:cNvSpPr>
                <a:spLocks noChangeShapeType="1"/>
              </p:cNvSpPr>
              <p:nvPr/>
            </p:nvSpPr>
            <p:spPr bwMode="auto">
              <a:xfrm flipH="1">
                <a:off x="4832" y="3578"/>
                <a:ext cx="77" cy="339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9" name="Line 47"/>
              <p:cNvSpPr>
                <a:spLocks noChangeShapeType="1"/>
              </p:cNvSpPr>
              <p:nvPr/>
            </p:nvSpPr>
            <p:spPr bwMode="auto">
              <a:xfrm>
                <a:off x="4090" y="3137"/>
                <a:ext cx="239" cy="79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0" name="Line 48"/>
              <p:cNvSpPr>
                <a:spLocks noChangeShapeType="1"/>
              </p:cNvSpPr>
              <p:nvPr/>
            </p:nvSpPr>
            <p:spPr bwMode="auto">
              <a:xfrm>
                <a:off x="3871" y="3520"/>
                <a:ext cx="144" cy="40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1" name="Line 49"/>
              <p:cNvSpPr>
                <a:spLocks noChangeShapeType="1"/>
              </p:cNvSpPr>
              <p:nvPr/>
            </p:nvSpPr>
            <p:spPr bwMode="auto">
              <a:xfrm>
                <a:off x="3759" y="3717"/>
                <a:ext cx="80" cy="21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2" name="Line 50"/>
              <p:cNvSpPr>
                <a:spLocks noChangeShapeType="1"/>
              </p:cNvSpPr>
              <p:nvPr/>
            </p:nvSpPr>
            <p:spPr bwMode="auto">
              <a:xfrm flipH="1">
                <a:off x="4112" y="3592"/>
                <a:ext cx="116" cy="32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92243" name="AutoShape 51"/>
            <p:cNvCxnSpPr>
              <a:cxnSpLocks noChangeShapeType="1"/>
            </p:cNvCxnSpPr>
            <p:nvPr/>
          </p:nvCxnSpPr>
          <p:spPr bwMode="auto">
            <a:xfrm>
              <a:off x="3744" y="1728"/>
              <a:ext cx="624" cy="576"/>
            </a:xfrm>
            <a:prstGeom prst="bentConnector3">
              <a:avLst>
                <a:gd name="adj1" fmla="val 98556"/>
              </a:avLst>
            </a:prstGeom>
            <a:noFill/>
            <a:ln w="5715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5716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Challenges:</a:t>
            </a:r>
          </a:p>
          <a:p>
            <a:r>
              <a:rPr lang="en-US" dirty="0" smtClean="0"/>
              <a:t>The most accurate tree estimation methods are heuristics for </a:t>
            </a:r>
            <a:r>
              <a:rPr lang="en-US" dirty="0" smtClean="0">
                <a:solidFill>
                  <a:srgbClr val="FF0000"/>
                </a:solidFill>
              </a:rPr>
              <a:t>NP-hard </a:t>
            </a:r>
            <a:r>
              <a:rPr lang="en-US" dirty="0" smtClean="0"/>
              <a:t>problems (e.g., maximum likelihood).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tree estimation can be computationally intensive if the concatenated alignment is very large (i.e., has many sequences or many sites).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Concatenation may not be statistically consistent if the genes evolve differently from the species!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5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Challenges:</a:t>
            </a:r>
          </a:p>
          <a:p>
            <a:r>
              <a:rPr lang="en-US" dirty="0" smtClean="0"/>
              <a:t>The most accurate tree estimation methods are heuristics for </a:t>
            </a:r>
            <a:r>
              <a:rPr lang="en-US" dirty="0" smtClean="0">
                <a:solidFill>
                  <a:srgbClr val="FF0000"/>
                </a:solidFill>
              </a:rPr>
              <a:t>NP-hard </a:t>
            </a:r>
            <a:r>
              <a:rPr lang="en-US" dirty="0" smtClean="0"/>
              <a:t>problems (e.g., maximum likelihood).</a:t>
            </a:r>
          </a:p>
          <a:p>
            <a:r>
              <a:rPr lang="en-US" dirty="0" smtClean="0"/>
              <a:t>The tree estimation can be </a:t>
            </a:r>
            <a:r>
              <a:rPr lang="en-US" dirty="0" smtClean="0">
                <a:solidFill>
                  <a:srgbClr val="FF0000"/>
                </a:solidFill>
              </a:rPr>
              <a:t>computationally intensive</a:t>
            </a:r>
            <a:r>
              <a:rPr lang="en-US" dirty="0" smtClean="0"/>
              <a:t> if the concatenated alignment is very large (i.e., has many sequences or many sites).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Concatenation may not be statistically consistent if the genes evolve differently from the species!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4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Challenges:</a:t>
            </a:r>
          </a:p>
          <a:p>
            <a:r>
              <a:rPr lang="en-US" dirty="0" smtClean="0"/>
              <a:t>The most accurate tree estimation methods are heuristics for NP-hard problems (e.g., maximum likelihood).</a:t>
            </a:r>
          </a:p>
          <a:p>
            <a:r>
              <a:rPr lang="en-US" dirty="0" smtClean="0"/>
              <a:t>The tree estimation can be computationally intensive if the concatenated alignment is very large (i.e., has many sequences or many sites).</a:t>
            </a:r>
          </a:p>
          <a:p>
            <a:r>
              <a:rPr lang="en-US" dirty="0" smtClean="0"/>
              <a:t>Concatenation </a:t>
            </a:r>
            <a:r>
              <a:rPr lang="en-US" dirty="0" smtClean="0">
                <a:solidFill>
                  <a:srgbClr val="FF0000"/>
                </a:solidFill>
              </a:rPr>
              <a:t>may not be statistically consistent </a:t>
            </a:r>
            <a:r>
              <a:rPr lang="en-US" dirty="0" smtClean="0"/>
              <a:t>if the genes evolve differently from the species!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5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Red gene tree </a:t>
            </a:r>
            <a:r>
              <a:rPr lang="en-US">
                <a:latin typeface="Lucida Grande CE" charset="0"/>
              </a:rPr>
              <a:t>≠</a:t>
            </a:r>
            <a:r>
              <a:rPr lang="en-US"/>
              <a:t> species tree</a:t>
            </a:r>
            <a:br>
              <a:rPr lang="en-US"/>
            </a:br>
            <a:r>
              <a:rPr lang="en-US"/>
              <a:t>(green gene tree okay)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4008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13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1KP: Thousand </a:t>
            </a:r>
            <a:r>
              <a:rPr lang="en-US" dirty="0" err="1" smtClean="0"/>
              <a:t>Transcriptome</a:t>
            </a:r>
            <a:r>
              <a:rPr lang="en-US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399"/>
            <a:ext cx="7773988" cy="33718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1200 plant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Multi-institutional project (10+ universities)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err="1" smtClean="0"/>
              <a:t>iPLANT</a:t>
            </a:r>
            <a:r>
              <a:rPr lang="en-US" sz="2000" dirty="0" smtClean="0"/>
              <a:t> (NSF-funded cooperative)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Gene sequence alignments and trees computed using </a:t>
            </a:r>
            <a:r>
              <a:rPr lang="en-US" sz="2000" dirty="0" err="1" smtClean="0"/>
              <a:t>SATe</a:t>
            </a:r>
            <a:r>
              <a:rPr lang="en-US" sz="2000" dirty="0" smtClean="0"/>
              <a:t> (Liu et al., Science 2009 and Systematic Biology 2012)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2226"/>
            <a:ext cx="803485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1" y="1283168"/>
            <a:ext cx="967882" cy="9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2" y="1359368"/>
            <a:ext cx="713169" cy="89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228600" y="2633663"/>
            <a:ext cx="14097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6735" y="2653936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082" y="2662343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69" y="1359368"/>
            <a:ext cx="1042702" cy="7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769" y="2664876"/>
            <a:ext cx="874395" cy="4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78859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372789"/>
            <a:ext cx="896992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2" y="1372789"/>
            <a:ext cx="780155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4437164" y="2616781"/>
            <a:ext cx="4364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T. Warnow,                S. </a:t>
            </a:r>
            <a:r>
              <a:rPr lang="en-US" sz="1000" dirty="0" err="1"/>
              <a:t>Mirarab</a:t>
            </a:r>
            <a:r>
              <a:rPr lang="en-US" sz="1000" dirty="0" smtClean="0"/>
              <a:t>,                N. Nguyen,           Md</a:t>
            </a:r>
            <a:r>
              <a:rPr lang="en-US" sz="1000" dirty="0"/>
              <a:t>. </a:t>
            </a:r>
            <a:r>
              <a:rPr lang="en-US" sz="1000" dirty="0" err="1" smtClean="0"/>
              <a:t>S.Bayzid</a:t>
            </a:r>
            <a:endParaRPr lang="en-US" sz="1000" dirty="0"/>
          </a:p>
          <a:p>
            <a:r>
              <a:rPr lang="en-US" sz="1000" dirty="0" smtClean="0"/>
              <a:t>UT</a:t>
            </a:r>
            <a:r>
              <a:rPr lang="en-US" sz="1000" dirty="0"/>
              <a:t>-</a:t>
            </a:r>
            <a:r>
              <a:rPr lang="en-US" sz="1000" dirty="0" smtClean="0"/>
              <a:t>Austin                  UT-Austin                 UT-Austin              UT-Austin</a:t>
            </a:r>
            <a:endParaRPr lang="en-US" sz="1000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76" y="1347857"/>
            <a:ext cx="845152" cy="917955"/>
          </a:xfrm>
          <a:prstGeom prst="rect">
            <a:avLst/>
          </a:prstGeom>
        </p:spPr>
      </p:pic>
      <p:pic>
        <p:nvPicPr>
          <p:cNvPr id="3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5" y="1434006"/>
            <a:ext cx="1044241" cy="784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040000">
            <a:off x="1188682" y="1494414"/>
            <a:ext cx="73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66417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21" y="969964"/>
            <a:ext cx="3789422" cy="327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41692" y="179388"/>
            <a:ext cx="883300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Estimating The Tree of Life: a </a:t>
            </a:r>
            <a:r>
              <a:rPr lang="en-US" sz="3200" i="1" dirty="0" smtClean="0"/>
              <a:t>Grand Challenge</a:t>
            </a:r>
            <a:endParaRPr lang="en-US" sz="3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823224" y="1720025"/>
            <a:ext cx="43207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Biomedical applications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   Mechanisms of evolution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Environmental influences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Drug Design</a:t>
            </a:r>
          </a:p>
          <a:p>
            <a:r>
              <a:rPr lang="en-US" sz="2400" dirty="0" smtClean="0"/>
              <a:t>     Protein structure and function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Human migrations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7538" y="4597452"/>
            <a:ext cx="792777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Canonical problem: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	Given multiple sequence alignment, find the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Maximum Likelihood Tree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NP-hard, and not solved exactly in practice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Good heuristics, but even these are computationally intensive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5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754062" y="3810000"/>
            <a:ext cx="8089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000" dirty="0"/>
              <a:t> 8000+ genes, UCEs</a:t>
            </a:r>
          </a:p>
          <a:p>
            <a:pPr>
              <a:buFontTx/>
              <a:buChar char="•"/>
            </a:pPr>
            <a:r>
              <a:rPr lang="en-US" sz="2000" dirty="0"/>
              <a:t> Gene </a:t>
            </a:r>
            <a:r>
              <a:rPr lang="en-US" sz="2000" dirty="0" smtClean="0"/>
              <a:t>sequence </a:t>
            </a:r>
            <a:r>
              <a:rPr lang="en-US" sz="2000" dirty="0"/>
              <a:t>alignments computed using </a:t>
            </a:r>
            <a:r>
              <a:rPr lang="en-US" sz="2000" dirty="0" err="1" smtClean="0"/>
              <a:t>SATé</a:t>
            </a:r>
            <a:r>
              <a:rPr lang="en-US" sz="2000" dirty="0" smtClean="0"/>
              <a:t> (Liu et al., Science 2009 and Systematic Biology 2012)</a:t>
            </a:r>
            <a:endParaRPr lang="en-US" sz="2000" dirty="0"/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365890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40000">
            <a:off x="975975" y="2699654"/>
            <a:ext cx="681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841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III: Species Tree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 species tree estimation from multiple incongruent gene trees </a:t>
            </a:r>
          </a:p>
          <a:p>
            <a:endParaRPr lang="en-US" dirty="0"/>
          </a:p>
          <a:p>
            <a:r>
              <a:rPr lang="en-US" dirty="0" smtClean="0"/>
              <a:t>Evaluation: </a:t>
            </a:r>
          </a:p>
          <a:p>
            <a:pPr lvl="1"/>
            <a:r>
              <a:rPr lang="en-US" dirty="0" smtClean="0"/>
              <a:t>Theoretical guarantees</a:t>
            </a:r>
          </a:p>
          <a:p>
            <a:pPr lvl="1"/>
            <a:r>
              <a:rPr lang="en-US" dirty="0" smtClean="0"/>
              <a:t>Performance on simulated data </a:t>
            </a:r>
          </a:p>
          <a:p>
            <a:pPr lvl="1"/>
            <a:r>
              <a:rPr lang="en-US" dirty="0" smtClean="0"/>
              <a:t>Impact on biological data analysis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4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 Tree Incongruence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trees can differ from the species tree due to:</a:t>
            </a:r>
          </a:p>
          <a:p>
            <a:pPr lvl="1"/>
            <a:r>
              <a:rPr lang="en-US" dirty="0" smtClean="0"/>
              <a:t>Duplication and loss</a:t>
            </a:r>
          </a:p>
          <a:p>
            <a:pPr lvl="1"/>
            <a:r>
              <a:rPr lang="en-US" dirty="0" smtClean="0"/>
              <a:t>Horizontal gene transfer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Incomplete lineage sorting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2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populations/species</a:t>
            </a:r>
            <a:endParaRPr lang="he-IL"/>
          </a:p>
        </p:txBody>
      </p:sp>
      <p:grpSp>
        <p:nvGrpSpPr>
          <p:cNvPr id="625667" name="Group 3"/>
          <p:cNvGrpSpPr>
            <a:grpSpLocks/>
          </p:cNvGrpSpPr>
          <p:nvPr/>
        </p:nvGrpSpPr>
        <p:grpSpPr bwMode="auto">
          <a:xfrm>
            <a:off x="1371600" y="1676400"/>
            <a:ext cx="6248400" cy="5022850"/>
            <a:chOff x="864" y="1056"/>
            <a:chExt cx="3936" cy="3164"/>
          </a:xfrm>
        </p:grpSpPr>
        <p:sp>
          <p:nvSpPr>
            <p:cNvPr id="625668" name="AutoShape 4"/>
            <p:cNvSpPr>
              <a:spLocks noChangeArrowheads="1"/>
            </p:cNvSpPr>
            <p:nvPr/>
          </p:nvSpPr>
          <p:spPr bwMode="auto">
            <a:xfrm>
              <a:off x="960" y="1632"/>
              <a:ext cx="432" cy="1296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25669" name="Rectangle 5"/>
            <p:cNvSpPr>
              <a:spLocks noChangeArrowheads="1"/>
            </p:cNvSpPr>
            <p:nvPr/>
          </p:nvSpPr>
          <p:spPr bwMode="auto">
            <a:xfrm>
              <a:off x="864" y="3120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1" eaLnBrk="1" hangingPunct="1">
                <a:spcBef>
                  <a:spcPct val="50000"/>
                </a:spcBef>
              </a:pPr>
              <a:r>
                <a:rPr lang="en-US" sz="1800">
                  <a:cs typeface="Arial" charset="0"/>
                </a:rPr>
                <a:t>Present</a:t>
              </a:r>
            </a:p>
          </p:txBody>
        </p:sp>
        <p:sp>
          <p:nvSpPr>
            <p:cNvPr id="625670" name="Rectangle 6"/>
            <p:cNvSpPr>
              <a:spLocks noChangeArrowheads="1"/>
            </p:cNvSpPr>
            <p:nvPr/>
          </p:nvSpPr>
          <p:spPr bwMode="auto">
            <a:xfrm>
              <a:off x="960" y="129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1" eaLnBrk="1" hangingPunct="1"/>
              <a:r>
                <a:rPr lang="en-US" sz="1800">
                  <a:cs typeface="Arial" charset="0"/>
                </a:rPr>
                <a:t>Past</a:t>
              </a:r>
              <a:endParaRPr lang="he-IL" sz="1800">
                <a:cs typeface="Arial" charset="0"/>
              </a:endParaRPr>
            </a:p>
          </p:txBody>
        </p:sp>
        <p:pic>
          <p:nvPicPr>
            <p:cNvPr id="62567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56"/>
              <a:ext cx="3168" cy="3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625672" name="Rectangle 8"/>
          <p:cNvSpPr>
            <a:spLocks noChangeArrowheads="1"/>
          </p:cNvSpPr>
          <p:nvPr/>
        </p:nvSpPr>
        <p:spPr bwMode="auto">
          <a:xfrm>
            <a:off x="533400" y="5410200"/>
            <a:ext cx="8305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56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0"/>
            <a:ext cx="1143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7397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0"/>
            <a:ext cx="121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5677" name="Text Box 13"/>
          <p:cNvSpPr txBox="1">
            <a:spLocks noChangeArrowheads="1"/>
          </p:cNvSpPr>
          <p:nvPr/>
        </p:nvSpPr>
        <p:spPr bwMode="auto">
          <a:xfrm>
            <a:off x="762000" y="6400800"/>
            <a:ext cx="182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625678" name="Text Box 14"/>
          <p:cNvSpPr txBox="1">
            <a:spLocks noChangeArrowheads="1"/>
          </p:cNvSpPr>
          <p:nvPr/>
        </p:nvSpPr>
        <p:spPr bwMode="auto">
          <a:xfrm>
            <a:off x="6705600" y="17526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tree in a species tree</a:t>
            </a: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50292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 Sorting</a:t>
            </a:r>
            <a:endParaRPr lang="en-US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4495800"/>
          </a:xfrm>
        </p:spPr>
        <p:txBody>
          <a:bodyPr/>
          <a:lstStyle/>
          <a:p>
            <a:pPr>
              <a:spcAft>
                <a:spcPct val="25000"/>
              </a:spcAft>
            </a:pPr>
            <a:r>
              <a:rPr lang="en-US" sz="2700" dirty="0"/>
              <a:t>Population-level </a:t>
            </a:r>
            <a:r>
              <a:rPr lang="en-US" sz="2700" dirty="0" smtClean="0"/>
              <a:t>process, also called the   	   “Multi-species coalescent”</a:t>
            </a:r>
          </a:p>
          <a:p>
            <a:pPr>
              <a:spcAft>
                <a:spcPct val="25000"/>
              </a:spcAft>
            </a:pPr>
            <a:r>
              <a:rPr lang="en-US" sz="2700" dirty="0" smtClean="0"/>
              <a:t>Gene </a:t>
            </a:r>
            <a:r>
              <a:rPr lang="en-US" sz="2700" dirty="0"/>
              <a:t>trees can differ from species trees due to short times between speciation events (population size also impacts this probability</a:t>
            </a:r>
            <a:r>
              <a:rPr lang="en-US" sz="2700" dirty="0" smtClean="0"/>
              <a:t>); this is called “Incomplete Lineage Sorting” or “Deep Coalescence”.</a:t>
            </a:r>
            <a:endParaRPr lang="en-US" sz="2700" dirty="0"/>
          </a:p>
          <a:p>
            <a:pPr>
              <a:spcAft>
                <a:spcPct val="25000"/>
              </a:spcAft>
            </a:pPr>
            <a:r>
              <a:rPr lang="en-US" sz="2700" dirty="0"/>
              <a:t>Causes difficulty in estimating some species trees (such as human-chimp-gorilla)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Phylogeny</a:t>
            </a:r>
            <a:br>
              <a:rPr lang="en-US"/>
            </a:br>
            <a:r>
              <a:rPr lang="en-US"/>
              <a:t>(evolutionary tree)</a:t>
            </a:r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Lineage Sorting (ILS)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2000+ papers in 2013 alone </a:t>
            </a:r>
          </a:p>
          <a:p>
            <a:r>
              <a:rPr lang="en-US" dirty="0" smtClean="0"/>
              <a:t>Confounds phylogenetic analysis for many groups:</a:t>
            </a:r>
          </a:p>
          <a:p>
            <a:pPr lvl="1"/>
            <a:r>
              <a:rPr lang="en-US" dirty="0" smtClean="0"/>
              <a:t>Hominids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Yeast</a:t>
            </a:r>
          </a:p>
          <a:p>
            <a:pPr lvl="1"/>
            <a:r>
              <a:rPr lang="en-US" dirty="0" smtClean="0"/>
              <a:t>Animals</a:t>
            </a:r>
          </a:p>
          <a:p>
            <a:pPr lvl="1"/>
            <a:r>
              <a:rPr lang="en-US" dirty="0" smtClean="0"/>
              <a:t>Toads</a:t>
            </a:r>
          </a:p>
          <a:p>
            <a:pPr lvl="1"/>
            <a:r>
              <a:rPr lang="en-US" dirty="0" smtClean="0"/>
              <a:t>Fish</a:t>
            </a:r>
          </a:p>
          <a:p>
            <a:pPr lvl="1"/>
            <a:r>
              <a:rPr lang="en-US" dirty="0" smtClean="0"/>
              <a:t>Fungi</a:t>
            </a:r>
          </a:p>
          <a:p>
            <a:r>
              <a:rPr lang="en-US" dirty="0" smtClean="0"/>
              <a:t>There is substantial debate about how to analyze </a:t>
            </a:r>
            <a:r>
              <a:rPr lang="en-US" dirty="0" err="1" smtClean="0"/>
              <a:t>phylogenomic</a:t>
            </a:r>
            <a:r>
              <a:rPr lang="en-US" dirty="0" smtClean="0"/>
              <a:t> datasets in the presence of ILS.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7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554038" y="3725863"/>
            <a:ext cx="4703762" cy="2728912"/>
            <a:chOff x="349" y="2347"/>
            <a:chExt cx="2963" cy="1719"/>
          </a:xfrm>
        </p:grpSpPr>
        <p:sp>
          <p:nvSpPr>
            <p:cNvPr id="394243" name="Line 3"/>
            <p:cNvSpPr>
              <a:spLocks noChangeShapeType="1"/>
            </p:cNvSpPr>
            <p:nvPr/>
          </p:nvSpPr>
          <p:spPr bwMode="auto">
            <a:xfrm>
              <a:off x="711" y="2347"/>
              <a:ext cx="0" cy="8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4" name="Line 4"/>
            <p:cNvSpPr>
              <a:spLocks noChangeShapeType="1"/>
            </p:cNvSpPr>
            <p:nvPr/>
          </p:nvSpPr>
          <p:spPr bwMode="auto">
            <a:xfrm>
              <a:off x="1383" y="2348"/>
              <a:ext cx="0" cy="86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5" name="Line 5"/>
            <p:cNvSpPr>
              <a:spLocks noChangeShapeType="1"/>
            </p:cNvSpPr>
            <p:nvPr/>
          </p:nvSpPr>
          <p:spPr bwMode="auto">
            <a:xfrm>
              <a:off x="2335" y="2348"/>
              <a:ext cx="0" cy="8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3" name="Text Box 23"/>
            <p:cNvSpPr txBox="1">
              <a:spLocks noChangeArrowheads="1"/>
            </p:cNvSpPr>
            <p:nvPr/>
          </p:nvSpPr>
          <p:spPr bwMode="auto">
            <a:xfrm>
              <a:off x="2458" y="2552"/>
              <a:ext cx="8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latin typeface="Helvetica" charset="0"/>
                </a:rPr>
                <a:t>Analyze</a:t>
              </a:r>
            </a:p>
            <a:p>
              <a:pPr algn="ctr" eaLnBrk="1" hangingPunct="1"/>
              <a:r>
                <a:rPr lang="en-US" sz="2000">
                  <a:latin typeface="Helvetica" charset="0"/>
                </a:rPr>
                <a:t>separately</a:t>
              </a:r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7" name="Group 27"/>
          <p:cNvGrpSpPr>
            <a:grpSpLocks/>
          </p:cNvGrpSpPr>
          <p:nvPr/>
        </p:nvGrpSpPr>
        <p:grpSpPr bwMode="auto">
          <a:xfrm>
            <a:off x="3967160" y="4348164"/>
            <a:ext cx="5253034" cy="2128838"/>
            <a:chOff x="2499" y="2739"/>
            <a:chExt cx="3309" cy="1341"/>
          </a:xfrm>
        </p:grpSpPr>
        <p:grpSp>
          <p:nvGrpSpPr>
            <p:cNvPr id="394268" name="Group 28"/>
            <p:cNvGrpSpPr>
              <a:grpSpLocks/>
            </p:cNvGrpSpPr>
            <p:nvPr/>
          </p:nvGrpSpPr>
          <p:grpSpPr bwMode="auto">
            <a:xfrm>
              <a:off x="3973" y="2739"/>
              <a:ext cx="1835" cy="1341"/>
              <a:chOff x="2108" y="2832"/>
              <a:chExt cx="1835" cy="1493"/>
            </a:xfrm>
          </p:grpSpPr>
          <p:sp>
            <p:nvSpPr>
              <p:cNvPr id="394269" name="Line 29"/>
              <p:cNvSpPr>
                <a:spLocks noChangeShapeType="1"/>
              </p:cNvSpPr>
              <p:nvPr/>
            </p:nvSpPr>
            <p:spPr bwMode="auto">
              <a:xfrm flipH="1">
                <a:off x="2108" y="2832"/>
                <a:ext cx="741" cy="149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0" name="Line 30"/>
              <p:cNvSpPr>
                <a:spLocks noChangeShapeType="1"/>
              </p:cNvSpPr>
              <p:nvPr/>
            </p:nvSpPr>
            <p:spPr bwMode="auto">
              <a:xfrm rot="18475779" flipH="1">
                <a:off x="2833" y="2834"/>
                <a:ext cx="741" cy="14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1" name="Line 31"/>
              <p:cNvSpPr>
                <a:spLocks noChangeShapeType="1"/>
              </p:cNvSpPr>
              <p:nvPr/>
            </p:nvSpPr>
            <p:spPr bwMode="auto">
              <a:xfrm>
                <a:off x="2651" y="3237"/>
                <a:ext cx="332" cy="10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2" name="Line 32"/>
              <p:cNvSpPr>
                <a:spLocks noChangeShapeType="1"/>
              </p:cNvSpPr>
              <p:nvPr/>
            </p:nvSpPr>
            <p:spPr bwMode="auto">
              <a:xfrm flipV="1">
                <a:off x="3137" y="3793"/>
                <a:ext cx="172" cy="52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3" name="Line 33"/>
              <p:cNvSpPr>
                <a:spLocks noChangeShapeType="1"/>
              </p:cNvSpPr>
              <p:nvPr/>
            </p:nvSpPr>
            <p:spPr bwMode="auto">
              <a:xfrm>
                <a:off x="3198" y="4106"/>
                <a:ext cx="84" cy="21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4" name="Line 34"/>
              <p:cNvSpPr>
                <a:spLocks noChangeShapeType="1"/>
              </p:cNvSpPr>
              <p:nvPr/>
            </p:nvSpPr>
            <p:spPr bwMode="auto">
              <a:xfrm flipV="1">
                <a:off x="3406" y="4122"/>
                <a:ext cx="57" cy="19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5" name="Line 35"/>
              <p:cNvSpPr>
                <a:spLocks noChangeShapeType="1"/>
              </p:cNvSpPr>
              <p:nvPr/>
            </p:nvSpPr>
            <p:spPr bwMode="auto">
              <a:xfrm>
                <a:off x="2539" y="3456"/>
                <a:ext cx="250" cy="86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6" name="Line 36"/>
              <p:cNvSpPr>
                <a:spLocks noChangeShapeType="1"/>
              </p:cNvSpPr>
              <p:nvPr/>
            </p:nvSpPr>
            <p:spPr bwMode="auto">
              <a:xfrm>
                <a:off x="2326" y="3893"/>
                <a:ext cx="117" cy="427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7" name="Line 37"/>
              <p:cNvSpPr>
                <a:spLocks noChangeShapeType="1"/>
              </p:cNvSpPr>
              <p:nvPr/>
            </p:nvSpPr>
            <p:spPr bwMode="auto">
              <a:xfrm>
                <a:off x="2219" y="4085"/>
                <a:ext cx="80" cy="23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8" name="Line 38"/>
              <p:cNvSpPr>
                <a:spLocks noChangeShapeType="1"/>
              </p:cNvSpPr>
              <p:nvPr/>
            </p:nvSpPr>
            <p:spPr bwMode="auto">
              <a:xfrm>
                <a:off x="2400" y="3738"/>
                <a:ext cx="183" cy="58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9" name="Line 39"/>
              <p:cNvSpPr>
                <a:spLocks noChangeShapeType="1"/>
              </p:cNvSpPr>
              <p:nvPr/>
            </p:nvSpPr>
            <p:spPr bwMode="auto">
              <a:xfrm flipH="1">
                <a:off x="2678" y="4145"/>
                <a:ext cx="64" cy="1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4280" name="Line 40"/>
            <p:cNvSpPr>
              <a:spLocks noChangeShapeType="1"/>
            </p:cNvSpPr>
            <p:nvPr/>
          </p:nvSpPr>
          <p:spPr bwMode="auto">
            <a:xfrm rot="-5383472">
              <a:off x="3326" y="3230"/>
              <a:ext cx="3" cy="83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>
              <a:off x="2499" y="3719"/>
              <a:ext cx="14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Helvetica" charset="0"/>
                </a:rPr>
                <a:t> </a:t>
              </a:r>
              <a:r>
                <a:rPr lang="en-US" sz="2000" dirty="0" smtClean="0">
                  <a:latin typeface="Helvetica" charset="0"/>
                </a:rPr>
                <a:t>Summary Method</a:t>
              </a:r>
              <a:endParaRPr lang="en-US" sz="2000" dirty="0">
                <a:latin typeface="Helvetica" charset="0"/>
              </a:endParaRPr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Two competing approaches </a:t>
            </a:r>
          </a:p>
        </p:txBody>
      </p: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173038" y="1473200"/>
            <a:ext cx="4173537" cy="1955800"/>
            <a:chOff x="109" y="928"/>
            <a:chExt cx="2629" cy="1232"/>
          </a:xfrm>
        </p:grpSpPr>
        <p:sp>
          <p:nvSpPr>
            <p:cNvPr id="394284" name="Line 44"/>
            <p:cNvSpPr>
              <a:spLocks noChangeShapeType="1"/>
            </p:cNvSpPr>
            <p:nvPr/>
          </p:nvSpPr>
          <p:spPr bwMode="auto">
            <a:xfrm>
              <a:off x="387" y="928"/>
              <a:ext cx="0" cy="1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5" name="Line 45"/>
            <p:cNvSpPr>
              <a:spLocks noChangeShapeType="1"/>
            </p:cNvSpPr>
            <p:nvPr/>
          </p:nvSpPr>
          <p:spPr bwMode="auto">
            <a:xfrm>
              <a:off x="109" y="1128"/>
              <a:ext cx="2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6" name="Text Box 46"/>
            <p:cNvSpPr txBox="1">
              <a:spLocks noChangeArrowheads="1"/>
            </p:cNvSpPr>
            <p:nvPr/>
          </p:nvSpPr>
          <p:spPr bwMode="auto">
            <a:xfrm>
              <a:off x="402" y="935"/>
              <a:ext cx="2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E68435"/>
                  </a:solidFill>
                  <a:latin typeface="Helvetica" charset="0"/>
                </a:rPr>
                <a:t> </a:t>
              </a:r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gene 1</a:t>
              </a:r>
              <a:r>
                <a:rPr lang="en-US" sz="1800">
                  <a:latin typeface="Helvetica" charset="0"/>
                </a:rPr>
                <a:t>     </a:t>
              </a:r>
              <a:r>
                <a:rPr lang="en-US" sz="1800">
                  <a:solidFill>
                    <a:schemeClr val="accent1"/>
                  </a:solidFill>
                  <a:latin typeface="Helvetica" charset="0"/>
                </a:rPr>
                <a:t>gene 2</a:t>
              </a:r>
              <a:r>
                <a:rPr lang="en-US" sz="1800">
                  <a:latin typeface="Helvetica" charset="0"/>
                </a:rPr>
                <a:t>   . . .     </a:t>
              </a:r>
              <a:r>
                <a:rPr lang="en-US" sz="1800">
                  <a:solidFill>
                    <a:srgbClr val="CC0000"/>
                  </a:solidFill>
                  <a:latin typeface="Helvetica" charset="0"/>
                </a:rPr>
                <a:t>gene </a:t>
              </a:r>
              <a:r>
                <a:rPr lang="en-US" sz="1800" i="1">
                  <a:solidFill>
                    <a:srgbClr val="CC0000"/>
                  </a:solidFill>
                  <a:latin typeface="Helvetica" charset="0"/>
                </a:rPr>
                <a:t>k</a:t>
              </a:r>
              <a:endParaRPr lang="en-US" sz="1800">
                <a:latin typeface="Helvetica" charset="0"/>
              </a:endParaRPr>
            </a:p>
          </p:txBody>
        </p:sp>
        <p:sp>
          <p:nvSpPr>
            <p:cNvPr id="394287" name="Line 47"/>
            <p:cNvSpPr>
              <a:spLocks noChangeShapeType="1"/>
            </p:cNvSpPr>
            <p:nvPr/>
          </p:nvSpPr>
          <p:spPr bwMode="auto">
            <a:xfrm>
              <a:off x="472" y="124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8" name="Line 48"/>
            <p:cNvSpPr>
              <a:spLocks noChangeShapeType="1"/>
            </p:cNvSpPr>
            <p:nvPr/>
          </p:nvSpPr>
          <p:spPr bwMode="auto">
            <a:xfrm>
              <a:off x="472" y="132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9" name="Line 49"/>
            <p:cNvSpPr>
              <a:spLocks noChangeShapeType="1"/>
            </p:cNvSpPr>
            <p:nvPr/>
          </p:nvSpPr>
          <p:spPr bwMode="auto">
            <a:xfrm>
              <a:off x="471" y="1416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0" name="Line 50"/>
            <p:cNvSpPr>
              <a:spLocks noChangeShapeType="1"/>
            </p:cNvSpPr>
            <p:nvPr/>
          </p:nvSpPr>
          <p:spPr bwMode="auto">
            <a:xfrm>
              <a:off x="472" y="1502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1" name="Line 51"/>
            <p:cNvSpPr>
              <a:spLocks noChangeShapeType="1"/>
            </p:cNvSpPr>
            <p:nvPr/>
          </p:nvSpPr>
          <p:spPr bwMode="auto">
            <a:xfrm>
              <a:off x="472" y="1588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2" name="Line 52"/>
            <p:cNvSpPr>
              <a:spLocks noChangeShapeType="1"/>
            </p:cNvSpPr>
            <p:nvPr/>
          </p:nvSpPr>
          <p:spPr bwMode="auto">
            <a:xfrm>
              <a:off x="472" y="193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3" name="Line 53"/>
            <p:cNvSpPr>
              <a:spLocks noChangeShapeType="1"/>
            </p:cNvSpPr>
            <p:nvPr/>
          </p:nvSpPr>
          <p:spPr bwMode="auto">
            <a:xfrm>
              <a:off x="472" y="201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4" name="Line 54"/>
            <p:cNvSpPr>
              <a:spLocks noChangeShapeType="1"/>
            </p:cNvSpPr>
            <p:nvPr/>
          </p:nvSpPr>
          <p:spPr bwMode="auto">
            <a:xfrm>
              <a:off x="472" y="2105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5" name="Line 55"/>
            <p:cNvSpPr>
              <a:spLocks noChangeShapeType="1"/>
            </p:cNvSpPr>
            <p:nvPr/>
          </p:nvSpPr>
          <p:spPr bwMode="auto">
            <a:xfrm>
              <a:off x="1132" y="1588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6" name="Line 56"/>
            <p:cNvSpPr>
              <a:spLocks noChangeShapeType="1"/>
            </p:cNvSpPr>
            <p:nvPr/>
          </p:nvSpPr>
          <p:spPr bwMode="auto">
            <a:xfrm>
              <a:off x="1132" y="1674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7" name="Line 57"/>
            <p:cNvSpPr>
              <a:spLocks noChangeShapeType="1"/>
            </p:cNvSpPr>
            <p:nvPr/>
          </p:nvSpPr>
          <p:spPr bwMode="auto">
            <a:xfrm>
              <a:off x="1132" y="1760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8" name="Line 58"/>
            <p:cNvSpPr>
              <a:spLocks noChangeShapeType="1"/>
            </p:cNvSpPr>
            <p:nvPr/>
          </p:nvSpPr>
          <p:spPr bwMode="auto">
            <a:xfrm>
              <a:off x="1132" y="1847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1132" y="1933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>
              <a:off x="2092" y="1243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>
              <a:off x="2092" y="1502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>
              <a:off x="2092" y="1588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3" name="Line 63"/>
            <p:cNvSpPr>
              <a:spLocks noChangeShapeType="1"/>
            </p:cNvSpPr>
            <p:nvPr/>
          </p:nvSpPr>
          <p:spPr bwMode="auto">
            <a:xfrm>
              <a:off x="2092" y="1674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4" name="Line 64"/>
            <p:cNvSpPr>
              <a:spLocks noChangeShapeType="1"/>
            </p:cNvSpPr>
            <p:nvPr/>
          </p:nvSpPr>
          <p:spPr bwMode="auto">
            <a:xfrm>
              <a:off x="2092" y="2019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5" name="Line 65"/>
            <p:cNvSpPr>
              <a:spLocks noChangeShapeType="1"/>
            </p:cNvSpPr>
            <p:nvPr/>
          </p:nvSpPr>
          <p:spPr bwMode="auto">
            <a:xfrm>
              <a:off x="2092" y="2105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6" name="Text Box 66"/>
            <p:cNvSpPr txBox="1">
              <a:spLocks noChangeArrowheads="1"/>
            </p:cNvSpPr>
            <p:nvPr/>
          </p:nvSpPr>
          <p:spPr bwMode="auto">
            <a:xfrm>
              <a:off x="1696" y="145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</p:grpSp>
      <p:grpSp>
        <p:nvGrpSpPr>
          <p:cNvPr id="394307" name="Group 67"/>
          <p:cNvGrpSpPr>
            <a:grpSpLocks/>
          </p:cNvGrpSpPr>
          <p:nvPr/>
        </p:nvGrpSpPr>
        <p:grpSpPr bwMode="auto">
          <a:xfrm>
            <a:off x="6316663" y="1460500"/>
            <a:ext cx="2903537" cy="2120900"/>
            <a:chOff x="3934" y="2837"/>
            <a:chExt cx="1829" cy="1488"/>
          </a:xfrm>
        </p:grpSpPr>
        <p:sp>
          <p:nvSpPr>
            <p:cNvPr id="394308" name="Line 68"/>
            <p:cNvSpPr>
              <a:spLocks noChangeShapeType="1"/>
            </p:cNvSpPr>
            <p:nvPr/>
          </p:nvSpPr>
          <p:spPr bwMode="auto">
            <a:xfrm flipH="1">
              <a:off x="3934" y="2837"/>
              <a:ext cx="741" cy="14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9" name="Line 69"/>
            <p:cNvSpPr>
              <a:spLocks noChangeShapeType="1"/>
            </p:cNvSpPr>
            <p:nvPr/>
          </p:nvSpPr>
          <p:spPr bwMode="auto">
            <a:xfrm rot="18475779" flipH="1">
              <a:off x="4663" y="2839"/>
              <a:ext cx="731" cy="146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0" name="Line 70"/>
            <p:cNvSpPr>
              <a:spLocks noChangeShapeType="1"/>
            </p:cNvSpPr>
            <p:nvPr/>
          </p:nvSpPr>
          <p:spPr bwMode="auto">
            <a:xfrm>
              <a:off x="4477" y="3242"/>
              <a:ext cx="332" cy="10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1" name="Line 71"/>
            <p:cNvSpPr>
              <a:spLocks noChangeShapeType="1"/>
            </p:cNvSpPr>
            <p:nvPr/>
          </p:nvSpPr>
          <p:spPr bwMode="auto">
            <a:xfrm flipV="1">
              <a:off x="4969" y="3735"/>
              <a:ext cx="134" cy="5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2" name="Line 72"/>
            <p:cNvSpPr>
              <a:spLocks noChangeShapeType="1"/>
            </p:cNvSpPr>
            <p:nvPr/>
          </p:nvSpPr>
          <p:spPr bwMode="auto">
            <a:xfrm flipH="1">
              <a:off x="5118" y="3935"/>
              <a:ext cx="77" cy="3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3" name="Line 73"/>
            <p:cNvSpPr>
              <a:spLocks noChangeShapeType="1"/>
            </p:cNvSpPr>
            <p:nvPr/>
          </p:nvSpPr>
          <p:spPr bwMode="auto">
            <a:xfrm flipV="1">
              <a:off x="5252" y="4127"/>
              <a:ext cx="42" cy="193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4" name="Line 74"/>
            <p:cNvSpPr>
              <a:spLocks noChangeShapeType="1"/>
            </p:cNvSpPr>
            <p:nvPr/>
          </p:nvSpPr>
          <p:spPr bwMode="auto">
            <a:xfrm>
              <a:off x="4376" y="3444"/>
              <a:ext cx="239" cy="88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5" name="Line 75"/>
            <p:cNvSpPr>
              <a:spLocks noChangeShapeType="1"/>
            </p:cNvSpPr>
            <p:nvPr/>
          </p:nvSpPr>
          <p:spPr bwMode="auto">
            <a:xfrm>
              <a:off x="4157" y="3871"/>
              <a:ext cx="144" cy="45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6" name="Line 76"/>
            <p:cNvSpPr>
              <a:spLocks noChangeShapeType="1"/>
            </p:cNvSpPr>
            <p:nvPr/>
          </p:nvSpPr>
          <p:spPr bwMode="auto">
            <a:xfrm>
              <a:off x="4045" y="4090"/>
              <a:ext cx="80" cy="235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7" name="Line 77"/>
            <p:cNvSpPr>
              <a:spLocks noChangeShapeType="1"/>
            </p:cNvSpPr>
            <p:nvPr/>
          </p:nvSpPr>
          <p:spPr bwMode="auto">
            <a:xfrm flipH="1">
              <a:off x="4398" y="3951"/>
              <a:ext cx="116" cy="36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8" name="Line 78"/>
            <p:cNvSpPr>
              <a:spLocks noChangeShapeType="1"/>
            </p:cNvSpPr>
            <p:nvPr/>
          </p:nvSpPr>
          <p:spPr bwMode="auto">
            <a:xfrm flipH="1">
              <a:off x="4504" y="4149"/>
              <a:ext cx="64" cy="17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95800" y="220980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838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Concatenation</a:t>
            </a:r>
            <a:endParaRPr lang="en-US" sz="2000" dirty="0">
              <a:latin typeface="Helvetica" charset="0"/>
            </a:endParaRPr>
          </a:p>
        </p:txBody>
      </p:sp>
      <p:sp>
        <p:nvSpPr>
          <p:cNvPr id="394321" name="Text Box 81"/>
          <p:cNvSpPr txBox="1">
            <a:spLocks noChangeArrowheads="1"/>
          </p:cNvSpPr>
          <p:nvPr/>
        </p:nvSpPr>
        <p:spPr bwMode="auto">
          <a:xfrm rot="-5400000">
            <a:off x="-111918" y="1799431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42731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6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6" y="1539489"/>
            <a:ext cx="3330289" cy="28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494080" y="4740275"/>
            <a:ext cx="83959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Why do we need whole genomes?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Will whole genomes make phylogeny estimation easy?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How hard are the computational problems?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Do we have sufficient methods for this?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935038" y="179389"/>
            <a:ext cx="7740382" cy="11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smtClean="0"/>
              <a:t>				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Phylogenomics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(Phylogenetic estimation from whole genomes)</a:t>
            </a:r>
            <a:endParaRPr lang="en-US" dirty="0"/>
          </a:p>
        </p:txBody>
      </p:sp>
      <p:pic>
        <p:nvPicPr>
          <p:cNvPr id="2" name="Picture 1" descr="genome-10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8" y="1570131"/>
            <a:ext cx="2670117" cy="26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7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039" y="3924300"/>
            <a:ext cx="44094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Techniques: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Most frequent gene tree?</a:t>
            </a:r>
          </a:p>
          <a:p>
            <a:r>
              <a:rPr lang="en-US" sz="2800" dirty="0" smtClean="0"/>
              <a:t>	Consensus of gene trees?</a:t>
            </a:r>
          </a:p>
          <a:p>
            <a:r>
              <a:rPr lang="en-US" sz="2800" dirty="0" smtClean="0"/>
              <a:t>	Other?</a:t>
            </a:r>
          </a:p>
        </p:txBody>
      </p:sp>
    </p:spTree>
    <p:extLst>
      <p:ext uri="{BB962C8B-B14F-4D97-AF65-F5344CB8AC3E}">
        <p14:creationId xmlns:p14="http://schemas.microsoft.com/office/powerpoint/2010/main" val="307036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776" y="332214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62983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776" y="3322145"/>
            <a:ext cx="5173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Degnan</a:t>
            </a:r>
            <a:r>
              <a:rPr lang="en-US" sz="2400" dirty="0" smtClean="0"/>
              <a:t> et al., 2006, 2009): Under the multi-species coalescent model, for any three taxa A, B, and C, the </a:t>
            </a:r>
            <a:r>
              <a:rPr lang="en-US" sz="2400" dirty="0" smtClean="0">
                <a:solidFill>
                  <a:srgbClr val="0000FF"/>
                </a:solidFill>
              </a:rPr>
              <a:t>most probable rooted gene tree </a:t>
            </a:r>
            <a:r>
              <a:rPr lang="en-US" sz="2400" dirty="0" smtClean="0"/>
              <a:t>on {A,B,C} </a:t>
            </a:r>
            <a:r>
              <a:rPr lang="en-US" sz="2400" dirty="0" smtClean="0">
                <a:solidFill>
                  <a:srgbClr val="0000FF"/>
                </a:solidFill>
              </a:rPr>
              <a:t>is identical to the species tree </a:t>
            </a:r>
            <a:r>
              <a:rPr lang="en-US" sz="2400" dirty="0" smtClean="0"/>
              <a:t>induced on {A,B,C}.</a:t>
            </a:r>
          </a:p>
        </p:txBody>
      </p:sp>
    </p:spTree>
    <p:extLst>
      <p:ext uri="{BB962C8B-B14F-4D97-AF65-F5344CB8AC3E}">
        <p14:creationId xmlns:p14="http://schemas.microsoft.com/office/powerpoint/2010/main" val="319593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776" y="3322145"/>
            <a:ext cx="517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Aho</a:t>
            </a:r>
            <a:r>
              <a:rPr lang="en-US" sz="2400" dirty="0" smtClean="0"/>
              <a:t> et al.): The rooted tree on n species can be computed from its set of 3-taxon rooted </a:t>
            </a:r>
            <a:r>
              <a:rPr lang="en-US" sz="2400" dirty="0" err="1" smtClean="0"/>
              <a:t>subtrees</a:t>
            </a:r>
            <a:r>
              <a:rPr lang="en-US" sz="2400" dirty="0"/>
              <a:t> </a:t>
            </a:r>
            <a:r>
              <a:rPr lang="en-US" sz="2400" dirty="0" smtClean="0"/>
              <a:t>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399117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776" y="3322145"/>
            <a:ext cx="517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(</a:t>
            </a:r>
            <a:r>
              <a:rPr lang="en-US" sz="2400" dirty="0" err="1" smtClean="0"/>
              <a:t>Aho</a:t>
            </a:r>
            <a:r>
              <a:rPr lang="en-US" sz="2400" dirty="0" smtClean="0"/>
              <a:t> et al.): The rooted tree on n species can be computed from its set of 3-taxon rooted </a:t>
            </a:r>
            <a:r>
              <a:rPr lang="en-US" sz="2400" dirty="0" err="1" smtClean="0"/>
              <a:t>subtrees</a:t>
            </a:r>
            <a:r>
              <a:rPr lang="en-US" sz="2400" dirty="0"/>
              <a:t> </a:t>
            </a:r>
            <a:r>
              <a:rPr lang="en-US" sz="2400" dirty="0" smtClean="0"/>
              <a:t>in polynomial time.</a:t>
            </a:r>
          </a:p>
        </p:txBody>
      </p:sp>
    </p:spTree>
    <p:extLst>
      <p:ext uri="{BB962C8B-B14F-4D97-AF65-F5344CB8AC3E}">
        <p14:creationId xmlns:p14="http://schemas.microsoft.com/office/powerpoint/2010/main" val="42519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large enough number of true rooted gene trees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Theorem (Allman et al., 2011): the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species tree can be estimated </a:t>
            </a:r>
            <a:r>
              <a:rPr lang="en-US" sz="2000" dirty="0" smtClean="0">
                <a:solidFill>
                  <a:srgbClr val="000000"/>
                </a:solidFill>
              </a:rPr>
              <a:t>from a large enough number of true </a:t>
            </a:r>
            <a:r>
              <a:rPr lang="en-US" sz="2000" dirty="0" err="1" smtClean="0">
                <a:solidFill>
                  <a:srgbClr val="000000"/>
                </a:solidFill>
              </a:rPr>
              <a:t>unrooted</a:t>
            </a:r>
            <a:r>
              <a:rPr lang="en-US" sz="2000" dirty="0" smtClean="0">
                <a:solidFill>
                  <a:srgbClr val="000000"/>
                </a:solidFill>
              </a:rPr>
              <a:t> gene trees.</a:t>
            </a:r>
          </a:p>
        </p:txBody>
      </p:sp>
    </p:spTree>
    <p:extLst>
      <p:ext uri="{BB962C8B-B14F-4D97-AF65-F5344CB8AC3E}">
        <p14:creationId xmlns:p14="http://schemas.microsoft.com/office/powerpoint/2010/main" val="423795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61706" y="211218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9102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/>
              <a:t>Estimate species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ree for every </a:t>
            </a:r>
          </a:p>
          <a:p>
            <a:pPr eaLnBrk="1" hangingPunct="1"/>
            <a:r>
              <a:rPr lang="en-US" sz="2000" dirty="0" smtClean="0"/>
              <a:t>3 species</a:t>
            </a:r>
            <a:endParaRPr lang="en-US" sz="200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6471451" y="1548876"/>
            <a:ext cx="2327519" cy="760466"/>
            <a:chOff x="349" y="3553"/>
            <a:chExt cx="2256" cy="508"/>
          </a:xfrm>
        </p:grpSpPr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79901" y="2572001"/>
            <a:ext cx="1117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Combine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ooted</a:t>
            </a:r>
          </a:p>
          <a:p>
            <a:r>
              <a:rPr lang="en-US" sz="2000" dirty="0" smtClean="0"/>
              <a:t>3-taxon </a:t>
            </a:r>
          </a:p>
          <a:p>
            <a:r>
              <a:rPr lang="en-US" sz="2000" dirty="0" smtClean="0"/>
              <a:t>trees</a:t>
            </a:r>
            <a:endParaRPr lang="en-US" sz="2000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7483471" y="2553459"/>
            <a:ext cx="0" cy="1379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376" y="3322145"/>
            <a:ext cx="5173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Theorem (</a:t>
            </a:r>
            <a:r>
              <a:rPr lang="en-US" sz="2000" dirty="0" err="1" smtClean="0"/>
              <a:t>Degnan</a:t>
            </a:r>
            <a:r>
              <a:rPr lang="en-US" sz="2000" dirty="0" smtClean="0"/>
              <a:t> et al., 2009): Under the multi-species coalescent, the rooted species tree can be estimated correctly (with high probability) given a </a:t>
            </a:r>
            <a:r>
              <a:rPr lang="en-US" sz="2000" dirty="0" smtClean="0">
                <a:solidFill>
                  <a:srgbClr val="0000FF"/>
                </a:solidFill>
              </a:rPr>
              <a:t>large enough number of true rooted gene trees.</a:t>
            </a:r>
          </a:p>
          <a:p>
            <a:endParaRPr lang="en-US" sz="2000" dirty="0" smtClean="0"/>
          </a:p>
          <a:p>
            <a:r>
              <a:rPr lang="en-US" sz="2000" dirty="0" smtClean="0"/>
              <a:t>Theorem (Allman et al., 2011): the </a:t>
            </a:r>
            <a:r>
              <a:rPr lang="en-US" sz="2000" dirty="0" err="1" smtClean="0"/>
              <a:t>unrooted</a:t>
            </a:r>
            <a:r>
              <a:rPr lang="en-US" sz="2000" dirty="0" smtClean="0"/>
              <a:t> species tree can be estimated from a </a:t>
            </a:r>
            <a:r>
              <a:rPr lang="en-US" sz="2000" dirty="0" smtClean="0">
                <a:solidFill>
                  <a:srgbClr val="0000FF"/>
                </a:solidFill>
              </a:rPr>
              <a:t>large enough number of true </a:t>
            </a:r>
            <a:r>
              <a:rPr lang="en-US" sz="2000" dirty="0" err="1" smtClean="0">
                <a:solidFill>
                  <a:srgbClr val="0000FF"/>
                </a:solidFill>
              </a:rPr>
              <a:t>unrooted</a:t>
            </a:r>
            <a:r>
              <a:rPr lang="en-US" sz="2000" dirty="0" smtClean="0">
                <a:solidFill>
                  <a:srgbClr val="0000FF"/>
                </a:solidFill>
              </a:rPr>
              <a:t> gene trees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1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6332" y="5470702"/>
            <a:ext cx="739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are gene trees, presumed to be randomly sampled </a:t>
            </a:r>
            <a:r>
              <a:rPr lang="en-US" sz="2800" u="sng" dirty="0" smtClean="0"/>
              <a:t>true gene trees.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269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Statistically consistent methods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Set of estimated gene trees or alignments, one (or more) for each gene</a:t>
            </a:r>
          </a:p>
          <a:p>
            <a:pPr marL="0" indent="0">
              <a:buNone/>
            </a:pPr>
            <a:r>
              <a:rPr lang="en-US" b="1" dirty="0" smtClean="0"/>
              <a:t>Output</a:t>
            </a:r>
            <a:r>
              <a:rPr lang="en-US" dirty="0" smtClean="0"/>
              <a:t>: estimated species tree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3600"/>
              </a:spcAft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</a:rPr>
              <a:t>BEAST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Heled</a:t>
            </a:r>
            <a:r>
              <a:rPr lang="en-US" dirty="0" smtClean="0"/>
              <a:t> and Drummond 2010): Bayesian co-estimation of gene trees and species trees given sequence alignments</a:t>
            </a:r>
          </a:p>
          <a:p>
            <a:pPr lvl="1">
              <a:spcAft>
                <a:spcPts val="3600"/>
              </a:spcAft>
            </a:pPr>
            <a:r>
              <a:rPr lang="en-US" b="1" dirty="0" smtClean="0"/>
              <a:t>MP-EST </a:t>
            </a:r>
            <a:r>
              <a:rPr lang="en-US" dirty="0" smtClean="0"/>
              <a:t>(Liu et al. 2010): maximum likelihood estimation of rooted species tree</a:t>
            </a:r>
          </a:p>
          <a:p>
            <a:pPr lvl="1">
              <a:spcAft>
                <a:spcPts val="360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BUCKy</a:t>
            </a:r>
            <a:r>
              <a:rPr lang="en-US" b="1" dirty="0" smtClean="0">
                <a:solidFill>
                  <a:srgbClr val="000000"/>
                </a:solidFill>
              </a:rPr>
              <a:t>-pop </a:t>
            </a:r>
            <a:r>
              <a:rPr lang="en-US" dirty="0" smtClean="0"/>
              <a:t>(</a:t>
            </a:r>
            <a:r>
              <a:rPr lang="en-US" dirty="0" err="1" smtClean="0"/>
              <a:t>Ané</a:t>
            </a:r>
            <a:r>
              <a:rPr lang="en-US" dirty="0" smtClean="0"/>
              <a:t> and </a:t>
            </a:r>
            <a:r>
              <a:rPr lang="en-US" dirty="0" err="1" smtClean="0"/>
              <a:t>Larget</a:t>
            </a:r>
            <a:r>
              <a:rPr lang="en-US" dirty="0" smtClean="0"/>
              <a:t> 2010): quartet-based Bayesian species tree estimation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2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multiple genes</a:t>
            </a:r>
            <a:endParaRPr lang="en-US" dirty="0"/>
          </a:p>
        </p:txBody>
      </p:sp>
      <p:grpSp>
        <p:nvGrpSpPr>
          <p:cNvPr id="390147" name="Group 3"/>
          <p:cNvGrpSpPr>
            <a:grpSpLocks/>
          </p:cNvGrpSpPr>
          <p:nvPr/>
        </p:nvGrpSpPr>
        <p:grpSpPr bwMode="auto">
          <a:xfrm>
            <a:off x="458788" y="2124075"/>
            <a:ext cx="2513012" cy="3057525"/>
            <a:chOff x="289" y="1338"/>
            <a:chExt cx="1583" cy="1926"/>
          </a:xfrm>
        </p:grpSpPr>
        <p:sp>
          <p:nvSpPr>
            <p:cNvPr id="390148" name="Line 4"/>
            <p:cNvSpPr>
              <a:spLocks noChangeShapeType="1"/>
            </p:cNvSpPr>
            <p:nvPr/>
          </p:nvSpPr>
          <p:spPr bwMode="auto">
            <a:xfrm>
              <a:off x="657" y="1338"/>
              <a:ext cx="15" cy="1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49" name="Line 5"/>
            <p:cNvSpPr>
              <a:spLocks noChangeShapeType="1"/>
            </p:cNvSpPr>
            <p:nvPr/>
          </p:nvSpPr>
          <p:spPr bwMode="auto">
            <a:xfrm>
              <a:off x="336" y="172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50" name="Text Box 6"/>
            <p:cNvSpPr txBox="1">
              <a:spLocks noChangeArrowheads="1"/>
            </p:cNvSpPr>
            <p:nvPr/>
          </p:nvSpPr>
          <p:spPr bwMode="auto">
            <a:xfrm>
              <a:off x="700" y="1363"/>
              <a:ext cx="9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 </a:t>
              </a:r>
              <a:r>
                <a:rPr lang="en-US" sz="3200">
                  <a:solidFill>
                    <a:schemeClr val="folHlink"/>
                  </a:solidFill>
                  <a:latin typeface="Helvetica" charset="0"/>
                </a:rPr>
                <a:t>gene 1</a:t>
              </a:r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306" y="172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52" name="Text Box 8"/>
            <p:cNvSpPr txBox="1">
              <a:spLocks noChangeArrowheads="1"/>
            </p:cNvSpPr>
            <p:nvPr/>
          </p:nvSpPr>
          <p:spPr bwMode="auto">
            <a:xfrm>
              <a:off x="289" y="193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390153" name="Text Box 9"/>
            <p:cNvSpPr txBox="1">
              <a:spLocks noChangeArrowheads="1"/>
            </p:cNvSpPr>
            <p:nvPr/>
          </p:nvSpPr>
          <p:spPr bwMode="auto">
            <a:xfrm>
              <a:off x="289" y="216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54" name="Text Box 10"/>
            <p:cNvSpPr txBox="1">
              <a:spLocks noChangeArrowheads="1"/>
            </p:cNvSpPr>
            <p:nvPr/>
          </p:nvSpPr>
          <p:spPr bwMode="auto">
            <a:xfrm>
              <a:off x="289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55" name="Text Box 11"/>
            <p:cNvSpPr txBox="1">
              <a:spLocks noChangeArrowheads="1"/>
            </p:cNvSpPr>
            <p:nvPr/>
          </p:nvSpPr>
          <p:spPr bwMode="auto">
            <a:xfrm>
              <a:off x="289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56" name="Text Box 12"/>
            <p:cNvSpPr txBox="1">
              <a:spLocks noChangeArrowheads="1"/>
            </p:cNvSpPr>
            <p:nvPr/>
          </p:nvSpPr>
          <p:spPr bwMode="auto">
            <a:xfrm>
              <a:off x="289" y="286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652" y="1790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TCTAATGGAA</a:t>
              </a:r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10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GCTAAGGGAA</a:t>
              </a:r>
            </a:p>
          </p:txBody>
        </p:sp>
        <p:sp>
          <p:nvSpPr>
            <p:cNvPr id="390159" name="Text Box 15"/>
            <p:cNvSpPr txBox="1">
              <a:spLocks noChangeArrowheads="1"/>
            </p:cNvSpPr>
            <p:nvPr/>
          </p:nvSpPr>
          <p:spPr bwMode="auto">
            <a:xfrm>
              <a:off x="652" y="2236"/>
              <a:ext cx="1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TCTAAGGGAA</a:t>
              </a:r>
            </a:p>
          </p:txBody>
        </p:sp>
        <p:sp>
          <p:nvSpPr>
            <p:cNvPr id="390160" name="Text Box 16"/>
            <p:cNvSpPr txBox="1">
              <a:spLocks noChangeArrowheads="1"/>
            </p:cNvSpPr>
            <p:nvPr/>
          </p:nvSpPr>
          <p:spPr bwMode="auto">
            <a:xfrm>
              <a:off x="652" y="2448"/>
              <a:ext cx="10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TCTAACGGAA</a:t>
              </a:r>
            </a:p>
          </p:txBody>
        </p:sp>
        <p:sp>
          <p:nvSpPr>
            <p:cNvPr id="390161" name="Text Box 17"/>
            <p:cNvSpPr txBox="1">
              <a:spLocks noChangeArrowheads="1"/>
            </p:cNvSpPr>
            <p:nvPr/>
          </p:nvSpPr>
          <p:spPr bwMode="auto">
            <a:xfrm>
              <a:off x="667" y="266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TCTAATGGAC</a:t>
              </a:r>
            </a:p>
          </p:txBody>
        </p:sp>
        <p:sp>
          <p:nvSpPr>
            <p:cNvPr id="390162" name="Text Box 18"/>
            <p:cNvSpPr txBox="1">
              <a:spLocks noChangeArrowheads="1"/>
            </p:cNvSpPr>
            <p:nvPr/>
          </p:nvSpPr>
          <p:spPr bwMode="auto">
            <a:xfrm>
              <a:off x="667" y="290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TATAACGGAA</a:t>
              </a:r>
            </a:p>
          </p:txBody>
        </p:sp>
      </p:grpSp>
      <p:grpSp>
        <p:nvGrpSpPr>
          <p:cNvPr id="390163" name="Group 19"/>
          <p:cNvGrpSpPr>
            <a:grpSpLocks/>
          </p:cNvGrpSpPr>
          <p:nvPr/>
        </p:nvGrpSpPr>
        <p:grpSpPr bwMode="auto">
          <a:xfrm>
            <a:off x="6019800" y="2438400"/>
            <a:ext cx="2538413" cy="2819400"/>
            <a:chOff x="3792" y="1536"/>
            <a:chExt cx="1599" cy="1776"/>
          </a:xfrm>
        </p:grpSpPr>
        <p:sp>
          <p:nvSpPr>
            <p:cNvPr id="390164" name="Rectangle 20"/>
            <p:cNvSpPr>
              <a:spLocks noChangeArrowheads="1"/>
            </p:cNvSpPr>
            <p:nvPr/>
          </p:nvSpPr>
          <p:spPr bwMode="auto">
            <a:xfrm>
              <a:off x="4244" y="1556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C0000"/>
                  </a:solidFill>
                  <a:latin typeface="Helvetica" charset="0"/>
                </a:rPr>
                <a:t>gene 3</a:t>
              </a:r>
              <a:endParaRPr lang="en-US" sz="3200" i="1">
                <a:solidFill>
                  <a:srgbClr val="CC0000"/>
                </a:solidFill>
                <a:latin typeface="Helvetica" charset="0"/>
              </a:endParaRPr>
            </a:p>
          </p:txBody>
        </p:sp>
        <p:sp>
          <p:nvSpPr>
            <p:cNvPr id="390165" name="Rectangle 21"/>
            <p:cNvSpPr>
              <a:spLocks noChangeArrowheads="1"/>
            </p:cNvSpPr>
            <p:nvPr/>
          </p:nvSpPr>
          <p:spPr bwMode="auto">
            <a:xfrm>
              <a:off x="4176" y="2016"/>
              <a:ext cx="9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TATTGATACA</a:t>
              </a:r>
            </a:p>
          </p:txBody>
        </p:sp>
        <p:sp>
          <p:nvSpPr>
            <p:cNvPr id="390166" name="Rectangle 22"/>
            <p:cNvSpPr>
              <a:spLocks noChangeArrowheads="1"/>
            </p:cNvSpPr>
            <p:nvPr/>
          </p:nvSpPr>
          <p:spPr bwMode="auto">
            <a:xfrm>
              <a:off x="4176" y="2256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TCTTGATACC</a:t>
              </a:r>
            </a:p>
          </p:txBody>
        </p:sp>
        <p:sp>
          <p:nvSpPr>
            <p:cNvPr id="390167" name="Rectangle 23"/>
            <p:cNvSpPr>
              <a:spLocks noChangeArrowheads="1"/>
            </p:cNvSpPr>
            <p:nvPr/>
          </p:nvSpPr>
          <p:spPr bwMode="auto">
            <a:xfrm>
              <a:off x="4176" y="2724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68" name="Rectangle 24"/>
            <p:cNvSpPr>
              <a:spLocks noChangeArrowheads="1"/>
            </p:cNvSpPr>
            <p:nvPr/>
          </p:nvSpPr>
          <p:spPr bwMode="auto">
            <a:xfrm>
              <a:off x="4176" y="2964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CATTCATACC</a:t>
              </a:r>
            </a:p>
          </p:txBody>
        </p:sp>
        <p:sp>
          <p:nvSpPr>
            <p:cNvPr id="390169" name="Rectangle 25"/>
            <p:cNvSpPr>
              <a:spLocks noChangeArrowheads="1"/>
            </p:cNvSpPr>
            <p:nvPr/>
          </p:nvSpPr>
          <p:spPr bwMode="auto">
            <a:xfrm>
              <a:off x="4176" y="24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70" name="Text Box 26"/>
            <p:cNvSpPr txBox="1">
              <a:spLocks noChangeArrowheads="1"/>
            </p:cNvSpPr>
            <p:nvPr/>
          </p:nvSpPr>
          <p:spPr bwMode="auto">
            <a:xfrm>
              <a:off x="3857" y="193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71" name="Text Box 27"/>
            <p:cNvSpPr txBox="1">
              <a:spLocks noChangeArrowheads="1"/>
            </p:cNvSpPr>
            <p:nvPr/>
          </p:nvSpPr>
          <p:spPr bwMode="auto">
            <a:xfrm>
              <a:off x="3840" y="217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72" name="Text Box 28"/>
            <p:cNvSpPr txBox="1">
              <a:spLocks noChangeArrowheads="1"/>
            </p:cNvSpPr>
            <p:nvPr/>
          </p:nvSpPr>
          <p:spPr bwMode="auto">
            <a:xfrm>
              <a:off x="3840" y="241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73" name="Text Box 29"/>
            <p:cNvSpPr txBox="1">
              <a:spLocks noChangeArrowheads="1"/>
            </p:cNvSpPr>
            <p:nvPr/>
          </p:nvSpPr>
          <p:spPr bwMode="auto">
            <a:xfrm>
              <a:off x="3840" y="268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74" name="Text Box 30"/>
            <p:cNvSpPr txBox="1">
              <a:spLocks noChangeArrowheads="1"/>
            </p:cNvSpPr>
            <p:nvPr/>
          </p:nvSpPr>
          <p:spPr bwMode="auto">
            <a:xfrm>
              <a:off x="3840" y="2916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75" name="Line 31"/>
            <p:cNvSpPr>
              <a:spLocks noChangeShapeType="1"/>
            </p:cNvSpPr>
            <p:nvPr/>
          </p:nvSpPr>
          <p:spPr bwMode="auto">
            <a:xfrm>
              <a:off x="4176" y="153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76" name="Line 32"/>
            <p:cNvSpPr>
              <a:spLocks noChangeShapeType="1"/>
            </p:cNvSpPr>
            <p:nvPr/>
          </p:nvSpPr>
          <p:spPr bwMode="auto">
            <a:xfrm>
              <a:off x="3792" y="1920"/>
              <a:ext cx="1599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177" name="Group 33"/>
          <p:cNvGrpSpPr>
            <a:grpSpLocks/>
          </p:cNvGrpSpPr>
          <p:nvPr/>
        </p:nvGrpSpPr>
        <p:grpSpPr bwMode="auto">
          <a:xfrm>
            <a:off x="3048000" y="3124200"/>
            <a:ext cx="2513013" cy="2362200"/>
            <a:chOff x="1920" y="1968"/>
            <a:chExt cx="1583" cy="1488"/>
          </a:xfrm>
        </p:grpSpPr>
        <p:sp>
          <p:nvSpPr>
            <p:cNvPr id="390178" name="Rectangle 34"/>
            <p:cNvSpPr>
              <a:spLocks noChangeArrowheads="1"/>
            </p:cNvSpPr>
            <p:nvPr/>
          </p:nvSpPr>
          <p:spPr bwMode="auto">
            <a:xfrm>
              <a:off x="2352" y="1974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Helvetica" charset="0"/>
                </a:rPr>
                <a:t>gene 2</a:t>
              </a:r>
              <a:endParaRPr lang="en-US" sz="32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79" name="Rectangle 35"/>
            <p:cNvSpPr>
              <a:spLocks noChangeArrowheads="1"/>
            </p:cNvSpPr>
            <p:nvPr/>
          </p:nvSpPr>
          <p:spPr bwMode="auto">
            <a:xfrm>
              <a:off x="2297" y="2448"/>
              <a:ext cx="10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GGTAACCCTC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0" name="Rectangle 36"/>
            <p:cNvSpPr>
              <a:spLocks noChangeArrowheads="1"/>
            </p:cNvSpPr>
            <p:nvPr/>
          </p:nvSpPr>
          <p:spPr bwMode="auto">
            <a:xfrm>
              <a:off x="2297" y="26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1" name="Rectangle 37"/>
            <p:cNvSpPr>
              <a:spLocks noChangeArrowheads="1"/>
            </p:cNvSpPr>
            <p:nvPr/>
          </p:nvSpPr>
          <p:spPr bwMode="auto">
            <a:xfrm>
              <a:off x="2293" y="2908"/>
              <a:ext cx="10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GGTGACCATC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2" name="Rectangle 38"/>
            <p:cNvSpPr>
              <a:spLocks noChangeArrowheads="1"/>
            </p:cNvSpPr>
            <p:nvPr/>
          </p:nvSpPr>
          <p:spPr bwMode="auto">
            <a:xfrm>
              <a:off x="2303" y="314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3" name="Line 39"/>
            <p:cNvSpPr>
              <a:spLocks noChangeShapeType="1"/>
            </p:cNvSpPr>
            <p:nvPr/>
          </p:nvSpPr>
          <p:spPr bwMode="auto">
            <a:xfrm>
              <a:off x="2288" y="1968"/>
              <a:ext cx="16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4" name="Line 40"/>
            <p:cNvSpPr>
              <a:spLocks noChangeShapeType="1"/>
            </p:cNvSpPr>
            <p:nvPr/>
          </p:nvSpPr>
          <p:spPr bwMode="auto">
            <a:xfrm>
              <a:off x="1967" y="235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5" name="Text Box 41"/>
            <p:cNvSpPr txBox="1">
              <a:spLocks noChangeArrowheads="1"/>
            </p:cNvSpPr>
            <p:nvPr/>
          </p:nvSpPr>
          <p:spPr bwMode="auto">
            <a:xfrm>
              <a:off x="1920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86" name="Text Box 42"/>
            <p:cNvSpPr txBox="1">
              <a:spLocks noChangeArrowheads="1"/>
            </p:cNvSpPr>
            <p:nvPr/>
          </p:nvSpPr>
          <p:spPr bwMode="auto">
            <a:xfrm>
              <a:off x="1920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5</a:t>
              </a:r>
              <a:endParaRPr lang="en-US"/>
            </a:p>
          </p:txBody>
        </p:sp>
        <p:sp>
          <p:nvSpPr>
            <p:cNvPr id="390187" name="Text Box 43"/>
            <p:cNvSpPr txBox="1">
              <a:spLocks noChangeArrowheads="1"/>
            </p:cNvSpPr>
            <p:nvPr/>
          </p:nvSpPr>
          <p:spPr bwMode="auto">
            <a:xfrm>
              <a:off x="1920" y="288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6</a:t>
              </a:r>
              <a:endParaRPr lang="en-US"/>
            </a:p>
          </p:txBody>
        </p:sp>
        <p:sp>
          <p:nvSpPr>
            <p:cNvPr id="390188" name="Text Box 44"/>
            <p:cNvSpPr txBox="1">
              <a:spLocks noChangeArrowheads="1"/>
            </p:cNvSpPr>
            <p:nvPr/>
          </p:nvSpPr>
          <p:spPr bwMode="auto">
            <a:xfrm>
              <a:off x="1920" y="312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98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568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 on 11</a:t>
            </a:r>
            <a:r>
              <a:rPr lang="en-US" sz="3200" dirty="0"/>
              <a:t>-taxon </a:t>
            </a:r>
            <a:r>
              <a:rPr lang="en-US" sz="3200" dirty="0" smtClean="0"/>
              <a:t>datasets with </a:t>
            </a:r>
            <a:r>
              <a:rPr lang="en-US" sz="3200" dirty="0" smtClean="0"/>
              <a:t>weak </a:t>
            </a:r>
            <a:r>
              <a:rPr lang="en-US" sz="3200" dirty="0" smtClean="0"/>
              <a:t>ILS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5155963"/>
            <a:ext cx="7543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>
                <a:solidFill>
                  <a:srgbClr val="FF0000"/>
                </a:solidFill>
              </a:rPr>
              <a:t>BEAST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more accurate than summary methods (MP-EST, </a:t>
            </a:r>
            <a:r>
              <a:rPr lang="en-US" sz="2000" dirty="0" err="1" smtClean="0"/>
              <a:t>BUCKy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	 CA-ML: concatenated analysis) most accurate</a:t>
            </a:r>
          </a:p>
          <a:p>
            <a:endParaRPr lang="en-US" sz="1600" dirty="0" smtClean="0"/>
          </a:p>
          <a:p>
            <a:r>
              <a:rPr lang="en-US" sz="1600" dirty="0" smtClean="0"/>
              <a:t>							Datasets from Chung and </a:t>
            </a:r>
            <a:r>
              <a:rPr lang="en-US" sz="1600" dirty="0" err="1" smtClean="0"/>
              <a:t>Ané</a:t>
            </a:r>
            <a:r>
              <a:rPr lang="en-US" sz="1600" dirty="0" smtClean="0"/>
              <a:t>, 2011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		</a:t>
            </a:r>
            <a:r>
              <a:rPr lang="en-US" sz="1600" dirty="0"/>
              <a:t>	</a:t>
            </a:r>
            <a:r>
              <a:rPr lang="en-US" sz="1600" dirty="0" err="1" smtClean="0"/>
              <a:t>Bayzid</a:t>
            </a:r>
            <a:r>
              <a:rPr lang="en-US" sz="1600" dirty="0" smtClean="0"/>
              <a:t> &amp; Warnow, Bioinformatics 2013</a:t>
            </a:r>
            <a:endParaRPr lang="en-US" sz="1600" dirty="0"/>
          </a:p>
        </p:txBody>
      </p:sp>
      <p:pic>
        <p:nvPicPr>
          <p:cNvPr id="3" name="Content Placeholder 2" descr="11-taxon-weak_rax2.FN.pdf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>
          <a:xfrm>
            <a:off x="1073750" y="1299249"/>
            <a:ext cx="7118483" cy="3701611"/>
          </a:xfrm>
        </p:spPr>
      </p:pic>
    </p:spTree>
    <p:extLst>
      <p:ext uri="{BB962C8B-B14F-4D97-AF65-F5344CB8AC3E}">
        <p14:creationId xmlns:p14="http://schemas.microsoft.com/office/powerpoint/2010/main" val="420105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*BEAST </a:t>
            </a:r>
            <a:r>
              <a:rPr lang="en-US" sz="2800" dirty="0" smtClean="0"/>
              <a:t>better than Maximum Likelihood</a:t>
            </a:r>
            <a:endParaRPr lang="en-US" sz="2800" dirty="0"/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88245" y="5646592"/>
            <a:ext cx="8345311" cy="12064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11-taxon datasets from Chung and </a:t>
            </a:r>
            <a:r>
              <a:rPr lang="en-US" sz="1900" dirty="0" err="1" smtClean="0"/>
              <a:t>Ané</a:t>
            </a:r>
            <a:r>
              <a:rPr lang="en-US" sz="1900" dirty="0" smtClean="0"/>
              <a:t>, </a:t>
            </a:r>
            <a:r>
              <a:rPr lang="en-US" sz="1900" dirty="0" err="1" smtClean="0"/>
              <a:t>Syst</a:t>
            </a:r>
            <a:r>
              <a:rPr lang="en-US" sz="1900" dirty="0" smtClean="0"/>
              <a:t> </a:t>
            </a:r>
            <a:r>
              <a:rPr lang="en-US" sz="1900" dirty="0" err="1" smtClean="0"/>
              <a:t>Biol</a:t>
            </a:r>
            <a:r>
              <a:rPr lang="en-US" sz="1900" dirty="0" smtClean="0"/>
              <a:t> 2012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17-taxon datasets from Yu, Warnow, and </a:t>
            </a:r>
            <a:r>
              <a:rPr lang="en-US" sz="1900" dirty="0" err="1" smtClean="0"/>
              <a:t>Nakhleh</a:t>
            </a:r>
            <a:r>
              <a:rPr lang="en-US" sz="1900" dirty="0" smtClean="0"/>
              <a:t>, JCB 2011</a:t>
            </a:r>
            <a:endParaRPr lang="en-US" sz="1900" dirty="0"/>
          </a:p>
        </p:txBody>
      </p:sp>
      <p:pic>
        <p:nvPicPr>
          <p:cNvPr id="3" name="Picture 2" descr="17-taxon_gene_tree.F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57" y="1988255"/>
            <a:ext cx="3945730" cy="2055676"/>
          </a:xfrm>
          <a:prstGeom prst="rect">
            <a:avLst/>
          </a:prstGeom>
        </p:spPr>
      </p:pic>
      <p:pic>
        <p:nvPicPr>
          <p:cNvPr id="4" name="Picture 3" descr="11-taxon_weak_gene_tree.F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2" y="1976967"/>
            <a:ext cx="3918641" cy="2041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778" y="4292603"/>
            <a:ext cx="267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11-taxon </a:t>
            </a:r>
            <a:r>
              <a:rPr lang="en-US" dirty="0" err="1" smtClean="0"/>
              <a:t>weakILS</a:t>
            </a:r>
            <a:r>
              <a:rPr lang="en-US" dirty="0" smtClean="0"/>
              <a:t> datasets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8227" y="4305303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17-taxon (very high ILS) datasets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1099" y="4897627"/>
            <a:ext cx="880205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*BEAST </a:t>
            </a:r>
            <a:r>
              <a:rPr lang="en-US" sz="2000" dirty="0" smtClean="0"/>
              <a:t>produces more accurate gene trees than ML on gene sequence alignments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83" y="513150"/>
            <a:ext cx="8558676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Impact of Gene Tree Estimation Error on MP-EST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4631003"/>
            <a:ext cx="7543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no error on true gene trees</a:t>
            </a:r>
            <a:r>
              <a:rPr lang="en-US" sz="2000" dirty="0" smtClean="0"/>
              <a:t>, but </a:t>
            </a:r>
          </a:p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9</a:t>
            </a:r>
            <a:r>
              <a:rPr lang="en-US" sz="2000" dirty="0">
                <a:solidFill>
                  <a:srgbClr val="0000FF"/>
                </a:solidFill>
              </a:rPr>
              <a:t>% error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on estimated gene trees</a:t>
            </a:r>
          </a:p>
          <a:p>
            <a:endParaRPr lang="en-US" sz="2000" dirty="0" smtClean="0"/>
          </a:p>
          <a:p>
            <a:r>
              <a:rPr lang="en-US" sz="2000" dirty="0" smtClean="0"/>
              <a:t>Datasets: </a:t>
            </a:r>
            <a:r>
              <a:rPr lang="en-US" sz="2000" dirty="0"/>
              <a:t>11-taxon </a:t>
            </a:r>
            <a:r>
              <a:rPr lang="en-US" sz="2000" dirty="0" err="1"/>
              <a:t>strongILS</a:t>
            </a:r>
            <a:r>
              <a:rPr lang="en-US" sz="2000" dirty="0"/>
              <a:t> conditions with 50 </a:t>
            </a:r>
            <a:r>
              <a:rPr lang="en-US" sz="2000" dirty="0" smtClean="0"/>
              <a:t>genes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Similar results for other summary methods (MDC, Greedy, etc.).</a:t>
            </a:r>
            <a:endParaRPr lang="en-US" sz="2000" dirty="0"/>
          </a:p>
        </p:txBody>
      </p:sp>
      <p:pic>
        <p:nvPicPr>
          <p:cNvPr id="2" name="Picture 1" descr="mpest-estimated-1.vs.true-binar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61" y="1675536"/>
            <a:ext cx="5171307" cy="24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>
                <a:solidFill>
                  <a:srgbClr val="0000FF"/>
                </a:solidFill>
              </a:rPr>
              <a:t>poor phylogenetic </a:t>
            </a:r>
            <a:r>
              <a:rPr lang="en-US" sz="2800" dirty="0" smtClean="0">
                <a:solidFill>
                  <a:srgbClr val="0000FF"/>
                </a:solidFill>
              </a:rPr>
              <a:t>signal</a:t>
            </a:r>
            <a:r>
              <a:rPr lang="en-US" sz="2800" dirty="0" smtClean="0"/>
              <a:t>, and result in </a:t>
            </a:r>
            <a:r>
              <a:rPr lang="en-US" sz="2800" dirty="0" smtClean="0">
                <a:solidFill>
                  <a:srgbClr val="0000FF"/>
                </a:solidFill>
              </a:rPr>
              <a:t>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Species trees obtained by combining poorly estimated </a:t>
            </a:r>
            <a:r>
              <a:rPr lang="en-US" sz="2800" dirty="0"/>
              <a:t>gene trees </a:t>
            </a:r>
            <a:r>
              <a:rPr lang="en-US" sz="2800" dirty="0" smtClean="0"/>
              <a:t>have poor accuracy.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6332" y="5470702"/>
            <a:ext cx="739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are gene trees, presumed to be randomly sampled </a:t>
            </a:r>
            <a:r>
              <a:rPr lang="en-US" sz="2800" u="sng" dirty="0" smtClean="0"/>
              <a:t>true gene trees.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753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Is the model species tree identifiable?</a:t>
            </a:r>
          </a:p>
          <a:p>
            <a:endParaRPr lang="en-US" dirty="0" smtClean="0"/>
          </a:p>
          <a:p>
            <a:r>
              <a:rPr lang="en-US" dirty="0" smtClean="0"/>
              <a:t>Which estimation methods are statistically consistent under this model?</a:t>
            </a:r>
          </a:p>
          <a:p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How much data does the method need to estimate the model species tree correctly (with high probability)?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What is the computational complexity of an estimation problem?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is the impact of error in the input data on the estimation of the model species tree?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0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Is the model species tree </a:t>
            </a:r>
            <a:r>
              <a:rPr lang="en-US" smtClean="0"/>
              <a:t>identifiable?</a:t>
            </a:r>
          </a:p>
          <a:p>
            <a:endParaRPr lang="en-US" dirty="0" smtClean="0"/>
          </a:p>
          <a:p>
            <a:r>
              <a:rPr lang="en-US" dirty="0" smtClean="0"/>
              <a:t>Which estimation methods are statistically consistent under this model?</a:t>
            </a:r>
          </a:p>
          <a:p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How much data does the method need to estimate the model species tree correctly (with high probability)?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What is the computational complexity of an estimation problem?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What is the impact of error in the input data on the estimation of the model species tree?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0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gene tree estimation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better estimates of the gene trees</a:t>
            </a:r>
          </a:p>
          <a:p>
            <a:r>
              <a:rPr lang="en-US" dirty="0" smtClean="0"/>
              <a:t>Restrict to subset of estimated gene trees </a:t>
            </a:r>
          </a:p>
          <a:p>
            <a:r>
              <a:rPr lang="en-US" dirty="0" smtClean="0"/>
              <a:t>Model error in the estimated gene trees</a:t>
            </a:r>
          </a:p>
          <a:p>
            <a:r>
              <a:rPr lang="en-US" dirty="0" smtClean="0"/>
              <a:t>Modify gene trees to reduce error</a:t>
            </a:r>
          </a:p>
          <a:p>
            <a:r>
              <a:rPr lang="en-US" dirty="0" smtClean="0"/>
              <a:t>“Bin-and-conquer”</a:t>
            </a:r>
          </a:p>
        </p:txBody>
      </p:sp>
    </p:spTree>
    <p:extLst>
      <p:ext uri="{BB962C8B-B14F-4D97-AF65-F5344CB8AC3E}">
        <p14:creationId xmlns:p14="http://schemas.microsoft.com/office/powerpoint/2010/main" val="205621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gene tree estimation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better estimates of the gene trees</a:t>
            </a:r>
          </a:p>
          <a:p>
            <a:r>
              <a:rPr lang="en-US" dirty="0" smtClean="0"/>
              <a:t>Restrict to subset of estimated gene trees </a:t>
            </a:r>
          </a:p>
          <a:p>
            <a:r>
              <a:rPr lang="en-US" dirty="0" smtClean="0"/>
              <a:t>Model error in the estimated gene trees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Modify gene trees to reduce error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“Bin-and-conquer”</a:t>
            </a:r>
          </a:p>
        </p:txBody>
      </p:sp>
    </p:spTree>
    <p:extLst>
      <p:ext uri="{BB962C8B-B14F-4D97-AF65-F5344CB8AC3E}">
        <p14:creationId xmlns:p14="http://schemas.microsoft.com/office/powerpoint/2010/main" val="302264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 #1: Modify gene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Idea: Use statistical technique to identify unreliable aspects of the tree, and modify tree, to produce “constraint tree”.</a:t>
            </a:r>
          </a:p>
          <a:p>
            <a:r>
              <a:rPr lang="en-US" dirty="0" smtClean="0"/>
              <a:t>Example: ignore root, collapse edges in the tree with poor statistical support, remove “rogue taxa”.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Note: need to modify the optimization problems and algorithms.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3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554038" y="3725863"/>
            <a:ext cx="4703762" cy="2728912"/>
            <a:chOff x="349" y="2347"/>
            <a:chExt cx="2963" cy="1719"/>
          </a:xfrm>
        </p:grpSpPr>
        <p:sp>
          <p:nvSpPr>
            <p:cNvPr id="394243" name="Line 3"/>
            <p:cNvSpPr>
              <a:spLocks noChangeShapeType="1"/>
            </p:cNvSpPr>
            <p:nvPr/>
          </p:nvSpPr>
          <p:spPr bwMode="auto">
            <a:xfrm>
              <a:off x="711" y="2347"/>
              <a:ext cx="0" cy="8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4" name="Line 4"/>
            <p:cNvSpPr>
              <a:spLocks noChangeShapeType="1"/>
            </p:cNvSpPr>
            <p:nvPr/>
          </p:nvSpPr>
          <p:spPr bwMode="auto">
            <a:xfrm>
              <a:off x="1383" y="2348"/>
              <a:ext cx="0" cy="86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5" name="Line 5"/>
            <p:cNvSpPr>
              <a:spLocks noChangeShapeType="1"/>
            </p:cNvSpPr>
            <p:nvPr/>
          </p:nvSpPr>
          <p:spPr bwMode="auto">
            <a:xfrm>
              <a:off x="2335" y="2348"/>
              <a:ext cx="0" cy="8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3" name="Text Box 23"/>
            <p:cNvSpPr txBox="1">
              <a:spLocks noChangeArrowheads="1"/>
            </p:cNvSpPr>
            <p:nvPr/>
          </p:nvSpPr>
          <p:spPr bwMode="auto">
            <a:xfrm>
              <a:off x="2458" y="2552"/>
              <a:ext cx="8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latin typeface="Helvetica" charset="0"/>
                </a:rPr>
                <a:t>Analyze</a:t>
              </a:r>
            </a:p>
            <a:p>
              <a:pPr algn="ctr" eaLnBrk="1" hangingPunct="1"/>
              <a:r>
                <a:rPr lang="en-US" sz="2000">
                  <a:latin typeface="Helvetica" charset="0"/>
                </a:rPr>
                <a:t>separately</a:t>
              </a:r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7" name="Group 27"/>
          <p:cNvGrpSpPr>
            <a:grpSpLocks/>
          </p:cNvGrpSpPr>
          <p:nvPr/>
        </p:nvGrpSpPr>
        <p:grpSpPr bwMode="auto">
          <a:xfrm>
            <a:off x="3967160" y="4348164"/>
            <a:ext cx="5253034" cy="2128838"/>
            <a:chOff x="2499" y="2739"/>
            <a:chExt cx="3309" cy="1341"/>
          </a:xfrm>
        </p:grpSpPr>
        <p:grpSp>
          <p:nvGrpSpPr>
            <p:cNvPr id="394268" name="Group 28"/>
            <p:cNvGrpSpPr>
              <a:grpSpLocks/>
            </p:cNvGrpSpPr>
            <p:nvPr/>
          </p:nvGrpSpPr>
          <p:grpSpPr bwMode="auto">
            <a:xfrm>
              <a:off x="3973" y="2739"/>
              <a:ext cx="1835" cy="1341"/>
              <a:chOff x="2108" y="2832"/>
              <a:chExt cx="1835" cy="1493"/>
            </a:xfrm>
          </p:grpSpPr>
          <p:sp>
            <p:nvSpPr>
              <p:cNvPr id="394269" name="Line 29"/>
              <p:cNvSpPr>
                <a:spLocks noChangeShapeType="1"/>
              </p:cNvSpPr>
              <p:nvPr/>
            </p:nvSpPr>
            <p:spPr bwMode="auto">
              <a:xfrm flipH="1">
                <a:off x="2108" y="2832"/>
                <a:ext cx="741" cy="149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0" name="Line 30"/>
              <p:cNvSpPr>
                <a:spLocks noChangeShapeType="1"/>
              </p:cNvSpPr>
              <p:nvPr/>
            </p:nvSpPr>
            <p:spPr bwMode="auto">
              <a:xfrm rot="18475779" flipH="1">
                <a:off x="2833" y="2834"/>
                <a:ext cx="741" cy="14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1" name="Line 31"/>
              <p:cNvSpPr>
                <a:spLocks noChangeShapeType="1"/>
              </p:cNvSpPr>
              <p:nvPr/>
            </p:nvSpPr>
            <p:spPr bwMode="auto">
              <a:xfrm>
                <a:off x="2651" y="3237"/>
                <a:ext cx="332" cy="10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2" name="Line 32"/>
              <p:cNvSpPr>
                <a:spLocks noChangeShapeType="1"/>
              </p:cNvSpPr>
              <p:nvPr/>
            </p:nvSpPr>
            <p:spPr bwMode="auto">
              <a:xfrm flipV="1">
                <a:off x="3137" y="3793"/>
                <a:ext cx="172" cy="52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3" name="Line 33"/>
              <p:cNvSpPr>
                <a:spLocks noChangeShapeType="1"/>
              </p:cNvSpPr>
              <p:nvPr/>
            </p:nvSpPr>
            <p:spPr bwMode="auto">
              <a:xfrm>
                <a:off x="3198" y="4106"/>
                <a:ext cx="84" cy="21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4" name="Line 34"/>
              <p:cNvSpPr>
                <a:spLocks noChangeShapeType="1"/>
              </p:cNvSpPr>
              <p:nvPr/>
            </p:nvSpPr>
            <p:spPr bwMode="auto">
              <a:xfrm flipV="1">
                <a:off x="3406" y="4122"/>
                <a:ext cx="57" cy="19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5" name="Line 35"/>
              <p:cNvSpPr>
                <a:spLocks noChangeShapeType="1"/>
              </p:cNvSpPr>
              <p:nvPr/>
            </p:nvSpPr>
            <p:spPr bwMode="auto">
              <a:xfrm>
                <a:off x="2539" y="3456"/>
                <a:ext cx="250" cy="86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6" name="Line 36"/>
              <p:cNvSpPr>
                <a:spLocks noChangeShapeType="1"/>
              </p:cNvSpPr>
              <p:nvPr/>
            </p:nvSpPr>
            <p:spPr bwMode="auto">
              <a:xfrm>
                <a:off x="2326" y="3893"/>
                <a:ext cx="117" cy="427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7" name="Line 37"/>
              <p:cNvSpPr>
                <a:spLocks noChangeShapeType="1"/>
              </p:cNvSpPr>
              <p:nvPr/>
            </p:nvSpPr>
            <p:spPr bwMode="auto">
              <a:xfrm>
                <a:off x="2219" y="4085"/>
                <a:ext cx="80" cy="23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8" name="Line 38"/>
              <p:cNvSpPr>
                <a:spLocks noChangeShapeType="1"/>
              </p:cNvSpPr>
              <p:nvPr/>
            </p:nvSpPr>
            <p:spPr bwMode="auto">
              <a:xfrm>
                <a:off x="2400" y="3738"/>
                <a:ext cx="183" cy="58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9" name="Line 39"/>
              <p:cNvSpPr>
                <a:spLocks noChangeShapeType="1"/>
              </p:cNvSpPr>
              <p:nvPr/>
            </p:nvSpPr>
            <p:spPr bwMode="auto">
              <a:xfrm flipH="1">
                <a:off x="2678" y="4145"/>
                <a:ext cx="64" cy="1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4280" name="Line 40"/>
            <p:cNvSpPr>
              <a:spLocks noChangeShapeType="1"/>
            </p:cNvSpPr>
            <p:nvPr/>
          </p:nvSpPr>
          <p:spPr bwMode="auto">
            <a:xfrm rot="-5383472">
              <a:off x="3326" y="3230"/>
              <a:ext cx="3" cy="83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>
              <a:off x="2499" y="3719"/>
              <a:ext cx="14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Helvetica" charset="0"/>
                </a:rPr>
                <a:t> </a:t>
              </a:r>
              <a:r>
                <a:rPr lang="en-US" sz="2000" dirty="0" smtClean="0">
                  <a:latin typeface="Helvetica" charset="0"/>
                </a:rPr>
                <a:t>Summary Method</a:t>
              </a:r>
              <a:endParaRPr lang="en-US" sz="2000" dirty="0">
                <a:latin typeface="Helvetica" charset="0"/>
              </a:endParaRPr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Two competing approaches </a:t>
            </a:r>
          </a:p>
        </p:txBody>
      </p: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173038" y="1473200"/>
            <a:ext cx="4173537" cy="1955800"/>
            <a:chOff x="109" y="928"/>
            <a:chExt cx="2629" cy="1232"/>
          </a:xfrm>
        </p:grpSpPr>
        <p:sp>
          <p:nvSpPr>
            <p:cNvPr id="394284" name="Line 44"/>
            <p:cNvSpPr>
              <a:spLocks noChangeShapeType="1"/>
            </p:cNvSpPr>
            <p:nvPr/>
          </p:nvSpPr>
          <p:spPr bwMode="auto">
            <a:xfrm>
              <a:off x="387" y="928"/>
              <a:ext cx="0" cy="1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5" name="Line 45"/>
            <p:cNvSpPr>
              <a:spLocks noChangeShapeType="1"/>
            </p:cNvSpPr>
            <p:nvPr/>
          </p:nvSpPr>
          <p:spPr bwMode="auto">
            <a:xfrm>
              <a:off x="109" y="1128"/>
              <a:ext cx="2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6" name="Text Box 46"/>
            <p:cNvSpPr txBox="1">
              <a:spLocks noChangeArrowheads="1"/>
            </p:cNvSpPr>
            <p:nvPr/>
          </p:nvSpPr>
          <p:spPr bwMode="auto">
            <a:xfrm>
              <a:off x="402" y="935"/>
              <a:ext cx="2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E68435"/>
                  </a:solidFill>
                  <a:latin typeface="Helvetica" charset="0"/>
                </a:rPr>
                <a:t> </a:t>
              </a:r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gene 1</a:t>
              </a:r>
              <a:r>
                <a:rPr lang="en-US" sz="1800">
                  <a:latin typeface="Helvetica" charset="0"/>
                </a:rPr>
                <a:t>     </a:t>
              </a:r>
              <a:r>
                <a:rPr lang="en-US" sz="1800">
                  <a:solidFill>
                    <a:schemeClr val="accent1"/>
                  </a:solidFill>
                  <a:latin typeface="Helvetica" charset="0"/>
                </a:rPr>
                <a:t>gene 2</a:t>
              </a:r>
              <a:r>
                <a:rPr lang="en-US" sz="1800">
                  <a:latin typeface="Helvetica" charset="0"/>
                </a:rPr>
                <a:t>   . . .     </a:t>
              </a:r>
              <a:r>
                <a:rPr lang="en-US" sz="1800">
                  <a:solidFill>
                    <a:srgbClr val="CC0000"/>
                  </a:solidFill>
                  <a:latin typeface="Helvetica" charset="0"/>
                </a:rPr>
                <a:t>gene </a:t>
              </a:r>
              <a:r>
                <a:rPr lang="en-US" sz="1800" i="1">
                  <a:solidFill>
                    <a:srgbClr val="CC0000"/>
                  </a:solidFill>
                  <a:latin typeface="Helvetica" charset="0"/>
                </a:rPr>
                <a:t>k</a:t>
              </a:r>
              <a:endParaRPr lang="en-US" sz="1800">
                <a:latin typeface="Helvetica" charset="0"/>
              </a:endParaRPr>
            </a:p>
          </p:txBody>
        </p:sp>
        <p:sp>
          <p:nvSpPr>
            <p:cNvPr id="394287" name="Line 47"/>
            <p:cNvSpPr>
              <a:spLocks noChangeShapeType="1"/>
            </p:cNvSpPr>
            <p:nvPr/>
          </p:nvSpPr>
          <p:spPr bwMode="auto">
            <a:xfrm>
              <a:off x="472" y="124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8" name="Line 48"/>
            <p:cNvSpPr>
              <a:spLocks noChangeShapeType="1"/>
            </p:cNvSpPr>
            <p:nvPr/>
          </p:nvSpPr>
          <p:spPr bwMode="auto">
            <a:xfrm>
              <a:off x="472" y="132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9" name="Line 49"/>
            <p:cNvSpPr>
              <a:spLocks noChangeShapeType="1"/>
            </p:cNvSpPr>
            <p:nvPr/>
          </p:nvSpPr>
          <p:spPr bwMode="auto">
            <a:xfrm>
              <a:off x="471" y="1416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0" name="Line 50"/>
            <p:cNvSpPr>
              <a:spLocks noChangeShapeType="1"/>
            </p:cNvSpPr>
            <p:nvPr/>
          </p:nvSpPr>
          <p:spPr bwMode="auto">
            <a:xfrm>
              <a:off x="472" y="1502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1" name="Line 51"/>
            <p:cNvSpPr>
              <a:spLocks noChangeShapeType="1"/>
            </p:cNvSpPr>
            <p:nvPr/>
          </p:nvSpPr>
          <p:spPr bwMode="auto">
            <a:xfrm>
              <a:off x="472" y="1588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2" name="Line 52"/>
            <p:cNvSpPr>
              <a:spLocks noChangeShapeType="1"/>
            </p:cNvSpPr>
            <p:nvPr/>
          </p:nvSpPr>
          <p:spPr bwMode="auto">
            <a:xfrm>
              <a:off x="472" y="193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3" name="Line 53"/>
            <p:cNvSpPr>
              <a:spLocks noChangeShapeType="1"/>
            </p:cNvSpPr>
            <p:nvPr/>
          </p:nvSpPr>
          <p:spPr bwMode="auto">
            <a:xfrm>
              <a:off x="472" y="201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4" name="Line 54"/>
            <p:cNvSpPr>
              <a:spLocks noChangeShapeType="1"/>
            </p:cNvSpPr>
            <p:nvPr/>
          </p:nvSpPr>
          <p:spPr bwMode="auto">
            <a:xfrm>
              <a:off x="472" y="2105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5" name="Line 55"/>
            <p:cNvSpPr>
              <a:spLocks noChangeShapeType="1"/>
            </p:cNvSpPr>
            <p:nvPr/>
          </p:nvSpPr>
          <p:spPr bwMode="auto">
            <a:xfrm>
              <a:off x="1132" y="1588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6" name="Line 56"/>
            <p:cNvSpPr>
              <a:spLocks noChangeShapeType="1"/>
            </p:cNvSpPr>
            <p:nvPr/>
          </p:nvSpPr>
          <p:spPr bwMode="auto">
            <a:xfrm>
              <a:off x="1132" y="1674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7" name="Line 57"/>
            <p:cNvSpPr>
              <a:spLocks noChangeShapeType="1"/>
            </p:cNvSpPr>
            <p:nvPr/>
          </p:nvSpPr>
          <p:spPr bwMode="auto">
            <a:xfrm>
              <a:off x="1132" y="1760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8" name="Line 58"/>
            <p:cNvSpPr>
              <a:spLocks noChangeShapeType="1"/>
            </p:cNvSpPr>
            <p:nvPr/>
          </p:nvSpPr>
          <p:spPr bwMode="auto">
            <a:xfrm>
              <a:off x="1132" y="1847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1132" y="1933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>
              <a:off x="2092" y="1243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>
              <a:off x="2092" y="1502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>
              <a:off x="2092" y="1588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3" name="Line 63"/>
            <p:cNvSpPr>
              <a:spLocks noChangeShapeType="1"/>
            </p:cNvSpPr>
            <p:nvPr/>
          </p:nvSpPr>
          <p:spPr bwMode="auto">
            <a:xfrm>
              <a:off x="2092" y="1674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4" name="Line 64"/>
            <p:cNvSpPr>
              <a:spLocks noChangeShapeType="1"/>
            </p:cNvSpPr>
            <p:nvPr/>
          </p:nvSpPr>
          <p:spPr bwMode="auto">
            <a:xfrm>
              <a:off x="2092" y="2019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5" name="Line 65"/>
            <p:cNvSpPr>
              <a:spLocks noChangeShapeType="1"/>
            </p:cNvSpPr>
            <p:nvPr/>
          </p:nvSpPr>
          <p:spPr bwMode="auto">
            <a:xfrm>
              <a:off x="2092" y="2105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6" name="Text Box 66"/>
            <p:cNvSpPr txBox="1">
              <a:spLocks noChangeArrowheads="1"/>
            </p:cNvSpPr>
            <p:nvPr/>
          </p:nvSpPr>
          <p:spPr bwMode="auto">
            <a:xfrm>
              <a:off x="1696" y="145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</p:grpSp>
      <p:grpSp>
        <p:nvGrpSpPr>
          <p:cNvPr id="394307" name="Group 67"/>
          <p:cNvGrpSpPr>
            <a:grpSpLocks/>
          </p:cNvGrpSpPr>
          <p:nvPr/>
        </p:nvGrpSpPr>
        <p:grpSpPr bwMode="auto">
          <a:xfrm>
            <a:off x="6316663" y="1460500"/>
            <a:ext cx="2903537" cy="2120900"/>
            <a:chOff x="3934" y="2837"/>
            <a:chExt cx="1829" cy="1488"/>
          </a:xfrm>
        </p:grpSpPr>
        <p:sp>
          <p:nvSpPr>
            <p:cNvPr id="394308" name="Line 68"/>
            <p:cNvSpPr>
              <a:spLocks noChangeShapeType="1"/>
            </p:cNvSpPr>
            <p:nvPr/>
          </p:nvSpPr>
          <p:spPr bwMode="auto">
            <a:xfrm flipH="1">
              <a:off x="3934" y="2837"/>
              <a:ext cx="741" cy="14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9" name="Line 69"/>
            <p:cNvSpPr>
              <a:spLocks noChangeShapeType="1"/>
            </p:cNvSpPr>
            <p:nvPr/>
          </p:nvSpPr>
          <p:spPr bwMode="auto">
            <a:xfrm rot="18475779" flipH="1">
              <a:off x="4663" y="2839"/>
              <a:ext cx="731" cy="146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0" name="Line 70"/>
            <p:cNvSpPr>
              <a:spLocks noChangeShapeType="1"/>
            </p:cNvSpPr>
            <p:nvPr/>
          </p:nvSpPr>
          <p:spPr bwMode="auto">
            <a:xfrm>
              <a:off x="4477" y="3242"/>
              <a:ext cx="332" cy="10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1" name="Line 71"/>
            <p:cNvSpPr>
              <a:spLocks noChangeShapeType="1"/>
            </p:cNvSpPr>
            <p:nvPr/>
          </p:nvSpPr>
          <p:spPr bwMode="auto">
            <a:xfrm flipV="1">
              <a:off x="4969" y="3735"/>
              <a:ext cx="134" cy="5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2" name="Line 72"/>
            <p:cNvSpPr>
              <a:spLocks noChangeShapeType="1"/>
            </p:cNvSpPr>
            <p:nvPr/>
          </p:nvSpPr>
          <p:spPr bwMode="auto">
            <a:xfrm flipH="1">
              <a:off x="5118" y="3935"/>
              <a:ext cx="77" cy="3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3" name="Line 73"/>
            <p:cNvSpPr>
              <a:spLocks noChangeShapeType="1"/>
            </p:cNvSpPr>
            <p:nvPr/>
          </p:nvSpPr>
          <p:spPr bwMode="auto">
            <a:xfrm flipV="1">
              <a:off x="5252" y="4127"/>
              <a:ext cx="42" cy="193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4" name="Line 74"/>
            <p:cNvSpPr>
              <a:spLocks noChangeShapeType="1"/>
            </p:cNvSpPr>
            <p:nvPr/>
          </p:nvSpPr>
          <p:spPr bwMode="auto">
            <a:xfrm>
              <a:off x="4376" y="3444"/>
              <a:ext cx="239" cy="88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5" name="Line 75"/>
            <p:cNvSpPr>
              <a:spLocks noChangeShapeType="1"/>
            </p:cNvSpPr>
            <p:nvPr/>
          </p:nvSpPr>
          <p:spPr bwMode="auto">
            <a:xfrm>
              <a:off x="4157" y="3871"/>
              <a:ext cx="144" cy="45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6" name="Line 76"/>
            <p:cNvSpPr>
              <a:spLocks noChangeShapeType="1"/>
            </p:cNvSpPr>
            <p:nvPr/>
          </p:nvSpPr>
          <p:spPr bwMode="auto">
            <a:xfrm>
              <a:off x="4045" y="4090"/>
              <a:ext cx="80" cy="235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7" name="Line 77"/>
            <p:cNvSpPr>
              <a:spLocks noChangeShapeType="1"/>
            </p:cNvSpPr>
            <p:nvPr/>
          </p:nvSpPr>
          <p:spPr bwMode="auto">
            <a:xfrm flipH="1">
              <a:off x="4398" y="3951"/>
              <a:ext cx="116" cy="36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8" name="Line 78"/>
            <p:cNvSpPr>
              <a:spLocks noChangeShapeType="1"/>
            </p:cNvSpPr>
            <p:nvPr/>
          </p:nvSpPr>
          <p:spPr bwMode="auto">
            <a:xfrm flipH="1">
              <a:off x="4504" y="4149"/>
              <a:ext cx="64" cy="17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95800" y="220980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838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Concatenation</a:t>
            </a:r>
            <a:endParaRPr lang="en-US" sz="2000" dirty="0">
              <a:latin typeface="Helvetica" charset="0"/>
            </a:endParaRPr>
          </a:p>
        </p:txBody>
      </p:sp>
      <p:sp>
        <p:nvSpPr>
          <p:cNvPr id="394321" name="Text Box 81"/>
          <p:cNvSpPr txBox="1">
            <a:spLocks noChangeArrowheads="1"/>
          </p:cNvSpPr>
          <p:nvPr/>
        </p:nvSpPr>
        <p:spPr bwMode="auto">
          <a:xfrm rot="-5400000">
            <a:off x="-111918" y="1799431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65877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MDC Problem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44958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ct val="25000"/>
              </a:spcAft>
            </a:pPr>
            <a:r>
              <a:rPr lang="en-US" sz="2700" dirty="0">
                <a:solidFill>
                  <a:schemeClr val="accent2"/>
                </a:solidFill>
              </a:rPr>
              <a:t>MDC</a:t>
            </a:r>
            <a:r>
              <a:rPr lang="en-US" sz="2700" dirty="0"/>
              <a:t> </a:t>
            </a:r>
            <a:r>
              <a:rPr lang="en-US" sz="2700" dirty="0">
                <a:solidFill>
                  <a:schemeClr val="accent2"/>
                </a:solidFill>
              </a:rPr>
              <a:t>(minimize deep coalescence)</a:t>
            </a:r>
            <a:r>
              <a:rPr lang="en-US" sz="2700" dirty="0"/>
              <a:t> problem: </a:t>
            </a:r>
          </a:p>
          <a:p>
            <a:pPr lvl="1">
              <a:spcAft>
                <a:spcPct val="25000"/>
              </a:spcAft>
            </a:pPr>
            <a:r>
              <a:rPr lang="en-US" sz="2700" dirty="0"/>
              <a:t>given set of true gene trees, find the species tree that implies the </a:t>
            </a:r>
            <a:r>
              <a:rPr lang="en-US" sz="2700" i="1" dirty="0"/>
              <a:t>fewest deep coalescence events </a:t>
            </a:r>
          </a:p>
          <a:p>
            <a:pPr lvl="1">
              <a:spcAft>
                <a:spcPct val="25000"/>
              </a:spcAft>
            </a:pPr>
            <a:endParaRPr lang="en-US" sz="2700" i="1" dirty="0"/>
          </a:p>
          <a:p>
            <a:pPr>
              <a:spcAft>
                <a:spcPct val="25000"/>
              </a:spcAft>
            </a:pPr>
            <a:r>
              <a:rPr lang="en-US" dirty="0"/>
              <a:t>Posed by Wayne </a:t>
            </a:r>
            <a:r>
              <a:rPr lang="en-US" dirty="0" err="1"/>
              <a:t>Maddison</a:t>
            </a:r>
            <a:r>
              <a:rPr lang="en-US" dirty="0"/>
              <a:t>, </a:t>
            </a:r>
            <a:r>
              <a:rPr lang="en-US" dirty="0" err="1"/>
              <a:t>Syst</a:t>
            </a:r>
            <a:r>
              <a:rPr lang="en-US" dirty="0"/>
              <a:t> </a:t>
            </a:r>
            <a:r>
              <a:rPr lang="en-US" dirty="0" err="1"/>
              <a:t>Biol</a:t>
            </a:r>
            <a:r>
              <a:rPr lang="en-US" dirty="0"/>
              <a:t> </a:t>
            </a:r>
            <a:r>
              <a:rPr lang="en-US" dirty="0" smtClean="0"/>
              <a:t>1997</a:t>
            </a:r>
          </a:p>
          <a:p>
            <a:pPr>
              <a:spcAft>
                <a:spcPct val="25000"/>
              </a:spcAft>
            </a:pPr>
            <a:r>
              <a:rPr lang="en-US" dirty="0" smtClean="0"/>
              <a:t>NP-hard</a:t>
            </a:r>
          </a:p>
          <a:p>
            <a:pPr>
              <a:spcAft>
                <a:spcPct val="25000"/>
              </a:spcAft>
            </a:pPr>
            <a:r>
              <a:rPr lang="en-US" dirty="0" smtClean="0"/>
              <a:t>Than and </a:t>
            </a:r>
            <a:r>
              <a:rPr lang="en-US" dirty="0" err="1" smtClean="0"/>
              <a:t>Nakhleh</a:t>
            </a:r>
            <a:r>
              <a:rPr lang="en-US" dirty="0" smtClean="0"/>
              <a:t> (</a:t>
            </a:r>
            <a:r>
              <a:rPr lang="en-US" dirty="0" err="1" smtClean="0"/>
              <a:t>PLoS</a:t>
            </a:r>
            <a:r>
              <a:rPr lang="en-US" dirty="0" smtClean="0"/>
              <a:t> Comp </a:t>
            </a:r>
            <a:r>
              <a:rPr lang="en-US" dirty="0" err="1" smtClean="0"/>
              <a:t>Biol</a:t>
            </a:r>
            <a:r>
              <a:rPr lang="en-US" dirty="0"/>
              <a:t> </a:t>
            </a:r>
            <a:r>
              <a:rPr lang="en-US" dirty="0" smtClean="0"/>
              <a:t>2009) gave Dynamic Programming algorithm for MDC on binary, rooted gene trees on same set of taxa</a:t>
            </a:r>
          </a:p>
          <a:p>
            <a:pPr>
              <a:spcAft>
                <a:spcPct val="25000"/>
              </a:spcAft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MDC*: Extending MDC</a:t>
            </a:r>
            <a:endParaRPr lang="en-US" dirty="0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Input:</a:t>
            </a:r>
            <a:r>
              <a:rPr lang="en-US" dirty="0" smtClean="0"/>
              <a:t> Set X of </a:t>
            </a:r>
            <a:r>
              <a:rPr lang="en-US" dirty="0"/>
              <a:t>k </a:t>
            </a:r>
            <a:r>
              <a:rPr lang="en-US" i="1" dirty="0" err="1" smtClean="0">
                <a:solidFill>
                  <a:srgbClr val="0000FF"/>
                </a:solidFill>
              </a:rPr>
              <a:t>unrooted</a:t>
            </a:r>
            <a:r>
              <a:rPr lang="en-US" i="1" dirty="0" smtClean="0">
                <a:solidFill>
                  <a:srgbClr val="0000FF"/>
                </a:solidFill>
              </a:rPr>
              <a:t>, not </a:t>
            </a:r>
            <a:r>
              <a:rPr lang="en-US" i="1" dirty="0">
                <a:solidFill>
                  <a:srgbClr val="0000FF"/>
                </a:solidFill>
              </a:rPr>
              <a:t>necessarily </a:t>
            </a:r>
            <a:r>
              <a:rPr lang="en-US" i="1" dirty="0" smtClean="0">
                <a:solidFill>
                  <a:srgbClr val="0000FF"/>
                </a:solidFill>
              </a:rPr>
              <a:t>binary, not necessarily complete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/>
              <a:t>gene trees on taxon set </a:t>
            </a:r>
            <a:r>
              <a:rPr lang="en-US" dirty="0" smtClean="0"/>
              <a:t>S</a:t>
            </a:r>
            <a:r>
              <a:rPr lang="en-US" dirty="0"/>
              <a:t> </a:t>
            </a:r>
            <a:r>
              <a:rPr lang="en-US" dirty="0" smtClean="0"/>
              <a:t>(and optionally a set </a:t>
            </a:r>
            <a:r>
              <a:rPr lang="en-US" dirty="0"/>
              <a:t>C </a:t>
            </a:r>
            <a:r>
              <a:rPr lang="en-US" dirty="0" smtClean="0"/>
              <a:t>of bipartitions </a:t>
            </a:r>
            <a:r>
              <a:rPr lang="en-US" dirty="0"/>
              <a:t>on the taxon </a:t>
            </a:r>
            <a:r>
              <a:rPr lang="en-US" dirty="0" smtClean="0"/>
              <a:t>set).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Outpu</a:t>
            </a:r>
            <a:r>
              <a:rPr lang="en-US" dirty="0" smtClean="0"/>
              <a:t>t: Species tree T with Bipartitions(T) drawn from C, and set X* = {t*: t in X}, where each </a:t>
            </a:r>
            <a:r>
              <a:rPr lang="en-US" dirty="0" smtClean="0">
                <a:solidFill>
                  <a:srgbClr val="0000FF"/>
                </a:solidFill>
              </a:rPr>
              <a:t>t* is a rooted refinement of t</a:t>
            </a:r>
            <a:r>
              <a:rPr lang="en-US" dirty="0" smtClean="0"/>
              <a:t>, so as to optimize MDC(X*,T).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Thus, each tree t in X is a constraint on the gene tree t*, and C is a constraint on the species tree T. If C is not provided, then C = {</a:t>
            </a:r>
            <a:r>
              <a:rPr lang="en-US" dirty="0" smtClean="0">
                <a:solidFill>
                  <a:schemeClr val="bg1"/>
                </a:solidFill>
                <a:latin typeface="Calibri"/>
                <a:ea typeface="SimSun-ExtB"/>
                <a:cs typeface="Calibri"/>
              </a:rPr>
              <a:t>all bipartitions on </a:t>
            </a:r>
            <a:r>
              <a:rPr lang="en-US" dirty="0" smtClean="0">
                <a:solidFill>
                  <a:schemeClr val="bg1"/>
                </a:solidFill>
                <a:ea typeface="SimSun-ExtB"/>
                <a:cs typeface="Edwardian Script ITC"/>
              </a:rPr>
              <a:t>S}.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MDC*: Extending MDC</a:t>
            </a:r>
            <a:endParaRPr lang="en-US" dirty="0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Input:</a:t>
            </a:r>
            <a:r>
              <a:rPr lang="en-US" dirty="0" smtClean="0"/>
              <a:t> Set X of </a:t>
            </a:r>
            <a:r>
              <a:rPr lang="en-US" dirty="0"/>
              <a:t>k </a:t>
            </a:r>
            <a:r>
              <a:rPr lang="en-US" i="1" dirty="0" err="1" smtClean="0">
                <a:solidFill>
                  <a:srgbClr val="0000FF"/>
                </a:solidFill>
              </a:rPr>
              <a:t>unrooted</a:t>
            </a:r>
            <a:r>
              <a:rPr lang="en-US" i="1" dirty="0" smtClean="0">
                <a:solidFill>
                  <a:srgbClr val="0000FF"/>
                </a:solidFill>
              </a:rPr>
              <a:t>, not </a:t>
            </a:r>
            <a:r>
              <a:rPr lang="en-US" i="1" dirty="0">
                <a:solidFill>
                  <a:srgbClr val="0000FF"/>
                </a:solidFill>
              </a:rPr>
              <a:t>necessarily </a:t>
            </a:r>
            <a:r>
              <a:rPr lang="en-US" i="1" dirty="0" smtClean="0">
                <a:solidFill>
                  <a:srgbClr val="0000FF"/>
                </a:solidFill>
              </a:rPr>
              <a:t>binary, not necessarily complete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/>
              <a:t>gene trees on taxon set </a:t>
            </a:r>
            <a:r>
              <a:rPr lang="en-US" dirty="0" smtClean="0"/>
              <a:t>S</a:t>
            </a:r>
            <a:r>
              <a:rPr lang="en-US" dirty="0"/>
              <a:t> </a:t>
            </a:r>
            <a:r>
              <a:rPr lang="en-US" dirty="0" smtClean="0"/>
              <a:t>(and optionally a set </a:t>
            </a:r>
            <a:r>
              <a:rPr lang="en-US" dirty="0"/>
              <a:t>C </a:t>
            </a:r>
            <a:r>
              <a:rPr lang="en-US" dirty="0" smtClean="0"/>
              <a:t>of bipartitions </a:t>
            </a:r>
            <a:r>
              <a:rPr lang="en-US" dirty="0"/>
              <a:t>on the taxon </a:t>
            </a:r>
            <a:r>
              <a:rPr lang="en-US" dirty="0" smtClean="0"/>
              <a:t>set).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Outpu</a:t>
            </a:r>
            <a:r>
              <a:rPr lang="en-US" dirty="0" smtClean="0"/>
              <a:t>t: Species tree T with Bipartitions(T) drawn from C, and set X* = {t*: t in X}, where each </a:t>
            </a:r>
            <a:r>
              <a:rPr lang="en-US" dirty="0" smtClean="0">
                <a:solidFill>
                  <a:srgbClr val="0000FF"/>
                </a:solidFill>
              </a:rPr>
              <a:t>t* is a rooted refinement of t</a:t>
            </a:r>
            <a:r>
              <a:rPr lang="en-US" dirty="0" smtClean="0"/>
              <a:t>, so as to optimize MDC(X*,T).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Thus, each tree t in X is a </a:t>
            </a:r>
            <a:r>
              <a:rPr lang="en-US" dirty="0" smtClean="0">
                <a:solidFill>
                  <a:srgbClr val="0000FF"/>
                </a:solidFill>
              </a:rPr>
              <a:t>constraint on the gene tree t</a:t>
            </a:r>
            <a:r>
              <a:rPr lang="en-US" dirty="0" smtClean="0"/>
              <a:t>*, and </a:t>
            </a:r>
            <a:r>
              <a:rPr lang="en-US" dirty="0" smtClean="0">
                <a:solidFill>
                  <a:srgbClr val="0000FF"/>
                </a:solidFill>
              </a:rPr>
              <a:t>C is a constraint on the species tree </a:t>
            </a:r>
            <a:r>
              <a:rPr lang="en-US" dirty="0" smtClean="0"/>
              <a:t>T. If C is not provided, then C = {</a:t>
            </a:r>
            <a:r>
              <a:rPr lang="en-US" dirty="0" smtClean="0">
                <a:latin typeface="Calibri"/>
                <a:ea typeface="SimSun-ExtB"/>
                <a:cs typeface="Calibri"/>
              </a:rPr>
              <a:t>all bipartitions on </a:t>
            </a:r>
            <a:r>
              <a:rPr lang="en-US" dirty="0" smtClean="0">
                <a:ea typeface="SimSun-ExtB"/>
                <a:cs typeface="Edwardian Script ITC"/>
              </a:rPr>
              <a:t>S}.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1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641" y="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Solving MDC*</a:t>
            </a:r>
            <a:endParaRPr lang="en-US" dirty="0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 smtClean="0"/>
              <a:t>Theorem  (Yu, Warnow, and </a:t>
            </a:r>
            <a:r>
              <a:rPr lang="en-US" sz="2400" u="sng" dirty="0" err="1" smtClean="0"/>
              <a:t>Nakhleh</a:t>
            </a:r>
            <a:r>
              <a:rPr lang="en-US" sz="2400" u="sng" dirty="0" smtClean="0"/>
              <a:t>, 2011)</a:t>
            </a:r>
            <a:r>
              <a:rPr lang="en-US" sz="2400" dirty="0" smtClean="0"/>
              <a:t>: The optimal solution to constrained MDC* can be found in </a:t>
            </a:r>
            <a:r>
              <a:rPr lang="en-US" sz="2400" dirty="0"/>
              <a:t>O(|C|</a:t>
            </a:r>
            <a:r>
              <a:rPr lang="en-US" sz="2400" baseline="30000" dirty="0"/>
              <a:t>2</a:t>
            </a:r>
            <a:r>
              <a:rPr lang="en-US" sz="2400" dirty="0"/>
              <a:t>nk) time, where |S|=</a:t>
            </a:r>
            <a:r>
              <a:rPr lang="en-US" sz="2400" dirty="0" smtClean="0"/>
              <a:t>n</a:t>
            </a:r>
            <a:r>
              <a:rPr lang="en-US" sz="2400" dirty="0"/>
              <a:t> </a:t>
            </a:r>
            <a:r>
              <a:rPr lang="en-US" sz="2400" dirty="0" smtClean="0"/>
              <a:t>and k is the number of gene trees. Hence the optimal solution to MDC* can be found in O(2</a:t>
            </a:r>
            <a:r>
              <a:rPr lang="en-US" sz="2400" baseline="30000" dirty="0" smtClean="0"/>
              <a:t>2n</a:t>
            </a:r>
            <a:r>
              <a:rPr lang="en-US" sz="2400" dirty="0" smtClean="0"/>
              <a:t>nk).</a:t>
            </a:r>
          </a:p>
          <a:p>
            <a:endParaRPr lang="en-US" sz="24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err="1" smtClean="0"/>
              <a:t>Bayzid</a:t>
            </a:r>
            <a:r>
              <a:rPr lang="en-US" sz="2400" dirty="0" smtClean="0"/>
              <a:t> </a:t>
            </a:r>
            <a:r>
              <a:rPr lang="en-US" sz="2400" dirty="0"/>
              <a:t>and Warnow J Comp </a:t>
            </a:r>
            <a:r>
              <a:rPr lang="en-US" sz="2400" dirty="0" err="1"/>
              <a:t>Biol</a:t>
            </a:r>
            <a:r>
              <a:rPr lang="en-US" sz="2400" dirty="0"/>
              <a:t> </a:t>
            </a:r>
            <a:r>
              <a:rPr lang="en-US" sz="2400" dirty="0" smtClean="0"/>
              <a:t>2012 </a:t>
            </a:r>
            <a:r>
              <a:rPr lang="en-US" sz="2400" dirty="0"/>
              <a:t>proves that the YWN 2011 </a:t>
            </a:r>
            <a:r>
              <a:rPr lang="en-US" sz="2400" dirty="0" smtClean="0"/>
              <a:t>DP algorithm </a:t>
            </a:r>
            <a:r>
              <a:rPr lang="en-US" sz="2400" dirty="0"/>
              <a:t>correctly handles incomplete gene trees</a:t>
            </a:r>
            <a:r>
              <a:rPr lang="en-US" sz="24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7678" y="4825670"/>
            <a:ext cx="627041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MDC* implemented in </a:t>
            </a:r>
            <a:r>
              <a:rPr lang="en-US" dirty="0" err="1" smtClean="0"/>
              <a:t>Phylonet</a:t>
            </a:r>
            <a:r>
              <a:rPr lang="en-US" dirty="0" smtClean="0"/>
              <a:t> package (</a:t>
            </a:r>
            <a:r>
              <a:rPr lang="en-US" dirty="0" err="1" smtClean="0"/>
              <a:t>Nakhleh</a:t>
            </a:r>
            <a:r>
              <a:rPr lang="en-US" dirty="0" smtClean="0"/>
              <a:t> et al.).</a:t>
            </a:r>
          </a:p>
          <a:p>
            <a:r>
              <a:rPr lang="en-US" dirty="0" smtClean="0"/>
              <a:t>Default </a:t>
            </a:r>
            <a:r>
              <a:rPr lang="en-US" dirty="0"/>
              <a:t>heuristic uses C = {bipartitions in input gene trees}, and is polynomial in n and 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1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83" y="609600"/>
            <a:ext cx="8558676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MDC</a:t>
            </a:r>
            <a:r>
              <a:rPr lang="en-US" sz="3200" dirty="0" smtClean="0"/>
              <a:t> vs. </a:t>
            </a:r>
            <a:r>
              <a:rPr lang="en-US" sz="3200" b="1" dirty="0" smtClean="0">
                <a:solidFill>
                  <a:srgbClr val="0000FF"/>
                </a:solidFill>
              </a:rPr>
              <a:t>MDC*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smtClean="0"/>
              <a:t>Impact of collapsing low support branches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5075003"/>
            <a:ext cx="754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11-taxon datasets with </a:t>
            </a:r>
            <a:r>
              <a:rPr lang="en-US" sz="1600" dirty="0" err="1" smtClean="0"/>
              <a:t>strongILS</a:t>
            </a:r>
            <a:r>
              <a:rPr lang="en-US" sz="1600" dirty="0" smtClean="0"/>
              <a:t>, 50 gene trees estimated using maximum likelihood.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Phylo</a:t>
            </a:r>
            <a:r>
              <a:rPr lang="en-US" sz="1600" dirty="0" smtClean="0"/>
              <a:t>-exact solves MDC* optimally, with </a:t>
            </a:r>
            <a:r>
              <a:rPr lang="en-US" sz="1600" dirty="0"/>
              <a:t>c</a:t>
            </a:r>
            <a:r>
              <a:rPr lang="en-US" sz="1600" dirty="0" smtClean="0"/>
              <a:t>ontracted gene trees are based on 75% bootstrap support threshold.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Similar improvements shown for some other methods.</a:t>
            </a:r>
            <a:endParaRPr lang="en-US" sz="1600" b="1" dirty="0"/>
          </a:p>
        </p:txBody>
      </p:sp>
      <p:pic>
        <p:nvPicPr>
          <p:cNvPr id="2" name="Picture 1" descr="phylonet-binary-1.vs.contract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50" y="2070100"/>
            <a:ext cx="5322510" cy="23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5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Technique #2: Bin-and-Conquer?</a:t>
            </a:r>
            <a:endParaRPr lang="en-US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9"/>
            <a:ext cx="7772401" cy="2561338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>
                <a:cs typeface="Calibri"/>
              </a:rPr>
              <a:t>Estimate trees on each supergene alignment </a:t>
            </a:r>
            <a:r>
              <a:rPr lang="en-US" sz="9600" dirty="0" smtClean="0">
                <a:cs typeface="Calibri"/>
              </a:rPr>
              <a:t>using ML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supergene trees together using </a:t>
            </a:r>
            <a:r>
              <a:rPr lang="en-US" sz="9600" dirty="0" smtClean="0">
                <a:cs typeface="Calibri"/>
              </a:rPr>
              <a:t>a summary method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9600" i="1" dirty="0">
                <a:cs typeface="Calibri"/>
              </a:rPr>
              <a:t>	</a:t>
            </a:r>
            <a:r>
              <a:rPr lang="en-US" sz="9600" i="1" dirty="0" smtClean="0">
                <a:cs typeface="Calibri"/>
              </a:rPr>
              <a:t>		or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9600" i="1" dirty="0" smtClean="0">
                <a:cs typeface="Calibri"/>
              </a:rPr>
              <a:t>	 </a:t>
            </a:r>
            <a:r>
              <a:rPr lang="en-US" sz="9600" dirty="0" smtClean="0">
                <a:cs typeface="Calibri"/>
              </a:rPr>
              <a:t>Run </a:t>
            </a:r>
            <a:r>
              <a:rPr lang="en-US" sz="9600" dirty="0">
                <a:cs typeface="Calibri"/>
              </a:rPr>
              <a:t>*BEAST on the new supergene alignments</a:t>
            </a:r>
            <a:r>
              <a:rPr lang="en-US" sz="7400" dirty="0" smtClean="0">
                <a:cs typeface="Calibri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7400" dirty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7400" dirty="0" smtClean="0">
              <a:latin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8000" dirty="0" smtClean="0">
                <a:latin typeface="Calibri"/>
                <a:cs typeface="Calibri"/>
              </a:rPr>
              <a:t>Variants:</a:t>
            </a:r>
            <a:endParaRPr lang="en-US" sz="80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8000" dirty="0" smtClean="0">
                <a:latin typeface="Calibri"/>
                <a:cs typeface="Calibri"/>
              </a:rPr>
              <a:t>Naïve binning (</a:t>
            </a:r>
            <a:r>
              <a:rPr lang="en-US" sz="8000" dirty="0" err="1" smtClean="0">
                <a:latin typeface="Calibri"/>
                <a:cs typeface="Calibri"/>
              </a:rPr>
              <a:t>Bayzid</a:t>
            </a:r>
            <a:r>
              <a:rPr lang="en-US" sz="8000" dirty="0" smtClean="0">
                <a:latin typeface="Calibri"/>
                <a:cs typeface="Calibri"/>
              </a:rPr>
              <a:t> and Warnow, Bioinformatics 2013)</a:t>
            </a:r>
          </a:p>
          <a:p>
            <a:pPr>
              <a:lnSpc>
                <a:spcPct val="90000"/>
              </a:lnSpc>
            </a:pPr>
            <a:r>
              <a:rPr lang="en-US" sz="8000" dirty="0" smtClean="0">
                <a:latin typeface="Calibri"/>
                <a:cs typeface="Calibri"/>
              </a:rPr>
              <a:t>Statistical binning (</a:t>
            </a:r>
            <a:r>
              <a:rPr lang="en-US" sz="8000" dirty="0" err="1" smtClean="0">
                <a:latin typeface="Calibri"/>
                <a:cs typeface="Calibri"/>
              </a:rPr>
              <a:t>Mirarab</a:t>
            </a:r>
            <a:r>
              <a:rPr lang="en-US" sz="8000" dirty="0" smtClean="0">
                <a:latin typeface="Calibri"/>
                <a:cs typeface="Calibri"/>
              </a:rPr>
              <a:t>, </a:t>
            </a:r>
            <a:r>
              <a:rPr lang="en-US" sz="8000" dirty="0" err="1" smtClean="0">
                <a:latin typeface="Calibri"/>
                <a:cs typeface="Calibri"/>
              </a:rPr>
              <a:t>Bayzid</a:t>
            </a:r>
            <a:r>
              <a:rPr lang="en-US" sz="8000" dirty="0" smtClean="0">
                <a:latin typeface="Calibri"/>
                <a:cs typeface="Calibri"/>
              </a:rPr>
              <a:t>, and Warnow, in preparation</a:t>
            </a:r>
            <a:r>
              <a:rPr lang="en-US" sz="8000" dirty="0" smtClean="0"/>
              <a:t>) 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0578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: 50 genes</a:t>
            </a:r>
            <a:endParaRPr lang="en-US" dirty="0"/>
          </a:p>
        </p:txBody>
      </p:sp>
      <p:pic>
        <p:nvPicPr>
          <p:cNvPr id="9" name="Content Placeholder 8" descr="11_50-strong-exp3-clustere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" b="842"/>
          <a:stretch>
            <a:fillRect/>
          </a:stretch>
        </p:blipFill>
        <p:spPr>
          <a:xfrm>
            <a:off x="1132436" y="1578389"/>
            <a:ext cx="6086286" cy="3836653"/>
          </a:xfrm>
        </p:spPr>
      </p:pic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054981"/>
            <a:ext cx="5680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Bayzid</a:t>
            </a:r>
            <a:r>
              <a:rPr lang="en-US" dirty="0" smtClean="0"/>
              <a:t> and Warnow, Bioinformatics 2013</a:t>
            </a:r>
          </a:p>
          <a:p>
            <a:r>
              <a:rPr lang="en-US" dirty="0" smtClean="0"/>
              <a:t>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5 genes per 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2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Naïve binning vs. </a:t>
            </a:r>
            <a:r>
              <a:rPr lang="en-US" dirty="0" err="1" smtClean="0"/>
              <a:t>unbinned</a:t>
            </a:r>
            <a:r>
              <a:rPr lang="en-US" dirty="0" smtClean="0"/>
              <a:t>, 100 genes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8363" y="5125345"/>
            <a:ext cx="914400" cy="97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11_100-strong-exp3-clustered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r="251"/>
          <a:stretch>
            <a:fillRect/>
          </a:stretch>
        </p:blipFill>
        <p:spPr>
          <a:xfrm>
            <a:off x="518119" y="1417639"/>
            <a:ext cx="7006083" cy="4473417"/>
          </a:xfrm>
        </p:spPr>
      </p:pic>
      <p:sp>
        <p:nvSpPr>
          <p:cNvPr id="8" name="Rectangle 7"/>
          <p:cNvSpPr/>
          <p:nvPr/>
        </p:nvSpPr>
        <p:spPr>
          <a:xfrm>
            <a:off x="1147542" y="5033565"/>
            <a:ext cx="914400" cy="914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80813" y="5993156"/>
            <a:ext cx="647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*BEAST did not converge on these datasets, even with 150 hours. </a:t>
            </a:r>
          </a:p>
          <a:p>
            <a:r>
              <a:rPr lang="en-US" dirty="0" smtClean="0"/>
              <a:t>With binning, it converged  in 10 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4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Naïve binning does not consider “combinability” – bins are </a:t>
            </a:r>
            <a:r>
              <a:rPr lang="en-US" dirty="0" smtClean="0">
                <a:solidFill>
                  <a:srgbClr val="0000FF"/>
                </a:solidFill>
              </a:rPr>
              <a:t>randomly defined</a:t>
            </a:r>
            <a:r>
              <a:rPr lang="en-US" dirty="0" smtClean="0"/>
              <a:t>, but have the same size.</a:t>
            </a:r>
          </a:p>
          <a:p>
            <a:r>
              <a:rPr lang="en-US" dirty="0" smtClean="0"/>
              <a:t>We are testing </a:t>
            </a:r>
            <a:r>
              <a:rPr lang="en-US" dirty="0" smtClean="0">
                <a:solidFill>
                  <a:srgbClr val="0000FF"/>
                </a:solidFill>
              </a:rPr>
              <a:t>statistically-informed binning </a:t>
            </a:r>
            <a:r>
              <a:rPr lang="en-US" dirty="0" smtClean="0"/>
              <a:t>techniques, that check for combinability before binning. This creates a </a:t>
            </a:r>
            <a:r>
              <a:rPr lang="en-US" dirty="0" smtClean="0">
                <a:solidFill>
                  <a:srgbClr val="0000FF"/>
                </a:solidFill>
              </a:rPr>
              <a:t>graph, </a:t>
            </a:r>
            <a:r>
              <a:rPr lang="en-US" dirty="0" smtClean="0"/>
              <a:t>in which vertices correspond to genes and edges correspond to “not combinable”.</a:t>
            </a:r>
          </a:p>
          <a:p>
            <a:r>
              <a:rPr lang="en-US" dirty="0" smtClean="0"/>
              <a:t>We use a heuristic for “</a:t>
            </a:r>
            <a:r>
              <a:rPr lang="en-US" dirty="0" smtClean="0">
                <a:solidFill>
                  <a:srgbClr val="0000FF"/>
                </a:solidFill>
              </a:rPr>
              <a:t>minimum balanced vertex coloring</a:t>
            </a:r>
            <a:r>
              <a:rPr lang="en-US" dirty="0" smtClean="0"/>
              <a:t>” to produce the bins.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Mirarab</a:t>
            </a:r>
            <a:r>
              <a:rPr lang="en-US" dirty="0" smtClean="0"/>
              <a:t>, </a:t>
            </a:r>
            <a:r>
              <a:rPr lang="en-US" dirty="0" err="1" smtClean="0"/>
              <a:t>Bayzid</a:t>
            </a:r>
            <a:r>
              <a:rPr lang="en-US" dirty="0" smtClean="0"/>
              <a:t>, and Warnow (in preparation)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5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63"/>
            <a:ext cx="8229600" cy="1143000"/>
          </a:xfrm>
        </p:spPr>
        <p:txBody>
          <a:bodyPr/>
          <a:lstStyle/>
          <a:p>
            <a:r>
              <a:rPr lang="en-US" dirty="0" smtClean="0"/>
              <a:t>Impact of binning on MP-EST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8363" y="5125345"/>
            <a:ext cx="914400" cy="97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7542" y="5033565"/>
            <a:ext cx="914400" cy="914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3013" y="5217891"/>
            <a:ext cx="760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Binning improves MP-EST, and statistical binning can be better than naive</a:t>
            </a:r>
          </a:p>
          <a:p>
            <a:endParaRPr lang="en-US" dirty="0" smtClean="0"/>
          </a:p>
          <a:p>
            <a:r>
              <a:rPr lang="en-US" dirty="0" smtClean="0"/>
              <a:t>11-taxon strong ILS datasets, 50 genes</a:t>
            </a:r>
          </a:p>
          <a:p>
            <a:r>
              <a:rPr lang="en-US" dirty="0" smtClean="0"/>
              <a:t>Statistical binning based on two different thresholds for “combinability”</a:t>
            </a:r>
            <a:endParaRPr lang="en-US" dirty="0"/>
          </a:p>
        </p:txBody>
      </p:sp>
      <p:pic>
        <p:nvPicPr>
          <p:cNvPr id="4" name="Picture 3" descr="mpest-unbinned-1.vs.binn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73" y="1584475"/>
            <a:ext cx="6731353" cy="299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3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1kp: Thousand </a:t>
            </a:r>
            <a:r>
              <a:rPr lang="en-US" dirty="0" err="1" smtClean="0"/>
              <a:t>Transcriptome</a:t>
            </a:r>
            <a:r>
              <a:rPr lang="en-US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399"/>
            <a:ext cx="7773988" cy="33718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Plant Tree of Life based on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of ~1200 species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Gene Tree Incongruence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8" y="1746946"/>
            <a:ext cx="803485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1" y="1722208"/>
            <a:ext cx="967882" cy="9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2" y="1735688"/>
            <a:ext cx="763257" cy="95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181566" y="1238143"/>
            <a:ext cx="14097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6735" y="1227056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082" y="1219783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68" y="1735688"/>
            <a:ext cx="1146311" cy="85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769" y="1206636"/>
            <a:ext cx="874395" cy="4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78859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717749"/>
            <a:ext cx="896992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2" y="1733429"/>
            <a:ext cx="780155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4719368" y="1189901"/>
            <a:ext cx="4364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T. Warnow,        S. </a:t>
            </a:r>
            <a:r>
              <a:rPr lang="en-US" sz="1000" dirty="0" err="1"/>
              <a:t>Mirarab</a:t>
            </a:r>
            <a:r>
              <a:rPr lang="en-US" sz="1000" dirty="0" smtClean="0"/>
              <a:t>,                N. Nguyen,           Md</a:t>
            </a:r>
            <a:r>
              <a:rPr lang="en-US" sz="1000" dirty="0"/>
              <a:t>. </a:t>
            </a:r>
            <a:r>
              <a:rPr lang="en-US" sz="1000" dirty="0" err="1" smtClean="0"/>
              <a:t>S.Bayzid</a:t>
            </a:r>
            <a:endParaRPr lang="en-US" sz="1000" dirty="0"/>
          </a:p>
          <a:p>
            <a:r>
              <a:rPr lang="en-US" sz="1000" dirty="0" smtClean="0"/>
              <a:t>UT</a:t>
            </a:r>
            <a:r>
              <a:rPr lang="en-US" sz="1000" dirty="0"/>
              <a:t>-</a:t>
            </a:r>
            <a:r>
              <a:rPr lang="en-US" sz="1000" dirty="0" smtClean="0"/>
              <a:t>Austin            UT-Austin                 UT-Austin              UT-Austin</a:t>
            </a:r>
            <a:endParaRPr lang="en-US" sz="1000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88" y="1708497"/>
            <a:ext cx="845152" cy="917955"/>
          </a:xfrm>
          <a:prstGeom prst="rect">
            <a:avLst/>
          </a:prstGeom>
        </p:spPr>
      </p:pic>
      <p:pic>
        <p:nvPicPr>
          <p:cNvPr id="3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5" y="1731926"/>
            <a:ext cx="1149420" cy="863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287" y="4709584"/>
            <a:ext cx="6460422" cy="10956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31800" indent="-323850" defTabSz="449263">
              <a:lnSpc>
                <a:spcPct val="9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Challenges: </a:t>
            </a:r>
          </a:p>
          <a:p>
            <a:pPr marL="431800" indent="-323850" defTabSz="449263">
              <a:lnSpc>
                <a:spcPct val="9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	Large</a:t>
            </a:r>
            <a:r>
              <a:rPr lang="en-US" sz="2400" b="1" dirty="0">
                <a:solidFill>
                  <a:srgbClr val="0000FF"/>
                </a:solidFill>
              </a:rPr>
              <a:t>-scale alignments of &gt; 100,000 sequences</a:t>
            </a:r>
          </a:p>
          <a:p>
            <a:pPr marL="431800" indent="-323850" defTabSz="449263">
              <a:lnSpc>
                <a:spcPct val="9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</a:rPr>
              <a:t>Gene tree incongruence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6864" y="2829201"/>
            <a:ext cx="3140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Plus many many other people…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178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0653" y="3365890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40000">
            <a:off x="975975" y="1905904"/>
            <a:ext cx="681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36550" y="4285205"/>
            <a:ext cx="88900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Strong evidence for substantial ILS, suggesting need for </a:t>
            </a:r>
          </a:p>
          <a:p>
            <a:r>
              <a:rPr lang="en-US" sz="2400" dirty="0" smtClean="0"/>
              <a:t>coalescent-based species tree estimation.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But MP-EST on full set of 14,000 gene trees was  considered </a:t>
            </a:r>
          </a:p>
          <a:p>
            <a:r>
              <a:rPr lang="en-US" sz="2400" dirty="0" smtClean="0"/>
              <a:t>unreliable, due to poorly estimated exon trees (very low phylogenetic</a:t>
            </a:r>
          </a:p>
          <a:p>
            <a:r>
              <a:rPr lang="en-US" sz="2400" dirty="0" smtClean="0"/>
              <a:t>signal in exon sequence alignments).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710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RAxML</a:t>
            </a:r>
            <a:r>
              <a:rPr lang="en-US" dirty="0" smtClean="0">
                <a:solidFill>
                  <a:srgbClr val="0000FF"/>
                </a:solidFill>
              </a:rPr>
              <a:t> analysis of           37 million </a:t>
            </a:r>
            <a:r>
              <a:rPr lang="en-US" dirty="0" err="1" smtClean="0">
                <a:solidFill>
                  <a:srgbClr val="0000FF"/>
                </a:solidFill>
              </a:rPr>
              <a:t>bp</a:t>
            </a:r>
            <a:r>
              <a:rPr lang="en-US" dirty="0" smtClean="0">
                <a:solidFill>
                  <a:srgbClr val="0000FF"/>
                </a:solidFill>
              </a:rPr>
              <a:t> alignment </a:t>
            </a:r>
            <a:r>
              <a:rPr lang="en-US" dirty="0" smtClean="0"/>
              <a:t>(exons, introns, UCEs)  – highly resolved tree with near 100% bootstrap support. </a:t>
            </a:r>
          </a:p>
          <a:p>
            <a:r>
              <a:rPr lang="en-US" dirty="0" smtClean="0"/>
              <a:t>Extremely computationally intensive!  More than </a:t>
            </a:r>
            <a:r>
              <a:rPr lang="en-US" dirty="0" smtClean="0">
                <a:solidFill>
                  <a:srgbClr val="FF0000"/>
                </a:solidFill>
              </a:rPr>
              <a:t>6000 days (150,000 hours) of compute time, </a:t>
            </a:r>
            <a:r>
              <a:rPr lang="en-US" dirty="0" smtClean="0"/>
              <a:t>and 256 GB.  Run at HPC centers.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Statistical binning version of MP-EST on 14000+ gene trees </a:t>
            </a:r>
            <a:r>
              <a:rPr lang="en-US" dirty="0" smtClean="0"/>
              <a:t>– highly resolved tree, slightly lower bootstrap support.</a:t>
            </a:r>
          </a:p>
          <a:p>
            <a:r>
              <a:rPr lang="en-US" dirty="0" smtClean="0"/>
              <a:t>Largely congruent with the concatenated analysis. </a:t>
            </a:r>
          </a:p>
          <a:p>
            <a:r>
              <a:rPr lang="en-US" dirty="0" smtClean="0"/>
              <a:t>Very fast to compute (after the gene trees are computed).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0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4062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Binning </a:t>
            </a:r>
            <a:r>
              <a:rPr lang="en-US" i="1" dirty="0" smtClean="0"/>
              <a:t>reduces the amount </a:t>
            </a:r>
            <a:r>
              <a:rPr lang="en-US" dirty="0" smtClean="0"/>
              <a:t>of data (number of gene trees) but can improve the accuracy of individual “supergene trees”.  The response to binning differs between methods</a:t>
            </a:r>
            <a:r>
              <a:rPr lang="en-US" dirty="0"/>
              <a:t>. Thus, there is a </a:t>
            </a:r>
            <a:r>
              <a:rPr lang="en-US" dirty="0">
                <a:solidFill>
                  <a:srgbClr val="0000FF"/>
                </a:solidFill>
              </a:rPr>
              <a:t>trade-off between data </a:t>
            </a:r>
            <a:r>
              <a:rPr lang="en-US" i="1" dirty="0">
                <a:solidFill>
                  <a:srgbClr val="0000FF"/>
                </a:solidFill>
              </a:rPr>
              <a:t>quantity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n-US" i="1" dirty="0">
                <a:solidFill>
                  <a:srgbClr val="0000FF"/>
                </a:solidFill>
              </a:rPr>
              <a:t>quality,</a:t>
            </a:r>
            <a:r>
              <a:rPr lang="en-US" i="1" dirty="0"/>
              <a:t> and not all methods respond the same to the trade-off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know very little about the </a:t>
            </a:r>
            <a:r>
              <a:rPr lang="en-US" dirty="0" smtClean="0">
                <a:solidFill>
                  <a:srgbClr val="0000FF"/>
                </a:solidFill>
              </a:rPr>
              <a:t>impact of data </a:t>
            </a:r>
            <a:r>
              <a:rPr lang="en-US" i="1" dirty="0" smtClean="0">
                <a:solidFill>
                  <a:srgbClr val="0000FF"/>
                </a:solidFill>
              </a:rPr>
              <a:t>error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on methods.  We do not even have proofs of statistical consistency in the presence of data error.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5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model tree </a:t>
            </a:r>
            <a:r>
              <a:rPr lang="en-US" dirty="0" smtClean="0">
                <a:solidFill>
                  <a:srgbClr val="0000FF"/>
                </a:solidFill>
              </a:rPr>
              <a:t>identifiable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estimation methods are </a:t>
            </a:r>
            <a:r>
              <a:rPr lang="en-US" dirty="0" smtClean="0">
                <a:solidFill>
                  <a:srgbClr val="0000FF"/>
                </a:solidFill>
              </a:rPr>
              <a:t>statistically consistent </a:t>
            </a:r>
            <a:r>
              <a:rPr lang="en-US" dirty="0" smtClean="0"/>
              <a:t>under this model?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much data </a:t>
            </a:r>
            <a:r>
              <a:rPr lang="en-US" dirty="0" smtClean="0"/>
              <a:t>does the method need to estimate the model tree correctly (with high probability)?</a:t>
            </a:r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0000FF"/>
                </a:solidFill>
              </a:rPr>
              <a:t>computational complexity </a:t>
            </a:r>
            <a:r>
              <a:rPr lang="en-US" dirty="0" smtClean="0"/>
              <a:t>of an estimation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3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Statistical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4088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rade-off between data quality and quantity</a:t>
            </a:r>
          </a:p>
          <a:p>
            <a:r>
              <a:rPr lang="en-US" dirty="0"/>
              <a:t>I</a:t>
            </a:r>
            <a:r>
              <a:rPr lang="en-US" dirty="0" smtClean="0"/>
              <a:t>mpact of data selection</a:t>
            </a:r>
          </a:p>
          <a:p>
            <a:r>
              <a:rPr lang="en-US" dirty="0" smtClean="0"/>
              <a:t>Impact of data error</a:t>
            </a:r>
          </a:p>
          <a:p>
            <a:r>
              <a:rPr lang="en-US" dirty="0"/>
              <a:t>P</a:t>
            </a:r>
            <a:r>
              <a:rPr lang="en-US" dirty="0" smtClean="0"/>
              <a:t>erformance guarantees on finite data (e.g., prediction of error rates as a function of the input data and method)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need a solid mathematical framework for these problems.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183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803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DCM1-NJ: an absolute fast converging (</a:t>
            </a:r>
            <a:r>
              <a:rPr lang="en-US" dirty="0" err="1" smtClean="0"/>
              <a:t>afc</a:t>
            </a:r>
            <a:r>
              <a:rPr lang="en-US" dirty="0" smtClean="0"/>
              <a:t>) method, uses </a:t>
            </a:r>
            <a:r>
              <a:rPr lang="en-US" dirty="0" err="1" smtClean="0">
                <a:solidFill>
                  <a:srgbClr val="0000FF"/>
                </a:solidFill>
              </a:rPr>
              <a:t>chordal</a:t>
            </a:r>
            <a:r>
              <a:rPr lang="en-US" dirty="0" smtClean="0">
                <a:solidFill>
                  <a:srgbClr val="0000FF"/>
                </a:solidFill>
              </a:rPr>
              <a:t> graph theory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probabilistic analysis of algorithms </a:t>
            </a:r>
            <a:r>
              <a:rPr lang="en-US" dirty="0" smtClean="0"/>
              <a:t>to prove performance guarantees</a:t>
            </a:r>
          </a:p>
          <a:p>
            <a:endParaRPr lang="en-US" dirty="0"/>
          </a:p>
          <a:p>
            <a:r>
              <a:rPr lang="en-US" dirty="0" smtClean="0"/>
              <a:t>MDC*: species tree estimation from multiple gene trees, uses </a:t>
            </a:r>
            <a:r>
              <a:rPr lang="en-US" dirty="0" smtClean="0">
                <a:solidFill>
                  <a:srgbClr val="0000FF"/>
                </a:solidFill>
              </a:rPr>
              <a:t>graph theory </a:t>
            </a:r>
            <a:r>
              <a:rPr lang="en-US" dirty="0" smtClean="0"/>
              <a:t>to prove performance guarantee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Binning: species tree estimation from multiple genes, </a:t>
            </a:r>
            <a:r>
              <a:rPr lang="en-US" dirty="0" smtClean="0">
                <a:solidFill>
                  <a:srgbClr val="0000FF"/>
                </a:solidFill>
              </a:rPr>
              <a:t>suggests new questions </a:t>
            </a:r>
            <a:r>
              <a:rPr lang="en-US" dirty="0" smtClean="0"/>
              <a:t>in statistical estimation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7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Research in my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295400"/>
            <a:ext cx="8229600" cy="51191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Method development for</a:t>
            </a:r>
          </a:p>
          <a:p>
            <a:pPr marL="285750"/>
            <a:r>
              <a:rPr lang="en-US" sz="2000" dirty="0" smtClean="0"/>
              <a:t>  </a:t>
            </a:r>
            <a:r>
              <a:rPr lang="en-US" sz="2000" dirty="0" err="1" smtClean="0"/>
              <a:t>Supertree</a:t>
            </a:r>
            <a:r>
              <a:rPr lang="en-US" sz="2000" dirty="0" smtClean="0"/>
              <a:t> estimation</a:t>
            </a:r>
          </a:p>
          <a:p>
            <a:pPr marL="457200" indent="-457200"/>
            <a:r>
              <a:rPr lang="en-US" sz="2000" dirty="0"/>
              <a:t>M</a:t>
            </a:r>
            <a:r>
              <a:rPr lang="en-US" sz="2000" dirty="0" smtClean="0"/>
              <a:t>ultiple sequence alignment</a:t>
            </a:r>
          </a:p>
          <a:p>
            <a:pPr marL="457200" indent="-457200"/>
            <a:r>
              <a:rPr lang="en-US" sz="2000" dirty="0" err="1" smtClean="0"/>
              <a:t>Metagenomic</a:t>
            </a:r>
            <a:r>
              <a:rPr lang="en-US" sz="2000" dirty="0" smtClean="0"/>
              <a:t> taxon identification</a:t>
            </a:r>
          </a:p>
          <a:p>
            <a:pPr marL="457200" indent="-457200"/>
            <a:r>
              <a:rPr lang="en-US" sz="2000" dirty="0" smtClean="0"/>
              <a:t>Genome rearrangement phylogeny</a:t>
            </a:r>
          </a:p>
          <a:p>
            <a:pPr marL="457200" indent="-457200"/>
            <a:r>
              <a:rPr lang="en-US" sz="2000" dirty="0"/>
              <a:t>Historical </a:t>
            </a:r>
            <a:r>
              <a:rPr lang="en-US" sz="2000" dirty="0" smtClean="0"/>
              <a:t>Linguistics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Techniques: 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tatistical estimation under Markov models of evolution</a:t>
            </a:r>
          </a:p>
          <a:p>
            <a:r>
              <a:rPr lang="en-US" sz="2000" dirty="0"/>
              <a:t>G</a:t>
            </a:r>
            <a:r>
              <a:rPr lang="en-US" sz="2000" dirty="0" smtClean="0"/>
              <a:t>raph theory and </a:t>
            </a:r>
            <a:r>
              <a:rPr lang="en-US" sz="2000" dirty="0" err="1" smtClean="0"/>
              <a:t>combinatorics</a:t>
            </a:r>
            <a:endParaRPr lang="en-US" sz="2000" dirty="0" smtClean="0"/>
          </a:p>
          <a:p>
            <a:r>
              <a:rPr lang="en-US" sz="2000" dirty="0"/>
              <a:t>M</a:t>
            </a:r>
            <a:r>
              <a:rPr lang="en-US" sz="2000" dirty="0" smtClean="0"/>
              <a:t>achine learning and data mining</a:t>
            </a:r>
          </a:p>
          <a:p>
            <a:r>
              <a:rPr lang="en-US" sz="2000" dirty="0"/>
              <a:t>H</a:t>
            </a:r>
            <a:r>
              <a:rPr lang="en-US" sz="2000" dirty="0" smtClean="0"/>
              <a:t>euristics for NP-hard optimization problems</a:t>
            </a:r>
          </a:p>
          <a:p>
            <a:r>
              <a:rPr lang="en-US" sz="2000" dirty="0"/>
              <a:t>H</a:t>
            </a:r>
            <a:r>
              <a:rPr lang="en-US" sz="2000" dirty="0" smtClean="0"/>
              <a:t>igh performance computing</a:t>
            </a:r>
          </a:p>
          <a:p>
            <a:r>
              <a:rPr lang="en-US" sz="2000" dirty="0" smtClean="0"/>
              <a:t>Massive simulations</a:t>
            </a:r>
          </a:p>
        </p:txBody>
      </p:sp>
    </p:spTree>
    <p:extLst>
      <p:ext uri="{BB962C8B-B14F-4D97-AF65-F5344CB8AC3E}">
        <p14:creationId xmlns:p14="http://schemas.microsoft.com/office/powerpoint/2010/main" val="257242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Warnow Laboratory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8763000" cy="2743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rmAutofit fontScale="92500" lnSpcReduction="20000"/>
          </a:bodyPr>
          <a:lstStyle/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PhD students: </a:t>
            </a:r>
            <a:r>
              <a:rPr lang="en-US" sz="2000" dirty="0" err="1" smtClean="0"/>
              <a:t>Siavash</a:t>
            </a:r>
            <a:r>
              <a:rPr lang="en-US" sz="2000" dirty="0" smtClean="0"/>
              <a:t> </a:t>
            </a:r>
            <a:r>
              <a:rPr lang="en-US" sz="2000" dirty="0" err="1" smtClean="0"/>
              <a:t>Mirarab</a:t>
            </a:r>
            <a:r>
              <a:rPr lang="en-US" sz="2000" dirty="0" smtClean="0"/>
              <a:t>*, Nam Nguyen, and Md. S. </a:t>
            </a:r>
            <a:r>
              <a:rPr lang="en-US" sz="2000" dirty="0" err="1" smtClean="0"/>
              <a:t>Bayzid</a:t>
            </a:r>
            <a:r>
              <a:rPr lang="en-US" sz="2000" dirty="0" smtClean="0"/>
              <a:t>**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Undergrad: </a:t>
            </a:r>
            <a:r>
              <a:rPr lang="en-US" sz="2000" dirty="0" err="1" smtClean="0"/>
              <a:t>Keerthana</a:t>
            </a:r>
            <a:r>
              <a:rPr lang="en-US" sz="2000" dirty="0" smtClean="0"/>
              <a:t> Kumar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Lab Website: </a:t>
            </a:r>
            <a:r>
              <a:rPr lang="en-US" sz="2000" dirty="0" smtClean="0">
                <a:hlinkClick r:id="rId3"/>
              </a:rPr>
              <a:t>http://www.cs.utexas.edu/users/phylo</a:t>
            </a:r>
            <a:r>
              <a:rPr lang="en-US" sz="2000" dirty="0" smtClean="0"/>
              <a:t> 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dirty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>Funding</a:t>
            </a:r>
            <a:r>
              <a:rPr lang="en-US" sz="2000" dirty="0" smtClean="0"/>
              <a:t>: Guggenheim Foundation, Packard, NSF, Microsoft Research New England, David </a:t>
            </a:r>
            <a:r>
              <a:rPr lang="en-US" sz="2000" dirty="0" err="1" smtClean="0"/>
              <a:t>Bruton</a:t>
            </a:r>
            <a:r>
              <a:rPr lang="en-US" sz="2000" dirty="0" smtClean="0"/>
              <a:t> Jr. Centennial Professorship, and TACC (Texas Advanced Computing Center)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TACC </a:t>
            </a:r>
            <a:r>
              <a:rPr lang="en-US" sz="2000" dirty="0" smtClean="0"/>
              <a:t>and </a:t>
            </a:r>
            <a:r>
              <a:rPr lang="en-US" sz="2000" smtClean="0"/>
              <a:t>UTCS </a:t>
            </a:r>
            <a:r>
              <a:rPr lang="en-US" sz="2000"/>
              <a:t>c</a:t>
            </a:r>
            <a:r>
              <a:rPr lang="en-US" sz="2000" smtClean="0"/>
              <a:t>omputational </a:t>
            </a:r>
            <a:r>
              <a:rPr lang="en-US" sz="2000" dirty="0" smtClean="0"/>
              <a:t>resources</a:t>
            </a:r>
            <a:endParaRPr lang="en-US" sz="2000" b="1" dirty="0" smtClean="0"/>
          </a:p>
          <a:p>
            <a:pPr marL="107950" indent="0" defTabSz="449263" eaLnBrk="1" hangingPunct="1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/>
              <a:t>*  </a:t>
            </a:r>
            <a:r>
              <a:rPr lang="en-US" sz="1600" dirty="0" smtClean="0"/>
              <a:t>Supported by HHMI </a:t>
            </a:r>
            <a:r>
              <a:rPr lang="en-US" sz="1600" dirty="0" err="1" smtClean="0"/>
              <a:t>Predoctoral</a:t>
            </a:r>
            <a:r>
              <a:rPr lang="en-US" sz="1600" dirty="0" smtClean="0"/>
              <a:t> Fellowship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1600" dirty="0" smtClean="0"/>
              <a:t>** Supported by Fulbright Foundation </a:t>
            </a:r>
            <a:r>
              <a:rPr lang="en-US" sz="1600" dirty="0" err="1" smtClean="0"/>
              <a:t>Predoctoral</a:t>
            </a:r>
            <a:r>
              <a:rPr lang="en-US" sz="1600" dirty="0" smtClean="0"/>
              <a:t> Fellowship</a:t>
            </a:r>
            <a:endParaRPr lang="en-US" sz="1600" dirty="0"/>
          </a:p>
        </p:txBody>
      </p:sp>
      <p:pic>
        <p:nvPicPr>
          <p:cNvPr id="162819" name="Picture 12" descr="siav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752600"/>
            <a:ext cx="13795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0" name="Picture 13" descr="war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1752600"/>
            <a:ext cx="1198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1" name="Picture 1" descr="nam-nguye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2" name="Picture 2" descr="bayzi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1262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3" name="Picture 1" descr="n021zsi2b1rwbredjb5g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090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5120</TotalTime>
  <Words>5441</Words>
  <Application>Microsoft Macintosh PowerPoint</Application>
  <PresentationFormat>On-screen Show (4:3)</PresentationFormat>
  <Paragraphs>904</Paragraphs>
  <Slides>97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From Gene Trees to Species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multiple genes</vt:lpstr>
      <vt:lpstr>Two competing approaches </vt:lpstr>
      <vt:lpstr>1kp: Thousand Transcriptome Project</vt:lpstr>
      <vt:lpstr>Avian Phylogenomics Project</vt:lpstr>
      <vt:lpstr>PowerPoint Presentation</vt:lpstr>
      <vt:lpstr>PowerPoint Presentation</vt:lpstr>
      <vt:lpstr>PowerPoint Presentation</vt:lpstr>
      <vt:lpstr>PowerPoint Presentation</vt:lpstr>
      <vt:lpstr>This talk</vt:lpstr>
      <vt:lpstr>Computational Phylogenetics</vt:lpstr>
      <vt:lpstr>Part I: Gene Tree Estimation</vt:lpstr>
      <vt:lpstr>DNA Sequence Evolution (Idealized)</vt:lpstr>
      <vt:lpstr>Markov Model of Site Evolution</vt:lpstr>
      <vt:lpstr>PowerPoint Presentation</vt:lpstr>
      <vt:lpstr>Quantifying Error</vt:lpstr>
      <vt:lpstr>Questions </vt:lpstr>
      <vt:lpstr>Statistical Consistency</vt:lpstr>
      <vt:lpstr>Statistical Consistency</vt:lpstr>
      <vt:lpstr>Distance-based estimation</vt:lpstr>
      <vt:lpstr>Distance-based methods are statistically consistent under JC</vt:lpstr>
      <vt:lpstr>Neighbor Joining on large diameter trees</vt:lpstr>
      <vt:lpstr>“Convergence rate” or sequence length requirement</vt:lpstr>
      <vt:lpstr>PowerPoint Presentation</vt:lpstr>
      <vt:lpstr>Afc methods (Warnow et al., 1999)</vt:lpstr>
      <vt:lpstr>Statistical consistency, exponential convergence, and absolute fast convergence (afc)</vt:lpstr>
      <vt:lpstr>Fast-converging methods (and related work)</vt:lpstr>
      <vt:lpstr>Neighbor Joining on large diameter trees</vt:lpstr>
      <vt:lpstr>DCM1-boosting distance-based methods  [Nakhleh et al. ISMB 2001]</vt:lpstr>
      <vt:lpstr>Questions </vt:lpstr>
      <vt:lpstr>Answers?</vt:lpstr>
      <vt:lpstr>Answers?</vt:lpstr>
      <vt:lpstr>Answers?</vt:lpstr>
      <vt:lpstr>Answers?</vt:lpstr>
      <vt:lpstr>In other words…</vt:lpstr>
      <vt:lpstr>Part II: Species Tree Estimation from multiple genes</vt:lpstr>
      <vt:lpstr>PowerPoint Presentation</vt:lpstr>
      <vt:lpstr>Using multiple genes</vt:lpstr>
      <vt:lpstr>Concatenation</vt:lpstr>
      <vt:lpstr>Concatenation</vt:lpstr>
      <vt:lpstr>Concatenation</vt:lpstr>
      <vt:lpstr>Concatenation</vt:lpstr>
      <vt:lpstr>Red gene tree ≠ species tree (green gene tree okay)</vt:lpstr>
      <vt:lpstr>1KP: Thousand Transcriptome Project</vt:lpstr>
      <vt:lpstr>Avian Phylogenomics Project</vt:lpstr>
      <vt:lpstr>Part III: Species Tree Estimation</vt:lpstr>
      <vt:lpstr>Gene Tree Incongruence</vt:lpstr>
      <vt:lpstr>Multiple populations/species</vt:lpstr>
      <vt:lpstr>Gene tree in a species tree</vt:lpstr>
      <vt:lpstr>Lineage Sorting</vt:lpstr>
      <vt:lpstr>Phylogeny (evolutionary tree)</vt:lpstr>
      <vt:lpstr>Incomplete Lineage Sorting (ILS)</vt:lpstr>
      <vt:lpstr>Two competing approaches 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How to compute a species tree?</vt:lpstr>
      <vt:lpstr>Statistical Consistency</vt:lpstr>
      <vt:lpstr>Statistically consistent methods </vt:lpstr>
      <vt:lpstr>Results on 11-taxon datasets with weak ILS</vt:lpstr>
      <vt:lpstr>*BEAST better than Maximum Likelihood</vt:lpstr>
      <vt:lpstr>Impact of Gene Tree Estimation Error on MP-EST</vt:lpstr>
      <vt:lpstr>Problem: poor gene trees</vt:lpstr>
      <vt:lpstr>Statistical Consistency</vt:lpstr>
      <vt:lpstr>Questions </vt:lpstr>
      <vt:lpstr>Questions </vt:lpstr>
      <vt:lpstr>Addressing gene tree estimation error</vt:lpstr>
      <vt:lpstr>Addressing gene tree estimation error</vt:lpstr>
      <vt:lpstr>Technique #1: Modify gene trees</vt:lpstr>
      <vt:lpstr>MDC Problem</vt:lpstr>
      <vt:lpstr>MDC*: Extending MDC</vt:lpstr>
      <vt:lpstr>MDC*: Extending MDC</vt:lpstr>
      <vt:lpstr>Solving MDC*</vt:lpstr>
      <vt:lpstr>MDC vs. MDC*:  Impact of collapsing low support branches</vt:lpstr>
      <vt:lpstr>Technique #2: Bin-and-Conquer?</vt:lpstr>
      <vt:lpstr>Naïve binning vs. unbinned: 50 genes</vt:lpstr>
      <vt:lpstr>Naïve binning vs. unbinned, 100 genes</vt:lpstr>
      <vt:lpstr>Statistical binning</vt:lpstr>
      <vt:lpstr>Impact of binning on MP-EST</vt:lpstr>
      <vt:lpstr>Avian Phylogenomics Project</vt:lpstr>
      <vt:lpstr>Avian Phylogeny</vt:lpstr>
      <vt:lpstr>To consider</vt:lpstr>
      <vt:lpstr>Basic Questions </vt:lpstr>
      <vt:lpstr>Additional Statistical Questions</vt:lpstr>
      <vt:lpstr>Summary</vt:lpstr>
      <vt:lpstr>Other Research in my lab</vt:lpstr>
      <vt:lpstr>Warnow Laboratory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Algorithms, Statistics, and  Big Data in Biology</dc:title>
  <dc:creator>Tandy Warnow</dc:creator>
  <cp:lastModifiedBy>Tandy Warnow</cp:lastModifiedBy>
  <cp:revision>226</cp:revision>
  <cp:lastPrinted>2013-06-07T14:43:33Z</cp:lastPrinted>
  <dcterms:created xsi:type="dcterms:W3CDTF">2013-06-06T22:08:54Z</dcterms:created>
  <dcterms:modified xsi:type="dcterms:W3CDTF">2013-09-16T00:07:27Z</dcterms:modified>
</cp:coreProperties>
</file>