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embeddings/oleObject1.bin" ContentType="application/vnd.openxmlformats-officedocument.oleObject"/>
  <Override PartName="/ppt/embeddings/Microsoft_Equation1.bin" ContentType="application/vnd.openxmlformats-officedocument.oleObject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7"/>
  </p:notesMasterIdLst>
  <p:sldIdLst>
    <p:sldId id="410" r:id="rId2"/>
    <p:sldId id="558" r:id="rId3"/>
    <p:sldId id="345" r:id="rId4"/>
    <p:sldId id="643" r:id="rId5"/>
    <p:sldId id="645" r:id="rId6"/>
    <p:sldId id="644" r:id="rId7"/>
    <p:sldId id="554" r:id="rId8"/>
    <p:sldId id="646" r:id="rId9"/>
    <p:sldId id="647" r:id="rId10"/>
    <p:sldId id="648" r:id="rId11"/>
    <p:sldId id="649" r:id="rId12"/>
    <p:sldId id="650" r:id="rId13"/>
    <p:sldId id="651" r:id="rId14"/>
    <p:sldId id="706" r:id="rId15"/>
    <p:sldId id="703" r:id="rId16"/>
    <p:sldId id="674" r:id="rId17"/>
    <p:sldId id="673" r:id="rId18"/>
    <p:sldId id="707" r:id="rId19"/>
    <p:sldId id="708" r:id="rId20"/>
    <p:sldId id="745" r:id="rId21"/>
    <p:sldId id="746" r:id="rId22"/>
    <p:sldId id="668" r:id="rId23"/>
    <p:sldId id="605" r:id="rId24"/>
    <p:sldId id="427" r:id="rId25"/>
    <p:sldId id="559" r:id="rId26"/>
    <p:sldId id="301" r:id="rId27"/>
    <p:sldId id="606" r:id="rId28"/>
    <p:sldId id="694" r:id="rId29"/>
    <p:sldId id="710" r:id="rId30"/>
    <p:sldId id="711" r:id="rId31"/>
    <p:sldId id="608" r:id="rId32"/>
    <p:sldId id="632" r:id="rId33"/>
    <p:sldId id="300" r:id="rId34"/>
    <p:sldId id="681" r:id="rId35"/>
    <p:sldId id="610" r:id="rId36"/>
    <p:sldId id="678" r:id="rId37"/>
    <p:sldId id="714" r:id="rId38"/>
    <p:sldId id="713" r:id="rId39"/>
    <p:sldId id="611" r:id="rId40"/>
    <p:sldId id="612" r:id="rId41"/>
    <p:sldId id="715" r:id="rId42"/>
    <p:sldId id="613" r:id="rId43"/>
    <p:sldId id="614" r:id="rId44"/>
    <p:sldId id="615" r:id="rId45"/>
    <p:sldId id="616" r:id="rId46"/>
    <p:sldId id="617" r:id="rId47"/>
    <p:sldId id="623" r:id="rId48"/>
    <p:sldId id="618" r:id="rId49"/>
    <p:sldId id="619" r:id="rId50"/>
    <p:sldId id="620" r:id="rId51"/>
    <p:sldId id="621" r:id="rId52"/>
    <p:sldId id="622" r:id="rId53"/>
    <p:sldId id="624" r:id="rId54"/>
    <p:sldId id="625" r:id="rId55"/>
    <p:sldId id="684" r:id="rId56"/>
    <p:sldId id="633" r:id="rId57"/>
    <p:sldId id="737" r:id="rId58"/>
    <p:sldId id="686" r:id="rId59"/>
    <p:sldId id="716" r:id="rId60"/>
    <p:sldId id="717" r:id="rId61"/>
    <p:sldId id="627" r:id="rId62"/>
    <p:sldId id="719" r:id="rId63"/>
    <p:sldId id="739" r:id="rId64"/>
    <p:sldId id="742" r:id="rId65"/>
    <p:sldId id="741" r:id="rId66"/>
    <p:sldId id="721" r:id="rId67"/>
    <p:sldId id="727" r:id="rId68"/>
    <p:sldId id="728" r:id="rId69"/>
    <p:sldId id="729" r:id="rId70"/>
    <p:sldId id="731" r:id="rId71"/>
    <p:sldId id="691" r:id="rId72"/>
    <p:sldId id="743" r:id="rId73"/>
    <p:sldId id="744" r:id="rId74"/>
    <p:sldId id="631" r:id="rId75"/>
    <p:sldId id="736" r:id="rId76"/>
    <p:sldId id="638" r:id="rId77"/>
    <p:sldId id="747" r:id="rId78"/>
    <p:sldId id="748" r:id="rId79"/>
    <p:sldId id="749" r:id="rId80"/>
    <p:sldId id="639" r:id="rId81"/>
    <p:sldId id="641" r:id="rId82"/>
    <p:sldId id="669" r:id="rId83"/>
    <p:sldId id="640" r:id="rId84"/>
    <p:sldId id="635" r:id="rId85"/>
    <p:sldId id="634" r:id="rId86"/>
    <p:sldId id="734" r:id="rId87"/>
    <p:sldId id="637" r:id="rId88"/>
    <p:sldId id="630" r:id="rId89"/>
    <p:sldId id="688" r:id="rId90"/>
    <p:sldId id="695" r:id="rId91"/>
    <p:sldId id="696" r:id="rId92"/>
    <p:sldId id="699" r:id="rId93"/>
    <p:sldId id="700" r:id="rId94"/>
    <p:sldId id="515" r:id="rId95"/>
    <p:sldId id="675" r:id="rId96"/>
    <p:sldId id="642" r:id="rId97"/>
    <p:sldId id="552" r:id="rId98"/>
    <p:sldId id="698" r:id="rId99"/>
    <p:sldId id="705" r:id="rId100"/>
    <p:sldId id="444" r:id="rId101"/>
    <p:sldId id="553" r:id="rId102"/>
    <p:sldId id="463" r:id="rId103"/>
    <p:sldId id="478" r:id="rId104"/>
    <p:sldId id="479" r:id="rId105"/>
    <p:sldId id="480" r:id="rId106"/>
    <p:sldId id="374" r:id="rId107"/>
    <p:sldId id="328" r:id="rId108"/>
    <p:sldId id="562" r:id="rId109"/>
    <p:sldId id="550" r:id="rId110"/>
    <p:sldId id="543" r:id="rId111"/>
    <p:sldId id="544" r:id="rId112"/>
    <p:sldId id="538" r:id="rId113"/>
    <p:sldId id="546" r:id="rId114"/>
    <p:sldId id="545" r:id="rId115"/>
    <p:sldId id="547" r:id="rId116"/>
    <p:sldId id="539" r:id="rId117"/>
    <p:sldId id="563" r:id="rId118"/>
    <p:sldId id="548" r:id="rId119"/>
    <p:sldId id="400" r:id="rId120"/>
    <p:sldId id="604" r:id="rId121"/>
    <p:sldId id="452" r:id="rId122"/>
    <p:sldId id="518" r:id="rId123"/>
    <p:sldId id="354" r:id="rId124"/>
    <p:sldId id="565" r:id="rId125"/>
    <p:sldId id="566" r:id="rId126"/>
    <p:sldId id="567" r:id="rId127"/>
    <p:sldId id="520" r:id="rId128"/>
    <p:sldId id="523" r:id="rId129"/>
    <p:sldId id="456" r:id="rId130"/>
    <p:sldId id="461" r:id="rId131"/>
    <p:sldId id="355" r:id="rId132"/>
    <p:sldId id="580" r:id="rId133"/>
    <p:sldId id="594" r:id="rId134"/>
    <p:sldId id="498" r:id="rId135"/>
    <p:sldId id="577" r:id="rId136"/>
    <p:sldId id="568" r:id="rId137"/>
    <p:sldId id="524" r:id="rId138"/>
    <p:sldId id="359" r:id="rId139"/>
    <p:sldId id="583" r:id="rId140"/>
    <p:sldId id="582" r:id="rId141"/>
    <p:sldId id="579" r:id="rId142"/>
    <p:sldId id="584" r:id="rId143"/>
    <p:sldId id="586" r:id="rId144"/>
    <p:sldId id="392" r:id="rId145"/>
    <p:sldId id="499" r:id="rId146"/>
    <p:sldId id="394" r:id="rId147"/>
    <p:sldId id="549" r:id="rId148"/>
    <p:sldId id="592" r:id="rId149"/>
    <p:sldId id="595" r:id="rId150"/>
    <p:sldId id="367" r:id="rId151"/>
    <p:sldId id="353" r:id="rId152"/>
    <p:sldId id="556" r:id="rId153"/>
    <p:sldId id="350" r:id="rId154"/>
    <p:sldId id="351" r:id="rId155"/>
    <p:sldId id="555" r:id="rId1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45D613"/>
    <a:srgbClr val="7DD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68" d="100"/>
          <a:sy n="68" d="100"/>
        </p:scale>
        <p:origin x="-696" y="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50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notesMaster" Target="notesMasters/notesMaster1.xml"/><Relationship Id="rId158" Type="http://schemas.openxmlformats.org/officeDocument/2006/relationships/printerSettings" Target="printerSettings/printerSettings1.bin"/><Relationship Id="rId15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viewProps" Target="viewProps.xml"/><Relationship Id="rId161" Type="http://schemas.openxmlformats.org/officeDocument/2006/relationships/theme" Target="theme/theme1.xml"/><Relationship Id="rId16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71780-020F-4449-ADD9-16163682AB0F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2ABEC-2478-0944-B382-0B8D23099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6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1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2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7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0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3EFEA-9C2D-9243-9D51-53090BE3ADBF}" type="slidenum">
              <a:rPr lang="en-US"/>
              <a:pPr/>
              <a:t>2</a:t>
            </a:fld>
            <a:endParaRPr lang="en-US"/>
          </a:p>
        </p:txBody>
      </p:sp>
      <p:sp>
        <p:nvSpPr>
          <p:cNvPr id="7065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019AD82-9C82-364D-8906-8DA7AE75085A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B57E3F4-EA53-3141-89DD-A1080EE9F3BC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BAFCC8-F3EB-C848-941E-E00BEE2FF0AB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3599A45-35A9-C44D-81DE-9A88769C1CA2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3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35A52-DEF1-2040-B8A2-9141E2EC15C0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35A52-DEF1-2040-B8A2-9141E2EC15C0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35A52-DEF1-2040-B8A2-9141E2EC15C0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B2ECB3-3D3A-5B4D-A401-F57DF73EE8E9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7219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19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3EFEA-9C2D-9243-9D51-53090BE3ADBF}" type="slidenum">
              <a:rPr lang="en-US"/>
              <a:pPr/>
              <a:t>25</a:t>
            </a:fld>
            <a:endParaRPr lang="en-US"/>
          </a:p>
        </p:txBody>
      </p:sp>
      <p:sp>
        <p:nvSpPr>
          <p:cNvPr id="7065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26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35A52-DEF1-2040-B8A2-9141E2EC15C0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1A1679-6BA9-6D49-8602-815A653AA249}" type="slidenum">
              <a:rPr lang="en-US"/>
              <a:pPr/>
              <a:t>27</a:t>
            </a:fld>
            <a:endParaRPr lang="en-US"/>
          </a:p>
        </p:txBody>
      </p:sp>
      <p:sp>
        <p:nvSpPr>
          <p:cNvPr id="68608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08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95997-681A-044D-B11F-009E9CDAFE47}" type="slidenum">
              <a:rPr lang="en-US"/>
              <a:pPr/>
              <a:t>31</a:t>
            </a:fld>
            <a:endParaRPr lang="en-US"/>
          </a:p>
        </p:txBody>
      </p:sp>
      <p:sp>
        <p:nvSpPr>
          <p:cNvPr id="649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move to later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0BC881-E4BE-174E-BAC8-1B369BB7E071}" type="slidenum">
              <a:rPr lang="en-US"/>
              <a:pPr/>
              <a:t>33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B334EA-6DAE-4747-8023-FC3F6BF4041F}" type="slidenum">
              <a:rPr lang="en-US"/>
              <a:pPr/>
              <a:t>34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write out exactly what to say about why fn is more important than fp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9A7017-FE6A-AC40-86AB-E0F5FE6F7193}" type="slidenum">
              <a:rPr lang="en-US"/>
              <a:pPr/>
              <a:t>35</a:t>
            </a:fld>
            <a:endParaRPr lang="en-US"/>
          </a:p>
        </p:txBody>
      </p:sp>
      <p:sp>
        <p:nvSpPr>
          <p:cNvPr id="6062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1D9376-BB95-A74F-A9D4-B6A337EC35FF}" type="slidenum">
              <a:rPr lang="en-US"/>
              <a:pPr/>
              <a:t>39</a:t>
            </a:fld>
            <a:endParaRPr lang="en-US"/>
          </a:p>
        </p:txBody>
      </p:sp>
      <p:sp>
        <p:nvSpPr>
          <p:cNvPr id="57549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549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7AD488-7212-844F-9106-30F96842E3B7}" type="slidenum">
              <a:rPr lang="en-US"/>
              <a:pPr/>
              <a:t>40</a:t>
            </a:fld>
            <a:endParaRPr lang="en-US"/>
          </a:p>
        </p:txBody>
      </p:sp>
      <p:sp>
        <p:nvSpPr>
          <p:cNvPr id="65536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fix ideal/real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B334EA-6DAE-4747-8023-FC3F6BF4041F}" type="slidenum">
              <a:rPr lang="en-US"/>
              <a:pPr/>
              <a:t>41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write out exactly what to say about why fn is more important than fp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AAC92D-3FA2-314C-9516-6A161D90D690}" type="slidenum">
              <a:rPr lang="en-US"/>
              <a:pPr/>
              <a:t>42</a:t>
            </a:fld>
            <a:endParaRPr lang="en-US"/>
          </a:p>
        </p:txBody>
      </p:sp>
      <p:sp>
        <p:nvSpPr>
          <p:cNvPr id="65741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say something about both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7AD074-DF1F-434E-9EBF-5CF1BFA403E2}" type="slidenum">
              <a:rPr lang="en-US"/>
              <a:pPr/>
              <a:t>43</a:t>
            </a:fld>
            <a:endParaRPr lang="en-US"/>
          </a:p>
        </p:txBody>
      </p:sp>
      <p:sp>
        <p:nvSpPr>
          <p:cNvPr id="65945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945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mention that SCM is  a supertree method in and of itself.</a:t>
            </a:r>
          </a:p>
          <a:p>
            <a:r>
              <a:rPr lang="en-US"/>
              <a:t>describe how it is used: merges pairs of trees until a single tree is left.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F3168A2-DF8B-7C49-81BD-FC47704C4938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8B2CB5-F52A-1043-8C90-6DD38A6CD3F4}" type="slidenum">
              <a:rPr lang="en-US"/>
              <a:pPr/>
              <a:t>44</a:t>
            </a:fld>
            <a:endParaRPr lang="en-US"/>
          </a:p>
        </p:txBody>
      </p:sp>
      <p:sp>
        <p:nvSpPr>
          <p:cNvPr id="66355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355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9E31E3-8DFA-984C-9351-34B3BD44A2A3}" type="slidenum">
              <a:rPr lang="en-US"/>
              <a:pPr/>
              <a:t>45</a:t>
            </a:fld>
            <a:endParaRPr lang="en-US"/>
          </a:p>
        </p:txBody>
      </p:sp>
      <p:sp>
        <p:nvSpPr>
          <p:cNvPr id="661506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150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Remember to make fp/fn box and mark SCM, and MRP. (add QMC-sparse and QMC-dense later)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1BE7F-0327-8D46-A05E-65927E4E3526}" type="slidenum">
              <a:rPr lang="en-US"/>
              <a:pPr/>
              <a:t>46</a:t>
            </a:fld>
            <a:endParaRPr lang="en-US"/>
          </a:p>
        </p:txBody>
      </p:sp>
      <p:sp>
        <p:nvSpPr>
          <p:cNvPr id="66765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765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fix ideal/real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2F6084-6EBA-5D4F-B664-6781D60FDFB2}" type="slidenum">
              <a:rPr lang="en-US"/>
              <a:pPr/>
              <a:t>47</a:t>
            </a:fld>
            <a:endParaRPr lang="en-US"/>
          </a:p>
        </p:txBody>
      </p:sp>
      <p:sp>
        <p:nvSpPr>
          <p:cNvPr id="66969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96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5BDB5B-6B98-E94C-9932-A247FFBC7FF8}" type="slidenum">
              <a:rPr lang="en-US"/>
              <a:pPr/>
              <a:t>48</a:t>
            </a:fld>
            <a:endParaRPr lang="en-US"/>
          </a:p>
        </p:txBody>
      </p:sp>
      <p:sp>
        <p:nvSpPr>
          <p:cNvPr id="671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mention that SCM is  a supertree method in and of itself.</a:t>
            </a:r>
          </a:p>
          <a:p>
            <a:r>
              <a:rPr lang="en-US"/>
              <a:t>describe how it is used: merges pairs of trees until a single tree is left.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399F82-5E98-F043-9350-E6C520C75093}" type="slidenum">
              <a:rPr lang="en-US"/>
              <a:pPr/>
              <a:t>49</a:t>
            </a:fld>
            <a:endParaRPr lang="en-US"/>
          </a:p>
        </p:txBody>
      </p:sp>
      <p:sp>
        <p:nvSpPr>
          <p:cNvPr id="67379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379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mention that rooting matters here</a:t>
            </a:r>
          </a:p>
          <a:p>
            <a:r>
              <a:rPr lang="en-US"/>
              <a:t>mention theorem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984400-8D11-7344-B3EB-194D02CC1764}" type="slidenum">
              <a:rPr lang="en-US"/>
              <a:pPr/>
              <a:t>50</a:t>
            </a:fld>
            <a:endParaRPr lang="en-US"/>
          </a:p>
        </p:txBody>
      </p:sp>
      <p:sp>
        <p:nvSpPr>
          <p:cNvPr id="67584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031A01-EF64-FC48-AD67-C2F715DD39D2}" type="slidenum">
              <a:rPr lang="en-US"/>
              <a:pPr/>
              <a:t>51</a:t>
            </a:fld>
            <a:endParaRPr lang="en-US"/>
          </a:p>
        </p:txBody>
      </p:sp>
      <p:sp>
        <p:nvSpPr>
          <p:cNvPr id="681986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198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D9771B-A25E-4F46-B563-F7F98C0A5869}" type="slidenum">
              <a:rPr lang="en-US"/>
              <a:pPr/>
              <a:t>52</a:t>
            </a:fld>
            <a:endParaRPr lang="en-US"/>
          </a:p>
        </p:txBody>
      </p:sp>
      <p:sp>
        <p:nvSpPr>
          <p:cNvPr id="68403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403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4D1C30-F733-D34C-9121-E102B9217A92}" type="slidenum">
              <a:rPr lang="en-US"/>
              <a:pPr/>
              <a:t>53</a:t>
            </a:fld>
            <a:endParaRPr lang="en-US"/>
          </a:p>
        </p:txBody>
      </p:sp>
      <p:sp>
        <p:nvSpPr>
          <p:cNvPr id="70451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451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9C4C2EB-5C07-3245-B7DB-18A7C85F84F5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75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ADDAC-C251-164A-852B-E9CF24ABDE76}" type="slidenum">
              <a:rPr lang="en-US"/>
              <a:pPr/>
              <a:t>54</a:t>
            </a:fld>
            <a:endParaRPr lang="en-US"/>
          </a:p>
        </p:txBody>
      </p:sp>
      <p:sp>
        <p:nvSpPr>
          <p:cNvPr id="5713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3599A45-35A9-C44D-81DE-9A88769C1CA2}" type="slidenum">
              <a:rPr lang="en-US" sz="1200"/>
              <a:pPr/>
              <a:t>59</a:t>
            </a:fld>
            <a:endParaRPr 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3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9C0E35-D8DD-614B-A660-163ECD6FF75C}" type="slidenum">
              <a:rPr lang="en-US"/>
              <a:pPr/>
              <a:t>61</a:t>
            </a:fld>
            <a:endParaRPr lang="en-US"/>
          </a:p>
        </p:txBody>
      </p:sp>
      <p:sp>
        <p:nvSpPr>
          <p:cNvPr id="546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28DB78-3739-DA43-A7A7-228B03697843}" type="slidenum">
              <a:rPr lang="en-US" sz="1200"/>
              <a:pPr/>
              <a:t>62</a:t>
            </a:fld>
            <a:endParaRPr lang="en-US" sz="1200"/>
          </a:p>
        </p:txBody>
      </p:sp>
      <p:sp>
        <p:nvSpPr>
          <p:cNvPr id="288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28DB78-3739-DA43-A7A7-228B03697843}" type="slidenum">
              <a:rPr lang="en-US" sz="1200"/>
              <a:pPr/>
              <a:t>63</a:t>
            </a:fld>
            <a:endParaRPr lang="en-US" sz="1200"/>
          </a:p>
        </p:txBody>
      </p:sp>
      <p:sp>
        <p:nvSpPr>
          <p:cNvPr id="288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28DB78-3739-DA43-A7A7-228B03697843}" type="slidenum">
              <a:rPr lang="en-US" sz="1200"/>
              <a:pPr/>
              <a:t>64</a:t>
            </a:fld>
            <a:endParaRPr lang="en-US" sz="1200"/>
          </a:p>
        </p:txBody>
      </p:sp>
      <p:sp>
        <p:nvSpPr>
          <p:cNvPr id="288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28DB78-3739-DA43-A7A7-228B03697843}" type="slidenum">
              <a:rPr lang="en-US" sz="1200"/>
              <a:pPr/>
              <a:t>65</a:t>
            </a:fld>
            <a:endParaRPr lang="en-US" sz="1200"/>
          </a:p>
        </p:txBody>
      </p:sp>
      <p:sp>
        <p:nvSpPr>
          <p:cNvPr id="288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28DB78-3739-DA43-A7A7-228B03697843}" type="slidenum">
              <a:rPr lang="en-US" sz="1200"/>
              <a:pPr/>
              <a:t>66</a:t>
            </a:fld>
            <a:endParaRPr lang="en-US" sz="1200"/>
          </a:p>
        </p:txBody>
      </p:sp>
      <p:sp>
        <p:nvSpPr>
          <p:cNvPr id="288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07E60A-62DF-CA4B-AA65-9307C69ED74E}" type="slidenum">
              <a:rPr lang="en-US"/>
              <a:pPr/>
              <a:t>74</a:t>
            </a:fld>
            <a:endParaRPr lang="en-US"/>
          </a:p>
        </p:txBody>
      </p:sp>
      <p:sp>
        <p:nvSpPr>
          <p:cNvPr id="573442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4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1FE395D-9A92-524D-9EA2-3FB0E470ED75}" type="slidenum">
              <a:rPr lang="en-US" sz="1200"/>
              <a:pPr/>
              <a:t>76</a:t>
            </a:fld>
            <a:endParaRPr lang="en-US" sz="1200"/>
          </a:p>
        </p:txBody>
      </p:sp>
      <p:sp>
        <p:nvSpPr>
          <p:cNvPr id="6840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930152-68F9-8F40-8E5C-FD2145E13A5E}" type="slidenum">
              <a:rPr lang="en-US"/>
              <a:pPr/>
              <a:t>6</a:t>
            </a:fld>
            <a:endParaRPr lang="en-US"/>
          </a:p>
        </p:txBody>
      </p:sp>
      <p:sp>
        <p:nvSpPr>
          <p:cNvPr id="68403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403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348BE-24D7-8442-9A73-D38E41AE461D}" type="slidenum">
              <a:rPr lang="en-US"/>
              <a:pPr/>
              <a:t>78</a:t>
            </a:fld>
            <a:endParaRPr lang="en-US"/>
          </a:p>
        </p:txBody>
      </p:sp>
      <p:sp>
        <p:nvSpPr>
          <p:cNvPr id="68813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81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81A8F6-5BFC-5E44-B3B2-A31A40AFC84A}" type="slidenum">
              <a:rPr lang="en-US"/>
              <a:pPr/>
              <a:t>79</a:t>
            </a:fld>
            <a:endParaRPr lang="en-US"/>
          </a:p>
        </p:txBody>
      </p:sp>
      <p:sp>
        <p:nvSpPr>
          <p:cNvPr id="692226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22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B2D979C-F27C-A44A-A96C-DCD8210B1693}" type="slidenum">
              <a:rPr lang="en-US" sz="1200"/>
              <a:pPr/>
              <a:t>80</a:t>
            </a:fld>
            <a:endParaRPr lang="en-US" sz="1200"/>
          </a:p>
        </p:txBody>
      </p:sp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2EFA45C-A289-C448-8834-9497654A1D2F}" type="slidenum">
              <a:rPr lang="en-US" sz="1200"/>
              <a:pPr/>
              <a:t>81</a:t>
            </a:fld>
            <a:endParaRPr lang="en-US" sz="1200"/>
          </a:p>
        </p:txBody>
      </p:sp>
      <p:sp>
        <p:nvSpPr>
          <p:cNvPr id="7045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CE6509-5916-FD49-80C4-7219303114B8}" type="slidenum">
              <a:rPr lang="en-US" sz="1200"/>
              <a:pPr/>
              <a:t>82</a:t>
            </a:fld>
            <a:endParaRPr lang="en-US" sz="1200"/>
          </a:p>
        </p:txBody>
      </p:sp>
      <p:sp>
        <p:nvSpPr>
          <p:cNvPr id="68608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088AB94-9202-4545-8042-CCC6E165D8D9}" type="slidenum">
              <a:rPr lang="en-US" sz="1200"/>
              <a:pPr/>
              <a:t>83</a:t>
            </a:fld>
            <a:endParaRPr lang="en-US" sz="1200"/>
          </a:p>
        </p:txBody>
      </p:sp>
      <p:sp>
        <p:nvSpPr>
          <p:cNvPr id="694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29E7DDF-B9BE-F343-BFB0-C4678FE5FE47}" type="slidenum">
              <a:rPr lang="en-US" sz="1200"/>
              <a:pPr/>
              <a:t>84</a:t>
            </a:fld>
            <a:endParaRPr lang="en-US" sz="1200"/>
          </a:p>
        </p:txBody>
      </p:sp>
      <p:sp>
        <p:nvSpPr>
          <p:cNvPr id="7086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CC8193-08D8-BB43-848E-8926320A10D7}" type="slidenum">
              <a:rPr lang="en-US" sz="1200"/>
              <a:pPr/>
              <a:t>85</a:t>
            </a:fld>
            <a:endParaRPr lang="en-US" sz="1200"/>
          </a:p>
        </p:txBody>
      </p:sp>
      <p:sp>
        <p:nvSpPr>
          <p:cNvPr id="7731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DBFCEE-D086-C348-AAF4-5B937465B7D6}" type="slidenum">
              <a:rPr lang="en-US"/>
              <a:pPr/>
              <a:t>86</a:t>
            </a:fld>
            <a:endParaRPr lang="en-US"/>
          </a:p>
        </p:txBody>
      </p:sp>
      <p:sp>
        <p:nvSpPr>
          <p:cNvPr id="46797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79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4467798-2F11-CB4C-8EED-3241A74B91DF}" type="slidenum">
              <a:rPr lang="en-US" sz="1200"/>
              <a:pPr/>
              <a:t>87</a:t>
            </a:fld>
            <a:endParaRPr lang="en-US" sz="1200"/>
          </a:p>
        </p:txBody>
      </p:sp>
      <p:sp>
        <p:nvSpPr>
          <p:cNvPr id="69222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35A52-DEF1-2040-B8A2-9141E2EC15C0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700836-1850-2345-8F26-45AFF3758E85}" type="slidenum">
              <a:rPr lang="en-US"/>
              <a:pPr/>
              <a:t>88</a:t>
            </a:fld>
            <a:endParaRPr lang="en-US"/>
          </a:p>
        </p:txBody>
      </p:sp>
      <p:sp>
        <p:nvSpPr>
          <p:cNvPr id="577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CFF421-CB8F-0F49-92A5-B44AD92228BF}" type="slidenum">
              <a:rPr lang="en-US" sz="1200"/>
              <a:pPr/>
              <a:t>90</a:t>
            </a:fld>
            <a:endParaRPr lang="en-US" sz="1200"/>
          </a:p>
        </p:txBody>
      </p:sp>
      <p:sp>
        <p:nvSpPr>
          <p:cNvPr id="3133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17C01E-2C49-C943-A73A-01FD901E90E8}" type="slidenum">
              <a:rPr lang="en-US" sz="1200"/>
              <a:pPr/>
              <a:t>91</a:t>
            </a:fld>
            <a:endParaRPr lang="en-US" sz="1200"/>
          </a:p>
        </p:txBody>
      </p:sp>
      <p:sp>
        <p:nvSpPr>
          <p:cNvPr id="514050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84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17C01E-2C49-C943-A73A-01FD901E90E8}" type="slidenum">
              <a:rPr lang="en-US" sz="1200"/>
              <a:pPr/>
              <a:t>92</a:t>
            </a:fld>
            <a:endParaRPr lang="en-US" sz="1200"/>
          </a:p>
        </p:txBody>
      </p:sp>
      <p:sp>
        <p:nvSpPr>
          <p:cNvPr id="514050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84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17C01E-2C49-C943-A73A-01FD901E90E8}" type="slidenum">
              <a:rPr lang="en-US" sz="1200"/>
              <a:pPr/>
              <a:t>93</a:t>
            </a:fld>
            <a:endParaRPr lang="en-US" sz="1200"/>
          </a:p>
        </p:txBody>
      </p:sp>
      <p:sp>
        <p:nvSpPr>
          <p:cNvPr id="514050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84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B2ECB3-3D3A-5B4D-A401-F57DF73EE8E9}" type="slidenum">
              <a:rPr lang="en-US" sz="1200"/>
              <a:pPr/>
              <a:t>95</a:t>
            </a:fld>
            <a:endParaRPr lang="en-US" sz="1200"/>
          </a:p>
        </p:txBody>
      </p:sp>
      <p:sp>
        <p:nvSpPr>
          <p:cNvPr id="7219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19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35A52-DEF1-2040-B8A2-9141E2EC15C0}" type="slidenum">
              <a:rPr lang="en-US" sz="1200"/>
              <a:pPr/>
              <a:t>96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2D3394-374C-5749-8C7A-E3BB778CBF0F}" type="slidenum">
              <a:rPr lang="en-US" sz="1200"/>
              <a:pPr/>
              <a:t>97</a:t>
            </a:fld>
            <a:endParaRPr lang="en-US" sz="1200"/>
          </a:p>
        </p:txBody>
      </p:sp>
      <p:sp>
        <p:nvSpPr>
          <p:cNvPr id="24883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3EFEA-9C2D-9243-9D51-53090BE3ADBF}" type="slidenum">
              <a:rPr lang="en-US"/>
              <a:pPr/>
              <a:t>102</a:t>
            </a:fld>
            <a:endParaRPr lang="en-US"/>
          </a:p>
        </p:txBody>
      </p:sp>
      <p:sp>
        <p:nvSpPr>
          <p:cNvPr id="7065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4C54BC-2E0B-7341-9FD1-21514E065477}" type="slidenum">
              <a:rPr lang="en-US"/>
              <a:pPr/>
              <a:t>103</a:t>
            </a:fld>
            <a:endParaRPr lang="en-US"/>
          </a:p>
        </p:txBody>
      </p:sp>
      <p:sp>
        <p:nvSpPr>
          <p:cNvPr id="6277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77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28DB78-3739-DA43-A7A7-228B03697843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88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671FB-50CD-A343-9635-ACD91D5BD9F6}" type="slidenum">
              <a:rPr lang="en-US"/>
              <a:pPr/>
              <a:t>104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EA532-C49A-3A4A-AB3C-4535C799535A}" type="slidenum">
              <a:rPr lang="en-US"/>
              <a:pPr/>
              <a:t>105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6F8A43-743B-F040-A32A-778A9F74F97C}" type="slidenum">
              <a:rPr lang="en-US" sz="1200"/>
              <a:pPr/>
              <a:t>106</a:t>
            </a:fld>
            <a:endParaRPr lang="en-US" sz="1200"/>
          </a:p>
        </p:txBody>
      </p:sp>
      <p:sp>
        <p:nvSpPr>
          <p:cNvPr id="24883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62682-04DE-2D49-8A0A-2618D4E3E512}" type="slidenum">
              <a:rPr lang="en-US"/>
              <a:pPr/>
              <a:t>107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671FB-50CD-A343-9635-ACD91D5BD9F6}" type="slidenum">
              <a:rPr lang="en-US"/>
              <a:pPr/>
              <a:t>108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109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110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111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112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113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7D0A4D5-D1B1-574F-8E19-8BF8653A3687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86370" name="Text Box 2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fld id="{6712126A-8A26-6D44-80A8-099E38F3ED43}" type="slidenum">
              <a:rPr lang="en-GB" sz="1300" smtClean="0">
                <a:solidFill>
                  <a:srgbClr val="000000"/>
                </a:solidFill>
                <a:latin typeface="Times New Roman" charset="0"/>
                <a:cs typeface="Arial" charset="0"/>
              </a:rPr>
              <a:pPr algn="r">
                <a:lnSpc>
                  <a:spcPct val="86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t>9</a:t>
            </a:fld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0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0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3881438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1209675" y="685800"/>
            <a:ext cx="44386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86375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6400" cy="4122737"/>
          </a:xfrm>
          <a:solidFill>
            <a:schemeClr val="accent1"/>
          </a:solidFill>
          <a:ln w="936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114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115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116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117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118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6C6E3-6284-1144-966C-E7D46015AE2E}" type="slidenum">
              <a:rPr lang="en-US"/>
              <a:pPr/>
              <a:t>122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123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124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125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126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7C6406E-6127-B64C-8F6D-D0D5A636ECF3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fld id="{FC140FE6-3477-824A-A20E-2CD6BC84AD62}" type="slidenum">
              <a:rPr lang="en-GB" sz="1300" smtClean="0">
                <a:solidFill>
                  <a:srgbClr val="000000"/>
                </a:solidFill>
                <a:latin typeface="Times New Roman" charset="0"/>
                <a:cs typeface="Arial" charset="0"/>
              </a:rPr>
              <a:pPr algn="r" eaLnBrk="1">
                <a:lnSpc>
                  <a:spcPct val="86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t>10</a:t>
            </a:fld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0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0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3881438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1209675" y="685800"/>
            <a:ext cx="44386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4455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6400" cy="4122737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200" tIns="4200" rIns="4200" bIns="4200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r>
              <a:rPr lang="en-GB" sz="2000" smtClean="0">
                <a:cs typeface="Arial" charset="0"/>
              </a:rPr>
              <a:t>Homology = nucleotides lined up since they come from a common ancestor.</a:t>
            </a:r>
          </a:p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r>
              <a:rPr lang="en-GB" sz="2000" smtClean="0">
                <a:cs typeface="Arial" charset="0"/>
              </a:rPr>
              <a:t>Indel = dash.</a:t>
            </a: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131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132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62682-04DE-2D49-8A0A-2618D4E3E512}" type="slidenum">
              <a:rPr lang="en-US"/>
              <a:pPr/>
              <a:t>137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6C6E3-6284-1144-966C-E7D46015AE2E}" type="slidenum">
              <a:rPr lang="en-US"/>
              <a:pPr/>
              <a:t>150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388F2A-FA63-8949-9D8C-7D421E29D857}" type="slidenum">
              <a:rPr lang="en-US"/>
              <a:pPr/>
              <a:t>151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0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90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02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7CB8C0A-3026-CD4C-8DBB-FF24A980D8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4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5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44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1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0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5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8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DC6EC-E6EC-F74C-ADD8-F4BD72EB30AE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2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8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9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31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20.jpeg"/><Relationship Id="rId8" Type="http://schemas.openxmlformats.org/officeDocument/2006/relationships/image" Target="../media/image21.jpeg"/><Relationship Id="rId9" Type="http://schemas.openxmlformats.org/officeDocument/2006/relationships/image" Target="../media/image23.jpg"/><Relationship Id="rId10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8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31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8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9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0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4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39.emf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8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9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0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8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emf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eg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44.emf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4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8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4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5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7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8.emf"/><Relationship Id="rId6" Type="http://schemas.openxmlformats.org/officeDocument/2006/relationships/oleObject" Target="../embeddings/Microsoft_Equation1.bin"/><Relationship Id="rId7" Type="http://schemas.openxmlformats.org/officeDocument/2006/relationships/image" Target="../media/image1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6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6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texas.edu/users/phylo" TargetMode="External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g"/><Relationship Id="rId7" Type="http://schemas.openxmlformats.org/officeDocument/2006/relationships/image" Target="../media/image23.jpg"/><Relationship Id="rId8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Supertrees</a:t>
            </a:r>
            <a:r>
              <a:rPr lang="en-US" sz="4000" dirty="0" smtClean="0"/>
              <a:t> and the Tree of Life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Tandy Warnow</a:t>
            </a:r>
          </a:p>
          <a:p>
            <a:r>
              <a:rPr lang="en-US" dirty="0" smtClean="0"/>
              <a:t>The University of Texas at Austin</a:t>
            </a:r>
          </a:p>
        </p:txBody>
      </p:sp>
      <p:pic>
        <p:nvPicPr>
          <p:cNvPr id="4" name="Picture 2" descr="nature-reviews-tree-of-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13" y="230515"/>
            <a:ext cx="2321153" cy="200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531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4343400" y="1600200"/>
            <a:ext cx="48006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4000"/>
              </a:lnSpc>
              <a:spcBef>
                <a:spcPts val="1475"/>
              </a:spcBef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33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…AC</a:t>
            </a:r>
            <a:r>
              <a:rPr lang="en-GB" sz="3300" b="1" smtClean="0">
                <a:solidFill>
                  <a:srgbClr val="FF00FF"/>
                </a:solidFill>
                <a:latin typeface="Courier New" charset="0"/>
                <a:cs typeface="Arial" charset="0"/>
              </a:rPr>
              <a:t>GGTG</a:t>
            </a:r>
            <a:r>
              <a:rPr lang="en-GB" sz="33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CAGT</a:t>
            </a:r>
            <a:r>
              <a:rPr lang="en-GB" sz="3300" b="1" smtClean="0">
                <a:solidFill>
                  <a:srgbClr val="FF0000"/>
                </a:solidFill>
                <a:latin typeface="Courier New" charset="0"/>
                <a:cs typeface="Arial" charset="0"/>
              </a:rPr>
              <a:t>T</a:t>
            </a:r>
            <a:r>
              <a:rPr lang="en-GB" sz="33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ACC</a:t>
            </a:r>
            <a:r>
              <a:rPr lang="en-GB" sz="3300" b="1" smtClean="0">
                <a:solidFill>
                  <a:srgbClr val="FF0000"/>
                </a:solidFill>
                <a:latin typeface="Courier New" charset="0"/>
                <a:cs typeface="Arial" charset="0"/>
              </a:rPr>
              <a:t>-</a:t>
            </a:r>
            <a:r>
              <a:rPr lang="en-GB" sz="33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A…</a:t>
            </a:r>
          </a:p>
          <a:p>
            <a:pPr>
              <a:lnSpc>
                <a:spcPct val="94000"/>
              </a:lnSpc>
              <a:spcBef>
                <a:spcPts val="1475"/>
              </a:spcBef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33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…AC</a:t>
            </a:r>
            <a:r>
              <a:rPr lang="en-GB" sz="3300" b="1" smtClean="0">
                <a:solidFill>
                  <a:srgbClr val="FF00FF"/>
                </a:solidFill>
                <a:latin typeface="Courier New" charset="0"/>
                <a:cs typeface="Arial" charset="0"/>
              </a:rPr>
              <a:t>----</a:t>
            </a:r>
            <a:r>
              <a:rPr lang="en-GB" sz="33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CAGT</a:t>
            </a:r>
            <a:r>
              <a:rPr lang="en-GB" sz="3300" b="1" smtClean="0">
                <a:solidFill>
                  <a:srgbClr val="0099FF"/>
                </a:solidFill>
                <a:latin typeface="Courier New" charset="0"/>
                <a:cs typeface="Arial" charset="0"/>
              </a:rPr>
              <a:t>C</a:t>
            </a:r>
            <a:r>
              <a:rPr lang="en-GB" sz="33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ACC</a:t>
            </a:r>
            <a:r>
              <a:rPr lang="en-GB" sz="3300" b="1" smtClean="0">
                <a:solidFill>
                  <a:srgbClr val="FF0000"/>
                </a:solidFill>
                <a:latin typeface="Courier New" charset="0"/>
                <a:cs typeface="Arial" charset="0"/>
              </a:rPr>
              <a:t>T</a:t>
            </a:r>
            <a:r>
              <a:rPr lang="en-GB" sz="33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A…</a:t>
            </a:r>
            <a:endParaRPr lang="en-GB" b="1" smtClean="0">
              <a:solidFill>
                <a:srgbClr val="000000"/>
              </a:solidFill>
              <a:latin typeface="Courier New" charset="0"/>
              <a:cs typeface="Arial" charset="0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/>
          </p:nvPr>
        </p:nvSpPr>
        <p:spPr>
          <a:xfrm>
            <a:off x="784225" y="3846513"/>
            <a:ext cx="7359650" cy="15430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/>
          <a:lstStyle/>
          <a:p>
            <a:pPr marL="430213" indent="-323850" algn="l" defTabSz="457200" eaLnBrk="1" hangingPunct="1">
              <a:lnSpc>
                <a:spcPct val="90000"/>
              </a:lnSpc>
              <a:spcBef>
                <a:spcPct val="200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000" b="1" smtClean="0">
                <a:solidFill>
                  <a:schemeClr val="tx1"/>
                </a:solidFill>
              </a:rPr>
              <a:t>The </a:t>
            </a:r>
            <a:r>
              <a:rPr lang="en-GB" sz="2000" b="1" smtClean="0">
                <a:solidFill>
                  <a:srgbClr val="3333CC"/>
                </a:solidFill>
              </a:rPr>
              <a:t>true multiple alignment</a:t>
            </a:r>
            <a:r>
              <a:rPr lang="en-GB" sz="2000" b="1" smtClean="0">
                <a:solidFill>
                  <a:schemeClr val="tx1"/>
                </a:solidFill>
              </a:rPr>
              <a:t> </a:t>
            </a:r>
          </a:p>
          <a:p>
            <a:pPr marL="862013" lvl="1" indent="-285750" algn="l" defTabSz="45720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1800" b="1" smtClean="0">
                <a:solidFill>
                  <a:schemeClr val="tx1"/>
                </a:solidFill>
              </a:rPr>
              <a:t>Reflects historical substitution, insertion, and deletion events</a:t>
            </a:r>
          </a:p>
          <a:p>
            <a:pPr marL="862013" lvl="1" indent="-285750" algn="l" defTabSz="45720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1800" b="1" smtClean="0">
                <a:solidFill>
                  <a:schemeClr val="tx1"/>
                </a:solidFill>
              </a:rPr>
              <a:t>Defined using transitive closure of pairwise alignments computed on edges of the true tree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123825" y="1066800"/>
            <a:ext cx="3887788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4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33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…</a:t>
            </a:r>
            <a:r>
              <a:rPr lang="en-GB" sz="28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AC</a:t>
            </a:r>
            <a:r>
              <a:rPr lang="en-GB" sz="2800" b="1" smtClean="0">
                <a:solidFill>
                  <a:srgbClr val="FF00FF"/>
                </a:solidFill>
                <a:latin typeface="Courier New" charset="0"/>
                <a:cs typeface="Arial" charset="0"/>
              </a:rPr>
              <a:t>GGTG</a:t>
            </a:r>
            <a:r>
              <a:rPr lang="en-GB" sz="28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CAGT</a:t>
            </a:r>
            <a:r>
              <a:rPr lang="en-GB" sz="2800" b="1" smtClean="0">
                <a:solidFill>
                  <a:srgbClr val="FF0000"/>
                </a:solidFill>
                <a:latin typeface="Courier New" charset="0"/>
                <a:cs typeface="Arial" charset="0"/>
              </a:rPr>
              <a:t>T</a:t>
            </a:r>
            <a:r>
              <a:rPr lang="en-GB" sz="28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ACCA</a:t>
            </a:r>
            <a:r>
              <a:rPr lang="en-GB" sz="33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…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2362200" y="414338"/>
            <a:ext cx="13779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1800" smtClean="0">
                <a:solidFill>
                  <a:srgbClr val="FF3300"/>
                </a:solidFill>
                <a:cs typeface="Arial" charset="0"/>
              </a:rPr>
              <a:t>Substitution</a:t>
            </a:r>
          </a:p>
        </p:txBody>
      </p:sp>
      <p:sp>
        <p:nvSpPr>
          <p:cNvPr id="103430" name="Freeform 6"/>
          <p:cNvSpPr>
            <a:spLocks/>
          </p:cNvSpPr>
          <p:nvPr/>
        </p:nvSpPr>
        <p:spPr bwMode="auto">
          <a:xfrm rot="10800000">
            <a:off x="1447800" y="533400"/>
            <a:ext cx="334963" cy="682625"/>
          </a:xfrm>
          <a:custGeom>
            <a:avLst/>
            <a:gdLst>
              <a:gd name="T0" fmla="*/ 288 w 288"/>
              <a:gd name="T1" fmla="*/ 0 h 691"/>
              <a:gd name="T2" fmla="*/ 266 w 288"/>
              <a:gd name="T3" fmla="*/ 21 h 691"/>
              <a:gd name="T4" fmla="*/ 238 w 288"/>
              <a:gd name="T5" fmla="*/ 64 h 691"/>
              <a:gd name="T6" fmla="*/ 209 w 288"/>
              <a:gd name="T7" fmla="*/ 216 h 691"/>
              <a:gd name="T8" fmla="*/ 180 w 288"/>
              <a:gd name="T9" fmla="*/ 244 h 691"/>
              <a:gd name="T10" fmla="*/ 101 w 288"/>
              <a:gd name="T11" fmla="*/ 331 h 691"/>
              <a:gd name="T12" fmla="*/ 144 w 288"/>
              <a:gd name="T13" fmla="*/ 388 h 691"/>
              <a:gd name="T14" fmla="*/ 101 w 288"/>
              <a:gd name="T15" fmla="*/ 453 h 691"/>
              <a:gd name="T16" fmla="*/ 72 w 288"/>
              <a:gd name="T17" fmla="*/ 496 h 691"/>
              <a:gd name="T18" fmla="*/ 65 w 288"/>
              <a:gd name="T19" fmla="*/ 518 h 691"/>
              <a:gd name="T20" fmla="*/ 72 w 288"/>
              <a:gd name="T21" fmla="*/ 568 h 691"/>
              <a:gd name="T22" fmla="*/ 50 w 288"/>
              <a:gd name="T23" fmla="*/ 583 h 691"/>
              <a:gd name="T24" fmla="*/ 43 w 288"/>
              <a:gd name="T25" fmla="*/ 640 h 691"/>
              <a:gd name="T26" fmla="*/ 14 w 288"/>
              <a:gd name="T27" fmla="*/ 676 h 691"/>
              <a:gd name="T28" fmla="*/ 0 w 288"/>
              <a:gd name="T29" fmla="*/ 691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8" h="691">
                <a:moveTo>
                  <a:pt x="288" y="0"/>
                </a:moveTo>
                <a:cubicBezTo>
                  <a:pt x="281" y="7"/>
                  <a:pt x="272" y="13"/>
                  <a:pt x="266" y="21"/>
                </a:cubicBezTo>
                <a:cubicBezTo>
                  <a:pt x="255" y="34"/>
                  <a:pt x="238" y="64"/>
                  <a:pt x="238" y="64"/>
                </a:cubicBezTo>
                <a:cubicBezTo>
                  <a:pt x="227" y="114"/>
                  <a:pt x="226" y="167"/>
                  <a:pt x="209" y="216"/>
                </a:cubicBezTo>
                <a:cubicBezTo>
                  <a:pt x="205" y="229"/>
                  <a:pt x="189" y="234"/>
                  <a:pt x="180" y="244"/>
                </a:cubicBezTo>
                <a:cubicBezTo>
                  <a:pt x="154" y="274"/>
                  <a:pt x="123" y="297"/>
                  <a:pt x="101" y="331"/>
                </a:cubicBezTo>
                <a:cubicBezTo>
                  <a:pt x="142" y="372"/>
                  <a:pt x="132" y="351"/>
                  <a:pt x="144" y="388"/>
                </a:cubicBezTo>
                <a:cubicBezTo>
                  <a:pt x="134" y="418"/>
                  <a:pt x="120" y="429"/>
                  <a:pt x="101" y="453"/>
                </a:cubicBezTo>
                <a:cubicBezTo>
                  <a:pt x="90" y="467"/>
                  <a:pt x="72" y="496"/>
                  <a:pt x="72" y="496"/>
                </a:cubicBezTo>
                <a:cubicBezTo>
                  <a:pt x="70" y="503"/>
                  <a:pt x="64" y="510"/>
                  <a:pt x="65" y="518"/>
                </a:cubicBezTo>
                <a:cubicBezTo>
                  <a:pt x="70" y="549"/>
                  <a:pt x="97" y="531"/>
                  <a:pt x="72" y="568"/>
                </a:cubicBezTo>
                <a:cubicBezTo>
                  <a:pt x="67" y="575"/>
                  <a:pt x="57" y="578"/>
                  <a:pt x="50" y="583"/>
                </a:cubicBezTo>
                <a:cubicBezTo>
                  <a:pt x="17" y="633"/>
                  <a:pt x="8" y="617"/>
                  <a:pt x="43" y="640"/>
                </a:cubicBezTo>
                <a:cubicBezTo>
                  <a:pt x="32" y="676"/>
                  <a:pt x="45" y="651"/>
                  <a:pt x="14" y="676"/>
                </a:cubicBezTo>
                <a:cubicBezTo>
                  <a:pt x="9" y="680"/>
                  <a:pt x="0" y="691"/>
                  <a:pt x="0" y="691"/>
                </a:cubicBezTo>
              </a:path>
            </a:pathLst>
          </a:custGeom>
          <a:solidFill>
            <a:srgbClr val="00CC99"/>
          </a:solidFill>
          <a:ln w="3816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31" name="Freeform 7"/>
          <p:cNvSpPr>
            <a:spLocks/>
          </p:cNvSpPr>
          <p:nvPr/>
        </p:nvSpPr>
        <p:spPr bwMode="auto">
          <a:xfrm rot="10800000">
            <a:off x="2743200" y="685800"/>
            <a:ext cx="195263" cy="479425"/>
          </a:xfrm>
          <a:custGeom>
            <a:avLst/>
            <a:gdLst>
              <a:gd name="T0" fmla="*/ 123 w 123"/>
              <a:gd name="T1" fmla="*/ 0 h 302"/>
              <a:gd name="T2" fmla="*/ 51 w 123"/>
              <a:gd name="T3" fmla="*/ 58 h 302"/>
              <a:gd name="T4" fmla="*/ 94 w 123"/>
              <a:gd name="T5" fmla="*/ 130 h 302"/>
              <a:gd name="T6" fmla="*/ 15 w 123"/>
              <a:gd name="T7" fmla="*/ 223 h 302"/>
              <a:gd name="T8" fmla="*/ 22 w 123"/>
              <a:gd name="T9" fmla="*/ 245 h 302"/>
              <a:gd name="T10" fmla="*/ 36 w 123"/>
              <a:gd name="T11" fmla="*/ 266 h 302"/>
              <a:gd name="T12" fmla="*/ 0 w 123"/>
              <a:gd name="T13" fmla="*/ 302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302">
                <a:moveTo>
                  <a:pt x="123" y="0"/>
                </a:moveTo>
                <a:cubicBezTo>
                  <a:pt x="99" y="19"/>
                  <a:pt x="72" y="36"/>
                  <a:pt x="51" y="58"/>
                </a:cubicBezTo>
                <a:cubicBezTo>
                  <a:pt x="61" y="110"/>
                  <a:pt x="69" y="90"/>
                  <a:pt x="94" y="130"/>
                </a:cubicBezTo>
                <a:cubicBezTo>
                  <a:pt x="60" y="184"/>
                  <a:pt x="55" y="183"/>
                  <a:pt x="15" y="223"/>
                </a:cubicBezTo>
                <a:cubicBezTo>
                  <a:pt x="17" y="230"/>
                  <a:pt x="19" y="238"/>
                  <a:pt x="22" y="245"/>
                </a:cubicBezTo>
                <a:cubicBezTo>
                  <a:pt x="26" y="253"/>
                  <a:pt x="36" y="258"/>
                  <a:pt x="36" y="266"/>
                </a:cubicBezTo>
                <a:cubicBezTo>
                  <a:pt x="36" y="283"/>
                  <a:pt x="0" y="302"/>
                  <a:pt x="0" y="302"/>
                </a:cubicBezTo>
              </a:path>
            </a:pathLst>
          </a:custGeom>
          <a:solidFill>
            <a:srgbClr val="00CC99"/>
          </a:solidFill>
          <a:ln w="3816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1295400" y="261938"/>
            <a:ext cx="10223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1800" smtClean="0">
                <a:solidFill>
                  <a:srgbClr val="FF3300"/>
                </a:solidFill>
                <a:cs typeface="Arial" charset="0"/>
              </a:rPr>
              <a:t>Deletion</a:t>
            </a:r>
            <a:endParaRPr lang="en-GB" smtClean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787400" y="2254250"/>
            <a:ext cx="35814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4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33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…</a:t>
            </a:r>
            <a:r>
              <a:rPr lang="en-GB" sz="28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ACCAGT</a:t>
            </a:r>
            <a:r>
              <a:rPr lang="en-GB" sz="2800" b="1" smtClean="0">
                <a:solidFill>
                  <a:srgbClr val="0099FF"/>
                </a:solidFill>
                <a:latin typeface="Courier New" charset="0"/>
                <a:cs typeface="Arial" charset="0"/>
              </a:rPr>
              <a:t>C</a:t>
            </a:r>
            <a:r>
              <a:rPr lang="en-GB" sz="28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ACC</a:t>
            </a:r>
            <a:r>
              <a:rPr lang="en-GB" sz="2800" b="1" smtClean="0">
                <a:solidFill>
                  <a:srgbClr val="FF0000"/>
                </a:solidFill>
                <a:latin typeface="Courier New" charset="0"/>
                <a:cs typeface="Arial" charset="0"/>
              </a:rPr>
              <a:t>T</a:t>
            </a:r>
            <a:r>
              <a:rPr lang="en-GB" sz="28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A</a:t>
            </a:r>
            <a:r>
              <a:rPr lang="en-GB" sz="33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…</a:t>
            </a:r>
          </a:p>
        </p:txBody>
      </p:sp>
      <p:sp>
        <p:nvSpPr>
          <p:cNvPr id="103434" name="Line 10"/>
          <p:cNvSpPr>
            <a:spLocks noChangeShapeType="1"/>
          </p:cNvSpPr>
          <p:nvPr/>
        </p:nvSpPr>
        <p:spPr bwMode="auto">
          <a:xfrm>
            <a:off x="990600" y="1524000"/>
            <a:ext cx="609600" cy="914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35" name="Line 11"/>
          <p:cNvSpPr>
            <a:spLocks noChangeShapeType="1"/>
          </p:cNvSpPr>
          <p:nvPr/>
        </p:nvSpPr>
        <p:spPr bwMode="auto">
          <a:xfrm flipH="1">
            <a:off x="1600200" y="1524000"/>
            <a:ext cx="152400" cy="914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36" name="Line 12"/>
          <p:cNvSpPr>
            <a:spLocks noChangeShapeType="1"/>
          </p:cNvSpPr>
          <p:nvPr/>
        </p:nvSpPr>
        <p:spPr bwMode="auto">
          <a:xfrm flipH="1">
            <a:off x="2514600" y="1524000"/>
            <a:ext cx="1524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37" name="Freeform 13"/>
          <p:cNvSpPr>
            <a:spLocks/>
          </p:cNvSpPr>
          <p:nvPr/>
        </p:nvSpPr>
        <p:spPr bwMode="auto">
          <a:xfrm rot="10800000">
            <a:off x="3352800" y="1905000"/>
            <a:ext cx="195263" cy="479425"/>
          </a:xfrm>
          <a:custGeom>
            <a:avLst/>
            <a:gdLst>
              <a:gd name="T0" fmla="*/ 123 w 123"/>
              <a:gd name="T1" fmla="*/ 0 h 302"/>
              <a:gd name="T2" fmla="*/ 51 w 123"/>
              <a:gd name="T3" fmla="*/ 58 h 302"/>
              <a:gd name="T4" fmla="*/ 94 w 123"/>
              <a:gd name="T5" fmla="*/ 130 h 302"/>
              <a:gd name="T6" fmla="*/ 15 w 123"/>
              <a:gd name="T7" fmla="*/ 223 h 302"/>
              <a:gd name="T8" fmla="*/ 22 w 123"/>
              <a:gd name="T9" fmla="*/ 245 h 302"/>
              <a:gd name="T10" fmla="*/ 36 w 123"/>
              <a:gd name="T11" fmla="*/ 266 h 302"/>
              <a:gd name="T12" fmla="*/ 0 w 123"/>
              <a:gd name="T13" fmla="*/ 302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302">
                <a:moveTo>
                  <a:pt x="123" y="0"/>
                </a:moveTo>
                <a:cubicBezTo>
                  <a:pt x="99" y="19"/>
                  <a:pt x="72" y="36"/>
                  <a:pt x="51" y="58"/>
                </a:cubicBezTo>
                <a:cubicBezTo>
                  <a:pt x="61" y="110"/>
                  <a:pt x="69" y="90"/>
                  <a:pt x="94" y="130"/>
                </a:cubicBezTo>
                <a:cubicBezTo>
                  <a:pt x="60" y="184"/>
                  <a:pt x="55" y="183"/>
                  <a:pt x="15" y="223"/>
                </a:cubicBezTo>
                <a:cubicBezTo>
                  <a:pt x="17" y="230"/>
                  <a:pt x="19" y="238"/>
                  <a:pt x="22" y="245"/>
                </a:cubicBezTo>
                <a:cubicBezTo>
                  <a:pt x="26" y="253"/>
                  <a:pt x="36" y="258"/>
                  <a:pt x="36" y="266"/>
                </a:cubicBezTo>
                <a:cubicBezTo>
                  <a:pt x="36" y="283"/>
                  <a:pt x="0" y="302"/>
                  <a:pt x="0" y="302"/>
                </a:cubicBezTo>
              </a:path>
            </a:pathLst>
          </a:custGeom>
          <a:solidFill>
            <a:srgbClr val="00CC99"/>
          </a:solidFill>
          <a:ln w="3816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38" name="Text Box 14"/>
          <p:cNvSpPr txBox="1">
            <a:spLocks noChangeArrowheads="1"/>
          </p:cNvSpPr>
          <p:nvPr/>
        </p:nvSpPr>
        <p:spPr bwMode="auto">
          <a:xfrm>
            <a:off x="3124200" y="1600200"/>
            <a:ext cx="10604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1800" smtClean="0">
                <a:solidFill>
                  <a:srgbClr val="FF3300"/>
                </a:solidFill>
                <a:cs typeface="Arial" charset="0"/>
              </a:rPr>
              <a:t>Insertion</a:t>
            </a:r>
            <a:endParaRPr lang="en-GB" smtClean="0">
              <a:solidFill>
                <a:srgbClr val="FF3300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II: Species Tree Estimation in the presence of 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Mathematical model: Kingman’s coalescent</a:t>
            </a:r>
          </a:p>
          <a:p>
            <a:r>
              <a:rPr lang="en-US" dirty="0" smtClean="0"/>
              <a:t>“Coalescent-based” species tree estimation methods</a:t>
            </a:r>
          </a:p>
          <a:p>
            <a:r>
              <a:rPr lang="en-US" dirty="0" smtClean="0"/>
              <a:t>Simulation studies evaluating methods</a:t>
            </a:r>
          </a:p>
          <a:p>
            <a:r>
              <a:rPr lang="en-US" dirty="0" smtClean="0"/>
              <a:t>New techniques to improve methods</a:t>
            </a:r>
          </a:p>
          <a:p>
            <a:r>
              <a:rPr lang="en-US" dirty="0" smtClean="0"/>
              <a:t>Application to the Avian Tree of Life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47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Lineage Sorting (ILS)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2000+ papers in 2013 alone </a:t>
            </a:r>
          </a:p>
          <a:p>
            <a:r>
              <a:rPr lang="en-US" dirty="0" smtClean="0"/>
              <a:t>Confounds phylogenetic analysis for many groups:</a:t>
            </a:r>
          </a:p>
          <a:p>
            <a:pPr lvl="1"/>
            <a:r>
              <a:rPr lang="en-US" dirty="0" smtClean="0"/>
              <a:t>Hominids</a:t>
            </a:r>
          </a:p>
          <a:p>
            <a:pPr lvl="1"/>
            <a:r>
              <a:rPr lang="en-US" dirty="0" smtClean="0"/>
              <a:t>Birds</a:t>
            </a:r>
          </a:p>
          <a:p>
            <a:pPr lvl="1"/>
            <a:r>
              <a:rPr lang="en-US" dirty="0" smtClean="0"/>
              <a:t>Yeast</a:t>
            </a:r>
          </a:p>
          <a:p>
            <a:pPr lvl="1"/>
            <a:r>
              <a:rPr lang="en-US" dirty="0" smtClean="0"/>
              <a:t>Animals</a:t>
            </a:r>
          </a:p>
          <a:p>
            <a:pPr lvl="1"/>
            <a:r>
              <a:rPr lang="en-US" dirty="0" smtClean="0"/>
              <a:t>Toads</a:t>
            </a:r>
          </a:p>
          <a:p>
            <a:pPr lvl="1"/>
            <a:r>
              <a:rPr lang="en-US" dirty="0" smtClean="0"/>
              <a:t>Fish</a:t>
            </a:r>
          </a:p>
          <a:p>
            <a:pPr lvl="1"/>
            <a:r>
              <a:rPr lang="en-US" dirty="0" smtClean="0"/>
              <a:t>Fungi</a:t>
            </a:r>
          </a:p>
          <a:p>
            <a:r>
              <a:rPr lang="en-US" dirty="0" smtClean="0"/>
              <a:t>There is substantial debate about how to analyze </a:t>
            </a:r>
            <a:r>
              <a:rPr lang="en-US" dirty="0" err="1" smtClean="0"/>
              <a:t>phylogenomic</a:t>
            </a:r>
            <a:r>
              <a:rPr lang="en-US" dirty="0" smtClean="0"/>
              <a:t> datasets in the presence of ILS.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07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538" name="Group 1026"/>
          <p:cNvGrpSpPr>
            <a:grpSpLocks/>
          </p:cNvGrpSpPr>
          <p:nvPr/>
        </p:nvGrpSpPr>
        <p:grpSpPr bwMode="auto">
          <a:xfrm>
            <a:off x="1524000" y="1981200"/>
            <a:ext cx="5943600" cy="1447800"/>
            <a:chOff x="1104" y="1200"/>
            <a:chExt cx="3456" cy="1728"/>
          </a:xfrm>
        </p:grpSpPr>
        <p:sp>
          <p:nvSpPr>
            <p:cNvPr id="705539" name="Line 1027"/>
            <p:cNvSpPr>
              <a:spLocks noChangeShapeType="1"/>
            </p:cNvSpPr>
            <p:nvPr/>
          </p:nvSpPr>
          <p:spPr bwMode="auto">
            <a:xfrm flipV="1">
              <a:off x="1104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0" name="Line 1028"/>
            <p:cNvSpPr>
              <a:spLocks noChangeShapeType="1"/>
            </p:cNvSpPr>
            <p:nvPr/>
          </p:nvSpPr>
          <p:spPr bwMode="auto">
            <a:xfrm flipH="1" flipV="1">
              <a:off x="2832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1" name="Line 1029"/>
            <p:cNvSpPr>
              <a:spLocks noChangeShapeType="1"/>
            </p:cNvSpPr>
            <p:nvPr/>
          </p:nvSpPr>
          <p:spPr bwMode="auto">
            <a:xfrm flipH="1">
              <a:off x="2256" y="1776"/>
              <a:ext cx="1152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2" name="Line 1030"/>
            <p:cNvSpPr>
              <a:spLocks noChangeShapeType="1"/>
            </p:cNvSpPr>
            <p:nvPr/>
          </p:nvSpPr>
          <p:spPr bwMode="auto">
            <a:xfrm flipH="1">
              <a:off x="3408" y="2352"/>
              <a:ext cx="576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5543" name="Picture 1031" descr="ora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24288"/>
            <a:ext cx="1425575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5544" name="Picture 1032" descr="chim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849688"/>
            <a:ext cx="144145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45" name="Text Box 1033"/>
          <p:cNvSpPr txBox="1">
            <a:spLocks noChangeArrowheads="1"/>
          </p:cNvSpPr>
          <p:nvPr/>
        </p:nvSpPr>
        <p:spPr bwMode="auto">
          <a:xfrm>
            <a:off x="914400" y="3355975"/>
            <a:ext cx="13636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Orangutan</a:t>
            </a:r>
          </a:p>
        </p:txBody>
      </p:sp>
      <p:sp>
        <p:nvSpPr>
          <p:cNvPr id="705546" name="Text Box 1034"/>
          <p:cNvSpPr txBox="1">
            <a:spLocks noChangeArrowheads="1"/>
          </p:cNvSpPr>
          <p:nvPr/>
        </p:nvSpPr>
        <p:spPr bwMode="auto">
          <a:xfrm>
            <a:off x="3048000" y="3370263"/>
            <a:ext cx="9763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Gorilla</a:t>
            </a:r>
          </a:p>
        </p:txBody>
      </p:sp>
      <p:sp>
        <p:nvSpPr>
          <p:cNvPr id="705547" name="Text Box 1035"/>
          <p:cNvSpPr txBox="1">
            <a:spLocks noChangeArrowheads="1"/>
          </p:cNvSpPr>
          <p:nvPr/>
        </p:nvSpPr>
        <p:spPr bwMode="auto">
          <a:xfrm>
            <a:off x="4648200" y="3370263"/>
            <a:ext cx="15811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Chimpanzee</a:t>
            </a:r>
          </a:p>
        </p:txBody>
      </p:sp>
      <p:sp>
        <p:nvSpPr>
          <p:cNvPr id="705548" name="Text Box 1036"/>
          <p:cNvSpPr txBox="1">
            <a:spLocks noChangeArrowheads="1"/>
          </p:cNvSpPr>
          <p:nvPr/>
        </p:nvSpPr>
        <p:spPr bwMode="auto">
          <a:xfrm>
            <a:off x="6992938" y="3355975"/>
            <a:ext cx="1006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Human</a:t>
            </a:r>
          </a:p>
        </p:txBody>
      </p:sp>
      <p:pic>
        <p:nvPicPr>
          <p:cNvPr id="705549" name="Picture 1037" descr="gorill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3835400"/>
            <a:ext cx="1458912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50" name="Text Box 1038"/>
          <p:cNvSpPr txBox="1">
            <a:spLocks noChangeArrowheads="1"/>
          </p:cNvSpPr>
          <p:nvPr/>
        </p:nvSpPr>
        <p:spPr bwMode="auto">
          <a:xfrm>
            <a:off x="1198563" y="6172200"/>
            <a:ext cx="193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000" i="1">
                <a:latin typeface="Times New Roman" charset="0"/>
              </a:rPr>
              <a:t>From the Tree of the Life Website,</a:t>
            </a:r>
            <a:br>
              <a:rPr lang="en-US" sz="1000" i="1">
                <a:latin typeface="Times New Roman" charset="0"/>
              </a:rPr>
            </a:br>
            <a:r>
              <a:rPr lang="en-US" sz="1000" i="1">
                <a:latin typeface="Times New Roman" charset="0"/>
              </a:rPr>
              <a:t>University of Arizona</a:t>
            </a:r>
          </a:p>
        </p:txBody>
      </p:sp>
      <p:sp>
        <p:nvSpPr>
          <p:cNvPr id="705551" name="Rectangle 1039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Species tree estimation: difficult, even for small datasets!</a:t>
            </a:r>
            <a:endParaRPr lang="en-US" dirty="0"/>
          </a:p>
        </p:txBody>
      </p:sp>
      <p:pic>
        <p:nvPicPr>
          <p:cNvPr id="705552" name="Picture 1040" descr="mountain_icecream_cropped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14811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Coalescent</a:t>
            </a:r>
            <a:endParaRPr lang="he-IL" dirty="0"/>
          </a:p>
        </p:txBody>
      </p:sp>
      <p:grpSp>
        <p:nvGrpSpPr>
          <p:cNvPr id="625667" name="Group 3"/>
          <p:cNvGrpSpPr>
            <a:grpSpLocks/>
          </p:cNvGrpSpPr>
          <p:nvPr/>
        </p:nvGrpSpPr>
        <p:grpSpPr bwMode="auto">
          <a:xfrm>
            <a:off x="1371600" y="1676400"/>
            <a:ext cx="6248400" cy="5022850"/>
            <a:chOff x="864" y="1056"/>
            <a:chExt cx="3936" cy="3164"/>
          </a:xfrm>
        </p:grpSpPr>
        <p:sp>
          <p:nvSpPr>
            <p:cNvPr id="625668" name="AutoShape 4"/>
            <p:cNvSpPr>
              <a:spLocks noChangeArrowheads="1"/>
            </p:cNvSpPr>
            <p:nvPr/>
          </p:nvSpPr>
          <p:spPr bwMode="auto">
            <a:xfrm>
              <a:off x="960" y="1632"/>
              <a:ext cx="432" cy="1296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25669" name="Rectangle 5"/>
            <p:cNvSpPr>
              <a:spLocks noChangeArrowheads="1"/>
            </p:cNvSpPr>
            <p:nvPr/>
          </p:nvSpPr>
          <p:spPr bwMode="auto">
            <a:xfrm>
              <a:off x="864" y="3120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1" eaLnBrk="1" hangingPunct="1">
                <a:spcBef>
                  <a:spcPct val="50000"/>
                </a:spcBef>
              </a:pPr>
              <a:r>
                <a:rPr lang="en-US" sz="1800">
                  <a:cs typeface="Arial" charset="0"/>
                </a:rPr>
                <a:t>Present</a:t>
              </a:r>
            </a:p>
          </p:txBody>
        </p:sp>
        <p:sp>
          <p:nvSpPr>
            <p:cNvPr id="625670" name="Rectangle 6"/>
            <p:cNvSpPr>
              <a:spLocks noChangeArrowheads="1"/>
            </p:cNvSpPr>
            <p:nvPr/>
          </p:nvSpPr>
          <p:spPr bwMode="auto">
            <a:xfrm>
              <a:off x="960" y="1296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1" eaLnBrk="1" hangingPunct="1"/>
              <a:r>
                <a:rPr lang="en-US" sz="1800">
                  <a:cs typeface="Arial" charset="0"/>
                </a:rPr>
                <a:t>Past</a:t>
              </a:r>
              <a:endParaRPr lang="he-IL" sz="1800">
                <a:cs typeface="Arial" charset="0"/>
              </a:endParaRPr>
            </a:p>
          </p:txBody>
        </p:sp>
        <p:pic>
          <p:nvPicPr>
            <p:cNvPr id="62567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056"/>
              <a:ext cx="3168" cy="3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625672" name="Rectangle 8"/>
          <p:cNvSpPr>
            <a:spLocks noChangeArrowheads="1"/>
          </p:cNvSpPr>
          <p:nvPr/>
        </p:nvSpPr>
        <p:spPr bwMode="auto">
          <a:xfrm>
            <a:off x="533400" y="5410200"/>
            <a:ext cx="8305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567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34000"/>
            <a:ext cx="11430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2567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4000"/>
            <a:ext cx="1143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2567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4000"/>
            <a:ext cx="73977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2567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334000"/>
            <a:ext cx="1219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5677" name="Text Box 13"/>
          <p:cNvSpPr txBox="1">
            <a:spLocks noChangeArrowheads="1"/>
          </p:cNvSpPr>
          <p:nvPr/>
        </p:nvSpPr>
        <p:spPr bwMode="auto">
          <a:xfrm>
            <a:off x="762000" y="6400800"/>
            <a:ext cx="1828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00"/>
          </a:p>
        </p:txBody>
      </p:sp>
      <p:sp>
        <p:nvSpPr>
          <p:cNvPr id="625678" name="Text Box 14"/>
          <p:cNvSpPr txBox="1">
            <a:spLocks noChangeArrowheads="1"/>
          </p:cNvSpPr>
          <p:nvPr/>
        </p:nvSpPr>
        <p:spPr bwMode="auto">
          <a:xfrm>
            <a:off x="6705600" y="1752600"/>
            <a:ext cx="186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Courtesy James Degnan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62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 tree in a species tree</a:t>
            </a:r>
          </a:p>
        </p:txBody>
      </p:sp>
      <p:pic>
        <p:nvPicPr>
          <p:cNvPr id="626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5029200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6692" name="Text Box 4"/>
          <p:cNvSpPr txBox="1">
            <a:spLocks noChangeArrowheads="1"/>
          </p:cNvSpPr>
          <p:nvPr/>
        </p:nvSpPr>
        <p:spPr bwMode="auto">
          <a:xfrm>
            <a:off x="6613525" y="1714500"/>
            <a:ext cx="186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Courtesy James Degnan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Lineage Sorting</a:t>
            </a:r>
            <a:endParaRPr lang="en-US" dirty="0"/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7772400" cy="4495800"/>
          </a:xfrm>
        </p:spPr>
        <p:txBody>
          <a:bodyPr/>
          <a:lstStyle/>
          <a:p>
            <a:pPr>
              <a:spcAft>
                <a:spcPct val="25000"/>
              </a:spcAft>
            </a:pPr>
            <a:r>
              <a:rPr lang="en-US" sz="2700" dirty="0"/>
              <a:t>Population-level </a:t>
            </a:r>
            <a:r>
              <a:rPr lang="en-US" sz="2700" dirty="0" smtClean="0"/>
              <a:t>process, also called the   	   “Multi-species coalescent” (Kingman, 1982)</a:t>
            </a:r>
          </a:p>
          <a:p>
            <a:pPr>
              <a:spcAft>
                <a:spcPct val="25000"/>
              </a:spcAft>
            </a:pPr>
            <a:r>
              <a:rPr lang="en-US" sz="2700" dirty="0" smtClean="0"/>
              <a:t>Gene </a:t>
            </a:r>
            <a:r>
              <a:rPr lang="en-US" sz="2700" dirty="0"/>
              <a:t>trees can differ from species trees due to short times between speciation events </a:t>
            </a:r>
            <a:r>
              <a:rPr lang="en-US" sz="2700" dirty="0" smtClean="0"/>
              <a:t>or large population size; this is called “Incomplete Lineage Sorting” or “Deep Coalescence”.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0175"/>
            <a:ext cx="7773988" cy="11445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03" rIns="0" bIns="0">
            <a:normAutofit fontScale="90000"/>
          </a:bodyPr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 smtClean="0"/>
              <a:t>1KP: Thousand </a:t>
            </a:r>
            <a:r>
              <a:rPr lang="en-US" dirty="0" err="1" smtClean="0"/>
              <a:t>Transcriptome</a:t>
            </a:r>
            <a:r>
              <a:rPr lang="en-US" dirty="0" smtClean="0"/>
              <a:t> Project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00399"/>
            <a:ext cx="7773988" cy="3371851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602" rIns="0" bIns="0">
            <a:noAutofit/>
          </a:bodyPr>
          <a:lstStyle/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1200 plant </a:t>
            </a:r>
            <a:r>
              <a:rPr lang="en-US" sz="2000" dirty="0" err="1" smtClean="0"/>
              <a:t>transcriptomes</a:t>
            </a:r>
            <a:r>
              <a:rPr lang="en-US" sz="2000" dirty="0" smtClean="0"/>
              <a:t> 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More than 13,000 gene families (most not single copy)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Multi-institutional project (10+ universities)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err="1" smtClean="0"/>
              <a:t>iPLANT</a:t>
            </a:r>
            <a:r>
              <a:rPr lang="en-US" sz="2000" dirty="0" smtClean="0"/>
              <a:t> (NSF-funded cooperative)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Gene sequence alignments and trees computed using </a:t>
            </a:r>
            <a:r>
              <a:rPr lang="en-US" sz="2000" dirty="0" err="1" smtClean="0"/>
              <a:t>SATe</a:t>
            </a:r>
            <a:r>
              <a:rPr lang="en-US" sz="2000" dirty="0" smtClean="0"/>
              <a:t> (Liu et al., Science 2009 and Systematic Biology 2012)</a:t>
            </a:r>
          </a:p>
        </p:txBody>
      </p:sp>
      <p:pic>
        <p:nvPicPr>
          <p:cNvPr id="2478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2226"/>
            <a:ext cx="803485" cy="94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78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91" y="1283168"/>
            <a:ext cx="967882" cy="96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78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32" y="1359368"/>
            <a:ext cx="713169" cy="89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228600" y="2633663"/>
            <a:ext cx="14097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G.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Ka-Shu</a:t>
            </a: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 Wong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U Alberta</a:t>
            </a:r>
          </a:p>
        </p:txBody>
      </p:sp>
      <p:sp>
        <p:nvSpPr>
          <p:cNvPr id="247816" name="Text Box 8"/>
          <p:cNvSpPr txBox="1">
            <a:spLocks noChangeArrowheads="1"/>
          </p:cNvSpPr>
          <p:nvPr/>
        </p:nvSpPr>
        <p:spPr bwMode="auto">
          <a:xfrm>
            <a:off x="2526735" y="2653936"/>
            <a:ext cx="1219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Wickett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Northwestern</a:t>
            </a:r>
          </a:p>
        </p:txBody>
      </p:sp>
      <p:sp>
        <p:nvSpPr>
          <p:cNvPr id="247817" name="Text Box 9"/>
          <p:cNvSpPr txBox="1">
            <a:spLocks noChangeArrowheads="1"/>
          </p:cNvSpPr>
          <p:nvPr/>
        </p:nvSpPr>
        <p:spPr bwMode="auto">
          <a:xfrm>
            <a:off x="1287082" y="2662343"/>
            <a:ext cx="13271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J.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Leebens</a:t>
            </a: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-Mack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U Georgia</a:t>
            </a:r>
          </a:p>
        </p:txBody>
      </p:sp>
      <p:pic>
        <p:nvPicPr>
          <p:cNvPr id="24781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769" y="1359368"/>
            <a:ext cx="1042702" cy="78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7819" name="Text Box 11"/>
          <p:cNvSpPr txBox="1">
            <a:spLocks noChangeArrowheads="1"/>
          </p:cNvSpPr>
          <p:nvPr/>
        </p:nvSpPr>
        <p:spPr bwMode="auto">
          <a:xfrm>
            <a:off x="3562769" y="2664876"/>
            <a:ext cx="874395" cy="4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Matasci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iPlant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</p:txBody>
      </p:sp>
      <p:pic>
        <p:nvPicPr>
          <p:cNvPr id="78859" name="Picture 12" descr="siavas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1372789"/>
            <a:ext cx="896992" cy="89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0" name="Picture 13" descr="warn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12" y="1372789"/>
            <a:ext cx="780155" cy="89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1" name="Text Box 14"/>
          <p:cNvSpPr txBox="1">
            <a:spLocks noChangeArrowheads="1"/>
          </p:cNvSpPr>
          <p:nvPr/>
        </p:nvSpPr>
        <p:spPr bwMode="auto">
          <a:xfrm>
            <a:off x="4437164" y="2616781"/>
            <a:ext cx="43640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dirty="0" smtClean="0"/>
              <a:t>T. Warnow,                S. </a:t>
            </a:r>
            <a:r>
              <a:rPr lang="en-US" sz="1000" dirty="0" err="1"/>
              <a:t>Mirarab</a:t>
            </a:r>
            <a:r>
              <a:rPr lang="en-US" sz="1000" dirty="0" smtClean="0"/>
              <a:t>,                N. Nguyen,           Md</a:t>
            </a:r>
            <a:r>
              <a:rPr lang="en-US" sz="1000" dirty="0"/>
              <a:t>. </a:t>
            </a:r>
            <a:r>
              <a:rPr lang="en-US" sz="1000" dirty="0" err="1" smtClean="0"/>
              <a:t>S.Bayzid</a:t>
            </a:r>
            <a:endParaRPr lang="en-US" sz="1000" dirty="0"/>
          </a:p>
          <a:p>
            <a:r>
              <a:rPr lang="en-US" sz="1000" dirty="0" smtClean="0"/>
              <a:t>UT</a:t>
            </a:r>
            <a:r>
              <a:rPr lang="en-US" sz="1000" dirty="0"/>
              <a:t>-</a:t>
            </a:r>
            <a:r>
              <a:rPr lang="en-US" sz="1000" dirty="0" smtClean="0"/>
              <a:t>Austin                  UT-Austin                 UT-Austin              UT-Austin</a:t>
            </a:r>
            <a:endParaRPr lang="en-US" sz="1000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76" y="1347857"/>
            <a:ext cx="845152" cy="917955"/>
          </a:xfrm>
          <a:prstGeom prst="rect">
            <a:avLst/>
          </a:prstGeom>
        </p:spPr>
      </p:pic>
      <p:pic>
        <p:nvPicPr>
          <p:cNvPr id="3" name="Picture 2" descr="nam-nguyen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35" y="1434006"/>
            <a:ext cx="1044241" cy="7841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040000">
            <a:off x="1188682" y="1494414"/>
            <a:ext cx="73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Gene Tree Incongruence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566417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Avian Phylogenomics Project</a:t>
            </a:r>
          </a:p>
        </p:txBody>
      </p:sp>
      <p:pic>
        <p:nvPicPr>
          <p:cNvPr id="217092" name="Picture 4" descr="Erich Jarvis Grey Letter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09800"/>
            <a:ext cx="1426169" cy="8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95" name="Picture 7" descr="guoj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05" y="2242720"/>
            <a:ext cx="642734" cy="77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6" name="Text Box 8"/>
          <p:cNvSpPr txBox="1"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7772400" cy="4114800"/>
          </a:xfrm>
          <a:noFill/>
          <a:ln/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 smtClean="0"/>
              <a:t>E </a:t>
            </a:r>
            <a:r>
              <a:rPr lang="en-US" sz="1600" dirty="0"/>
              <a:t>Jarvis,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/>
              <a:t>HHMI</a:t>
            </a:r>
            <a:endParaRPr lang="en-US" sz="2400" dirty="0"/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3736971" y="1568917"/>
            <a:ext cx="103345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G </a:t>
            </a:r>
            <a:r>
              <a:rPr lang="en-US" sz="1600" dirty="0"/>
              <a:t>Zhang, </a:t>
            </a:r>
          </a:p>
          <a:p>
            <a:r>
              <a:rPr lang="en-US" sz="1600" dirty="0"/>
              <a:t>BGI</a:t>
            </a:r>
          </a:p>
        </p:txBody>
      </p:sp>
      <p:sp>
        <p:nvSpPr>
          <p:cNvPr id="217098" name="Text Box 10"/>
          <p:cNvSpPr txBox="1">
            <a:spLocks noChangeArrowheads="1"/>
          </p:cNvSpPr>
          <p:nvPr/>
        </p:nvSpPr>
        <p:spPr bwMode="auto">
          <a:xfrm>
            <a:off x="754062" y="3810000"/>
            <a:ext cx="80896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Approx. 50 species, whole genomes</a:t>
            </a:r>
          </a:p>
          <a:p>
            <a:pPr>
              <a:buFontTx/>
              <a:buChar char="•"/>
            </a:pPr>
            <a:r>
              <a:rPr lang="en-US" sz="2000" dirty="0"/>
              <a:t> 8000+ genes, UCEs</a:t>
            </a:r>
          </a:p>
          <a:p>
            <a:pPr>
              <a:buFontTx/>
              <a:buChar char="•"/>
            </a:pPr>
            <a:r>
              <a:rPr lang="en-US" sz="2000" dirty="0"/>
              <a:t> Gene </a:t>
            </a:r>
            <a:r>
              <a:rPr lang="en-US" sz="2000" dirty="0" smtClean="0"/>
              <a:t>sequence </a:t>
            </a:r>
            <a:r>
              <a:rPr lang="en-US" sz="2000" dirty="0"/>
              <a:t>alignments computed using </a:t>
            </a:r>
            <a:r>
              <a:rPr lang="en-US" sz="2000" dirty="0" err="1" smtClean="0"/>
              <a:t>SATé</a:t>
            </a:r>
            <a:r>
              <a:rPr lang="en-US" sz="2000" dirty="0" smtClean="0"/>
              <a:t> (Liu et al., Science 2009 and Systematic Biology 2012)</a:t>
            </a:r>
            <a:endParaRPr lang="en-US" sz="2000" dirty="0"/>
          </a:p>
        </p:txBody>
      </p:sp>
      <p:pic>
        <p:nvPicPr>
          <p:cNvPr id="217099" name="Picture 11" descr="tom gilb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78" y="2227979"/>
            <a:ext cx="804201" cy="8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0" name="Text Box 12"/>
          <p:cNvSpPr txBox="1">
            <a:spLocks noChangeArrowheads="1"/>
          </p:cNvSpPr>
          <p:nvPr/>
        </p:nvSpPr>
        <p:spPr bwMode="auto">
          <a:xfrm>
            <a:off x="1914060" y="1554598"/>
            <a:ext cx="1347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MTP Gilbert,</a:t>
            </a:r>
          </a:p>
          <a:p>
            <a:r>
              <a:rPr lang="en-US" sz="1600" dirty="0"/>
              <a:t>Copenhagen</a:t>
            </a:r>
            <a:endParaRPr lang="en-US" sz="1800" dirty="0"/>
          </a:p>
        </p:txBody>
      </p:sp>
      <p:pic>
        <p:nvPicPr>
          <p:cNvPr id="217101" name="Picture 13" descr="siava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51" y="2249644"/>
            <a:ext cx="768512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102" name="Picture 14" descr="warn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573" y="2249644"/>
            <a:ext cx="669994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6563646" y="1572840"/>
            <a:ext cx="2327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S. </a:t>
            </a:r>
            <a:r>
              <a:rPr lang="en-US" sz="1600" dirty="0" err="1" smtClean="0"/>
              <a:t>Mirarab</a:t>
            </a:r>
            <a:r>
              <a:rPr lang="en-US" sz="1600" dirty="0" smtClean="0"/>
              <a:t>   Md</a:t>
            </a:r>
            <a:r>
              <a:rPr lang="en-US" sz="1600" dirty="0"/>
              <a:t>. S. </a:t>
            </a:r>
            <a:r>
              <a:rPr lang="en-US" sz="1600" dirty="0" err="1"/>
              <a:t>Bayzid</a:t>
            </a:r>
            <a:r>
              <a:rPr lang="en-US" sz="1600" dirty="0"/>
              <a:t>, UT-</a:t>
            </a:r>
            <a:r>
              <a:rPr lang="en-US" sz="1600" dirty="0" smtClean="0"/>
              <a:t>Austin        UT-Austin</a:t>
            </a:r>
            <a:endParaRPr lang="en-US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75" y="2242720"/>
            <a:ext cx="726848" cy="789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0559" y="1565368"/>
            <a:ext cx="121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T. Warnow</a:t>
            </a:r>
          </a:p>
          <a:p>
            <a:r>
              <a:rPr lang="en-US" dirty="0" smtClean="0"/>
              <a:t>UT-Austin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365890"/>
            <a:ext cx="315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Plus many many other people…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20040000">
            <a:off x="975975" y="2699654"/>
            <a:ext cx="6812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Gene Tree Incongruence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8419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1205"/>
            <a:ext cx="8229600" cy="1323566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Key observation</a:t>
            </a:r>
            <a:r>
              <a:rPr lang="en-US" sz="2400" dirty="0" smtClean="0"/>
              <a:t>: </a:t>
            </a:r>
            <a:br>
              <a:rPr lang="en-US" sz="2400" dirty="0" smtClean="0"/>
            </a:br>
            <a:r>
              <a:rPr lang="en-US" sz="2400" dirty="0" smtClean="0"/>
              <a:t>Under the multi-species coalescent model, the species tree </a:t>
            </a:r>
            <a:br>
              <a:rPr lang="en-US" sz="2400" dirty="0" smtClean="0"/>
            </a:br>
            <a:r>
              <a:rPr lang="en-US" sz="2400" dirty="0" smtClean="0"/>
              <a:t>defines a </a:t>
            </a:r>
            <a:r>
              <a:rPr lang="en-US" sz="2400" i="1" dirty="0" smtClean="0">
                <a:solidFill>
                  <a:srgbClr val="0000FF"/>
                </a:solidFill>
              </a:rPr>
              <a:t>probability distribution on the gene trees</a:t>
            </a:r>
            <a:endParaRPr lang="en-US" sz="2400" i="1" dirty="0">
              <a:solidFill>
                <a:srgbClr val="0000FF"/>
              </a:solidFill>
            </a:endParaRPr>
          </a:p>
        </p:txBody>
      </p:sp>
      <p:pic>
        <p:nvPicPr>
          <p:cNvPr id="626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116" y="2292145"/>
            <a:ext cx="4003406" cy="39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6692" name="Text Box 4"/>
          <p:cNvSpPr txBox="1">
            <a:spLocks noChangeArrowheads="1"/>
          </p:cNvSpPr>
          <p:nvPr/>
        </p:nvSpPr>
        <p:spPr bwMode="auto">
          <a:xfrm>
            <a:off x="6613525" y="5319168"/>
            <a:ext cx="186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/>
              <a:t>Courtesy James </a:t>
            </a:r>
            <a:r>
              <a:rPr lang="en-US" sz="1200" dirty="0" err="1"/>
              <a:t>Degnan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72384" y="27707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357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554038" y="3725863"/>
            <a:ext cx="4703762" cy="2728912"/>
            <a:chOff x="349" y="2347"/>
            <a:chExt cx="2963" cy="1719"/>
          </a:xfrm>
        </p:grpSpPr>
        <p:sp>
          <p:nvSpPr>
            <p:cNvPr id="394243" name="Line 3"/>
            <p:cNvSpPr>
              <a:spLocks noChangeShapeType="1"/>
            </p:cNvSpPr>
            <p:nvPr/>
          </p:nvSpPr>
          <p:spPr bwMode="auto">
            <a:xfrm>
              <a:off x="711" y="2347"/>
              <a:ext cx="0" cy="8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4" name="Line 4"/>
            <p:cNvSpPr>
              <a:spLocks noChangeShapeType="1"/>
            </p:cNvSpPr>
            <p:nvPr/>
          </p:nvSpPr>
          <p:spPr bwMode="auto">
            <a:xfrm>
              <a:off x="1383" y="2348"/>
              <a:ext cx="0" cy="86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5" name="Line 5"/>
            <p:cNvSpPr>
              <a:spLocks noChangeShapeType="1"/>
            </p:cNvSpPr>
            <p:nvPr/>
          </p:nvSpPr>
          <p:spPr bwMode="auto">
            <a:xfrm>
              <a:off x="2335" y="2348"/>
              <a:ext cx="0" cy="86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3" name="Text Box 23"/>
            <p:cNvSpPr txBox="1">
              <a:spLocks noChangeArrowheads="1"/>
            </p:cNvSpPr>
            <p:nvPr/>
          </p:nvSpPr>
          <p:spPr bwMode="auto">
            <a:xfrm>
              <a:off x="2458" y="2552"/>
              <a:ext cx="85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>
                  <a:latin typeface="Helvetica" charset="0"/>
                </a:rPr>
                <a:t>Analyze</a:t>
              </a:r>
            </a:p>
            <a:p>
              <a:pPr algn="ctr" eaLnBrk="1" hangingPunct="1"/>
              <a:r>
                <a:rPr lang="en-US" sz="2000">
                  <a:latin typeface="Helvetica" charset="0"/>
                </a:rPr>
                <a:t>separately</a:t>
              </a:r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7" name="Group 27"/>
          <p:cNvGrpSpPr>
            <a:grpSpLocks/>
          </p:cNvGrpSpPr>
          <p:nvPr/>
        </p:nvGrpSpPr>
        <p:grpSpPr bwMode="auto">
          <a:xfrm>
            <a:off x="3967160" y="4348164"/>
            <a:ext cx="5253034" cy="2128838"/>
            <a:chOff x="2499" y="2739"/>
            <a:chExt cx="3309" cy="1341"/>
          </a:xfrm>
        </p:grpSpPr>
        <p:grpSp>
          <p:nvGrpSpPr>
            <p:cNvPr id="394268" name="Group 28"/>
            <p:cNvGrpSpPr>
              <a:grpSpLocks/>
            </p:cNvGrpSpPr>
            <p:nvPr/>
          </p:nvGrpSpPr>
          <p:grpSpPr bwMode="auto">
            <a:xfrm>
              <a:off x="3973" y="2739"/>
              <a:ext cx="1835" cy="1341"/>
              <a:chOff x="2108" y="2832"/>
              <a:chExt cx="1835" cy="1493"/>
            </a:xfrm>
          </p:grpSpPr>
          <p:sp>
            <p:nvSpPr>
              <p:cNvPr id="394269" name="Line 29"/>
              <p:cNvSpPr>
                <a:spLocks noChangeShapeType="1"/>
              </p:cNvSpPr>
              <p:nvPr/>
            </p:nvSpPr>
            <p:spPr bwMode="auto">
              <a:xfrm flipH="1">
                <a:off x="2108" y="2832"/>
                <a:ext cx="741" cy="1493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0" name="Line 30"/>
              <p:cNvSpPr>
                <a:spLocks noChangeShapeType="1"/>
              </p:cNvSpPr>
              <p:nvPr/>
            </p:nvSpPr>
            <p:spPr bwMode="auto">
              <a:xfrm rot="18475779" flipH="1">
                <a:off x="2833" y="2834"/>
                <a:ext cx="741" cy="147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1" name="Line 31"/>
              <p:cNvSpPr>
                <a:spLocks noChangeShapeType="1"/>
              </p:cNvSpPr>
              <p:nvPr/>
            </p:nvSpPr>
            <p:spPr bwMode="auto">
              <a:xfrm>
                <a:off x="2651" y="3237"/>
                <a:ext cx="332" cy="10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2" name="Line 32"/>
              <p:cNvSpPr>
                <a:spLocks noChangeShapeType="1"/>
              </p:cNvSpPr>
              <p:nvPr/>
            </p:nvSpPr>
            <p:spPr bwMode="auto">
              <a:xfrm flipV="1">
                <a:off x="3137" y="3793"/>
                <a:ext cx="172" cy="529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3" name="Line 33"/>
              <p:cNvSpPr>
                <a:spLocks noChangeShapeType="1"/>
              </p:cNvSpPr>
              <p:nvPr/>
            </p:nvSpPr>
            <p:spPr bwMode="auto">
              <a:xfrm>
                <a:off x="3198" y="4106"/>
                <a:ext cx="84" cy="213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4" name="Line 34"/>
              <p:cNvSpPr>
                <a:spLocks noChangeShapeType="1"/>
              </p:cNvSpPr>
              <p:nvPr/>
            </p:nvSpPr>
            <p:spPr bwMode="auto">
              <a:xfrm flipV="1">
                <a:off x="3406" y="4122"/>
                <a:ext cx="57" cy="19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5" name="Line 35"/>
              <p:cNvSpPr>
                <a:spLocks noChangeShapeType="1"/>
              </p:cNvSpPr>
              <p:nvPr/>
            </p:nvSpPr>
            <p:spPr bwMode="auto">
              <a:xfrm>
                <a:off x="2539" y="3456"/>
                <a:ext cx="250" cy="864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6" name="Line 36"/>
              <p:cNvSpPr>
                <a:spLocks noChangeShapeType="1"/>
              </p:cNvSpPr>
              <p:nvPr/>
            </p:nvSpPr>
            <p:spPr bwMode="auto">
              <a:xfrm>
                <a:off x="2326" y="3893"/>
                <a:ext cx="117" cy="427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7" name="Line 37"/>
              <p:cNvSpPr>
                <a:spLocks noChangeShapeType="1"/>
              </p:cNvSpPr>
              <p:nvPr/>
            </p:nvSpPr>
            <p:spPr bwMode="auto">
              <a:xfrm>
                <a:off x="2219" y="4085"/>
                <a:ext cx="80" cy="23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8" name="Line 38"/>
              <p:cNvSpPr>
                <a:spLocks noChangeShapeType="1"/>
              </p:cNvSpPr>
              <p:nvPr/>
            </p:nvSpPr>
            <p:spPr bwMode="auto">
              <a:xfrm>
                <a:off x="2400" y="3738"/>
                <a:ext cx="183" cy="58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9" name="Line 39"/>
              <p:cNvSpPr>
                <a:spLocks noChangeShapeType="1"/>
              </p:cNvSpPr>
              <p:nvPr/>
            </p:nvSpPr>
            <p:spPr bwMode="auto">
              <a:xfrm flipH="1">
                <a:off x="2678" y="4145"/>
                <a:ext cx="64" cy="17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4280" name="Line 40"/>
            <p:cNvSpPr>
              <a:spLocks noChangeShapeType="1"/>
            </p:cNvSpPr>
            <p:nvPr/>
          </p:nvSpPr>
          <p:spPr bwMode="auto">
            <a:xfrm rot="-5383472">
              <a:off x="3326" y="3230"/>
              <a:ext cx="3" cy="833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1" name="Text Box 41"/>
            <p:cNvSpPr txBox="1">
              <a:spLocks noChangeArrowheads="1"/>
            </p:cNvSpPr>
            <p:nvPr/>
          </p:nvSpPr>
          <p:spPr bwMode="auto">
            <a:xfrm>
              <a:off x="2499" y="3719"/>
              <a:ext cx="143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>
                  <a:latin typeface="Helvetica" charset="0"/>
                </a:rPr>
                <a:t> </a:t>
              </a:r>
              <a:r>
                <a:rPr lang="en-US" sz="2000" dirty="0" smtClean="0">
                  <a:latin typeface="Helvetica" charset="0"/>
                </a:rPr>
                <a:t>Summary Method</a:t>
              </a:r>
              <a:endParaRPr lang="en-US" sz="2000" dirty="0">
                <a:latin typeface="Helvetica" charset="0"/>
              </a:endParaRPr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Two competing approaches </a:t>
            </a:r>
          </a:p>
        </p:txBody>
      </p:sp>
      <p:grpSp>
        <p:nvGrpSpPr>
          <p:cNvPr id="394283" name="Group 43"/>
          <p:cNvGrpSpPr>
            <a:grpSpLocks/>
          </p:cNvGrpSpPr>
          <p:nvPr/>
        </p:nvGrpSpPr>
        <p:grpSpPr bwMode="auto">
          <a:xfrm>
            <a:off x="173038" y="1473200"/>
            <a:ext cx="4173537" cy="1955800"/>
            <a:chOff x="109" y="928"/>
            <a:chExt cx="2629" cy="1232"/>
          </a:xfrm>
        </p:grpSpPr>
        <p:sp>
          <p:nvSpPr>
            <p:cNvPr id="394284" name="Line 44"/>
            <p:cNvSpPr>
              <a:spLocks noChangeShapeType="1"/>
            </p:cNvSpPr>
            <p:nvPr/>
          </p:nvSpPr>
          <p:spPr bwMode="auto">
            <a:xfrm>
              <a:off x="387" y="928"/>
              <a:ext cx="0" cy="12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5" name="Line 45"/>
            <p:cNvSpPr>
              <a:spLocks noChangeShapeType="1"/>
            </p:cNvSpPr>
            <p:nvPr/>
          </p:nvSpPr>
          <p:spPr bwMode="auto">
            <a:xfrm>
              <a:off x="109" y="1128"/>
              <a:ext cx="26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6" name="Text Box 46"/>
            <p:cNvSpPr txBox="1">
              <a:spLocks noChangeArrowheads="1"/>
            </p:cNvSpPr>
            <p:nvPr/>
          </p:nvSpPr>
          <p:spPr bwMode="auto">
            <a:xfrm>
              <a:off x="402" y="935"/>
              <a:ext cx="21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E68435"/>
                  </a:solidFill>
                  <a:latin typeface="Helvetica" charset="0"/>
                </a:rPr>
                <a:t> </a:t>
              </a:r>
              <a:r>
                <a:rPr lang="en-US" sz="1800">
                  <a:solidFill>
                    <a:schemeClr val="folHlink"/>
                  </a:solidFill>
                  <a:latin typeface="Helvetica" charset="0"/>
                </a:rPr>
                <a:t>gene 1</a:t>
              </a:r>
              <a:r>
                <a:rPr lang="en-US" sz="1800">
                  <a:latin typeface="Helvetica" charset="0"/>
                </a:rPr>
                <a:t>     </a:t>
              </a:r>
              <a:r>
                <a:rPr lang="en-US" sz="1800">
                  <a:solidFill>
                    <a:schemeClr val="accent1"/>
                  </a:solidFill>
                  <a:latin typeface="Helvetica" charset="0"/>
                </a:rPr>
                <a:t>gene 2</a:t>
              </a:r>
              <a:r>
                <a:rPr lang="en-US" sz="1800">
                  <a:latin typeface="Helvetica" charset="0"/>
                </a:rPr>
                <a:t>   . . .     </a:t>
              </a:r>
              <a:r>
                <a:rPr lang="en-US" sz="1800">
                  <a:solidFill>
                    <a:srgbClr val="CC0000"/>
                  </a:solidFill>
                  <a:latin typeface="Helvetica" charset="0"/>
                </a:rPr>
                <a:t>gene </a:t>
              </a:r>
              <a:r>
                <a:rPr lang="en-US" sz="1800" i="1">
                  <a:solidFill>
                    <a:srgbClr val="CC0000"/>
                  </a:solidFill>
                  <a:latin typeface="Helvetica" charset="0"/>
                </a:rPr>
                <a:t>k</a:t>
              </a:r>
              <a:endParaRPr lang="en-US" sz="1800">
                <a:latin typeface="Helvetica" charset="0"/>
              </a:endParaRPr>
            </a:p>
          </p:txBody>
        </p:sp>
        <p:sp>
          <p:nvSpPr>
            <p:cNvPr id="394287" name="Line 47"/>
            <p:cNvSpPr>
              <a:spLocks noChangeShapeType="1"/>
            </p:cNvSpPr>
            <p:nvPr/>
          </p:nvSpPr>
          <p:spPr bwMode="auto">
            <a:xfrm>
              <a:off x="472" y="1243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8" name="Line 48"/>
            <p:cNvSpPr>
              <a:spLocks noChangeShapeType="1"/>
            </p:cNvSpPr>
            <p:nvPr/>
          </p:nvSpPr>
          <p:spPr bwMode="auto">
            <a:xfrm>
              <a:off x="472" y="1329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9" name="Line 49"/>
            <p:cNvSpPr>
              <a:spLocks noChangeShapeType="1"/>
            </p:cNvSpPr>
            <p:nvPr/>
          </p:nvSpPr>
          <p:spPr bwMode="auto">
            <a:xfrm>
              <a:off x="471" y="1416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0" name="Line 50"/>
            <p:cNvSpPr>
              <a:spLocks noChangeShapeType="1"/>
            </p:cNvSpPr>
            <p:nvPr/>
          </p:nvSpPr>
          <p:spPr bwMode="auto">
            <a:xfrm>
              <a:off x="472" y="1502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1" name="Line 51"/>
            <p:cNvSpPr>
              <a:spLocks noChangeShapeType="1"/>
            </p:cNvSpPr>
            <p:nvPr/>
          </p:nvSpPr>
          <p:spPr bwMode="auto">
            <a:xfrm>
              <a:off x="472" y="1588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2" name="Line 52"/>
            <p:cNvSpPr>
              <a:spLocks noChangeShapeType="1"/>
            </p:cNvSpPr>
            <p:nvPr/>
          </p:nvSpPr>
          <p:spPr bwMode="auto">
            <a:xfrm>
              <a:off x="472" y="1933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3" name="Line 53"/>
            <p:cNvSpPr>
              <a:spLocks noChangeShapeType="1"/>
            </p:cNvSpPr>
            <p:nvPr/>
          </p:nvSpPr>
          <p:spPr bwMode="auto">
            <a:xfrm>
              <a:off x="472" y="2019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4" name="Line 54"/>
            <p:cNvSpPr>
              <a:spLocks noChangeShapeType="1"/>
            </p:cNvSpPr>
            <p:nvPr/>
          </p:nvSpPr>
          <p:spPr bwMode="auto">
            <a:xfrm>
              <a:off x="472" y="2105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5" name="Line 55"/>
            <p:cNvSpPr>
              <a:spLocks noChangeShapeType="1"/>
            </p:cNvSpPr>
            <p:nvPr/>
          </p:nvSpPr>
          <p:spPr bwMode="auto">
            <a:xfrm>
              <a:off x="1132" y="1588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6" name="Line 56"/>
            <p:cNvSpPr>
              <a:spLocks noChangeShapeType="1"/>
            </p:cNvSpPr>
            <p:nvPr/>
          </p:nvSpPr>
          <p:spPr bwMode="auto">
            <a:xfrm>
              <a:off x="1132" y="1674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7" name="Line 57"/>
            <p:cNvSpPr>
              <a:spLocks noChangeShapeType="1"/>
            </p:cNvSpPr>
            <p:nvPr/>
          </p:nvSpPr>
          <p:spPr bwMode="auto">
            <a:xfrm>
              <a:off x="1132" y="1760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8" name="Line 58"/>
            <p:cNvSpPr>
              <a:spLocks noChangeShapeType="1"/>
            </p:cNvSpPr>
            <p:nvPr/>
          </p:nvSpPr>
          <p:spPr bwMode="auto">
            <a:xfrm>
              <a:off x="1132" y="1847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9" name="Line 59"/>
            <p:cNvSpPr>
              <a:spLocks noChangeShapeType="1"/>
            </p:cNvSpPr>
            <p:nvPr/>
          </p:nvSpPr>
          <p:spPr bwMode="auto">
            <a:xfrm>
              <a:off x="1132" y="1933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0" name="Line 60"/>
            <p:cNvSpPr>
              <a:spLocks noChangeShapeType="1"/>
            </p:cNvSpPr>
            <p:nvPr/>
          </p:nvSpPr>
          <p:spPr bwMode="auto">
            <a:xfrm>
              <a:off x="2092" y="1243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1" name="Line 61"/>
            <p:cNvSpPr>
              <a:spLocks noChangeShapeType="1"/>
            </p:cNvSpPr>
            <p:nvPr/>
          </p:nvSpPr>
          <p:spPr bwMode="auto">
            <a:xfrm>
              <a:off x="2092" y="1502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2" name="Line 62"/>
            <p:cNvSpPr>
              <a:spLocks noChangeShapeType="1"/>
            </p:cNvSpPr>
            <p:nvPr/>
          </p:nvSpPr>
          <p:spPr bwMode="auto">
            <a:xfrm>
              <a:off x="2092" y="1588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3" name="Line 63"/>
            <p:cNvSpPr>
              <a:spLocks noChangeShapeType="1"/>
            </p:cNvSpPr>
            <p:nvPr/>
          </p:nvSpPr>
          <p:spPr bwMode="auto">
            <a:xfrm>
              <a:off x="2092" y="1674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4" name="Line 64"/>
            <p:cNvSpPr>
              <a:spLocks noChangeShapeType="1"/>
            </p:cNvSpPr>
            <p:nvPr/>
          </p:nvSpPr>
          <p:spPr bwMode="auto">
            <a:xfrm>
              <a:off x="2092" y="2019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5" name="Line 65"/>
            <p:cNvSpPr>
              <a:spLocks noChangeShapeType="1"/>
            </p:cNvSpPr>
            <p:nvPr/>
          </p:nvSpPr>
          <p:spPr bwMode="auto">
            <a:xfrm>
              <a:off x="2092" y="2105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6" name="Text Box 66"/>
            <p:cNvSpPr txBox="1">
              <a:spLocks noChangeArrowheads="1"/>
            </p:cNvSpPr>
            <p:nvPr/>
          </p:nvSpPr>
          <p:spPr bwMode="auto">
            <a:xfrm>
              <a:off x="1696" y="1450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</p:grpSp>
      <p:grpSp>
        <p:nvGrpSpPr>
          <p:cNvPr id="394307" name="Group 67"/>
          <p:cNvGrpSpPr>
            <a:grpSpLocks/>
          </p:cNvGrpSpPr>
          <p:nvPr/>
        </p:nvGrpSpPr>
        <p:grpSpPr bwMode="auto">
          <a:xfrm>
            <a:off x="6316663" y="1460500"/>
            <a:ext cx="2903537" cy="2120900"/>
            <a:chOff x="3934" y="2837"/>
            <a:chExt cx="1829" cy="1488"/>
          </a:xfrm>
        </p:grpSpPr>
        <p:sp>
          <p:nvSpPr>
            <p:cNvPr id="394308" name="Line 68"/>
            <p:cNvSpPr>
              <a:spLocks noChangeShapeType="1"/>
            </p:cNvSpPr>
            <p:nvPr/>
          </p:nvSpPr>
          <p:spPr bwMode="auto">
            <a:xfrm flipH="1">
              <a:off x="3934" y="2837"/>
              <a:ext cx="741" cy="148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9" name="Line 69"/>
            <p:cNvSpPr>
              <a:spLocks noChangeShapeType="1"/>
            </p:cNvSpPr>
            <p:nvPr/>
          </p:nvSpPr>
          <p:spPr bwMode="auto">
            <a:xfrm rot="18475779" flipH="1">
              <a:off x="4663" y="2839"/>
              <a:ext cx="731" cy="146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0" name="Line 70"/>
            <p:cNvSpPr>
              <a:spLocks noChangeShapeType="1"/>
            </p:cNvSpPr>
            <p:nvPr/>
          </p:nvSpPr>
          <p:spPr bwMode="auto">
            <a:xfrm>
              <a:off x="4477" y="3242"/>
              <a:ext cx="332" cy="107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1" name="Line 71"/>
            <p:cNvSpPr>
              <a:spLocks noChangeShapeType="1"/>
            </p:cNvSpPr>
            <p:nvPr/>
          </p:nvSpPr>
          <p:spPr bwMode="auto">
            <a:xfrm flipV="1">
              <a:off x="4969" y="3735"/>
              <a:ext cx="134" cy="58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2" name="Line 72"/>
            <p:cNvSpPr>
              <a:spLocks noChangeShapeType="1"/>
            </p:cNvSpPr>
            <p:nvPr/>
          </p:nvSpPr>
          <p:spPr bwMode="auto">
            <a:xfrm flipH="1">
              <a:off x="5118" y="3935"/>
              <a:ext cx="77" cy="37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3" name="Line 73"/>
            <p:cNvSpPr>
              <a:spLocks noChangeShapeType="1"/>
            </p:cNvSpPr>
            <p:nvPr/>
          </p:nvSpPr>
          <p:spPr bwMode="auto">
            <a:xfrm flipV="1">
              <a:off x="5252" y="4127"/>
              <a:ext cx="42" cy="193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4" name="Line 74"/>
            <p:cNvSpPr>
              <a:spLocks noChangeShapeType="1"/>
            </p:cNvSpPr>
            <p:nvPr/>
          </p:nvSpPr>
          <p:spPr bwMode="auto">
            <a:xfrm>
              <a:off x="4376" y="3444"/>
              <a:ext cx="239" cy="881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5" name="Line 75"/>
            <p:cNvSpPr>
              <a:spLocks noChangeShapeType="1"/>
            </p:cNvSpPr>
            <p:nvPr/>
          </p:nvSpPr>
          <p:spPr bwMode="auto">
            <a:xfrm>
              <a:off x="4157" y="3871"/>
              <a:ext cx="144" cy="454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6" name="Line 76"/>
            <p:cNvSpPr>
              <a:spLocks noChangeShapeType="1"/>
            </p:cNvSpPr>
            <p:nvPr/>
          </p:nvSpPr>
          <p:spPr bwMode="auto">
            <a:xfrm>
              <a:off x="4045" y="4090"/>
              <a:ext cx="80" cy="235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7" name="Line 77"/>
            <p:cNvSpPr>
              <a:spLocks noChangeShapeType="1"/>
            </p:cNvSpPr>
            <p:nvPr/>
          </p:nvSpPr>
          <p:spPr bwMode="auto">
            <a:xfrm flipH="1">
              <a:off x="4398" y="3951"/>
              <a:ext cx="116" cy="36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8" name="Line 78"/>
            <p:cNvSpPr>
              <a:spLocks noChangeShapeType="1"/>
            </p:cNvSpPr>
            <p:nvPr/>
          </p:nvSpPr>
          <p:spPr bwMode="auto">
            <a:xfrm flipH="1">
              <a:off x="4504" y="4149"/>
              <a:ext cx="64" cy="176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95800" y="220980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8387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>
                <a:latin typeface="Helvetica" charset="0"/>
              </a:rPr>
              <a:t>Concatenation</a:t>
            </a:r>
            <a:endParaRPr lang="en-US" sz="2000" dirty="0">
              <a:latin typeface="Helvetica" charset="0"/>
            </a:endParaRPr>
          </a:p>
        </p:txBody>
      </p:sp>
      <p:sp>
        <p:nvSpPr>
          <p:cNvPr id="394321" name="Text Box 81"/>
          <p:cNvSpPr txBox="1">
            <a:spLocks noChangeArrowheads="1"/>
          </p:cNvSpPr>
          <p:nvPr/>
        </p:nvSpPr>
        <p:spPr bwMode="auto">
          <a:xfrm rot="-5400000">
            <a:off x="-111918" y="1799431"/>
            <a:ext cx="1087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Species</a:t>
            </a:r>
          </a:p>
        </p:txBody>
      </p:sp>
    </p:spTree>
    <p:extLst>
      <p:ext uri="{BB962C8B-B14F-4D97-AF65-F5344CB8AC3E}">
        <p14:creationId xmlns:p14="http://schemas.microsoft.com/office/powerpoint/2010/main" val="427310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Input: unaligned sequences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228600" y="2025650"/>
            <a:ext cx="3994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S1 = AGGCTATCACCTGACCTCCA</a:t>
            </a:r>
          </a:p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S2 = TAGCTATCACGACCGC</a:t>
            </a:r>
          </a:p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S3 = TAGCTGACCGC</a:t>
            </a:r>
          </a:p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S4 = TCACGACCGACA</a:t>
            </a:r>
            <a:endParaRPr lang="en-US" sz="2000" b="1">
              <a:solidFill>
                <a:srgbClr val="006699"/>
              </a:solidFill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7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3039" y="3924300"/>
            <a:ext cx="440940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Techniques: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MDC?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Most frequent gene tree?</a:t>
            </a:r>
          </a:p>
          <a:p>
            <a:r>
              <a:rPr lang="en-US" sz="2800" dirty="0" smtClean="0"/>
              <a:t>	Consensus of gene trees?</a:t>
            </a:r>
          </a:p>
          <a:p>
            <a:r>
              <a:rPr lang="en-US" sz="2800" dirty="0" smtClean="0"/>
              <a:t>	Other?</a:t>
            </a:r>
          </a:p>
        </p:txBody>
      </p:sp>
    </p:spTree>
    <p:extLst>
      <p:ext uri="{BB962C8B-B14F-4D97-AF65-F5344CB8AC3E}">
        <p14:creationId xmlns:p14="http://schemas.microsoft.com/office/powerpoint/2010/main" val="3070366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776" y="3322145"/>
            <a:ext cx="5173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Theorem (</a:t>
            </a:r>
            <a:r>
              <a:rPr lang="en-US" sz="2400" dirty="0" err="1" smtClean="0"/>
              <a:t>Degnan</a:t>
            </a:r>
            <a:r>
              <a:rPr lang="en-US" sz="2400" dirty="0" smtClean="0"/>
              <a:t> et al., 2006, 2009): Under the multi-species coalescent model, for any three taxa A, B, and C, the </a:t>
            </a:r>
            <a:r>
              <a:rPr lang="en-US" sz="2400" dirty="0" smtClean="0">
                <a:solidFill>
                  <a:srgbClr val="0000FF"/>
                </a:solidFill>
              </a:rPr>
              <a:t>most probable rooted gene tree </a:t>
            </a:r>
            <a:r>
              <a:rPr lang="en-US" sz="2400" dirty="0" smtClean="0"/>
              <a:t>on {A,B,C} </a:t>
            </a:r>
            <a:r>
              <a:rPr lang="en-US" sz="2400" dirty="0" smtClean="0">
                <a:solidFill>
                  <a:srgbClr val="0000FF"/>
                </a:solidFill>
              </a:rPr>
              <a:t>is identical to the rooted species tree </a:t>
            </a:r>
            <a:r>
              <a:rPr lang="en-US" sz="2400" dirty="0" smtClean="0"/>
              <a:t>induced on {A,B,C}.</a:t>
            </a:r>
          </a:p>
        </p:txBody>
      </p:sp>
    </p:spTree>
    <p:extLst>
      <p:ext uri="{BB962C8B-B14F-4D97-AF65-F5344CB8AC3E}">
        <p14:creationId xmlns:p14="http://schemas.microsoft.com/office/powerpoint/2010/main" val="629837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3776" y="3322145"/>
            <a:ext cx="5173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Theorem (</a:t>
            </a:r>
            <a:r>
              <a:rPr lang="en-US" sz="2400" dirty="0" err="1" smtClean="0"/>
              <a:t>Degnan</a:t>
            </a:r>
            <a:r>
              <a:rPr lang="en-US" sz="2400" dirty="0" smtClean="0"/>
              <a:t> et al., 2006, 2009): Under the multi-species coalescent model, for any three taxa A, B, and C, the </a:t>
            </a:r>
            <a:r>
              <a:rPr lang="en-US" sz="2400" dirty="0" smtClean="0">
                <a:solidFill>
                  <a:srgbClr val="0000FF"/>
                </a:solidFill>
              </a:rPr>
              <a:t>most probable rooted gene tree </a:t>
            </a:r>
            <a:r>
              <a:rPr lang="en-US" sz="2400" dirty="0" smtClean="0"/>
              <a:t>on {A,B,C} </a:t>
            </a:r>
            <a:r>
              <a:rPr lang="en-US" sz="2400" dirty="0" smtClean="0">
                <a:solidFill>
                  <a:srgbClr val="0000FF"/>
                </a:solidFill>
              </a:rPr>
              <a:t>is identical to the rooted species tree </a:t>
            </a:r>
            <a:r>
              <a:rPr lang="en-US" sz="2400" dirty="0" smtClean="0"/>
              <a:t>induced on {A,B,C}.</a:t>
            </a:r>
          </a:p>
        </p:txBody>
      </p:sp>
    </p:spTree>
    <p:extLst>
      <p:ext uri="{BB962C8B-B14F-4D97-AF65-F5344CB8AC3E}">
        <p14:creationId xmlns:p14="http://schemas.microsoft.com/office/powerpoint/2010/main" val="3195937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3776" y="3322145"/>
            <a:ext cx="5173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Theorem (</a:t>
            </a:r>
            <a:r>
              <a:rPr lang="en-US" sz="2400" dirty="0" err="1" smtClean="0"/>
              <a:t>Aho</a:t>
            </a:r>
            <a:r>
              <a:rPr lang="en-US" sz="2400" dirty="0" smtClean="0"/>
              <a:t> et al.): The rooted tree on n species can be computed from its set of 3-taxon rooted </a:t>
            </a:r>
            <a:r>
              <a:rPr lang="en-US" sz="2400" dirty="0" err="1" smtClean="0"/>
              <a:t>subtrees</a:t>
            </a:r>
            <a:r>
              <a:rPr lang="en-US" sz="2400" dirty="0"/>
              <a:t> </a:t>
            </a:r>
            <a:r>
              <a:rPr lang="en-US" sz="2400" dirty="0" smtClean="0"/>
              <a:t>in polynomial time.</a:t>
            </a:r>
          </a:p>
        </p:txBody>
      </p:sp>
    </p:spTree>
    <p:extLst>
      <p:ext uri="{BB962C8B-B14F-4D97-AF65-F5344CB8AC3E}">
        <p14:creationId xmlns:p14="http://schemas.microsoft.com/office/powerpoint/2010/main" val="3991174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779901" y="2572001"/>
            <a:ext cx="1117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Combine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ooted</a:t>
            </a:r>
          </a:p>
          <a:p>
            <a:r>
              <a:rPr lang="en-US" sz="2000" dirty="0" smtClean="0"/>
              <a:t>3-taxon </a:t>
            </a:r>
          </a:p>
          <a:p>
            <a:r>
              <a:rPr lang="en-US" sz="2000" dirty="0" smtClean="0"/>
              <a:t>trees</a:t>
            </a:r>
            <a:endParaRPr lang="en-US" sz="2000" dirty="0"/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>
            <a:off x="7483471" y="2553459"/>
            <a:ext cx="0" cy="13795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776" y="3322145"/>
            <a:ext cx="5173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Theorem (</a:t>
            </a:r>
            <a:r>
              <a:rPr lang="en-US" sz="2400" dirty="0" err="1" smtClean="0"/>
              <a:t>Aho</a:t>
            </a:r>
            <a:r>
              <a:rPr lang="en-US" sz="2400" dirty="0" smtClean="0"/>
              <a:t> et al.): The rooted tree on n species can be computed from its set of 3-taxon rooted </a:t>
            </a:r>
            <a:r>
              <a:rPr lang="en-US" sz="2400" dirty="0" err="1" smtClean="0"/>
              <a:t>subtrees</a:t>
            </a:r>
            <a:r>
              <a:rPr lang="en-US" sz="2400" dirty="0"/>
              <a:t> </a:t>
            </a:r>
            <a:r>
              <a:rPr lang="en-US" sz="2400" dirty="0" smtClean="0"/>
              <a:t>in polynomial time.</a:t>
            </a:r>
          </a:p>
        </p:txBody>
      </p:sp>
    </p:spTree>
    <p:extLst>
      <p:ext uri="{BB962C8B-B14F-4D97-AF65-F5344CB8AC3E}">
        <p14:creationId xmlns:p14="http://schemas.microsoft.com/office/powerpoint/2010/main" val="425192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779901" y="2572001"/>
            <a:ext cx="1117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Combine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ooted</a:t>
            </a:r>
          </a:p>
          <a:p>
            <a:r>
              <a:rPr lang="en-US" sz="2000" dirty="0" smtClean="0"/>
              <a:t>3-taxon </a:t>
            </a:r>
          </a:p>
          <a:p>
            <a:r>
              <a:rPr lang="en-US" sz="2000" dirty="0" smtClean="0"/>
              <a:t>trees</a:t>
            </a:r>
            <a:endParaRPr lang="en-US" sz="2000" dirty="0"/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>
            <a:off x="7483471" y="2553459"/>
            <a:ext cx="0" cy="13795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376" y="3322145"/>
            <a:ext cx="51736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Theorem (</a:t>
            </a:r>
            <a:r>
              <a:rPr lang="en-US" sz="2000" dirty="0" err="1" smtClean="0"/>
              <a:t>Degnan</a:t>
            </a:r>
            <a:r>
              <a:rPr lang="en-US" sz="2000" dirty="0" smtClean="0"/>
              <a:t> et al., 2009): Under the multi-species coalescent, the rooted species tree can be estimated correctly (with high probability) given a large enough number of true rooted gene trees</a:t>
            </a:r>
            <a:r>
              <a:rPr lang="en-US" sz="2000" dirty="0" smtClean="0">
                <a:solidFill>
                  <a:srgbClr val="0000FF"/>
                </a:solidFill>
              </a:rPr>
              <a:t>.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FFFF"/>
                </a:solidFill>
              </a:rPr>
              <a:t>Theorem (Allman et al., 2011): the </a:t>
            </a:r>
            <a:r>
              <a:rPr lang="en-US" sz="2000" dirty="0" err="1" smtClean="0">
                <a:solidFill>
                  <a:srgbClr val="FFFFFF"/>
                </a:solidFill>
              </a:rPr>
              <a:t>unrooted</a:t>
            </a:r>
            <a:r>
              <a:rPr lang="en-US" sz="2000" dirty="0" smtClean="0">
                <a:solidFill>
                  <a:srgbClr val="FFFFFF"/>
                </a:solidFill>
              </a:rPr>
              <a:t> species tree can be estimated from a large enough number of true </a:t>
            </a:r>
            <a:r>
              <a:rPr lang="en-US" sz="2000" dirty="0" err="1" smtClean="0">
                <a:solidFill>
                  <a:srgbClr val="FFFFFF"/>
                </a:solidFill>
              </a:rPr>
              <a:t>unrooted</a:t>
            </a:r>
            <a:r>
              <a:rPr lang="en-US" sz="2000" dirty="0" smtClean="0">
                <a:solidFill>
                  <a:srgbClr val="FFFFFF"/>
                </a:solidFill>
              </a:rPr>
              <a:t> gene trees.</a:t>
            </a:r>
          </a:p>
        </p:txBody>
      </p:sp>
    </p:spTree>
    <p:extLst>
      <p:ext uri="{BB962C8B-B14F-4D97-AF65-F5344CB8AC3E}">
        <p14:creationId xmlns:p14="http://schemas.microsoft.com/office/powerpoint/2010/main" val="423795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779901" y="2572001"/>
            <a:ext cx="1117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Combine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ooted</a:t>
            </a:r>
          </a:p>
          <a:p>
            <a:r>
              <a:rPr lang="en-US" sz="2000" dirty="0" smtClean="0"/>
              <a:t>3-taxon </a:t>
            </a:r>
          </a:p>
          <a:p>
            <a:r>
              <a:rPr lang="en-US" sz="2000" dirty="0" smtClean="0"/>
              <a:t>trees</a:t>
            </a:r>
            <a:endParaRPr lang="en-US" sz="2000" dirty="0"/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>
            <a:off x="7483471" y="2553459"/>
            <a:ext cx="0" cy="13795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376" y="3322145"/>
            <a:ext cx="51736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Theorem (</a:t>
            </a:r>
            <a:r>
              <a:rPr lang="en-US" sz="2000" dirty="0" err="1" smtClean="0"/>
              <a:t>Degnan</a:t>
            </a:r>
            <a:r>
              <a:rPr lang="en-US" sz="2000" dirty="0" smtClean="0"/>
              <a:t> et al., 2009): Under the multi-species coalescent, the rooted species tree can be estimated correctly (with high probability) given a large enough number of true rooted gene trees.</a:t>
            </a:r>
          </a:p>
          <a:p>
            <a:endParaRPr lang="en-US" sz="2000" dirty="0" smtClean="0"/>
          </a:p>
          <a:p>
            <a:r>
              <a:rPr lang="en-US" sz="2000" dirty="0" smtClean="0"/>
              <a:t>Theorem (Allman et al., 2011): the </a:t>
            </a:r>
            <a:r>
              <a:rPr lang="en-US" sz="2000" dirty="0" err="1" smtClean="0"/>
              <a:t>unrooted</a:t>
            </a:r>
            <a:r>
              <a:rPr lang="en-US" sz="2000" dirty="0" smtClean="0"/>
              <a:t> species tree can be estimated from a large enough number of true </a:t>
            </a:r>
            <a:r>
              <a:rPr lang="en-US" sz="2000" dirty="0" err="1" smtClean="0"/>
              <a:t>unrooted</a:t>
            </a:r>
            <a:r>
              <a:rPr lang="en-US" sz="2000" dirty="0" smtClean="0"/>
              <a:t> gene trees.</a:t>
            </a:r>
          </a:p>
        </p:txBody>
      </p:sp>
    </p:spTree>
    <p:extLst>
      <p:ext uri="{BB962C8B-B14F-4D97-AF65-F5344CB8AC3E}">
        <p14:creationId xmlns:p14="http://schemas.microsoft.com/office/powerpoint/2010/main" val="4066476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779901" y="2572001"/>
            <a:ext cx="1117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Combine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ooted</a:t>
            </a:r>
          </a:p>
          <a:p>
            <a:r>
              <a:rPr lang="en-US" sz="2000" dirty="0" smtClean="0"/>
              <a:t>3-taxon </a:t>
            </a:r>
          </a:p>
          <a:p>
            <a:r>
              <a:rPr lang="en-US" sz="2000" dirty="0" smtClean="0"/>
              <a:t>trees</a:t>
            </a:r>
            <a:endParaRPr lang="en-US" sz="2000" dirty="0"/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>
            <a:off x="7483471" y="2553459"/>
            <a:ext cx="0" cy="13795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376" y="3322145"/>
            <a:ext cx="51736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Theorem (</a:t>
            </a:r>
            <a:r>
              <a:rPr lang="en-US" sz="2000" dirty="0" err="1" smtClean="0"/>
              <a:t>Degnan</a:t>
            </a:r>
            <a:r>
              <a:rPr lang="en-US" sz="2000" dirty="0" smtClean="0"/>
              <a:t> et al., 2009): Under the multi-species coalescent, the rooted species tree can be estimated correctly (with high probability) given a </a:t>
            </a:r>
            <a:r>
              <a:rPr lang="en-US" sz="2000" dirty="0" smtClean="0">
                <a:solidFill>
                  <a:srgbClr val="0000FF"/>
                </a:solidFill>
              </a:rPr>
              <a:t>large enough number of true rooted gene trees.</a:t>
            </a:r>
          </a:p>
          <a:p>
            <a:endParaRPr lang="en-US" sz="2000" dirty="0" smtClean="0"/>
          </a:p>
          <a:p>
            <a:r>
              <a:rPr lang="en-US" sz="2000" dirty="0" smtClean="0"/>
              <a:t>Theorem (Allman et al., 2011): the </a:t>
            </a:r>
            <a:r>
              <a:rPr lang="en-US" sz="2000" dirty="0" err="1" smtClean="0"/>
              <a:t>unrooted</a:t>
            </a:r>
            <a:r>
              <a:rPr lang="en-US" sz="2000" dirty="0" smtClean="0"/>
              <a:t> species tree can be estimated from a </a:t>
            </a:r>
            <a:r>
              <a:rPr lang="en-US" sz="2000" dirty="0" smtClean="0">
                <a:solidFill>
                  <a:srgbClr val="0000FF"/>
                </a:solidFill>
              </a:rPr>
              <a:t>large enough number of true </a:t>
            </a:r>
            <a:r>
              <a:rPr lang="en-US" sz="2000" dirty="0" err="1" smtClean="0">
                <a:solidFill>
                  <a:srgbClr val="0000FF"/>
                </a:solidFill>
              </a:rPr>
              <a:t>unrooted</a:t>
            </a:r>
            <a:r>
              <a:rPr lang="en-US" sz="2000" dirty="0" smtClean="0">
                <a:solidFill>
                  <a:srgbClr val="0000FF"/>
                </a:solidFill>
              </a:rPr>
              <a:t> gene trees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612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error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85310" y="2076336"/>
            <a:ext cx="0" cy="24427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34160" y="4519079"/>
            <a:ext cx="6619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6198" y="4714510"/>
            <a:ext cx="2344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10" name="Freeform 9"/>
          <p:cNvSpPr/>
          <p:nvPr/>
        </p:nvSpPr>
        <p:spPr>
          <a:xfrm>
            <a:off x="2149374" y="2149614"/>
            <a:ext cx="6301575" cy="2272554"/>
          </a:xfrm>
          <a:custGeom>
            <a:avLst/>
            <a:gdLst>
              <a:gd name="connsiteX0" fmla="*/ 0 w 6301575"/>
              <a:gd name="connsiteY0" fmla="*/ 0 h 2272554"/>
              <a:gd name="connsiteX1" fmla="*/ 512919 w 6301575"/>
              <a:gd name="connsiteY1" fmla="*/ 1587782 h 2272554"/>
              <a:gd name="connsiteX2" fmla="*/ 2564595 w 6301575"/>
              <a:gd name="connsiteY2" fmla="*/ 2174040 h 2272554"/>
              <a:gd name="connsiteX3" fmla="*/ 6301575 w 6301575"/>
              <a:gd name="connsiteY3" fmla="*/ 2271750 h 227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575" h="2272554">
                <a:moveTo>
                  <a:pt x="0" y="0"/>
                </a:moveTo>
                <a:cubicBezTo>
                  <a:pt x="42743" y="612721"/>
                  <a:pt x="85487" y="1225442"/>
                  <a:pt x="512919" y="1587782"/>
                </a:cubicBezTo>
                <a:cubicBezTo>
                  <a:pt x="940351" y="1950122"/>
                  <a:pt x="1599819" y="2060045"/>
                  <a:pt x="2564595" y="2174040"/>
                </a:cubicBezTo>
                <a:cubicBezTo>
                  <a:pt x="3529371" y="2288035"/>
                  <a:pt x="6301575" y="2271750"/>
                  <a:pt x="6301575" y="22717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6332" y="5470702"/>
            <a:ext cx="7396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Data are gene trees, presumed to be randomly sampled </a:t>
            </a:r>
            <a:r>
              <a:rPr lang="en-US" sz="2800" u="sng" dirty="0" smtClean="0"/>
              <a:t>true gene trees.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269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Phase 1: Alignment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4572000" y="2057400"/>
            <a:ext cx="4191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S1 = -AGGCTATCACCTGACCTCCA</a:t>
            </a:r>
          </a:p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S2 = TAG-CTATCAC--GACCGC--</a:t>
            </a:r>
          </a:p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S3 = TAG-CT-------GACCGC--</a:t>
            </a:r>
          </a:p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S4 = -------TCAC--GACCGACA</a:t>
            </a:r>
            <a:endParaRPr lang="en-US" sz="2000">
              <a:solidFill>
                <a:schemeClr val="accent2"/>
              </a:solidFill>
              <a:latin typeface="Courier New" charset="0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28600" y="2025650"/>
            <a:ext cx="3994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S1 = AGGCTATCACCTGACCTCCA</a:t>
            </a:r>
          </a:p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S2 = TAGCTATCACGACCGC</a:t>
            </a:r>
          </a:p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S3 = TAGCTGACCGC</a:t>
            </a:r>
          </a:p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S4 = TCACGACCGACA</a:t>
            </a:r>
            <a:endParaRPr lang="en-US" sz="2000" b="1">
              <a:solidFill>
                <a:srgbClr val="006699"/>
              </a:solidFill>
              <a:latin typeface="Courier New" charset="0"/>
            </a:endParaRPr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4038600" y="2743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model tree </a:t>
            </a:r>
            <a:r>
              <a:rPr lang="en-US" dirty="0" smtClean="0">
                <a:solidFill>
                  <a:srgbClr val="0000FF"/>
                </a:solidFill>
              </a:rPr>
              <a:t>identifiable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Which estimation methods are </a:t>
            </a:r>
            <a:r>
              <a:rPr lang="en-US" dirty="0" smtClean="0">
                <a:solidFill>
                  <a:srgbClr val="0000FF"/>
                </a:solidFill>
              </a:rPr>
              <a:t>statistically consistent </a:t>
            </a:r>
            <a:r>
              <a:rPr lang="en-US" dirty="0" smtClean="0"/>
              <a:t>under this model?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How much data </a:t>
            </a:r>
            <a:r>
              <a:rPr lang="en-US" dirty="0" smtClean="0"/>
              <a:t>does the method need to estimate the model tree correctly (with high probability)?</a:t>
            </a:r>
          </a:p>
          <a:p>
            <a:r>
              <a:rPr lang="en-US" dirty="0" smtClean="0"/>
              <a:t>What is the </a:t>
            </a:r>
            <a:r>
              <a:rPr lang="en-US" dirty="0" smtClean="0">
                <a:solidFill>
                  <a:srgbClr val="0000FF"/>
                </a:solidFill>
              </a:rPr>
              <a:t>computational complexity </a:t>
            </a:r>
            <a:r>
              <a:rPr lang="en-US" dirty="0" smtClean="0"/>
              <a:t>of an estimation problem?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7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tatistically consistent under ILS?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1645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0000FF"/>
                </a:solidFill>
              </a:rPr>
              <a:t>MP-EST </a:t>
            </a:r>
            <a:r>
              <a:rPr lang="en-US" dirty="0" smtClean="0">
                <a:solidFill>
                  <a:srgbClr val="0000FF"/>
                </a:solidFill>
              </a:rPr>
              <a:t>(Liu et al. 2010): maximum likelihood estimation of rooted species tree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0000FF"/>
                </a:solidFill>
              </a:rPr>
              <a:t>YES</a:t>
            </a:r>
            <a:endParaRPr lang="en-US" dirty="0">
              <a:solidFill>
                <a:srgbClr val="0000FF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err="1" smtClean="0">
                <a:solidFill>
                  <a:srgbClr val="000000"/>
                </a:solidFill>
              </a:rPr>
              <a:t>BUCKy</a:t>
            </a:r>
            <a:r>
              <a:rPr lang="en-US" dirty="0" smtClean="0">
                <a:solidFill>
                  <a:srgbClr val="000000"/>
                </a:solidFill>
              </a:rPr>
              <a:t>-pop </a:t>
            </a:r>
            <a:r>
              <a:rPr lang="en-US" dirty="0" smtClean="0"/>
              <a:t>(</a:t>
            </a:r>
            <a:r>
              <a:rPr lang="en-US" dirty="0" err="1" smtClean="0"/>
              <a:t>Ané</a:t>
            </a:r>
            <a:r>
              <a:rPr lang="en-US" dirty="0" smtClean="0"/>
              <a:t> and </a:t>
            </a:r>
            <a:r>
              <a:rPr lang="en-US" dirty="0" err="1" smtClean="0"/>
              <a:t>Larget</a:t>
            </a:r>
            <a:r>
              <a:rPr lang="en-US" dirty="0" smtClean="0"/>
              <a:t> 2010): quartet-based Bayesian species tree estimation –YES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MDC – </a:t>
            </a:r>
            <a:r>
              <a:rPr lang="en-US" dirty="0" smtClean="0">
                <a:solidFill>
                  <a:srgbClr val="FF0000"/>
                </a:solidFill>
              </a:rPr>
              <a:t>NO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Greedy – </a:t>
            </a:r>
            <a:r>
              <a:rPr lang="en-US" dirty="0" smtClean="0">
                <a:solidFill>
                  <a:srgbClr val="FF0000"/>
                </a:solidFill>
              </a:rPr>
              <a:t>NO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Concatenation under maximum likelihood – open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MRP (</a:t>
            </a:r>
            <a:r>
              <a:rPr lang="en-US" dirty="0" err="1" smtClean="0"/>
              <a:t>supertree</a:t>
            </a:r>
            <a:r>
              <a:rPr lang="en-US" dirty="0" smtClean="0"/>
              <a:t> method) – open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27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8183" y="513150"/>
            <a:ext cx="8558676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Impact of Gene Tree Estimation Error on MP-EST</a:t>
            </a:r>
            <a:endParaRPr lang="en-US" sz="3200" dirty="0"/>
          </a:p>
        </p:txBody>
      </p:sp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914400" y="4631003"/>
            <a:ext cx="7543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/>
              <a:t>MP-EST has </a:t>
            </a:r>
            <a:r>
              <a:rPr lang="en-US" sz="2000" dirty="0" smtClean="0">
                <a:solidFill>
                  <a:srgbClr val="0000FF"/>
                </a:solidFill>
              </a:rPr>
              <a:t>no error on true gene trees</a:t>
            </a:r>
            <a:r>
              <a:rPr lang="en-US" sz="2000" dirty="0" smtClean="0"/>
              <a:t>, but </a:t>
            </a:r>
          </a:p>
          <a:p>
            <a:r>
              <a:rPr lang="en-US" sz="2000" dirty="0" smtClean="0"/>
              <a:t>MP-EST has </a:t>
            </a:r>
            <a:r>
              <a:rPr lang="en-US" sz="2000" dirty="0" smtClean="0">
                <a:solidFill>
                  <a:srgbClr val="0000FF"/>
                </a:solidFill>
              </a:rPr>
              <a:t>9</a:t>
            </a:r>
            <a:r>
              <a:rPr lang="en-US" sz="2000" dirty="0">
                <a:solidFill>
                  <a:srgbClr val="0000FF"/>
                </a:solidFill>
              </a:rPr>
              <a:t>% error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on estimated gene trees</a:t>
            </a:r>
          </a:p>
          <a:p>
            <a:endParaRPr lang="en-US" sz="2000" dirty="0" smtClean="0"/>
          </a:p>
          <a:p>
            <a:r>
              <a:rPr lang="en-US" sz="2000" dirty="0" smtClean="0"/>
              <a:t>Datasets: </a:t>
            </a:r>
            <a:r>
              <a:rPr lang="en-US" sz="2000" dirty="0"/>
              <a:t>11-taxon </a:t>
            </a:r>
            <a:r>
              <a:rPr lang="en-US" sz="2000" dirty="0" err="1"/>
              <a:t>strongILS</a:t>
            </a:r>
            <a:r>
              <a:rPr lang="en-US" sz="2000" dirty="0"/>
              <a:t> conditions with 50 </a:t>
            </a:r>
            <a:r>
              <a:rPr lang="en-US" sz="2000" dirty="0" smtClean="0"/>
              <a:t>genes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Similar results for other summary methods (MDC, Greedy, etc.).</a:t>
            </a:r>
            <a:endParaRPr lang="en-US" sz="2000" dirty="0"/>
          </a:p>
        </p:txBody>
      </p:sp>
      <p:pic>
        <p:nvPicPr>
          <p:cNvPr id="2" name="Picture 1" descr="mpest-estimated-1.vs.true-binar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861" y="1675536"/>
            <a:ext cx="5171307" cy="249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47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Problem: poor gene trees</a:t>
            </a:r>
            <a:endParaRPr lang="en-US" sz="4000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1854199"/>
            <a:ext cx="7594314" cy="4507806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Summary methods combine estimated gene trees, not true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The individual gene sequence alignments in the 11-taxon datasets have </a:t>
            </a:r>
            <a:r>
              <a:rPr lang="en-US" sz="2800" dirty="0">
                <a:solidFill>
                  <a:schemeClr val="bg1"/>
                </a:solidFill>
              </a:rPr>
              <a:t>poor phylogenetic </a:t>
            </a:r>
            <a:r>
              <a:rPr lang="en-US" sz="2800" dirty="0" smtClean="0">
                <a:solidFill>
                  <a:schemeClr val="bg1"/>
                </a:solidFill>
              </a:rPr>
              <a:t>signal, and result in poorly estimated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Species trees obtained by combining poorly estimated </a:t>
            </a:r>
            <a:r>
              <a:rPr lang="en-US" sz="2800" dirty="0">
                <a:solidFill>
                  <a:schemeClr val="bg1"/>
                </a:solidFill>
              </a:rPr>
              <a:t>gene trees </a:t>
            </a:r>
            <a:r>
              <a:rPr lang="en-US" sz="2800" dirty="0" smtClean="0">
                <a:solidFill>
                  <a:schemeClr val="bg1"/>
                </a:solidFill>
              </a:rPr>
              <a:t>have poor accuracy.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Problem: poor gene trees</a:t>
            </a:r>
            <a:endParaRPr lang="en-US" sz="4000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1854199"/>
            <a:ext cx="7594314" cy="4507806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Summary methods combine estimated gene trees, not true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The individual gene sequence alignments in the 11-taxon datasets have </a:t>
            </a:r>
            <a:r>
              <a:rPr lang="en-US" sz="2800" dirty="0">
                <a:solidFill>
                  <a:srgbClr val="0000FF"/>
                </a:solidFill>
              </a:rPr>
              <a:t>poor phylogenetic </a:t>
            </a:r>
            <a:r>
              <a:rPr lang="en-US" sz="2800" dirty="0" smtClean="0">
                <a:solidFill>
                  <a:srgbClr val="0000FF"/>
                </a:solidFill>
              </a:rPr>
              <a:t>signal</a:t>
            </a:r>
            <a:r>
              <a:rPr lang="en-US" sz="2800" dirty="0" smtClean="0"/>
              <a:t>, and result in </a:t>
            </a:r>
            <a:r>
              <a:rPr lang="en-US" sz="2800" dirty="0" smtClean="0">
                <a:solidFill>
                  <a:srgbClr val="0000FF"/>
                </a:solidFill>
              </a:rPr>
              <a:t>poorly estimated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rgbClr val="FFFFFF"/>
                </a:solidFill>
              </a:rPr>
              <a:t>Species trees obtained by combining poorly estimated </a:t>
            </a:r>
            <a:r>
              <a:rPr lang="en-US" sz="2800" dirty="0">
                <a:solidFill>
                  <a:srgbClr val="FFFFFF"/>
                </a:solidFill>
              </a:rPr>
              <a:t>gene trees </a:t>
            </a:r>
            <a:r>
              <a:rPr lang="en-US" sz="2800" dirty="0" smtClean="0">
                <a:solidFill>
                  <a:srgbClr val="FFFFFF"/>
                </a:solidFill>
              </a:rPr>
              <a:t>have poor accuracy.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671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Problem: poor gene trees</a:t>
            </a:r>
            <a:endParaRPr lang="en-US" sz="4000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1854199"/>
            <a:ext cx="7594314" cy="4507806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Summary methods combine estimated gene trees, not true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The individual gene sequence alignments in the 11-taxon datasets have </a:t>
            </a:r>
            <a:r>
              <a:rPr lang="en-US" sz="2800" dirty="0"/>
              <a:t>poor phylogenetic </a:t>
            </a:r>
            <a:r>
              <a:rPr lang="en-US" sz="2800" dirty="0" smtClean="0"/>
              <a:t>signal, and result in poorly estimated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rgbClr val="0000FF"/>
                </a:solidFill>
              </a:rPr>
              <a:t>Species trees obtained by combining poorly estimated </a:t>
            </a:r>
            <a:r>
              <a:rPr lang="en-US" sz="2800" dirty="0">
                <a:solidFill>
                  <a:srgbClr val="0000FF"/>
                </a:solidFill>
              </a:rPr>
              <a:t>gene trees </a:t>
            </a:r>
            <a:r>
              <a:rPr lang="en-US" sz="2800" dirty="0" smtClean="0">
                <a:solidFill>
                  <a:srgbClr val="0000FF"/>
                </a:solidFill>
              </a:rPr>
              <a:t>have poor accuracy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42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1854199"/>
            <a:ext cx="7594314" cy="4507806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Summary methods combine estimated gene trees, not true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The individual gene sequence alignments in the 11-taxon datasets have </a:t>
            </a:r>
            <a:r>
              <a:rPr lang="en-US" sz="2800" dirty="0">
                <a:solidFill>
                  <a:srgbClr val="000000"/>
                </a:solidFill>
              </a:rPr>
              <a:t>poor phylogenetic </a:t>
            </a:r>
            <a:r>
              <a:rPr lang="en-US" sz="2800" dirty="0" smtClean="0">
                <a:solidFill>
                  <a:srgbClr val="000000"/>
                </a:solidFill>
              </a:rPr>
              <a:t>signal, and result in poorly estimated gene trees</a:t>
            </a:r>
            <a:r>
              <a:rPr lang="en-US" sz="2800" dirty="0" smtClean="0">
                <a:solidFill>
                  <a:srgbClr val="0000FF"/>
                </a:solidFill>
              </a:rPr>
              <a:t>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Species trees obtained by combining poorly estimated </a:t>
            </a:r>
            <a:r>
              <a:rPr lang="en-US" sz="2800" dirty="0">
                <a:solidFill>
                  <a:srgbClr val="000000"/>
                </a:solidFill>
              </a:rPr>
              <a:t>gene trees </a:t>
            </a:r>
            <a:r>
              <a:rPr lang="en-US" sz="2800" dirty="0" smtClean="0">
                <a:solidFill>
                  <a:srgbClr val="000000"/>
                </a:solidFill>
              </a:rPr>
              <a:t>have poor accuracy.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		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7502" y="508368"/>
            <a:ext cx="5664206" cy="95410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TYPICAL PHYLOGENOMICS PROBLEM: </a:t>
            </a:r>
            <a:br>
              <a:rPr lang="en-US" sz="2800" dirty="0">
                <a:solidFill>
                  <a:srgbClr val="0000FF"/>
                </a:solidFill>
              </a:rPr>
            </a:br>
            <a:r>
              <a:rPr lang="en-US" sz="2800" dirty="0" smtClean="0">
                <a:solidFill>
                  <a:srgbClr val="0000FF"/>
                </a:solidFill>
              </a:rPr>
              <a:t>		many </a:t>
            </a:r>
            <a:r>
              <a:rPr lang="en-US" sz="2800" dirty="0">
                <a:solidFill>
                  <a:srgbClr val="0000FF"/>
                </a:solidFill>
              </a:rPr>
              <a:t>poor gene trees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8924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Is the model species tree identifiable?</a:t>
            </a:r>
          </a:p>
          <a:p>
            <a:endParaRPr lang="en-US" dirty="0" smtClean="0"/>
          </a:p>
          <a:p>
            <a:r>
              <a:rPr lang="en-US" dirty="0" smtClean="0"/>
              <a:t>Which estimation methods are statistically consistent under this model?</a:t>
            </a:r>
          </a:p>
          <a:p>
            <a:endParaRPr lang="en-US" dirty="0" smtClean="0"/>
          </a:p>
          <a:p>
            <a:pPr>
              <a:spcAft>
                <a:spcPts val="2400"/>
              </a:spcAft>
            </a:pPr>
            <a:r>
              <a:rPr lang="en-US" dirty="0" smtClean="0"/>
              <a:t>How much data does the method need to estimate the model species tree correctly (with high probability)?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What is the computational complexity of an estimation problem?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is the impact of error in the input data on the estimation of the model species tree?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02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Is the model species tree </a:t>
            </a:r>
            <a:r>
              <a:rPr lang="en-US" smtClean="0"/>
              <a:t>identifiable?</a:t>
            </a:r>
          </a:p>
          <a:p>
            <a:endParaRPr lang="en-US" dirty="0" smtClean="0"/>
          </a:p>
          <a:p>
            <a:r>
              <a:rPr lang="en-US" dirty="0" smtClean="0"/>
              <a:t>Which estimation methods are statistically consistent under this model?</a:t>
            </a:r>
          </a:p>
          <a:p>
            <a:endParaRPr lang="en-US" dirty="0" smtClean="0"/>
          </a:p>
          <a:p>
            <a:pPr>
              <a:spcAft>
                <a:spcPts val="2400"/>
              </a:spcAft>
            </a:pPr>
            <a:r>
              <a:rPr lang="en-US" dirty="0" smtClean="0"/>
              <a:t>How much data does the method need to estimate the model species tree correctly (with high probability)?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What is the computational complexity of an estimation problem?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What is the impact of error in the input data on the estimation of the model species tree?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00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Addressing gene tree estimation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better estimates of the gene trees</a:t>
            </a:r>
          </a:p>
          <a:p>
            <a:r>
              <a:rPr lang="en-US" dirty="0" smtClean="0"/>
              <a:t>Restrict to subset of estimated gene trees </a:t>
            </a:r>
          </a:p>
          <a:p>
            <a:r>
              <a:rPr lang="en-US" dirty="0" smtClean="0"/>
              <a:t>Model error in the estimated gene trees</a:t>
            </a:r>
          </a:p>
          <a:p>
            <a:r>
              <a:rPr lang="en-US" dirty="0" smtClean="0"/>
              <a:t>Modify gene trees to reduce error</a:t>
            </a:r>
          </a:p>
          <a:p>
            <a:r>
              <a:rPr lang="en-US" dirty="0" smtClean="0"/>
              <a:t>“Bin-and-conquer”</a:t>
            </a:r>
          </a:p>
        </p:txBody>
      </p:sp>
    </p:spTree>
    <p:extLst>
      <p:ext uri="{BB962C8B-B14F-4D97-AF65-F5344CB8AC3E}">
        <p14:creationId xmlns:p14="http://schemas.microsoft.com/office/powerpoint/2010/main" val="2056217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Phase 2: Construct tree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4572000" y="2057400"/>
            <a:ext cx="4191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accent2"/>
                </a:solidFill>
                <a:latin typeface="Courier New" charset="0"/>
              </a:rPr>
              <a:t>S1 = -AGGCTATCACCTGACCTCCA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chemeClr val="accent2"/>
                </a:solidFill>
                <a:latin typeface="Courier New" charset="0"/>
              </a:rPr>
              <a:t>S2 = TAG-CTATCAC--GACCGC--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chemeClr val="accent2"/>
                </a:solidFill>
                <a:latin typeface="Courier New" charset="0"/>
              </a:rPr>
              <a:t>S3 = TAG-CT-------GACCGC--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chemeClr val="accent2"/>
                </a:solidFill>
                <a:latin typeface="Courier New" charset="0"/>
              </a:rPr>
              <a:t>S4 = -------TCAC--GACCGACA</a:t>
            </a:r>
            <a:endParaRPr lang="en-US" sz="2000" dirty="0">
              <a:solidFill>
                <a:schemeClr val="accent2"/>
              </a:solidFill>
              <a:latin typeface="Courier New" charset="0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28600" y="2025650"/>
            <a:ext cx="3994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S1 = AGGCTATCACCTGACCTCCA</a:t>
            </a:r>
          </a:p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S2 = TAGCTATCACGACCGC</a:t>
            </a:r>
          </a:p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S3 = TAGCTGACCGC</a:t>
            </a:r>
          </a:p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S4 = TCACGACCGACA</a:t>
            </a:r>
            <a:endParaRPr lang="en-US" sz="2000" b="1">
              <a:solidFill>
                <a:srgbClr val="006699"/>
              </a:solidFill>
              <a:latin typeface="Courier New" charset="0"/>
            </a:endParaRPr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4038600" y="2743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2514600" y="403860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b="1">
              <a:latin typeface="Times" charset="0"/>
            </a:endParaRP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2286000" y="41910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b="1">
              <a:latin typeface="Times" charset="0"/>
            </a:endParaRPr>
          </a:p>
        </p:txBody>
      </p:sp>
      <p:cxnSp>
        <p:nvCxnSpPr>
          <p:cNvPr id="62472" name="AutoShape 8"/>
          <p:cNvCxnSpPr>
            <a:cxnSpLocks noChangeShapeType="1"/>
          </p:cNvCxnSpPr>
          <p:nvPr/>
        </p:nvCxnSpPr>
        <p:spPr bwMode="auto">
          <a:xfrm>
            <a:off x="2362200" y="4267200"/>
            <a:ext cx="5334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2473" name="AutoShape 9"/>
          <p:cNvCxnSpPr>
            <a:cxnSpLocks noChangeShapeType="1"/>
          </p:cNvCxnSpPr>
          <p:nvPr/>
        </p:nvCxnSpPr>
        <p:spPr bwMode="auto">
          <a:xfrm>
            <a:off x="2895600" y="4876800"/>
            <a:ext cx="990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2474" name="AutoShape 10"/>
          <p:cNvCxnSpPr>
            <a:cxnSpLocks noChangeShapeType="1"/>
          </p:cNvCxnSpPr>
          <p:nvPr/>
        </p:nvCxnSpPr>
        <p:spPr bwMode="auto">
          <a:xfrm flipV="1">
            <a:off x="3886200" y="4343400"/>
            <a:ext cx="5334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2475" name="AutoShape 11"/>
          <p:cNvCxnSpPr>
            <a:cxnSpLocks noChangeShapeType="1"/>
          </p:cNvCxnSpPr>
          <p:nvPr/>
        </p:nvCxnSpPr>
        <p:spPr bwMode="auto">
          <a:xfrm>
            <a:off x="3886200" y="4876800"/>
            <a:ext cx="6096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2476" name="AutoShape 12"/>
          <p:cNvCxnSpPr>
            <a:cxnSpLocks noChangeShapeType="1"/>
          </p:cNvCxnSpPr>
          <p:nvPr/>
        </p:nvCxnSpPr>
        <p:spPr bwMode="auto">
          <a:xfrm flipH="1">
            <a:off x="2362200" y="4876800"/>
            <a:ext cx="5334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1981200" y="396240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latin typeface="Times" charset="0"/>
              </a:rPr>
              <a:t>S1</a:t>
            </a:r>
            <a:endParaRPr lang="en-US" b="1">
              <a:latin typeface="Times" charset="0"/>
            </a:endParaRP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2057400" y="533400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latin typeface="Times" charset="0"/>
              </a:rPr>
              <a:t>S4</a:t>
            </a:r>
            <a:endParaRPr lang="en-US" b="1">
              <a:latin typeface="Times" charset="0"/>
            </a:endParaRP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4419600" y="40386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latin typeface="Times" charset="0"/>
              </a:rPr>
              <a:t>S2</a:t>
            </a:r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>
            <a:off x="4495800" y="5334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latin typeface="Times" charset="0"/>
              </a:rPr>
              <a:t>S3</a:t>
            </a:r>
          </a:p>
        </p:txBody>
      </p:sp>
      <p:sp>
        <p:nvSpPr>
          <p:cNvPr id="62481" name="Line 17"/>
          <p:cNvSpPr>
            <a:spLocks noChangeShapeType="1"/>
          </p:cNvSpPr>
          <p:nvPr/>
        </p:nvSpPr>
        <p:spPr bwMode="auto">
          <a:xfrm flipH="1">
            <a:off x="4800600" y="3505200"/>
            <a:ext cx="1752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Addressing gene tree estimation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better estimates of the gene trees</a:t>
            </a:r>
          </a:p>
          <a:p>
            <a:r>
              <a:rPr lang="en-US" dirty="0" smtClean="0"/>
              <a:t>Restrict to subset of estimated gene trees </a:t>
            </a:r>
          </a:p>
          <a:p>
            <a:r>
              <a:rPr lang="en-US" dirty="0" smtClean="0"/>
              <a:t>Model error in the estimated gene trees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Modify gene trees to reduce error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“Bin-and-conquer”</a:t>
            </a:r>
          </a:p>
        </p:txBody>
      </p:sp>
    </p:spTree>
    <p:extLst>
      <p:ext uri="{BB962C8B-B14F-4D97-AF65-F5344CB8AC3E}">
        <p14:creationId xmlns:p14="http://schemas.microsoft.com/office/powerpoint/2010/main" val="3022644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Technique #2: Bin-and-Conquer?</a:t>
            </a:r>
            <a:endParaRPr lang="en-US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799" y="2057398"/>
            <a:ext cx="7772401" cy="4143190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 smtClean="0">
                <a:cs typeface="Calibri"/>
              </a:rPr>
              <a:t>Assign genes </a:t>
            </a:r>
            <a:r>
              <a:rPr lang="en-US" sz="9600" dirty="0">
                <a:cs typeface="Calibri"/>
              </a:rPr>
              <a:t>to </a:t>
            </a:r>
            <a:r>
              <a:rPr lang="ja-JP" altLang="en-US" sz="9600" dirty="0">
                <a:cs typeface="Calibri"/>
              </a:rPr>
              <a:t>“</a:t>
            </a:r>
            <a:r>
              <a:rPr lang="en-US" sz="9600" dirty="0">
                <a:cs typeface="Calibri"/>
              </a:rPr>
              <a:t>bins</a:t>
            </a:r>
            <a:r>
              <a:rPr lang="ja-JP" altLang="en-US" sz="9600" dirty="0" smtClean="0">
                <a:cs typeface="Calibri"/>
              </a:rPr>
              <a:t>”</a:t>
            </a:r>
            <a:r>
              <a:rPr lang="en-US" altLang="ja-JP" sz="9600" dirty="0" smtClean="0">
                <a:cs typeface="Calibri"/>
              </a:rPr>
              <a:t>, creating “supergene alignments”</a:t>
            </a:r>
            <a:endParaRPr lang="en-US" sz="9600" dirty="0" smtClean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9600" dirty="0">
              <a:cs typeface="Calibri"/>
            </a:endParaRP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>
                <a:cs typeface="Calibri"/>
              </a:rPr>
              <a:t>Estimate trees on each supergene alignment </a:t>
            </a:r>
            <a:r>
              <a:rPr lang="en-US" sz="9600" dirty="0" smtClean="0">
                <a:cs typeface="Calibri"/>
              </a:rPr>
              <a:t>using maximum likelihood</a:t>
            </a: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endParaRPr lang="en-US" sz="9600" dirty="0">
              <a:cs typeface="Calibri"/>
            </a:endParaRP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 smtClean="0">
                <a:cs typeface="Calibri"/>
              </a:rPr>
              <a:t>Combine </a:t>
            </a:r>
            <a:r>
              <a:rPr lang="en-US" sz="9600" dirty="0">
                <a:cs typeface="Calibri"/>
              </a:rPr>
              <a:t>the supergene trees together using </a:t>
            </a:r>
            <a:r>
              <a:rPr lang="en-US" sz="9600" dirty="0" smtClean="0">
                <a:cs typeface="Calibri"/>
              </a:rPr>
              <a:t>a summary method</a:t>
            </a:r>
          </a:p>
          <a:p>
            <a:pPr marL="0" indent="0">
              <a:lnSpc>
                <a:spcPct val="90000"/>
              </a:lnSpc>
              <a:buNone/>
            </a:pPr>
            <a:endParaRPr lang="en-US" sz="9600" dirty="0" smtClean="0">
              <a:solidFill>
                <a:schemeClr val="bg1"/>
              </a:solidFill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9600" dirty="0" smtClean="0">
                <a:solidFill>
                  <a:schemeClr val="bg1"/>
                </a:solidFill>
                <a:cs typeface="Calibri"/>
              </a:rPr>
              <a:t>Variants:</a:t>
            </a:r>
          </a:p>
          <a:p>
            <a:pPr marL="0" indent="0">
              <a:lnSpc>
                <a:spcPct val="90000"/>
              </a:lnSpc>
              <a:buNone/>
            </a:pPr>
            <a:endParaRPr lang="en-US" sz="9600" dirty="0">
              <a:solidFill>
                <a:schemeClr val="bg1"/>
              </a:solidFill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9600" dirty="0" smtClean="0">
                <a:solidFill>
                  <a:schemeClr val="bg1"/>
                </a:solidFill>
                <a:cs typeface="Calibri"/>
              </a:rPr>
              <a:t>Naïve binning (</a:t>
            </a:r>
            <a:r>
              <a:rPr lang="en-US" sz="9600" dirty="0" err="1" smtClean="0">
                <a:solidFill>
                  <a:schemeClr val="bg1"/>
                </a:solidFill>
                <a:cs typeface="Calibri"/>
              </a:rPr>
              <a:t>Bayzid</a:t>
            </a:r>
            <a:r>
              <a:rPr lang="en-US" sz="9600" dirty="0" smtClean="0">
                <a:solidFill>
                  <a:schemeClr val="bg1"/>
                </a:solidFill>
                <a:cs typeface="Calibri"/>
              </a:rPr>
              <a:t> and Warnow, Bioinformatics 2013)</a:t>
            </a:r>
          </a:p>
          <a:p>
            <a:pPr>
              <a:lnSpc>
                <a:spcPct val="90000"/>
              </a:lnSpc>
            </a:pPr>
            <a:r>
              <a:rPr lang="en-US" sz="9600" dirty="0" smtClean="0">
                <a:solidFill>
                  <a:schemeClr val="bg1"/>
                </a:solidFill>
                <a:cs typeface="Calibri"/>
              </a:rPr>
              <a:t>Statistical binning (</a:t>
            </a:r>
            <a:r>
              <a:rPr lang="en-US" sz="9600" dirty="0" err="1" smtClean="0">
                <a:solidFill>
                  <a:schemeClr val="bg1"/>
                </a:solidFill>
                <a:cs typeface="Calibri"/>
              </a:rPr>
              <a:t>Mirarab</a:t>
            </a:r>
            <a:r>
              <a:rPr lang="en-US" sz="9600" dirty="0" smtClean="0">
                <a:solidFill>
                  <a:schemeClr val="bg1"/>
                </a:solidFill>
                <a:cs typeface="Calibri"/>
              </a:rPr>
              <a:t>, </a:t>
            </a:r>
            <a:r>
              <a:rPr lang="en-US" sz="9600" dirty="0" err="1" smtClean="0">
                <a:solidFill>
                  <a:schemeClr val="bg1"/>
                </a:solidFill>
                <a:cs typeface="Calibri"/>
              </a:rPr>
              <a:t>Bayzid</a:t>
            </a:r>
            <a:r>
              <a:rPr lang="en-US" sz="9600" dirty="0" smtClean="0">
                <a:solidFill>
                  <a:schemeClr val="bg1"/>
                </a:solidFill>
                <a:cs typeface="Calibri"/>
              </a:rPr>
              <a:t>, and Warnow, in preparation</a:t>
            </a:r>
            <a:r>
              <a:rPr lang="en-US" sz="9600" dirty="0" smtClean="0">
                <a:solidFill>
                  <a:schemeClr val="bg1"/>
                </a:solidFill>
              </a:rPr>
              <a:t>)  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8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Technique #2: Bin-and-Conquer?</a:t>
            </a:r>
            <a:endParaRPr lang="en-US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799" y="2057398"/>
            <a:ext cx="7772401" cy="4143190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 smtClean="0">
                <a:cs typeface="Calibri"/>
              </a:rPr>
              <a:t>Assign genes </a:t>
            </a:r>
            <a:r>
              <a:rPr lang="en-US" sz="9600" dirty="0">
                <a:cs typeface="Calibri"/>
              </a:rPr>
              <a:t>to </a:t>
            </a:r>
            <a:r>
              <a:rPr lang="ja-JP" altLang="en-US" sz="9600" dirty="0">
                <a:cs typeface="Calibri"/>
              </a:rPr>
              <a:t>“</a:t>
            </a:r>
            <a:r>
              <a:rPr lang="en-US" sz="9600" dirty="0">
                <a:cs typeface="Calibri"/>
              </a:rPr>
              <a:t>bins</a:t>
            </a:r>
            <a:r>
              <a:rPr lang="ja-JP" altLang="en-US" sz="9600" dirty="0" smtClean="0">
                <a:cs typeface="Calibri"/>
              </a:rPr>
              <a:t>”</a:t>
            </a:r>
            <a:r>
              <a:rPr lang="en-US" altLang="ja-JP" sz="9600" dirty="0" smtClean="0">
                <a:cs typeface="Calibri"/>
              </a:rPr>
              <a:t>, creating “supergene alignments”</a:t>
            </a:r>
            <a:endParaRPr lang="en-US" sz="9600" dirty="0" smtClean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9600" dirty="0">
              <a:cs typeface="Calibri"/>
            </a:endParaRP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>
                <a:cs typeface="Calibri"/>
              </a:rPr>
              <a:t>Estimate trees on each supergene alignment </a:t>
            </a:r>
            <a:r>
              <a:rPr lang="en-US" sz="9600" dirty="0" smtClean="0">
                <a:cs typeface="Calibri"/>
              </a:rPr>
              <a:t>using maximum likelihood</a:t>
            </a: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endParaRPr lang="en-US" sz="9600" dirty="0">
              <a:cs typeface="Calibri"/>
            </a:endParaRP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 smtClean="0">
                <a:cs typeface="Calibri"/>
              </a:rPr>
              <a:t>Combine </a:t>
            </a:r>
            <a:r>
              <a:rPr lang="en-US" sz="9600" dirty="0">
                <a:cs typeface="Calibri"/>
              </a:rPr>
              <a:t>the supergene trees together using </a:t>
            </a:r>
            <a:r>
              <a:rPr lang="en-US" sz="9600" dirty="0" smtClean="0">
                <a:cs typeface="Calibri"/>
              </a:rPr>
              <a:t>a summary method</a:t>
            </a:r>
          </a:p>
          <a:p>
            <a:pPr marL="0" indent="0">
              <a:lnSpc>
                <a:spcPct val="90000"/>
              </a:lnSpc>
              <a:buNone/>
            </a:pPr>
            <a:endParaRPr lang="en-US" sz="9600" dirty="0" smtClean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9600" dirty="0" smtClean="0">
                <a:cs typeface="Calibri"/>
              </a:rPr>
              <a:t>Variants:</a:t>
            </a:r>
          </a:p>
          <a:p>
            <a:pPr marL="0" indent="0">
              <a:lnSpc>
                <a:spcPct val="90000"/>
              </a:lnSpc>
              <a:buNone/>
            </a:pPr>
            <a:endParaRPr lang="en-US" sz="9600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9600" dirty="0" smtClean="0">
                <a:cs typeface="Calibri"/>
              </a:rPr>
              <a:t>Naïve binning (</a:t>
            </a:r>
            <a:r>
              <a:rPr lang="en-US" sz="9600" dirty="0" err="1" smtClean="0">
                <a:cs typeface="Calibri"/>
              </a:rPr>
              <a:t>Bayzid</a:t>
            </a:r>
            <a:r>
              <a:rPr lang="en-US" sz="9600" dirty="0" smtClean="0">
                <a:cs typeface="Calibri"/>
              </a:rPr>
              <a:t> and Warnow, Bioinformatics 2013)</a:t>
            </a:r>
          </a:p>
          <a:p>
            <a:pPr>
              <a:lnSpc>
                <a:spcPct val="90000"/>
              </a:lnSpc>
            </a:pPr>
            <a:r>
              <a:rPr lang="en-US" sz="9600" dirty="0" smtClean="0">
                <a:solidFill>
                  <a:srgbClr val="0000FF"/>
                </a:solidFill>
                <a:cs typeface="Calibri"/>
              </a:rPr>
              <a:t>Statistical binning (</a:t>
            </a:r>
            <a:r>
              <a:rPr lang="en-US" sz="9600" dirty="0" err="1" smtClean="0">
                <a:solidFill>
                  <a:srgbClr val="0000FF"/>
                </a:solidFill>
                <a:cs typeface="Calibri"/>
              </a:rPr>
              <a:t>Mirarab</a:t>
            </a:r>
            <a:r>
              <a:rPr lang="en-US" sz="9600" dirty="0" smtClean="0">
                <a:solidFill>
                  <a:srgbClr val="0000FF"/>
                </a:solidFill>
                <a:cs typeface="Calibri"/>
              </a:rPr>
              <a:t>, </a:t>
            </a:r>
            <a:r>
              <a:rPr lang="en-US" sz="9600" dirty="0" err="1" smtClean="0">
                <a:solidFill>
                  <a:srgbClr val="0000FF"/>
                </a:solidFill>
                <a:cs typeface="Calibri"/>
              </a:rPr>
              <a:t>Bayzid</a:t>
            </a:r>
            <a:r>
              <a:rPr lang="en-US" sz="9600" dirty="0" smtClean="0">
                <a:solidFill>
                  <a:srgbClr val="0000FF"/>
                </a:solidFill>
                <a:cs typeface="Calibri"/>
              </a:rPr>
              <a:t>, and Warnow, in preparation</a:t>
            </a:r>
            <a:r>
              <a:rPr lang="en-US" sz="9600" dirty="0" smtClean="0">
                <a:solidFill>
                  <a:srgbClr val="0000FF"/>
                </a:solidFill>
              </a:rPr>
              <a:t>)  </a:t>
            </a:r>
            <a:endParaRPr lang="en-US" sz="9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83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 binning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340625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Input: estimated gene trees with bootstrap support, and minimum </a:t>
            </a:r>
            <a:r>
              <a:rPr lang="en-US" dirty="0" smtClean="0">
                <a:solidFill>
                  <a:srgbClr val="0000FF"/>
                </a:solidFill>
              </a:rPr>
              <a:t>support threshold t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/>
              <a:t>Output: partition of the estimated gene trees into sets, so that no two gene trees in the same set are strongly incompatible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Vertex coloring problem (NP-hard),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but good heuristics are available (e.g., </a:t>
            </a:r>
            <a:r>
              <a:rPr lang="en-US" dirty="0" err="1" smtClean="0">
                <a:solidFill>
                  <a:schemeClr val="bg1"/>
                </a:solidFill>
              </a:rPr>
              <a:t>Brelaz</a:t>
            </a:r>
            <a:r>
              <a:rPr lang="en-US" dirty="0" smtClean="0">
                <a:solidFill>
                  <a:schemeClr val="bg1"/>
                </a:solidFill>
              </a:rPr>
              <a:t> 1979)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However, for statistical inference reasons, we need balanced vertex color classes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520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 binning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340625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Input: estimated gene trees with bootstrap support, and minimum </a:t>
            </a:r>
            <a:r>
              <a:rPr lang="en-US" dirty="0" smtClean="0">
                <a:solidFill>
                  <a:srgbClr val="0000FF"/>
                </a:solidFill>
              </a:rPr>
              <a:t>support threshold t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/>
              <a:t>Output: partition of the estimated gene trees into sets, so that no two gene trees in the same set are strongly incompatible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Vertex coloring problem (NP-hard), 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but good heuristics are available (e.g., </a:t>
            </a:r>
            <a:r>
              <a:rPr lang="en-US" dirty="0" err="1" smtClean="0">
                <a:solidFill>
                  <a:srgbClr val="0000FF"/>
                </a:solidFill>
              </a:rPr>
              <a:t>Brelaz</a:t>
            </a:r>
            <a:r>
              <a:rPr lang="en-US" dirty="0" smtClean="0">
                <a:solidFill>
                  <a:srgbClr val="0000FF"/>
                </a:solidFill>
              </a:rPr>
              <a:t> 1979)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However, for statistical inference reasons, we need balanced vertex color classes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54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2"/>
          <p:cNvSpPr/>
          <p:nvPr/>
        </p:nvSpPr>
        <p:spPr>
          <a:xfrm>
            <a:off x="866186" y="1675374"/>
            <a:ext cx="7306638" cy="343450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Statistical Binning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53472" y="5468473"/>
            <a:ext cx="5924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Mirarab</a:t>
            </a:r>
            <a:r>
              <a:rPr lang="en-US" dirty="0" smtClean="0"/>
              <a:t>, </a:t>
            </a:r>
            <a:r>
              <a:rPr lang="en-US" dirty="0" err="1" smtClean="0"/>
              <a:t>Bayzid</a:t>
            </a:r>
            <a:r>
              <a:rPr lang="en-US" dirty="0" smtClean="0"/>
              <a:t>, and Warnow, in preparation </a:t>
            </a:r>
          </a:p>
          <a:p>
            <a:r>
              <a:rPr lang="en-US" dirty="0" smtClean="0"/>
              <a:t>Modification of </a:t>
            </a:r>
            <a:r>
              <a:rPr lang="en-US" dirty="0" err="1" smtClean="0"/>
              <a:t>Brelaz</a:t>
            </a:r>
            <a:r>
              <a:rPr lang="en-US" dirty="0" smtClean="0"/>
              <a:t> Heuristic for minimum vertex coloring.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299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 binning vs. </a:t>
            </a:r>
            <a:r>
              <a:rPr lang="en-US" dirty="0" err="1" smtClean="0"/>
              <a:t>unbinned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591258" y="4973532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7693" y="5900081"/>
            <a:ext cx="851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Mirarab</a:t>
            </a:r>
            <a:r>
              <a:rPr lang="en-US" dirty="0" smtClean="0"/>
              <a:t>, et al. in preparation</a:t>
            </a:r>
          </a:p>
          <a:p>
            <a:r>
              <a:rPr lang="en-US" dirty="0" smtClean="0"/>
              <a:t>Datasets: 11-taxon </a:t>
            </a:r>
            <a:r>
              <a:rPr lang="en-US" dirty="0" err="1" smtClean="0"/>
              <a:t>strongILS</a:t>
            </a:r>
            <a:r>
              <a:rPr lang="en-US" dirty="0" smtClean="0"/>
              <a:t> datasets with 50 genes, Chung and </a:t>
            </a:r>
            <a:r>
              <a:rPr lang="en-US" dirty="0" err="1"/>
              <a:t>Ané</a:t>
            </a:r>
            <a:r>
              <a:rPr lang="en-US" dirty="0"/>
              <a:t>,  </a:t>
            </a:r>
            <a:r>
              <a:rPr lang="en-US" dirty="0" smtClean="0"/>
              <a:t>Systematic Biology</a:t>
            </a:r>
            <a:endParaRPr lang="en-US" dirty="0"/>
          </a:p>
        </p:txBody>
      </p:sp>
      <p:pic>
        <p:nvPicPr>
          <p:cNvPr id="4" name="Picture 3" descr="11_50-strong-stat-binn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72" y="1729320"/>
            <a:ext cx="7747938" cy="34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3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Avian Phylogenomics Project</a:t>
            </a:r>
          </a:p>
        </p:txBody>
      </p:sp>
      <p:pic>
        <p:nvPicPr>
          <p:cNvPr id="217092" name="Picture 4" descr="Erich Jarvis Grey Letter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09800"/>
            <a:ext cx="1426169" cy="8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95" name="Picture 7" descr="guoj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05" y="2242720"/>
            <a:ext cx="642734" cy="77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6" name="Text Box 8"/>
          <p:cNvSpPr txBox="1"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7772400" cy="4114800"/>
          </a:xfrm>
          <a:noFill/>
          <a:ln/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 smtClean="0"/>
              <a:t>E </a:t>
            </a:r>
            <a:r>
              <a:rPr lang="en-US" sz="1600" dirty="0"/>
              <a:t>Jarvis,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/>
              <a:t>HHMI</a:t>
            </a:r>
            <a:endParaRPr lang="en-US" sz="2400" dirty="0"/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3736971" y="1568917"/>
            <a:ext cx="103345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G </a:t>
            </a:r>
            <a:r>
              <a:rPr lang="en-US" sz="1600" dirty="0"/>
              <a:t>Zhang, </a:t>
            </a:r>
          </a:p>
          <a:p>
            <a:r>
              <a:rPr lang="en-US" sz="1600" dirty="0"/>
              <a:t>BGI</a:t>
            </a:r>
          </a:p>
        </p:txBody>
      </p:sp>
      <p:pic>
        <p:nvPicPr>
          <p:cNvPr id="217099" name="Picture 11" descr="tom gilb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78" y="2227979"/>
            <a:ext cx="804201" cy="8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0" name="Text Box 12"/>
          <p:cNvSpPr txBox="1">
            <a:spLocks noChangeArrowheads="1"/>
          </p:cNvSpPr>
          <p:nvPr/>
        </p:nvSpPr>
        <p:spPr bwMode="auto">
          <a:xfrm>
            <a:off x="1914060" y="1554598"/>
            <a:ext cx="1347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MTP Gilbert,</a:t>
            </a:r>
          </a:p>
          <a:p>
            <a:r>
              <a:rPr lang="en-US" sz="1600" dirty="0"/>
              <a:t>Copenhagen</a:t>
            </a:r>
            <a:endParaRPr lang="en-US" sz="1800" dirty="0"/>
          </a:p>
        </p:txBody>
      </p:sp>
      <p:pic>
        <p:nvPicPr>
          <p:cNvPr id="217101" name="Picture 13" descr="siava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51" y="2249644"/>
            <a:ext cx="768512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102" name="Picture 14" descr="warn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573" y="2249644"/>
            <a:ext cx="669994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6563646" y="1572840"/>
            <a:ext cx="2327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S. </a:t>
            </a:r>
            <a:r>
              <a:rPr lang="en-US" sz="1600" dirty="0" err="1" smtClean="0"/>
              <a:t>Mirarab</a:t>
            </a:r>
            <a:r>
              <a:rPr lang="en-US" sz="1600" dirty="0" smtClean="0"/>
              <a:t>   Md</a:t>
            </a:r>
            <a:r>
              <a:rPr lang="en-US" sz="1600" dirty="0"/>
              <a:t>. S. </a:t>
            </a:r>
            <a:r>
              <a:rPr lang="en-US" sz="1600" dirty="0" err="1"/>
              <a:t>Bayzid</a:t>
            </a:r>
            <a:r>
              <a:rPr lang="en-US" sz="1600" dirty="0"/>
              <a:t>, UT-</a:t>
            </a:r>
            <a:r>
              <a:rPr lang="en-US" sz="1600" dirty="0" smtClean="0"/>
              <a:t>Austin        UT-Austin</a:t>
            </a:r>
            <a:endParaRPr lang="en-US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75" y="2242720"/>
            <a:ext cx="726848" cy="789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0559" y="1565368"/>
            <a:ext cx="121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T. Warnow</a:t>
            </a:r>
          </a:p>
          <a:p>
            <a:r>
              <a:rPr lang="en-US" dirty="0" smtClean="0"/>
              <a:t>UT-Austin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60653" y="3365890"/>
            <a:ext cx="315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Plus many many other people…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20040000">
            <a:off x="975975" y="1905904"/>
            <a:ext cx="6812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Gene Tree Incongruence</a:t>
            </a:r>
          </a:p>
          <a:p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336550" y="4285205"/>
            <a:ext cx="88900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Strong evidence for substantial ILS, suggesting need for 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coalescent-based species tree estimation.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But MP-EST on full set of 14,000 gene trees was considered 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unreliable, due to poorly estimated exon trees (very low phylogenetic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signal in exon sequence alignments).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00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Avian Phylogeny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GTRGAMMA Maximum likelihood analysis (</a:t>
            </a:r>
            <a:r>
              <a:rPr lang="en-US" dirty="0" err="1" smtClean="0">
                <a:solidFill>
                  <a:srgbClr val="0000FF"/>
                </a:solidFill>
              </a:rPr>
              <a:t>RAxML</a:t>
            </a:r>
            <a:r>
              <a:rPr lang="en-US" dirty="0" smtClean="0">
                <a:solidFill>
                  <a:srgbClr val="0000FF"/>
                </a:solidFill>
              </a:rPr>
              <a:t>) of  37 million </a:t>
            </a:r>
            <a:r>
              <a:rPr lang="en-US" dirty="0" err="1" smtClean="0">
                <a:solidFill>
                  <a:srgbClr val="0000FF"/>
                </a:solidFill>
              </a:rPr>
              <a:t>basepair</a:t>
            </a:r>
            <a:r>
              <a:rPr lang="en-US" dirty="0" smtClean="0">
                <a:solidFill>
                  <a:srgbClr val="0000FF"/>
                </a:solidFill>
              </a:rPr>
              <a:t> alignment </a:t>
            </a:r>
            <a:r>
              <a:rPr lang="en-US" dirty="0" smtClean="0"/>
              <a:t>(exons, introns, UCEs)  – highly resolved tree with near 100% bootstrap support. </a:t>
            </a:r>
          </a:p>
          <a:p>
            <a:endParaRPr lang="en-US" dirty="0" smtClean="0"/>
          </a:p>
          <a:p>
            <a:r>
              <a:rPr lang="en-US" dirty="0" smtClean="0"/>
              <a:t>More than </a:t>
            </a:r>
            <a:r>
              <a:rPr lang="en-US" dirty="0" smtClean="0">
                <a:solidFill>
                  <a:srgbClr val="FF0000"/>
                </a:solidFill>
              </a:rPr>
              <a:t>17 years of compute time, </a:t>
            </a:r>
            <a:r>
              <a:rPr lang="en-US" dirty="0" smtClean="0"/>
              <a:t>and used 256 GB.  Run at HPC centers.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Unbinned</a:t>
            </a:r>
            <a:r>
              <a:rPr lang="en-US" dirty="0" smtClean="0">
                <a:solidFill>
                  <a:schemeClr val="bg1"/>
                </a:solidFill>
              </a:rPr>
              <a:t> MP-EST on 14000+ genes: highly incongruent with the concatenated maximum likelihood analysis, poor bootstrap support.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Statistical binning version of MP-EST on 14000+ gene trees – highly resolved tree, largely congruent with the concatenated analysis, good bootstrap support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Statistical binning: faster than concatenated analysis, highly parallelized.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009" y="6126163"/>
            <a:ext cx="4336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Avian </a:t>
            </a:r>
            <a:r>
              <a:rPr lang="en-US" dirty="0" err="1" smtClean="0"/>
              <a:t>Phylogenomics</a:t>
            </a:r>
            <a:r>
              <a:rPr lang="en-US" dirty="0" smtClean="0"/>
              <a:t> Project, in 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009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Avian Phylogeny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GTRGAMMA Maximum likelihood analysis (</a:t>
            </a:r>
            <a:r>
              <a:rPr lang="en-US" dirty="0" err="1" smtClean="0">
                <a:solidFill>
                  <a:srgbClr val="0000FF"/>
                </a:solidFill>
              </a:rPr>
              <a:t>RAxML</a:t>
            </a:r>
            <a:r>
              <a:rPr lang="en-US" dirty="0" smtClean="0">
                <a:solidFill>
                  <a:srgbClr val="0000FF"/>
                </a:solidFill>
              </a:rPr>
              <a:t>) of  37 million </a:t>
            </a:r>
            <a:r>
              <a:rPr lang="en-US" dirty="0" err="1" smtClean="0">
                <a:solidFill>
                  <a:srgbClr val="0000FF"/>
                </a:solidFill>
              </a:rPr>
              <a:t>basepair</a:t>
            </a:r>
            <a:r>
              <a:rPr lang="en-US" dirty="0" smtClean="0">
                <a:solidFill>
                  <a:srgbClr val="0000FF"/>
                </a:solidFill>
              </a:rPr>
              <a:t> alignment </a:t>
            </a:r>
            <a:r>
              <a:rPr lang="en-US" dirty="0" smtClean="0"/>
              <a:t>(exons, introns, UCEs)  – highly resolved tree with near 100% bootstrap support. </a:t>
            </a:r>
          </a:p>
          <a:p>
            <a:endParaRPr lang="en-US" dirty="0" smtClean="0"/>
          </a:p>
          <a:p>
            <a:r>
              <a:rPr lang="en-US" dirty="0" smtClean="0"/>
              <a:t>More than </a:t>
            </a:r>
            <a:r>
              <a:rPr lang="en-US" dirty="0" smtClean="0">
                <a:solidFill>
                  <a:srgbClr val="FF0000"/>
                </a:solidFill>
              </a:rPr>
              <a:t>17 years of compute time, </a:t>
            </a:r>
            <a:r>
              <a:rPr lang="en-US" dirty="0" smtClean="0"/>
              <a:t>and used 256 GB.  Run at HPC centers.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Unbinned</a:t>
            </a:r>
            <a:r>
              <a:rPr lang="en-US" dirty="0" smtClean="0">
                <a:solidFill>
                  <a:srgbClr val="0000FF"/>
                </a:solidFill>
              </a:rPr>
              <a:t> MP-EST on 14000+ genes</a:t>
            </a:r>
            <a:r>
              <a:rPr lang="en-US" dirty="0" smtClean="0">
                <a:solidFill>
                  <a:srgbClr val="FF0000"/>
                </a:solidFill>
              </a:rPr>
              <a:t>: highly incongruent with the concatenated maximum likelihood analysis, poor bootstrap support.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Statistical binning version of MP-EST on 14000+ gene trees – highly resolved tree, largely congruent with the concatenated analysis, good bootstrap support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Statistical binning: faster than concatenated analysis, highly parallelized.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009" y="6126163"/>
            <a:ext cx="4336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Avian </a:t>
            </a:r>
            <a:r>
              <a:rPr lang="en-US" dirty="0" err="1" smtClean="0"/>
              <a:t>Phylogenomics</a:t>
            </a:r>
            <a:r>
              <a:rPr lang="en-US" dirty="0" smtClean="0"/>
              <a:t> Project, in 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6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077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Multiple Sequence Alignment (MSA): </a:t>
            </a:r>
            <a:br>
              <a:rPr lang="en-US" sz="36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i="1">
                <a:latin typeface="Arial" charset="0"/>
                <a:ea typeface="ＭＳ Ｐゴシック" charset="0"/>
                <a:cs typeface="ＭＳ Ｐゴシック" charset="0"/>
              </a:rPr>
              <a:t>another grand challenge</a:t>
            </a:r>
            <a:r>
              <a:rPr lang="en-US" sz="3600" baseline="30000"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endParaRPr lang="en-US" sz="3600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4572000" y="2057400"/>
            <a:ext cx="419100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accent2"/>
                </a:solidFill>
                <a:latin typeface="Courier New" charset="0"/>
              </a:rPr>
              <a:t>S1 = -AGGCTATCACCTGACCTCCA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chemeClr val="accent2"/>
                </a:solidFill>
                <a:latin typeface="Courier New" charset="0"/>
              </a:rPr>
              <a:t>S2 = TAG-CTATCAC--GACCGC--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chemeClr val="accent2"/>
                </a:solidFill>
                <a:latin typeface="Courier New" charset="0"/>
              </a:rPr>
              <a:t>S3 = TAG-CT-------GACCGC--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chemeClr val="accent2"/>
                </a:solidFill>
                <a:latin typeface="Courier New" charset="0"/>
              </a:rPr>
              <a:t>…</a:t>
            </a:r>
          </a:p>
          <a:p>
            <a:pPr eaLnBrk="1" hangingPunct="1">
              <a:defRPr/>
            </a:pPr>
            <a:r>
              <a:rPr lang="en-US" sz="2000" b="1" dirty="0" err="1">
                <a:solidFill>
                  <a:schemeClr val="accent2"/>
                </a:solidFill>
                <a:latin typeface="Courier New" charset="0"/>
              </a:rPr>
              <a:t>Sn</a:t>
            </a:r>
            <a:r>
              <a:rPr lang="en-US" sz="2000" b="1" dirty="0">
                <a:solidFill>
                  <a:schemeClr val="accent2"/>
                </a:solidFill>
                <a:latin typeface="Courier New" charset="0"/>
              </a:rPr>
              <a:t> = -------TCAC--GACCGACA</a:t>
            </a:r>
            <a:endParaRPr lang="en-US" sz="2000" dirty="0">
              <a:solidFill>
                <a:schemeClr val="accent2"/>
              </a:solidFill>
              <a:latin typeface="Courier New" charset="0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28600" y="2057400"/>
            <a:ext cx="403860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accent2"/>
                </a:solidFill>
                <a:latin typeface="Courier New" charset="0"/>
              </a:rPr>
              <a:t>S1 = AGGCTATCACCTGACCTCCA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chemeClr val="accent2"/>
                </a:solidFill>
                <a:latin typeface="Courier New" charset="0"/>
              </a:rPr>
              <a:t>S2 = TAGCTATCACGACCGC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chemeClr val="accent2"/>
                </a:solidFill>
                <a:latin typeface="Courier New" charset="0"/>
              </a:rPr>
              <a:t>S3 = TAGCTGACCGC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chemeClr val="accent2"/>
                </a:solidFill>
                <a:latin typeface="Courier New" charset="0"/>
              </a:rPr>
              <a:t>  …</a:t>
            </a:r>
          </a:p>
          <a:p>
            <a:pPr eaLnBrk="1" hangingPunct="1">
              <a:defRPr/>
            </a:pPr>
            <a:r>
              <a:rPr lang="en-US" sz="2000" b="1" dirty="0" err="1">
                <a:solidFill>
                  <a:schemeClr val="accent2"/>
                </a:solidFill>
                <a:latin typeface="Courier New" charset="0"/>
              </a:rPr>
              <a:t>Sn</a:t>
            </a:r>
            <a:r>
              <a:rPr lang="en-US" sz="2000" b="1" dirty="0">
                <a:solidFill>
                  <a:schemeClr val="accent2"/>
                </a:solidFill>
                <a:latin typeface="Courier New" charset="0"/>
              </a:rPr>
              <a:t> = TCACGACCGACA</a:t>
            </a:r>
            <a:endParaRPr lang="en-US" sz="2000" b="1" dirty="0">
              <a:solidFill>
                <a:srgbClr val="006699"/>
              </a:solidFill>
              <a:latin typeface="Courier New" charset="0"/>
            </a:endParaRPr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4038600" y="3429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2514600" y="403860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b="1">
              <a:latin typeface="Times" charset="0"/>
            </a:endParaRPr>
          </a:p>
        </p:txBody>
      </p:sp>
      <p:sp>
        <p:nvSpPr>
          <p:cNvPr id="96262" name="TextBox 18"/>
          <p:cNvSpPr txBox="1">
            <a:spLocks noChangeArrowheads="1"/>
          </p:cNvSpPr>
          <p:nvPr/>
        </p:nvSpPr>
        <p:spPr bwMode="auto">
          <a:xfrm>
            <a:off x="838200" y="4038600"/>
            <a:ext cx="7635875" cy="206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rgbClr val="0000FF"/>
                </a:solidFill>
              </a:rPr>
              <a:t>Novel techniques needed </a:t>
            </a:r>
            <a:r>
              <a:rPr lang="en-US">
                <a:solidFill>
                  <a:srgbClr val="0000FF"/>
                </a:solidFill>
              </a:rPr>
              <a:t>for scalability and accuracy</a:t>
            </a:r>
          </a:p>
          <a:p>
            <a:r>
              <a:rPr lang="en-US"/>
              <a:t>        </a:t>
            </a:r>
            <a:r>
              <a:rPr lang="en-US" sz="2000"/>
              <a:t>NP-hard problems and large datasets</a:t>
            </a:r>
          </a:p>
          <a:p>
            <a:r>
              <a:rPr lang="en-US" sz="2000"/>
              <a:t>          Current methods do not provide good accuracy</a:t>
            </a:r>
          </a:p>
          <a:p>
            <a:r>
              <a:rPr lang="en-US" sz="2000"/>
              <a:t>          Few methods can analyze even moderately large datasets </a:t>
            </a:r>
          </a:p>
          <a:p>
            <a:r>
              <a:rPr lang="en-US" sz="2000"/>
              <a:t> </a:t>
            </a:r>
          </a:p>
          <a:p>
            <a:r>
              <a:rPr lang="en-US" sz="2000" i="1">
                <a:solidFill>
                  <a:srgbClr val="0000FF"/>
                </a:solidFill>
              </a:rPr>
              <a:t>Many important applications besides phylogenetic estimation	</a:t>
            </a:r>
          </a:p>
        </p:txBody>
      </p:sp>
      <p:sp>
        <p:nvSpPr>
          <p:cNvPr id="96263" name="TextBox 1"/>
          <p:cNvSpPr txBox="1">
            <a:spLocks noChangeArrowheads="1"/>
          </p:cNvSpPr>
          <p:nvPr/>
        </p:nvSpPr>
        <p:spPr bwMode="auto">
          <a:xfrm>
            <a:off x="228600" y="6324600"/>
            <a:ext cx="7262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aseline="30000"/>
              <a:t>1 </a:t>
            </a:r>
            <a:r>
              <a:rPr lang="en-US" sz="1800"/>
              <a:t>Frontiers in Massive Data Analysis, National Academies Press, 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Avian Simulation – 14,000 genes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552" y="1537166"/>
            <a:ext cx="7155329" cy="4525963"/>
          </a:xfrm>
        </p:spPr>
        <p:txBody>
          <a:bodyPr>
            <a:normAutofit fontScale="92500"/>
          </a:bodyPr>
          <a:lstStyle/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b="1" dirty="0"/>
              <a:t>MP-EST: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 smtClean="0"/>
              <a:t>Unbinned</a:t>
            </a:r>
            <a:r>
              <a:rPr lang="en-US" sz="2600" dirty="0" smtClean="0"/>
              <a:t>   </a:t>
            </a:r>
            <a:r>
              <a:rPr lang="en" sz="2600" dirty="0" smtClean="0"/>
              <a:t> </a:t>
            </a:r>
            <a:r>
              <a:rPr lang="en" sz="2600" dirty="0">
                <a:solidFill>
                  <a:srgbClr val="FF0000"/>
                </a:solidFill>
              </a:rPr>
              <a:t>~ 11.1% error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 smtClean="0">
                <a:solidFill>
                  <a:srgbClr val="FFFFFF"/>
                </a:solidFill>
              </a:rPr>
              <a:t>Binned</a:t>
            </a:r>
            <a:r>
              <a:rPr lang="en-US" sz="2600" dirty="0" smtClean="0">
                <a:solidFill>
                  <a:srgbClr val="FFFFFF"/>
                </a:solidFill>
              </a:rPr>
              <a:t>          </a:t>
            </a:r>
            <a:r>
              <a:rPr lang="en" sz="2600" dirty="0" smtClean="0">
                <a:solidFill>
                  <a:srgbClr val="FFFFFF"/>
                </a:solidFill>
              </a:rPr>
              <a:t> </a:t>
            </a:r>
            <a:r>
              <a:rPr lang="en" sz="2600" dirty="0">
                <a:solidFill>
                  <a:srgbClr val="FFFFFF"/>
                </a:solidFill>
              </a:rPr>
              <a:t>~ 6.6% error</a:t>
            </a:r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b="1" dirty="0"/>
              <a:t>Greedy: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/>
              <a:t>Unbinned </a:t>
            </a:r>
            <a:r>
              <a:rPr lang="en-US" sz="2600" dirty="0" smtClean="0"/>
              <a:t>   </a:t>
            </a:r>
            <a:r>
              <a:rPr lang="en" sz="2600" dirty="0" smtClean="0">
                <a:solidFill>
                  <a:srgbClr val="FF0000"/>
                </a:solidFill>
              </a:rPr>
              <a:t>~ </a:t>
            </a:r>
            <a:r>
              <a:rPr lang="en" sz="2600" dirty="0">
                <a:solidFill>
                  <a:srgbClr val="FF0000"/>
                </a:solidFill>
              </a:rPr>
              <a:t>26.6% error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>
                <a:solidFill>
                  <a:srgbClr val="FFFFFF"/>
                </a:solidFill>
              </a:rPr>
              <a:t>Binned </a:t>
            </a:r>
            <a:r>
              <a:rPr lang="en-US" sz="2600" dirty="0" smtClean="0">
                <a:solidFill>
                  <a:srgbClr val="FFFFFF"/>
                </a:solidFill>
              </a:rPr>
              <a:t>        </a:t>
            </a:r>
            <a:r>
              <a:rPr lang="en" sz="2600" dirty="0" smtClean="0">
                <a:solidFill>
                  <a:srgbClr val="FFFFFF"/>
                </a:solidFill>
              </a:rPr>
              <a:t>~ </a:t>
            </a:r>
            <a:r>
              <a:rPr lang="en" sz="2600" dirty="0">
                <a:solidFill>
                  <a:srgbClr val="FFFFFF"/>
                </a:solidFill>
              </a:rPr>
              <a:t>13.3% </a:t>
            </a:r>
            <a:r>
              <a:rPr lang="en" sz="2600" dirty="0" smtClean="0">
                <a:solidFill>
                  <a:srgbClr val="FFFFFF"/>
                </a:solidFill>
              </a:rPr>
              <a:t>error</a:t>
            </a:r>
            <a:endParaRPr lang="en-US" sz="2600" dirty="0" smtClean="0">
              <a:solidFill>
                <a:srgbClr val="FFFFFF"/>
              </a:solidFill>
            </a:endParaRP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endParaRPr lang="en-US" sz="2600" dirty="0" smtClean="0">
              <a:solidFill>
                <a:srgbClr val="FFFFFF"/>
              </a:solidFill>
            </a:endParaRPr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dirty="0">
                <a:solidFill>
                  <a:srgbClr val="FF0000"/>
                </a:solidFill>
              </a:rPr>
              <a:t>8250 exon-like</a:t>
            </a:r>
            <a:r>
              <a:rPr lang="en-US" sz="2600" dirty="0">
                <a:solidFill>
                  <a:srgbClr val="FF0000"/>
                </a:solidFill>
              </a:rPr>
              <a:t> genes (27% avg. bootstrap support)</a:t>
            </a:r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dirty="0">
                <a:solidFill>
                  <a:srgbClr val="FF0000"/>
                </a:solidFill>
              </a:rPr>
              <a:t>3600 UCE-like</a:t>
            </a:r>
            <a:r>
              <a:rPr lang="en-US" sz="2600" dirty="0">
                <a:solidFill>
                  <a:srgbClr val="FF0000"/>
                </a:solidFill>
              </a:rPr>
              <a:t> genes (37% avg. bootstrap support)</a:t>
            </a:r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dirty="0"/>
              <a:t>2500 intron-like genes</a:t>
            </a:r>
            <a:r>
              <a:rPr lang="en-US" sz="2600" dirty="0"/>
              <a:t> (</a:t>
            </a:r>
            <a:r>
              <a:rPr lang="en" sz="2600" dirty="0"/>
              <a:t>51% </a:t>
            </a:r>
            <a:r>
              <a:rPr lang="en-US" sz="2600" dirty="0"/>
              <a:t>avg. bootstrap support)</a:t>
            </a:r>
            <a:endParaRPr lang="en" sz="2600" dirty="0"/>
          </a:p>
          <a:p>
            <a:pPr marL="514350" indent="-381000">
              <a:buClr>
                <a:schemeClr val="dk2"/>
              </a:buClr>
              <a:buSzPct val="80000"/>
              <a:buFont typeface="Arial"/>
              <a:buChar char="○"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32593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Avian Simulation – 14,000 genes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552" y="1537166"/>
            <a:ext cx="7155329" cy="4525963"/>
          </a:xfrm>
        </p:spPr>
        <p:txBody>
          <a:bodyPr>
            <a:normAutofit fontScale="92500"/>
          </a:bodyPr>
          <a:lstStyle/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b="1" dirty="0"/>
              <a:t>MP-EST: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 smtClean="0"/>
              <a:t>Unbinned</a:t>
            </a:r>
            <a:r>
              <a:rPr lang="en-US" sz="2600" dirty="0" smtClean="0"/>
              <a:t>   </a:t>
            </a:r>
            <a:r>
              <a:rPr lang="en" sz="2600" dirty="0" smtClean="0"/>
              <a:t> </a:t>
            </a:r>
            <a:r>
              <a:rPr lang="en" sz="2600" dirty="0">
                <a:solidFill>
                  <a:srgbClr val="FF0000"/>
                </a:solidFill>
              </a:rPr>
              <a:t>~ 11.1% error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 smtClean="0"/>
              <a:t>Binned</a:t>
            </a:r>
            <a:r>
              <a:rPr lang="en-US" sz="2600" dirty="0" smtClean="0"/>
              <a:t>          </a:t>
            </a:r>
            <a:r>
              <a:rPr lang="en" sz="2600" dirty="0" smtClean="0"/>
              <a:t> </a:t>
            </a:r>
            <a:r>
              <a:rPr lang="en" sz="2600" dirty="0">
                <a:solidFill>
                  <a:srgbClr val="0000FF"/>
                </a:solidFill>
              </a:rPr>
              <a:t>~ 6.6% error</a:t>
            </a:r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b="1" dirty="0"/>
              <a:t>Greedy: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/>
              <a:t>Unbinned </a:t>
            </a:r>
            <a:r>
              <a:rPr lang="en-US" sz="2600" dirty="0" smtClean="0"/>
              <a:t>   </a:t>
            </a:r>
            <a:r>
              <a:rPr lang="en" sz="2600" dirty="0" smtClean="0">
                <a:solidFill>
                  <a:srgbClr val="FF0000"/>
                </a:solidFill>
              </a:rPr>
              <a:t>~ </a:t>
            </a:r>
            <a:r>
              <a:rPr lang="en" sz="2600" dirty="0">
                <a:solidFill>
                  <a:srgbClr val="FF0000"/>
                </a:solidFill>
              </a:rPr>
              <a:t>26.6% error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/>
              <a:t>Binned </a:t>
            </a:r>
            <a:r>
              <a:rPr lang="en-US" sz="2600" dirty="0" smtClean="0"/>
              <a:t>        </a:t>
            </a:r>
            <a:r>
              <a:rPr lang="en" sz="2600" dirty="0" smtClean="0">
                <a:solidFill>
                  <a:srgbClr val="0000FF"/>
                </a:solidFill>
              </a:rPr>
              <a:t>~ </a:t>
            </a:r>
            <a:r>
              <a:rPr lang="en" sz="2600" dirty="0">
                <a:solidFill>
                  <a:srgbClr val="0000FF"/>
                </a:solidFill>
              </a:rPr>
              <a:t>13.3% </a:t>
            </a:r>
            <a:r>
              <a:rPr lang="en" sz="2600" dirty="0" smtClean="0">
                <a:solidFill>
                  <a:srgbClr val="0000FF"/>
                </a:solidFill>
              </a:rPr>
              <a:t>error</a:t>
            </a:r>
            <a:endParaRPr lang="en-US" sz="2600" dirty="0" smtClean="0">
              <a:solidFill>
                <a:srgbClr val="0000FF"/>
              </a:solidFill>
            </a:endParaRP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endParaRPr lang="en-US" sz="2600" dirty="0" smtClean="0"/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dirty="0">
                <a:solidFill>
                  <a:srgbClr val="FF0000"/>
                </a:solidFill>
              </a:rPr>
              <a:t>8250 exon-like</a:t>
            </a:r>
            <a:r>
              <a:rPr lang="en-US" sz="2600" dirty="0">
                <a:solidFill>
                  <a:srgbClr val="FF0000"/>
                </a:solidFill>
              </a:rPr>
              <a:t> genes (27% avg. bootstrap support)</a:t>
            </a:r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dirty="0">
                <a:solidFill>
                  <a:srgbClr val="FF0000"/>
                </a:solidFill>
              </a:rPr>
              <a:t>3600 UCE-like</a:t>
            </a:r>
            <a:r>
              <a:rPr lang="en-US" sz="2600" dirty="0">
                <a:solidFill>
                  <a:srgbClr val="FF0000"/>
                </a:solidFill>
              </a:rPr>
              <a:t> genes (37% avg. bootstrap support)</a:t>
            </a:r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dirty="0"/>
              <a:t>2500 intron-like genes</a:t>
            </a:r>
            <a:r>
              <a:rPr lang="en-US" sz="2600" dirty="0"/>
              <a:t> (</a:t>
            </a:r>
            <a:r>
              <a:rPr lang="en" sz="2600" dirty="0"/>
              <a:t>51% </a:t>
            </a:r>
            <a:r>
              <a:rPr lang="en-US" sz="2600" dirty="0"/>
              <a:t>avg. bootstrap support)</a:t>
            </a:r>
            <a:endParaRPr lang="en" sz="2600" dirty="0"/>
          </a:p>
          <a:p>
            <a:pPr marL="514350" indent="-381000">
              <a:buClr>
                <a:schemeClr val="dk2"/>
              </a:buClr>
              <a:buSzPct val="80000"/>
              <a:buFont typeface="Arial"/>
              <a:buChar char="○"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9071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Avian Phylogeny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GTRGAMMA Maximum likelihood analysis (</a:t>
            </a:r>
            <a:r>
              <a:rPr lang="en-US" dirty="0" err="1" smtClean="0">
                <a:solidFill>
                  <a:srgbClr val="0000FF"/>
                </a:solidFill>
              </a:rPr>
              <a:t>RAxML</a:t>
            </a:r>
            <a:r>
              <a:rPr lang="en-US" dirty="0" smtClean="0">
                <a:solidFill>
                  <a:srgbClr val="0000FF"/>
                </a:solidFill>
              </a:rPr>
              <a:t>) of  37 million </a:t>
            </a:r>
            <a:r>
              <a:rPr lang="en-US" dirty="0" err="1" smtClean="0">
                <a:solidFill>
                  <a:srgbClr val="0000FF"/>
                </a:solidFill>
              </a:rPr>
              <a:t>basepair</a:t>
            </a:r>
            <a:r>
              <a:rPr lang="en-US" dirty="0" smtClean="0">
                <a:solidFill>
                  <a:srgbClr val="0000FF"/>
                </a:solidFill>
              </a:rPr>
              <a:t> alignment </a:t>
            </a:r>
            <a:r>
              <a:rPr lang="en-US" dirty="0" smtClean="0"/>
              <a:t>(exons, introns, UCEs)  – highly resolved tree with near 100% bootstrap support. </a:t>
            </a:r>
          </a:p>
          <a:p>
            <a:endParaRPr lang="en-US" dirty="0" smtClean="0"/>
          </a:p>
          <a:p>
            <a:r>
              <a:rPr lang="en-US" dirty="0" smtClean="0"/>
              <a:t>More than </a:t>
            </a:r>
            <a:r>
              <a:rPr lang="en-US" dirty="0" smtClean="0">
                <a:solidFill>
                  <a:srgbClr val="FF0000"/>
                </a:solidFill>
              </a:rPr>
              <a:t>17 years of compute time, </a:t>
            </a:r>
            <a:r>
              <a:rPr lang="en-US" dirty="0" smtClean="0"/>
              <a:t>and used 256 GB.  Run at HPC centers.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Unbinned</a:t>
            </a:r>
            <a:r>
              <a:rPr lang="en-US" dirty="0" smtClean="0">
                <a:solidFill>
                  <a:srgbClr val="0000FF"/>
                </a:solidFill>
              </a:rPr>
              <a:t> MP-EST on 14000+ genes</a:t>
            </a:r>
            <a:r>
              <a:rPr lang="en-US" dirty="0" smtClean="0">
                <a:solidFill>
                  <a:srgbClr val="FF0000"/>
                </a:solidFill>
              </a:rPr>
              <a:t>: highly incongruent with the concatenated maximum likelihood analysis, poor bootstrap support.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Statistical binning version of MP-EST on 14000+ gene trees – highly resolved tree, largely congruent with the concatenated analysis, good bootstrap support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Statistical binning: faster than concatenated analysis, highly parallelized.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009" y="6126163"/>
            <a:ext cx="4336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Avian </a:t>
            </a:r>
            <a:r>
              <a:rPr lang="en-US" dirty="0" err="1" smtClean="0"/>
              <a:t>Phylogenomics</a:t>
            </a:r>
            <a:r>
              <a:rPr lang="en-US" dirty="0" smtClean="0"/>
              <a:t> Project, in 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186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Avian Phylogeny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GTRGAMMA Maximum likelihood analysis (</a:t>
            </a:r>
            <a:r>
              <a:rPr lang="en-US" dirty="0" err="1" smtClean="0">
                <a:solidFill>
                  <a:srgbClr val="0000FF"/>
                </a:solidFill>
              </a:rPr>
              <a:t>RAxML</a:t>
            </a:r>
            <a:r>
              <a:rPr lang="en-US" dirty="0" smtClean="0">
                <a:solidFill>
                  <a:srgbClr val="0000FF"/>
                </a:solidFill>
              </a:rPr>
              <a:t>) of  37 million </a:t>
            </a:r>
            <a:r>
              <a:rPr lang="en-US" dirty="0" err="1" smtClean="0">
                <a:solidFill>
                  <a:srgbClr val="0000FF"/>
                </a:solidFill>
              </a:rPr>
              <a:t>basepair</a:t>
            </a:r>
            <a:r>
              <a:rPr lang="en-US" dirty="0" smtClean="0">
                <a:solidFill>
                  <a:srgbClr val="0000FF"/>
                </a:solidFill>
              </a:rPr>
              <a:t> alignment </a:t>
            </a:r>
            <a:r>
              <a:rPr lang="en-US" dirty="0" smtClean="0"/>
              <a:t>(exons, introns, UCEs)  – highly resolved tree with near 100% bootstrap support. </a:t>
            </a:r>
          </a:p>
          <a:p>
            <a:endParaRPr lang="en-US" dirty="0" smtClean="0"/>
          </a:p>
          <a:p>
            <a:r>
              <a:rPr lang="en-US" dirty="0" smtClean="0"/>
              <a:t>More than </a:t>
            </a:r>
            <a:r>
              <a:rPr lang="en-US" dirty="0" smtClean="0">
                <a:solidFill>
                  <a:srgbClr val="FF0000"/>
                </a:solidFill>
              </a:rPr>
              <a:t>17 years of compute time, </a:t>
            </a:r>
            <a:r>
              <a:rPr lang="en-US" dirty="0" smtClean="0"/>
              <a:t>and used 256 GB.  Run at HPC centers.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Unbinned</a:t>
            </a:r>
            <a:r>
              <a:rPr lang="en-US" dirty="0" smtClean="0">
                <a:solidFill>
                  <a:srgbClr val="0000FF"/>
                </a:solidFill>
              </a:rPr>
              <a:t> MP-EST on 14000+ genes</a:t>
            </a:r>
            <a:r>
              <a:rPr lang="en-US" dirty="0" smtClean="0">
                <a:solidFill>
                  <a:srgbClr val="FF0000"/>
                </a:solidFill>
              </a:rPr>
              <a:t>: highly incongruent with the concatenated maximum likelihood analysis, poor bootstrap support.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Statistical binning version of MP-EST on 14000+ gene trees – highly resolved tree, largely congruent with the concatenated analysis, good bootstrap support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Statistical binning: faster than concatenated analysis, highly parallelized.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009" y="6126163"/>
            <a:ext cx="4336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Avian </a:t>
            </a:r>
            <a:r>
              <a:rPr lang="en-US" dirty="0" err="1" smtClean="0"/>
              <a:t>Phylogenomics</a:t>
            </a:r>
            <a:r>
              <a:rPr lang="en-US" dirty="0" smtClean="0"/>
              <a:t> Project, in 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94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340625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Binning </a:t>
            </a:r>
            <a:r>
              <a:rPr lang="en-US" i="1" dirty="0" smtClean="0"/>
              <a:t>reduces the amount </a:t>
            </a:r>
            <a:r>
              <a:rPr lang="en-US" dirty="0" smtClean="0"/>
              <a:t>of data (number of gene trees) but can improve the accuracy of individual “supergene trees”.  The response to binning differs between methods</a:t>
            </a:r>
            <a:r>
              <a:rPr lang="en-US" dirty="0"/>
              <a:t>. Thus, there is a </a:t>
            </a:r>
            <a:r>
              <a:rPr lang="en-US" dirty="0">
                <a:solidFill>
                  <a:srgbClr val="0000FF"/>
                </a:solidFill>
              </a:rPr>
              <a:t>trade-off between data </a:t>
            </a:r>
            <a:r>
              <a:rPr lang="en-US" i="1" dirty="0">
                <a:solidFill>
                  <a:srgbClr val="0000FF"/>
                </a:solidFill>
              </a:rPr>
              <a:t>quantity</a:t>
            </a:r>
            <a:r>
              <a:rPr lang="en-US" dirty="0">
                <a:solidFill>
                  <a:srgbClr val="0000FF"/>
                </a:solidFill>
              </a:rPr>
              <a:t> and </a:t>
            </a:r>
            <a:r>
              <a:rPr lang="en-US" i="1" dirty="0">
                <a:solidFill>
                  <a:srgbClr val="0000FF"/>
                </a:solidFill>
              </a:rPr>
              <a:t>quality,</a:t>
            </a:r>
            <a:r>
              <a:rPr lang="en-US" i="1" dirty="0"/>
              <a:t> and not all methods respond the same to the trade-off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know very little about the </a:t>
            </a:r>
            <a:r>
              <a:rPr lang="en-US" dirty="0" smtClean="0">
                <a:solidFill>
                  <a:srgbClr val="0000FF"/>
                </a:solidFill>
              </a:rPr>
              <a:t>impact of data </a:t>
            </a:r>
            <a:r>
              <a:rPr lang="en-US" i="1" dirty="0" smtClean="0">
                <a:solidFill>
                  <a:srgbClr val="0000FF"/>
                </a:solidFill>
              </a:rPr>
              <a:t>error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on methods.  </a:t>
            </a:r>
            <a:r>
              <a:rPr lang="en-US" dirty="0" smtClean="0">
                <a:solidFill>
                  <a:srgbClr val="FF0000"/>
                </a:solidFill>
              </a:rPr>
              <a:t>We do not even have proofs of statistical consistency in the presence of data error.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65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model tree </a:t>
            </a:r>
            <a:r>
              <a:rPr lang="en-US" dirty="0" smtClean="0">
                <a:solidFill>
                  <a:srgbClr val="0000FF"/>
                </a:solidFill>
              </a:rPr>
              <a:t>identifiable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Which estimation methods are </a:t>
            </a:r>
            <a:r>
              <a:rPr lang="en-US" dirty="0" smtClean="0">
                <a:solidFill>
                  <a:srgbClr val="0000FF"/>
                </a:solidFill>
              </a:rPr>
              <a:t>statistically consistent </a:t>
            </a:r>
            <a:r>
              <a:rPr lang="en-US" dirty="0" smtClean="0"/>
              <a:t>under this model?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How much data </a:t>
            </a:r>
            <a:r>
              <a:rPr lang="en-US" dirty="0" smtClean="0"/>
              <a:t>does the method need to estimate the model tree correctly (with high probability)?</a:t>
            </a:r>
          </a:p>
          <a:p>
            <a:r>
              <a:rPr lang="en-US" dirty="0" smtClean="0"/>
              <a:t>What is the </a:t>
            </a:r>
            <a:r>
              <a:rPr lang="en-US" dirty="0" smtClean="0">
                <a:solidFill>
                  <a:srgbClr val="0000FF"/>
                </a:solidFill>
              </a:rPr>
              <a:t>computational complexity </a:t>
            </a:r>
            <a:r>
              <a:rPr lang="en-US" dirty="0" smtClean="0"/>
              <a:t>of an estimation problem?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536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Statistical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840889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rade-off between data quality and quantity</a:t>
            </a:r>
          </a:p>
          <a:p>
            <a:r>
              <a:rPr lang="en-US" dirty="0"/>
              <a:t>I</a:t>
            </a:r>
            <a:r>
              <a:rPr lang="en-US" dirty="0" smtClean="0"/>
              <a:t>mpact of data selection</a:t>
            </a:r>
          </a:p>
          <a:p>
            <a:r>
              <a:rPr lang="en-US" dirty="0" smtClean="0"/>
              <a:t>Impact of data error</a:t>
            </a:r>
          </a:p>
          <a:p>
            <a:r>
              <a:rPr lang="en-US" dirty="0"/>
              <a:t>P</a:t>
            </a:r>
            <a:r>
              <a:rPr lang="en-US" dirty="0" smtClean="0"/>
              <a:t>erformance guarantees on finite data (e.g., prediction of error rates as a function of the input data and method)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need a solid mathematical framework for these problems.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183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SuperFine</a:t>
            </a:r>
            <a:r>
              <a:rPr lang="en-US" dirty="0" smtClean="0"/>
              <a:t>: improving </a:t>
            </a:r>
            <a:r>
              <a:rPr lang="en-US" dirty="0" err="1" smtClean="0"/>
              <a:t>supertree</a:t>
            </a:r>
            <a:r>
              <a:rPr lang="en-US" dirty="0" smtClean="0"/>
              <a:t> estimation through divide-and-conquer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/>
              <a:t>Binning: species tree estimation from multiple genes, </a:t>
            </a:r>
            <a:r>
              <a:rPr lang="en-US" dirty="0" smtClean="0">
                <a:solidFill>
                  <a:srgbClr val="0000FF"/>
                </a:solidFill>
              </a:rPr>
              <a:t>suggests new questions </a:t>
            </a:r>
            <a:r>
              <a:rPr lang="en-US" dirty="0" smtClean="0"/>
              <a:t>in statistical estimation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All methods provide improved accuracy compared to existing methods, as shown on simulated and biological datasets.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374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849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Mammalian Simulation Study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600613" y="66016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1847" y="4508660"/>
            <a:ext cx="80742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Observations:</a:t>
            </a:r>
          </a:p>
          <a:p>
            <a:r>
              <a:rPr lang="en-US" dirty="0"/>
              <a:t>	</a:t>
            </a:r>
            <a:r>
              <a:rPr lang="en-US" dirty="0" smtClean="0"/>
              <a:t>Binning can improve accuracy, but impact depends on accuracy of estimated gene trees and phylogenetic estimation method. </a:t>
            </a:r>
          </a:p>
          <a:p>
            <a:r>
              <a:rPr lang="en-US" dirty="0"/>
              <a:t>	</a:t>
            </a:r>
            <a:r>
              <a:rPr lang="en-US" dirty="0" smtClean="0"/>
              <a:t>Binned methods can be more accurate than </a:t>
            </a:r>
            <a:r>
              <a:rPr lang="en-US" dirty="0" err="1" smtClean="0"/>
              <a:t>RAxML</a:t>
            </a:r>
            <a:r>
              <a:rPr lang="en-US" dirty="0" smtClean="0"/>
              <a:t> (maximum likelihood), even when </a:t>
            </a:r>
            <a:r>
              <a:rPr lang="en-US" dirty="0" err="1" smtClean="0"/>
              <a:t>unbinned</a:t>
            </a:r>
            <a:r>
              <a:rPr lang="en-US" dirty="0" smtClean="0"/>
              <a:t> methods are less accurate.</a:t>
            </a:r>
          </a:p>
          <a:p>
            <a:endParaRPr lang="en-US" dirty="0" smtClean="0"/>
          </a:p>
          <a:p>
            <a:r>
              <a:rPr lang="en-US" dirty="0" smtClean="0"/>
              <a:t>Data: 200 genes, 20 replicate datasets, based on Song et al. PNAS 2012</a:t>
            </a:r>
          </a:p>
          <a:p>
            <a:endParaRPr lang="en-US" dirty="0" smtClean="0"/>
          </a:p>
        </p:txBody>
      </p:sp>
      <p:pic>
        <p:nvPicPr>
          <p:cNvPr id="10" name="Picture 9" descr="binning.mammal.t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781" y="1064402"/>
            <a:ext cx="6228149" cy="3460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7054" y="6446773"/>
            <a:ext cx="290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Mirarab</a:t>
            </a:r>
            <a:r>
              <a:rPr lang="en-US" dirty="0" smtClean="0"/>
              <a:t> et al., in 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525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290" y="71166"/>
            <a:ext cx="77724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Mammalian simulation</a:t>
            </a:r>
            <a:endParaRPr lang="en-US" sz="2800" dirty="0"/>
          </a:p>
        </p:txBody>
      </p:sp>
      <p:sp>
        <p:nvSpPr>
          <p:cNvPr id="6" name="Shape 65"/>
          <p:cNvSpPr/>
          <p:nvPr/>
        </p:nvSpPr>
        <p:spPr>
          <a:xfrm>
            <a:off x="1220461" y="951183"/>
            <a:ext cx="5806218" cy="387851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2730" y="6088325"/>
            <a:ext cx="8200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9076" y="4877410"/>
            <a:ext cx="87714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Observation: </a:t>
            </a:r>
          </a:p>
          <a:p>
            <a:r>
              <a:rPr lang="en-US" dirty="0" smtClean="0"/>
              <a:t>Binning can improve summary methods, but amount of improvement depends on: method, </a:t>
            </a:r>
          </a:p>
          <a:p>
            <a:r>
              <a:rPr lang="en-US" dirty="0" smtClean="0"/>
              <a:t>amount of ILS, and accuracy of gene trees.</a:t>
            </a:r>
          </a:p>
          <a:p>
            <a:endParaRPr lang="en-US" dirty="0"/>
          </a:p>
          <a:p>
            <a:r>
              <a:rPr lang="en-US" dirty="0" smtClean="0"/>
              <a:t>MP-EST is statistically consistent in the presence of ILS; Greedy is not, unknown for MRP 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RAxML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Data (200 genes, 20 replicate datasets) based on Song et al. PNAS 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96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88" y="1146790"/>
            <a:ext cx="3395976" cy="293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683516" y="4014999"/>
            <a:ext cx="670518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	</a:t>
            </a:r>
            <a:r>
              <a:rPr lang="en-US" sz="2000" dirty="0" smtClean="0"/>
              <a:t>Gene tree estimation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Ultra-large multiple-sequence alignment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	</a:t>
            </a:r>
            <a:r>
              <a:rPr lang="en-US" sz="2000" dirty="0" err="1">
                <a:solidFill>
                  <a:srgbClr val="000000"/>
                </a:solidFill>
              </a:rPr>
              <a:t>Supertree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estimation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Estimating species trees from incongruent gene trees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Genome rearrangement phylogeny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Phylogenetic networks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    Visualization of large trees and alignments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Data mining techniques to explore multiple optima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786257" y="179388"/>
            <a:ext cx="75175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 smtClean="0"/>
              <a:t>Phylogenetic Estimation: </a:t>
            </a:r>
            <a:r>
              <a:rPr lang="en-US" sz="2800" i="1" dirty="0" smtClean="0">
                <a:solidFill>
                  <a:srgbClr val="0000FF"/>
                </a:solidFill>
              </a:rPr>
              <a:t>Multiple</a:t>
            </a:r>
            <a:r>
              <a:rPr lang="en-US" sz="2800" dirty="0" smtClean="0"/>
              <a:t> </a:t>
            </a:r>
            <a:r>
              <a:rPr lang="en-US" sz="2800" i="1" dirty="0" smtClean="0"/>
              <a:t>Challenges</a:t>
            </a:r>
            <a:endParaRPr lang="en-US" sz="2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080458" y="1382451"/>
            <a:ext cx="336191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Large datasets: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100,000+ sequences</a:t>
            </a:r>
          </a:p>
          <a:p>
            <a:r>
              <a:rPr lang="en-US" sz="2400" dirty="0" smtClean="0"/>
              <a:t>         10,000+ genes</a:t>
            </a:r>
          </a:p>
          <a:p>
            <a:r>
              <a:rPr lang="en-US" sz="2400" dirty="0" smtClean="0"/>
              <a:t>“</a:t>
            </a:r>
            <a:r>
              <a:rPr lang="en-US" sz="2400" dirty="0" err="1" smtClean="0"/>
              <a:t>BigData</a:t>
            </a:r>
            <a:r>
              <a:rPr lang="en-US" sz="2400" dirty="0" smtClean="0"/>
              <a:t>” complexity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511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568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Results on 11</a:t>
            </a:r>
            <a:r>
              <a:rPr lang="en-US" sz="3200" dirty="0"/>
              <a:t>-taxon </a:t>
            </a:r>
            <a:r>
              <a:rPr lang="en-US" sz="3200" dirty="0" smtClean="0"/>
              <a:t>datasets with weak ILS</a:t>
            </a:r>
            <a:endParaRPr lang="en-US" sz="3200" dirty="0"/>
          </a:p>
        </p:txBody>
      </p:sp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914400" y="5155963"/>
            <a:ext cx="7543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	</a:t>
            </a:r>
            <a:r>
              <a:rPr lang="en-US" sz="1600" dirty="0" smtClean="0">
                <a:solidFill>
                  <a:srgbClr val="FF0000"/>
                </a:solidFill>
              </a:rPr>
              <a:t>*</a:t>
            </a:r>
            <a:r>
              <a:rPr lang="en-US" sz="2000" b="1" dirty="0" smtClean="0">
                <a:solidFill>
                  <a:srgbClr val="FF0000"/>
                </a:solidFill>
              </a:rPr>
              <a:t>BEAST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more accurate than summary methods (MP-EST, </a:t>
            </a:r>
            <a:r>
              <a:rPr lang="en-US" sz="2000" dirty="0" err="1" smtClean="0"/>
              <a:t>BUCKy</a:t>
            </a:r>
            <a:r>
              <a:rPr lang="en-US" sz="2000" dirty="0" smtClean="0"/>
              <a:t>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	 CA-ML: concatenated analysis) most accurate</a:t>
            </a:r>
          </a:p>
          <a:p>
            <a:endParaRPr lang="en-US" sz="1600" dirty="0" smtClean="0"/>
          </a:p>
          <a:p>
            <a:r>
              <a:rPr lang="en-US" sz="1600" dirty="0" smtClean="0"/>
              <a:t>							Datasets from Chung and </a:t>
            </a:r>
            <a:r>
              <a:rPr lang="en-US" sz="1600" dirty="0" err="1" smtClean="0"/>
              <a:t>Ané</a:t>
            </a:r>
            <a:r>
              <a:rPr lang="en-US" sz="1600" dirty="0" smtClean="0"/>
              <a:t>, 2011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			</a:t>
            </a:r>
            <a:r>
              <a:rPr lang="en-US" sz="1600" dirty="0"/>
              <a:t>	</a:t>
            </a:r>
            <a:r>
              <a:rPr lang="en-US" sz="1600" dirty="0" err="1" smtClean="0"/>
              <a:t>Bayzid</a:t>
            </a:r>
            <a:r>
              <a:rPr lang="en-US" sz="1600" dirty="0" smtClean="0"/>
              <a:t> &amp; Warnow, Bioinformatics 2013</a:t>
            </a:r>
            <a:endParaRPr lang="en-US" sz="1600" dirty="0"/>
          </a:p>
        </p:txBody>
      </p:sp>
      <p:pic>
        <p:nvPicPr>
          <p:cNvPr id="3" name="Content Placeholder 2" descr="11-taxon-weak_rax2.FN.pdf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" r="1007"/>
          <a:stretch>
            <a:fillRect/>
          </a:stretch>
        </p:blipFill>
        <p:spPr>
          <a:xfrm>
            <a:off x="1073750" y="1299249"/>
            <a:ext cx="7118483" cy="3701611"/>
          </a:xfrm>
        </p:spPr>
      </p:pic>
    </p:spTree>
    <p:extLst>
      <p:ext uri="{BB962C8B-B14F-4D97-AF65-F5344CB8AC3E}">
        <p14:creationId xmlns:p14="http://schemas.microsoft.com/office/powerpoint/2010/main" val="4201051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*BEAST </a:t>
            </a:r>
            <a:r>
              <a:rPr lang="en-US" sz="2800" dirty="0" smtClean="0"/>
              <a:t>better than Maximum Likelihood</a:t>
            </a:r>
            <a:endParaRPr lang="en-US" sz="2800" dirty="0"/>
          </a:p>
        </p:txBody>
      </p:sp>
      <p:sp>
        <p:nvSpPr>
          <p:cNvPr id="358405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88245" y="5646592"/>
            <a:ext cx="8345311" cy="120649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900" dirty="0" smtClean="0"/>
              <a:t>11-taxon datasets from Chung and </a:t>
            </a:r>
            <a:r>
              <a:rPr lang="en-US" sz="1900" dirty="0" err="1" smtClean="0"/>
              <a:t>Ané</a:t>
            </a:r>
            <a:r>
              <a:rPr lang="en-US" sz="1900" dirty="0" smtClean="0"/>
              <a:t>, </a:t>
            </a:r>
            <a:r>
              <a:rPr lang="en-US" sz="1900" dirty="0" err="1" smtClean="0"/>
              <a:t>Syst</a:t>
            </a:r>
            <a:r>
              <a:rPr lang="en-US" sz="1900" dirty="0" smtClean="0"/>
              <a:t> </a:t>
            </a:r>
            <a:r>
              <a:rPr lang="en-US" sz="1900" dirty="0" err="1" smtClean="0"/>
              <a:t>Biol</a:t>
            </a:r>
            <a:r>
              <a:rPr lang="en-US" sz="1900" dirty="0" smtClean="0"/>
              <a:t> 2012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 smtClean="0"/>
              <a:t>17-taxon datasets from Yu, Warnow, and </a:t>
            </a:r>
            <a:r>
              <a:rPr lang="en-US" sz="1900" dirty="0" err="1" smtClean="0"/>
              <a:t>Nakhleh</a:t>
            </a:r>
            <a:r>
              <a:rPr lang="en-US" sz="1900" dirty="0" smtClean="0"/>
              <a:t>, JCB 2011</a:t>
            </a:r>
            <a:endParaRPr lang="en-US" sz="1900" dirty="0"/>
          </a:p>
        </p:txBody>
      </p:sp>
      <p:pic>
        <p:nvPicPr>
          <p:cNvPr id="3" name="Picture 2" descr="17-taxon_gene_tree.F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57" y="1988255"/>
            <a:ext cx="3945730" cy="2055676"/>
          </a:xfrm>
          <a:prstGeom prst="rect">
            <a:avLst/>
          </a:prstGeom>
        </p:spPr>
      </p:pic>
      <p:pic>
        <p:nvPicPr>
          <p:cNvPr id="4" name="Picture 3" descr="11-taxon_weak_gene_tree.F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92" y="1976967"/>
            <a:ext cx="3918641" cy="20415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0778" y="4292603"/>
            <a:ext cx="267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11-taxon </a:t>
            </a:r>
            <a:r>
              <a:rPr lang="en-US" dirty="0" err="1" smtClean="0"/>
              <a:t>weakILS</a:t>
            </a:r>
            <a:r>
              <a:rPr lang="en-US" dirty="0" smtClean="0"/>
              <a:t> datasets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8227" y="4305303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17-taxon (very high ILS) datasets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1099" y="4897627"/>
            <a:ext cx="880205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*BEAST </a:t>
            </a:r>
            <a:r>
              <a:rPr lang="en-US" sz="2000" dirty="0" smtClean="0"/>
              <a:t>produces more accurate gene trees than ML on gene sequence alignments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Statistically consistent methods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1645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Input</a:t>
            </a:r>
            <a:r>
              <a:rPr lang="en-US" dirty="0" smtClean="0"/>
              <a:t>: Set of estimated gene trees or alignments, one (or more) for each gene</a:t>
            </a:r>
          </a:p>
          <a:p>
            <a:pPr marL="0" indent="0">
              <a:buNone/>
            </a:pPr>
            <a:r>
              <a:rPr lang="en-US" b="1" dirty="0" smtClean="0"/>
              <a:t>Output</a:t>
            </a:r>
            <a:r>
              <a:rPr lang="en-US" dirty="0" smtClean="0"/>
              <a:t>: estimated species tree</a:t>
            </a:r>
          </a:p>
          <a:p>
            <a:pPr marL="0" indent="0">
              <a:buNone/>
            </a:pPr>
            <a:endParaRPr lang="en-US" dirty="0"/>
          </a:p>
          <a:p>
            <a:pPr lvl="1">
              <a:spcAft>
                <a:spcPts val="3600"/>
              </a:spcAft>
            </a:pP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b="1" dirty="0" smtClean="0">
                <a:solidFill>
                  <a:srgbClr val="FF0000"/>
                </a:solidFill>
              </a:rPr>
              <a:t>BEAST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Heled</a:t>
            </a:r>
            <a:r>
              <a:rPr lang="en-US" dirty="0" smtClean="0"/>
              <a:t> and Drummond 2010): Bayesian co-estimation of gene trees and species trees given sequence alignments</a:t>
            </a:r>
          </a:p>
          <a:p>
            <a:pPr lvl="1">
              <a:spcAft>
                <a:spcPts val="3600"/>
              </a:spcAft>
            </a:pPr>
            <a:r>
              <a:rPr lang="en-US" b="1" dirty="0" smtClean="0"/>
              <a:t>MP-EST </a:t>
            </a:r>
            <a:r>
              <a:rPr lang="en-US" dirty="0" smtClean="0"/>
              <a:t>(Liu et al. 2010): maximum likelihood estimation of rooted species tree</a:t>
            </a:r>
          </a:p>
          <a:p>
            <a:pPr lvl="1">
              <a:spcAft>
                <a:spcPts val="3600"/>
              </a:spcAft>
            </a:pPr>
            <a:r>
              <a:rPr lang="en-US" b="1" dirty="0" err="1" smtClean="0">
                <a:solidFill>
                  <a:srgbClr val="000000"/>
                </a:solidFill>
              </a:rPr>
              <a:t>BUCKy</a:t>
            </a:r>
            <a:r>
              <a:rPr lang="en-US" b="1" dirty="0" smtClean="0">
                <a:solidFill>
                  <a:srgbClr val="000000"/>
                </a:solidFill>
              </a:rPr>
              <a:t>-pop </a:t>
            </a:r>
            <a:r>
              <a:rPr lang="en-US" dirty="0" smtClean="0"/>
              <a:t>(</a:t>
            </a:r>
            <a:r>
              <a:rPr lang="en-US" dirty="0" err="1" smtClean="0"/>
              <a:t>Ané</a:t>
            </a:r>
            <a:r>
              <a:rPr lang="en-US" dirty="0" smtClean="0"/>
              <a:t> and </a:t>
            </a:r>
            <a:r>
              <a:rPr lang="en-US" dirty="0" err="1" smtClean="0"/>
              <a:t>Larget</a:t>
            </a:r>
            <a:r>
              <a:rPr lang="en-US" dirty="0" smtClean="0"/>
              <a:t> 2010): quartet-based Bayesian species tree estimation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55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Naïve binning vs. </a:t>
            </a:r>
            <a:r>
              <a:rPr lang="en-US" dirty="0" err="1" smtClean="0"/>
              <a:t>unbinned</a:t>
            </a:r>
            <a:r>
              <a:rPr lang="en-US" dirty="0" smtClean="0"/>
              <a:t>: 50 genes</a:t>
            </a:r>
            <a:endParaRPr lang="en-US" dirty="0"/>
          </a:p>
        </p:txBody>
      </p:sp>
      <p:pic>
        <p:nvPicPr>
          <p:cNvPr id="9" name="Content Placeholder 8" descr="11_50-strong-exp3-clustered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" b="842"/>
          <a:stretch>
            <a:fillRect/>
          </a:stretch>
        </p:blipFill>
        <p:spPr>
          <a:xfrm>
            <a:off x="1132436" y="1578389"/>
            <a:ext cx="6086286" cy="3836653"/>
          </a:xfrm>
        </p:spPr>
      </p:pic>
      <p:sp>
        <p:nvSpPr>
          <p:cNvPr id="11" name="Rounded Rectangle 10"/>
          <p:cNvSpPr/>
          <p:nvPr/>
        </p:nvSpPr>
        <p:spPr>
          <a:xfrm>
            <a:off x="1591258" y="4973532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6054981"/>
            <a:ext cx="5680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Bayzid</a:t>
            </a:r>
            <a:r>
              <a:rPr lang="en-US" dirty="0" smtClean="0"/>
              <a:t> and Warnow, Bioinformatics 2013</a:t>
            </a:r>
          </a:p>
          <a:p>
            <a:r>
              <a:rPr lang="en-US" dirty="0" smtClean="0"/>
              <a:t>11-taxon </a:t>
            </a:r>
            <a:r>
              <a:rPr lang="en-US" dirty="0" err="1" smtClean="0"/>
              <a:t>strongILS</a:t>
            </a:r>
            <a:r>
              <a:rPr lang="en-US" dirty="0" smtClean="0"/>
              <a:t> datasets with 50 genes, 5 genes per 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425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2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Naïve binning vs. </a:t>
            </a:r>
            <a:r>
              <a:rPr lang="en-US" dirty="0" err="1" smtClean="0"/>
              <a:t>unbinned</a:t>
            </a:r>
            <a:r>
              <a:rPr lang="en-US" dirty="0" smtClean="0"/>
              <a:t>, 100 genes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98363" y="5125345"/>
            <a:ext cx="914400" cy="9702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11_100-strong-exp3-clustered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" r="251"/>
          <a:stretch>
            <a:fillRect/>
          </a:stretch>
        </p:blipFill>
        <p:spPr>
          <a:xfrm>
            <a:off x="518119" y="1417639"/>
            <a:ext cx="7006083" cy="4473417"/>
          </a:xfrm>
        </p:spPr>
      </p:pic>
      <p:sp>
        <p:nvSpPr>
          <p:cNvPr id="8" name="Rectangle 7"/>
          <p:cNvSpPr/>
          <p:nvPr/>
        </p:nvSpPr>
        <p:spPr>
          <a:xfrm>
            <a:off x="1147542" y="5033565"/>
            <a:ext cx="914400" cy="914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80813" y="5993156"/>
            <a:ext cx="6475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*BEAST did not converge on these datasets, even with 150 hours. </a:t>
            </a:r>
          </a:p>
          <a:p>
            <a:r>
              <a:rPr lang="en-US" dirty="0" smtClean="0"/>
              <a:t>With binning, it converged  in 10 hours.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646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Naïve binning vs. </a:t>
            </a:r>
            <a:r>
              <a:rPr lang="en-US" dirty="0" err="1" smtClean="0"/>
              <a:t>unbinned</a:t>
            </a:r>
            <a:r>
              <a:rPr lang="en-US" dirty="0" smtClean="0"/>
              <a:t>: 50 genes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591258" y="4973532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6054981"/>
            <a:ext cx="5680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Bayzid</a:t>
            </a:r>
            <a:r>
              <a:rPr lang="en-US" dirty="0" smtClean="0"/>
              <a:t> and Warnow, Bioinformatics 2013</a:t>
            </a:r>
          </a:p>
          <a:p>
            <a:r>
              <a:rPr lang="en-US" dirty="0" smtClean="0"/>
              <a:t>11-taxon </a:t>
            </a:r>
            <a:r>
              <a:rPr lang="en-US" dirty="0" err="1" smtClean="0"/>
              <a:t>strongILS</a:t>
            </a:r>
            <a:r>
              <a:rPr lang="en-US" dirty="0" smtClean="0"/>
              <a:t> datasets with 50 genes, 5 genes per bin</a:t>
            </a:r>
            <a:endParaRPr lang="en-US" dirty="0"/>
          </a:p>
        </p:txBody>
      </p:sp>
      <p:pic>
        <p:nvPicPr>
          <p:cNvPr id="5" name="Content Placeholder 4" descr="11_50-strong-exp3-clustered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" r="8056"/>
          <a:stretch>
            <a:fillRect/>
          </a:stretch>
        </p:blipFill>
        <p:spPr>
          <a:xfrm>
            <a:off x="1691237" y="1397786"/>
            <a:ext cx="5202684" cy="4473285"/>
          </a:xfrm>
        </p:spPr>
      </p:pic>
    </p:spTree>
    <p:extLst>
      <p:ext uri="{BB962C8B-B14F-4D97-AF65-F5344CB8AC3E}">
        <p14:creationId xmlns:p14="http://schemas.microsoft.com/office/powerpoint/2010/main" val="384750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88" y="1146790"/>
            <a:ext cx="3395976" cy="293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683516" y="4014999"/>
            <a:ext cx="671800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	</a:t>
            </a:r>
            <a:r>
              <a:rPr lang="en-US" sz="2000" dirty="0" smtClean="0">
                <a:solidFill>
                  <a:srgbClr val="0000FF"/>
                </a:solidFill>
              </a:rPr>
              <a:t>Gene tree estimation</a:t>
            </a:r>
          </a:p>
          <a:p>
            <a:r>
              <a:rPr lang="en-US" sz="2000" dirty="0"/>
              <a:t>	</a:t>
            </a:r>
            <a:r>
              <a:rPr lang="en-US" sz="2000" dirty="0" smtClean="0">
                <a:solidFill>
                  <a:srgbClr val="0000FF"/>
                </a:solidFill>
              </a:rPr>
              <a:t>Ultra-large multiple-sequence alignment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	</a:t>
            </a:r>
            <a:r>
              <a:rPr lang="en-US" sz="2000" dirty="0" err="1">
                <a:solidFill>
                  <a:srgbClr val="000000"/>
                </a:solidFill>
              </a:rPr>
              <a:t>Supertree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estimation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Estimating species trees from incongruent gene trees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Genome rearrangement phylogeny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Phylogenetic networks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    Visualization of large trees and alignments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Data mining techniques to explore multiple optima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786258" y="179388"/>
            <a:ext cx="77129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 smtClean="0"/>
              <a:t>Phylogenetic Estimation: </a:t>
            </a:r>
            <a:r>
              <a:rPr lang="en-US" sz="2800" i="1" dirty="0" smtClean="0">
                <a:solidFill>
                  <a:srgbClr val="0000FF"/>
                </a:solidFill>
              </a:rPr>
              <a:t>Multiple</a:t>
            </a:r>
            <a:r>
              <a:rPr lang="en-US" sz="2800" dirty="0" smtClean="0"/>
              <a:t> </a:t>
            </a:r>
            <a:r>
              <a:rPr lang="en-US" sz="2800" i="1" dirty="0" smtClean="0"/>
              <a:t>Challenges</a:t>
            </a:r>
            <a:endParaRPr lang="en-US" sz="2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080458" y="1382451"/>
            <a:ext cx="336191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Large datasets: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100,000+ sequences</a:t>
            </a:r>
          </a:p>
          <a:p>
            <a:r>
              <a:rPr lang="en-US" sz="2400" dirty="0" smtClean="0"/>
              <a:t>         10,000+ genes</a:t>
            </a:r>
          </a:p>
          <a:p>
            <a:r>
              <a:rPr lang="en-US" sz="2400" dirty="0" smtClean="0"/>
              <a:t>“</a:t>
            </a:r>
            <a:r>
              <a:rPr lang="en-US" sz="2400" dirty="0" err="1" smtClean="0"/>
              <a:t>BigData</a:t>
            </a:r>
            <a:r>
              <a:rPr lang="en-US" sz="2400" dirty="0" smtClean="0"/>
              <a:t>” complexity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242630" y="4268543"/>
            <a:ext cx="17876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Last month’s talk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42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88" y="1146790"/>
            <a:ext cx="3395976" cy="293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683516" y="4014999"/>
            <a:ext cx="671800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/>
            <a:r>
              <a:rPr lang="en-US" sz="2000" dirty="0" smtClean="0"/>
              <a:t>Gene tree estimation</a:t>
            </a:r>
          </a:p>
          <a:p>
            <a:r>
              <a:rPr lang="en-US" sz="2000" dirty="0"/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Ultra-large multiple-sequence alignment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	</a:t>
            </a:r>
            <a:r>
              <a:rPr lang="en-US" sz="2000" dirty="0" err="1">
                <a:solidFill>
                  <a:srgbClr val="0000FF"/>
                </a:solidFill>
              </a:rPr>
              <a:t>Supertree</a:t>
            </a:r>
            <a:r>
              <a:rPr lang="en-US" sz="2000" dirty="0">
                <a:solidFill>
                  <a:srgbClr val="0000FF"/>
                </a:solidFill>
              </a:rPr>
              <a:t> estimation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	</a:t>
            </a:r>
            <a:r>
              <a:rPr lang="en-US" sz="2000" dirty="0" smtClean="0"/>
              <a:t>Estimating species trees from incongruent gene trees</a:t>
            </a:r>
          </a:p>
          <a:p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Genome rearrangement phylogeny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Phylogenetic networks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    Visualization of large trees and alignments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Data mining techniques to explore multiple optima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786258" y="179388"/>
            <a:ext cx="74198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 smtClean="0"/>
              <a:t>Phylogenetic Estimation: </a:t>
            </a:r>
            <a:r>
              <a:rPr lang="en-US" sz="2800" i="1" dirty="0" smtClean="0">
                <a:solidFill>
                  <a:srgbClr val="0000FF"/>
                </a:solidFill>
              </a:rPr>
              <a:t>Multiple</a:t>
            </a:r>
            <a:r>
              <a:rPr lang="en-US" sz="2800" dirty="0" smtClean="0"/>
              <a:t> </a:t>
            </a:r>
            <a:r>
              <a:rPr lang="en-US" sz="2800" i="1" dirty="0" smtClean="0"/>
              <a:t>Challenges</a:t>
            </a:r>
            <a:endParaRPr lang="en-US" sz="2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080458" y="1382451"/>
            <a:ext cx="336191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Large datasets: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100,000+ sequences</a:t>
            </a:r>
          </a:p>
          <a:p>
            <a:r>
              <a:rPr lang="en-US" sz="2400" dirty="0" smtClean="0"/>
              <a:t>         10,000+ genes</a:t>
            </a:r>
          </a:p>
          <a:p>
            <a:r>
              <a:rPr lang="en-US" sz="2400" dirty="0" smtClean="0"/>
              <a:t>“</a:t>
            </a:r>
            <a:r>
              <a:rPr lang="en-US" sz="2400" dirty="0" err="1" smtClean="0"/>
              <a:t>BigData</a:t>
            </a:r>
            <a:r>
              <a:rPr lang="en-US" sz="2400" dirty="0" smtClean="0"/>
              <a:t>” complexity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747553" y="4362853"/>
            <a:ext cx="167320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Today’s talk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073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pertree_approaches-wordpre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82" y="1295411"/>
            <a:ext cx="6832456" cy="5015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8310" y="58630"/>
            <a:ext cx="49363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Supertree</a:t>
            </a:r>
            <a:r>
              <a:rPr lang="en-US" sz="4000" dirty="0" smtClean="0"/>
              <a:t> Approaches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021505" y="6260088"/>
            <a:ext cx="4335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Bininda-Emonds</a:t>
            </a:r>
            <a:r>
              <a:rPr lang="en-US" dirty="0" smtClean="0"/>
              <a:t>, </a:t>
            </a:r>
            <a:r>
              <a:rPr lang="en-US" dirty="0" err="1" smtClean="0"/>
              <a:t>Gittleman</a:t>
            </a:r>
            <a:r>
              <a:rPr lang="en-US" dirty="0" smtClean="0"/>
              <a:t>, and Steel,</a:t>
            </a:r>
          </a:p>
          <a:p>
            <a:r>
              <a:rPr lang="en-US" dirty="0" smtClean="0"/>
              <a:t> Ann. Rev </a:t>
            </a:r>
            <a:r>
              <a:rPr lang="en-US" dirty="0" err="1" smtClean="0"/>
              <a:t>Ecol</a:t>
            </a:r>
            <a:r>
              <a:rPr lang="en-US" dirty="0" smtClean="0"/>
              <a:t> </a:t>
            </a:r>
            <a:r>
              <a:rPr lang="en-US" dirty="0" err="1" smtClean="0"/>
              <a:t>Syst</a:t>
            </a:r>
            <a:r>
              <a:rPr lang="en-US" dirty="0" smtClean="0"/>
              <a:t>, 2002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60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Supertree</a:t>
            </a:r>
            <a:r>
              <a:rPr lang="en-US" dirty="0" smtClean="0"/>
              <a:t>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Necessary for Estimating the Tree of Life? (Ultra large-scale estimation of alignments and trees may be too difficult to do well.)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Main use: combine trees estimated on smaller subsets of species.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However, </a:t>
            </a:r>
            <a:r>
              <a:rPr lang="en-US" dirty="0" err="1">
                <a:solidFill>
                  <a:schemeClr val="bg1"/>
                </a:solidFill>
              </a:rPr>
              <a:t>s</a:t>
            </a:r>
            <a:r>
              <a:rPr lang="en-US" dirty="0" err="1" smtClean="0">
                <a:solidFill>
                  <a:schemeClr val="bg1"/>
                </a:solidFill>
              </a:rPr>
              <a:t>upertree</a:t>
            </a:r>
            <a:r>
              <a:rPr lang="en-US" dirty="0" smtClean="0">
                <a:solidFill>
                  <a:schemeClr val="bg1"/>
                </a:solidFill>
              </a:rPr>
              <a:t> methods can also be used within divide-and-conquer algorithms!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516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538" name="Group 1026"/>
          <p:cNvGrpSpPr>
            <a:grpSpLocks/>
          </p:cNvGrpSpPr>
          <p:nvPr/>
        </p:nvGrpSpPr>
        <p:grpSpPr bwMode="auto">
          <a:xfrm>
            <a:off x="1524000" y="1981200"/>
            <a:ext cx="5943600" cy="1447800"/>
            <a:chOff x="1104" y="1200"/>
            <a:chExt cx="3456" cy="1728"/>
          </a:xfrm>
        </p:grpSpPr>
        <p:sp>
          <p:nvSpPr>
            <p:cNvPr id="705539" name="Line 1027"/>
            <p:cNvSpPr>
              <a:spLocks noChangeShapeType="1"/>
            </p:cNvSpPr>
            <p:nvPr/>
          </p:nvSpPr>
          <p:spPr bwMode="auto">
            <a:xfrm flipV="1">
              <a:off x="1104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0" name="Line 1028"/>
            <p:cNvSpPr>
              <a:spLocks noChangeShapeType="1"/>
            </p:cNvSpPr>
            <p:nvPr/>
          </p:nvSpPr>
          <p:spPr bwMode="auto">
            <a:xfrm flipH="1" flipV="1">
              <a:off x="2832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1" name="Line 1029"/>
            <p:cNvSpPr>
              <a:spLocks noChangeShapeType="1"/>
            </p:cNvSpPr>
            <p:nvPr/>
          </p:nvSpPr>
          <p:spPr bwMode="auto">
            <a:xfrm flipH="1">
              <a:off x="2256" y="1776"/>
              <a:ext cx="1152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2" name="Line 1030"/>
            <p:cNvSpPr>
              <a:spLocks noChangeShapeType="1"/>
            </p:cNvSpPr>
            <p:nvPr/>
          </p:nvSpPr>
          <p:spPr bwMode="auto">
            <a:xfrm flipH="1">
              <a:off x="3408" y="2352"/>
              <a:ext cx="576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5543" name="Picture 1031" descr="ora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24288"/>
            <a:ext cx="1425575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5544" name="Picture 1032" descr="chim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849688"/>
            <a:ext cx="144145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45" name="Text Box 1033"/>
          <p:cNvSpPr txBox="1">
            <a:spLocks noChangeArrowheads="1"/>
          </p:cNvSpPr>
          <p:nvPr/>
        </p:nvSpPr>
        <p:spPr bwMode="auto">
          <a:xfrm>
            <a:off x="914400" y="3355975"/>
            <a:ext cx="13636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Orangutan</a:t>
            </a:r>
          </a:p>
        </p:txBody>
      </p:sp>
      <p:sp>
        <p:nvSpPr>
          <p:cNvPr id="705546" name="Text Box 1034"/>
          <p:cNvSpPr txBox="1">
            <a:spLocks noChangeArrowheads="1"/>
          </p:cNvSpPr>
          <p:nvPr/>
        </p:nvSpPr>
        <p:spPr bwMode="auto">
          <a:xfrm>
            <a:off x="3048000" y="3370263"/>
            <a:ext cx="9763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Gorilla</a:t>
            </a:r>
          </a:p>
        </p:txBody>
      </p:sp>
      <p:sp>
        <p:nvSpPr>
          <p:cNvPr id="705547" name="Text Box 1035"/>
          <p:cNvSpPr txBox="1">
            <a:spLocks noChangeArrowheads="1"/>
          </p:cNvSpPr>
          <p:nvPr/>
        </p:nvSpPr>
        <p:spPr bwMode="auto">
          <a:xfrm>
            <a:off x="4648200" y="3370263"/>
            <a:ext cx="15811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Chimpanzee</a:t>
            </a:r>
          </a:p>
        </p:txBody>
      </p:sp>
      <p:sp>
        <p:nvSpPr>
          <p:cNvPr id="705548" name="Text Box 1036"/>
          <p:cNvSpPr txBox="1">
            <a:spLocks noChangeArrowheads="1"/>
          </p:cNvSpPr>
          <p:nvPr/>
        </p:nvSpPr>
        <p:spPr bwMode="auto">
          <a:xfrm>
            <a:off x="6992938" y="3355975"/>
            <a:ext cx="1006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Human</a:t>
            </a:r>
          </a:p>
        </p:txBody>
      </p:sp>
      <p:pic>
        <p:nvPicPr>
          <p:cNvPr id="705549" name="Picture 1037" descr="gorill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3835400"/>
            <a:ext cx="1458912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50" name="Text Box 1038"/>
          <p:cNvSpPr txBox="1">
            <a:spLocks noChangeArrowheads="1"/>
          </p:cNvSpPr>
          <p:nvPr/>
        </p:nvSpPr>
        <p:spPr bwMode="auto">
          <a:xfrm>
            <a:off x="1198563" y="6172200"/>
            <a:ext cx="193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000" i="1">
                <a:latin typeface="Times New Roman" charset="0"/>
              </a:rPr>
              <a:t>From the Tree of the Life Website,</a:t>
            </a:r>
            <a:br>
              <a:rPr lang="en-US" sz="1000" i="1">
                <a:latin typeface="Times New Roman" charset="0"/>
              </a:rPr>
            </a:br>
            <a:r>
              <a:rPr lang="en-US" sz="1000" i="1">
                <a:latin typeface="Times New Roman" charset="0"/>
              </a:rPr>
              <a:t>University of Arizona</a:t>
            </a:r>
          </a:p>
        </p:txBody>
      </p:sp>
      <p:sp>
        <p:nvSpPr>
          <p:cNvPr id="705551" name="Rectangle 1039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Phylogeny</a:t>
            </a:r>
            <a:br>
              <a:rPr lang="en-US"/>
            </a:br>
            <a:r>
              <a:rPr lang="en-US"/>
              <a:t>(evolutionary tree)</a:t>
            </a:r>
          </a:p>
        </p:txBody>
      </p:sp>
      <p:pic>
        <p:nvPicPr>
          <p:cNvPr id="705552" name="Picture 1040" descr="mountain_icecream_cropped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14811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194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Supertree</a:t>
            </a:r>
            <a:r>
              <a:rPr lang="en-US" dirty="0" smtClean="0"/>
              <a:t>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Necessary for Estimating the Tree of Life? (Ultra large-scale estimation of alignments and trees may be too difficult to do well.)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Main use: combine trees estimated on smaller subsets of species.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FFFFFF"/>
                </a:solidFill>
              </a:rPr>
              <a:t>However, </a:t>
            </a:r>
            <a:r>
              <a:rPr lang="en-US" dirty="0" err="1">
                <a:solidFill>
                  <a:srgbClr val="FFFFFF"/>
                </a:solidFill>
              </a:rPr>
              <a:t>s</a:t>
            </a:r>
            <a:r>
              <a:rPr lang="en-US" dirty="0" err="1" smtClean="0">
                <a:solidFill>
                  <a:srgbClr val="FFFFFF"/>
                </a:solidFill>
              </a:rPr>
              <a:t>upertree</a:t>
            </a:r>
            <a:r>
              <a:rPr lang="en-US" dirty="0" smtClean="0">
                <a:solidFill>
                  <a:srgbClr val="FFFFFF"/>
                </a:solidFill>
              </a:rPr>
              <a:t> methods can also be used within divide-and-conquer algorithms!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939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Supertree</a:t>
            </a:r>
            <a:r>
              <a:rPr lang="en-US" dirty="0" smtClean="0"/>
              <a:t>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Necessary for Estimating the Tree of Life? (Ultra large-scale estimation of alignments and trees may be too difficult to do well.)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Main use: combine trees estimated on smaller subsets of species.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However, </a:t>
            </a:r>
            <a:r>
              <a:rPr lang="en-US" dirty="0" err="1"/>
              <a:t>s</a:t>
            </a:r>
            <a:r>
              <a:rPr lang="en-US" dirty="0" err="1" smtClean="0"/>
              <a:t>upertree</a:t>
            </a:r>
            <a:r>
              <a:rPr lang="en-US" dirty="0" smtClean="0"/>
              <a:t> methods can also be used within divide-and-conquer algorithms!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528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The Strict Consensus Merger (SCM) </a:t>
            </a:r>
          </a:p>
          <a:p>
            <a:pPr>
              <a:spcAft>
                <a:spcPts val="1200"/>
              </a:spcAft>
            </a:pPr>
            <a:r>
              <a:rPr lang="en-US" dirty="0" err="1" smtClean="0"/>
              <a:t>SuperFine</a:t>
            </a:r>
            <a:r>
              <a:rPr lang="en-US" dirty="0" smtClean="0"/>
              <a:t> (meta-method for </a:t>
            </a:r>
            <a:r>
              <a:rPr lang="en-US" dirty="0" err="1" smtClean="0"/>
              <a:t>supertree</a:t>
            </a:r>
            <a:r>
              <a:rPr lang="en-US" dirty="0" smtClean="0"/>
              <a:t> methods)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Uses of </a:t>
            </a:r>
            <a:r>
              <a:rPr lang="en-US" dirty="0" err="1" smtClean="0"/>
              <a:t>SuperFine</a:t>
            </a:r>
            <a:r>
              <a:rPr lang="en-US" dirty="0" smtClean="0"/>
              <a:t> in DACTAL </a:t>
            </a:r>
            <a:r>
              <a:rPr lang="en-US" dirty="0" smtClean="0"/>
              <a:t>(almost alignment-free tree estimation)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Use of SCM in DCM1</a:t>
            </a:r>
            <a:r>
              <a:rPr lang="en-US" dirty="0" smtClean="0"/>
              <a:t>-NJ (absolute fast converging method)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951290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Research Agenda</a:t>
            </a:r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5715000"/>
          </a:xfrm>
        </p:spPr>
        <p:txBody>
          <a:bodyPr/>
          <a:lstStyle/>
          <a:p>
            <a:pPr marL="533400" indent="-533400" eaLnBrk="1" hangingPunct="1">
              <a:buFontTx/>
              <a:buNone/>
              <a:defRPr/>
            </a:pPr>
            <a:endParaRPr lang="en-US" sz="1800" dirty="0" smtClean="0"/>
          </a:p>
          <a:p>
            <a:pPr marL="533400" indent="-533400" eaLnBrk="1" hangingPunct="1">
              <a:buFontTx/>
              <a:buNone/>
              <a:defRPr/>
            </a:pPr>
            <a:r>
              <a:rPr lang="en-US" sz="1800" dirty="0" smtClean="0"/>
              <a:t>Major scientific goals: </a:t>
            </a:r>
          </a:p>
          <a:p>
            <a:pPr eaLnBrk="1" hangingPunct="1">
              <a:defRPr/>
            </a:pPr>
            <a:r>
              <a:rPr lang="en-US" sz="1800" dirty="0" smtClean="0"/>
              <a:t>Develop </a:t>
            </a:r>
            <a:r>
              <a:rPr lang="en-US" sz="1800" dirty="0" smtClean="0">
                <a:solidFill>
                  <a:srgbClr val="0000FF"/>
                </a:solidFill>
              </a:rPr>
              <a:t>methods</a:t>
            </a:r>
            <a:r>
              <a:rPr lang="en-US" sz="1800" dirty="0" smtClean="0"/>
              <a:t> that produce more accurate alignments and phylogenetic estimations for </a:t>
            </a:r>
            <a:r>
              <a:rPr lang="en-US" sz="1800" i="1" dirty="0" smtClean="0"/>
              <a:t>difficult-to-analyze datasets</a:t>
            </a:r>
          </a:p>
          <a:p>
            <a:pPr eaLnBrk="1" hangingPunct="1">
              <a:defRPr/>
            </a:pPr>
            <a:r>
              <a:rPr lang="en-US" sz="1800" dirty="0" smtClean="0"/>
              <a:t>Produce </a:t>
            </a:r>
            <a:r>
              <a:rPr lang="en-US" sz="1800" dirty="0" smtClean="0">
                <a:solidFill>
                  <a:srgbClr val="0000FF"/>
                </a:solidFill>
              </a:rPr>
              <a:t>mathematical theory </a:t>
            </a:r>
            <a:r>
              <a:rPr lang="en-US" sz="1800" dirty="0" smtClean="0"/>
              <a:t>for statistical inference under complex models of evolution</a:t>
            </a:r>
          </a:p>
          <a:p>
            <a:pPr eaLnBrk="1" hangingPunct="1">
              <a:defRPr/>
            </a:pPr>
            <a:r>
              <a:rPr lang="en-US" sz="1800" dirty="0" smtClean="0"/>
              <a:t>Develop </a:t>
            </a:r>
            <a:r>
              <a:rPr lang="en-US" sz="1800" dirty="0" smtClean="0">
                <a:solidFill>
                  <a:srgbClr val="0000FF"/>
                </a:solidFill>
              </a:rPr>
              <a:t>novel machine learning techniques </a:t>
            </a:r>
            <a:r>
              <a:rPr lang="en-US" sz="1800" dirty="0" smtClean="0"/>
              <a:t>to boost the performance of classification methods </a:t>
            </a:r>
          </a:p>
          <a:p>
            <a:pPr marL="533400" indent="-533400" eaLnBrk="1" hangingPunct="1">
              <a:buFontTx/>
              <a:buNone/>
              <a:defRPr/>
            </a:pPr>
            <a:endParaRPr lang="en-US" sz="1800" dirty="0" smtClean="0"/>
          </a:p>
          <a:p>
            <a:pPr marL="533400" indent="-533400" eaLnBrk="1" hangingPunct="1">
              <a:buFontTx/>
              <a:buNone/>
              <a:defRPr/>
            </a:pPr>
            <a:r>
              <a:rPr lang="en-US" sz="1800" dirty="0" smtClean="0"/>
              <a:t>Software that:</a:t>
            </a:r>
          </a:p>
          <a:p>
            <a:pPr marL="514350" indent="-457200" eaLnBrk="1" hangingPunct="1">
              <a:defRPr/>
            </a:pPr>
            <a:r>
              <a:rPr lang="en-US" sz="1800" dirty="0" smtClean="0"/>
              <a:t>Can run efficiently on </a:t>
            </a:r>
            <a:r>
              <a:rPr lang="en-US" sz="1800" i="1" dirty="0" smtClean="0"/>
              <a:t>desktop</a:t>
            </a:r>
            <a:r>
              <a:rPr lang="en-US" sz="1800" dirty="0" smtClean="0"/>
              <a:t> computers on large datasets </a:t>
            </a:r>
          </a:p>
          <a:p>
            <a:pPr marL="514350" indent="-457200" eaLnBrk="1" hangingPunct="1">
              <a:defRPr/>
            </a:pPr>
            <a:r>
              <a:rPr lang="en-US" sz="1800" dirty="0" smtClean="0"/>
              <a:t>Can analyze ultra-large datasets (100,000+) using multiple processors</a:t>
            </a:r>
          </a:p>
          <a:p>
            <a:pPr marL="514350" indent="-457200" eaLnBrk="1" hangingPunct="1">
              <a:defRPr/>
            </a:pPr>
            <a:r>
              <a:rPr lang="en-US" sz="1800" dirty="0" smtClean="0"/>
              <a:t>Is freely available in </a:t>
            </a:r>
            <a:r>
              <a:rPr lang="en-US" sz="1800" i="1" dirty="0" smtClean="0"/>
              <a:t>open source</a:t>
            </a:r>
            <a:r>
              <a:rPr lang="en-US" sz="1800" dirty="0" smtClean="0"/>
              <a:t> form, with biologist-friendly GUIs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</a:t>
            </a:r>
            <a:r>
              <a:rPr lang="en-US" dirty="0" err="1" smtClean="0"/>
              <a:t>Phylogenetics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Interesting combination of different mathematics:</a:t>
            </a:r>
          </a:p>
          <a:p>
            <a:pPr lvl="1"/>
            <a:r>
              <a:rPr lang="en-US" dirty="0" smtClean="0"/>
              <a:t>statistical estimation under Markov models of evolution</a:t>
            </a:r>
          </a:p>
          <a:p>
            <a:pPr lvl="1"/>
            <a:r>
              <a:rPr lang="en-US" dirty="0" smtClean="0"/>
              <a:t>mathematical </a:t>
            </a:r>
            <a:r>
              <a:rPr lang="en-US" dirty="0" err="1" smtClean="0"/>
              <a:t>modelling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raph theory and </a:t>
            </a:r>
            <a:r>
              <a:rPr lang="en-US" dirty="0" err="1" smtClean="0"/>
              <a:t>combinatorics</a:t>
            </a:r>
            <a:endParaRPr lang="en-US" dirty="0" smtClean="0"/>
          </a:p>
          <a:p>
            <a:pPr lvl="1"/>
            <a:r>
              <a:rPr lang="en-US" dirty="0" smtClean="0"/>
              <a:t>machine learning and data mining</a:t>
            </a:r>
          </a:p>
          <a:p>
            <a:pPr lvl="1"/>
            <a:r>
              <a:rPr lang="en-US" dirty="0" smtClean="0"/>
              <a:t>heuristics for NP-hard optimization problems</a:t>
            </a:r>
          </a:p>
          <a:p>
            <a:pPr lvl="1"/>
            <a:r>
              <a:rPr lang="en-US" dirty="0" smtClean="0"/>
              <a:t>high performance computing</a:t>
            </a:r>
          </a:p>
          <a:p>
            <a:pPr marL="0" indent="0">
              <a:buNone/>
            </a:pPr>
            <a:r>
              <a:rPr lang="en-US" dirty="0" smtClean="0"/>
              <a:t>Testing involves massive simulations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053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538" name="Group 1026"/>
          <p:cNvGrpSpPr>
            <a:grpSpLocks/>
          </p:cNvGrpSpPr>
          <p:nvPr/>
        </p:nvGrpSpPr>
        <p:grpSpPr bwMode="auto">
          <a:xfrm>
            <a:off x="1524000" y="1981200"/>
            <a:ext cx="5943600" cy="1447800"/>
            <a:chOff x="1104" y="1200"/>
            <a:chExt cx="3456" cy="1728"/>
          </a:xfrm>
        </p:grpSpPr>
        <p:sp>
          <p:nvSpPr>
            <p:cNvPr id="705539" name="Line 1027"/>
            <p:cNvSpPr>
              <a:spLocks noChangeShapeType="1"/>
            </p:cNvSpPr>
            <p:nvPr/>
          </p:nvSpPr>
          <p:spPr bwMode="auto">
            <a:xfrm flipV="1">
              <a:off x="1104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0" name="Line 1028"/>
            <p:cNvSpPr>
              <a:spLocks noChangeShapeType="1"/>
            </p:cNvSpPr>
            <p:nvPr/>
          </p:nvSpPr>
          <p:spPr bwMode="auto">
            <a:xfrm flipH="1" flipV="1">
              <a:off x="2832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1" name="Line 1029"/>
            <p:cNvSpPr>
              <a:spLocks noChangeShapeType="1"/>
            </p:cNvSpPr>
            <p:nvPr/>
          </p:nvSpPr>
          <p:spPr bwMode="auto">
            <a:xfrm flipH="1">
              <a:off x="2256" y="1776"/>
              <a:ext cx="1152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2" name="Line 1030"/>
            <p:cNvSpPr>
              <a:spLocks noChangeShapeType="1"/>
            </p:cNvSpPr>
            <p:nvPr/>
          </p:nvSpPr>
          <p:spPr bwMode="auto">
            <a:xfrm flipH="1">
              <a:off x="3408" y="2352"/>
              <a:ext cx="576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5543" name="Picture 1031" descr="ora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24288"/>
            <a:ext cx="1425575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5544" name="Picture 1032" descr="chim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849688"/>
            <a:ext cx="144145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45" name="Text Box 1033"/>
          <p:cNvSpPr txBox="1">
            <a:spLocks noChangeArrowheads="1"/>
          </p:cNvSpPr>
          <p:nvPr/>
        </p:nvSpPr>
        <p:spPr bwMode="auto">
          <a:xfrm>
            <a:off x="914400" y="3355975"/>
            <a:ext cx="13636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Orangutan</a:t>
            </a:r>
          </a:p>
        </p:txBody>
      </p:sp>
      <p:sp>
        <p:nvSpPr>
          <p:cNvPr id="705546" name="Text Box 1034"/>
          <p:cNvSpPr txBox="1">
            <a:spLocks noChangeArrowheads="1"/>
          </p:cNvSpPr>
          <p:nvPr/>
        </p:nvSpPr>
        <p:spPr bwMode="auto">
          <a:xfrm>
            <a:off x="3048000" y="3370263"/>
            <a:ext cx="9763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Gorilla</a:t>
            </a:r>
          </a:p>
        </p:txBody>
      </p:sp>
      <p:sp>
        <p:nvSpPr>
          <p:cNvPr id="705547" name="Text Box 1035"/>
          <p:cNvSpPr txBox="1">
            <a:spLocks noChangeArrowheads="1"/>
          </p:cNvSpPr>
          <p:nvPr/>
        </p:nvSpPr>
        <p:spPr bwMode="auto">
          <a:xfrm>
            <a:off x="4648200" y="3370263"/>
            <a:ext cx="15811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Chimpanzee</a:t>
            </a:r>
          </a:p>
        </p:txBody>
      </p:sp>
      <p:sp>
        <p:nvSpPr>
          <p:cNvPr id="705548" name="Text Box 1036"/>
          <p:cNvSpPr txBox="1">
            <a:spLocks noChangeArrowheads="1"/>
          </p:cNvSpPr>
          <p:nvPr/>
        </p:nvSpPr>
        <p:spPr bwMode="auto">
          <a:xfrm>
            <a:off x="6992938" y="3355975"/>
            <a:ext cx="1006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Human</a:t>
            </a:r>
          </a:p>
        </p:txBody>
      </p:sp>
      <p:pic>
        <p:nvPicPr>
          <p:cNvPr id="705549" name="Picture 1037" descr="gorill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3835400"/>
            <a:ext cx="1458912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50" name="Text Box 1038"/>
          <p:cNvSpPr txBox="1">
            <a:spLocks noChangeArrowheads="1"/>
          </p:cNvSpPr>
          <p:nvPr/>
        </p:nvSpPr>
        <p:spPr bwMode="auto">
          <a:xfrm>
            <a:off x="1198563" y="6172200"/>
            <a:ext cx="193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000" i="1">
                <a:latin typeface="Times New Roman" charset="0"/>
              </a:rPr>
              <a:t>From the Tree of the Life Website,</a:t>
            </a:r>
            <a:br>
              <a:rPr lang="en-US" sz="1000" i="1">
                <a:latin typeface="Times New Roman" charset="0"/>
              </a:rPr>
            </a:br>
            <a:r>
              <a:rPr lang="en-US" sz="1000" i="1">
                <a:latin typeface="Times New Roman" charset="0"/>
              </a:rPr>
              <a:t>University of Arizona</a:t>
            </a:r>
          </a:p>
        </p:txBody>
      </p:sp>
      <p:sp>
        <p:nvSpPr>
          <p:cNvPr id="705551" name="Rectangle 1039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Sampling multiple genes from multiple species</a:t>
            </a:r>
            <a:endParaRPr lang="en-US" dirty="0"/>
          </a:p>
        </p:txBody>
      </p:sp>
      <p:pic>
        <p:nvPicPr>
          <p:cNvPr id="705552" name="Picture 1040" descr="mountain_icecream_cropped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14811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53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554038" y="3725863"/>
            <a:ext cx="4703762" cy="2728912"/>
            <a:chOff x="349" y="2347"/>
            <a:chExt cx="2963" cy="1719"/>
          </a:xfrm>
        </p:grpSpPr>
        <p:sp>
          <p:nvSpPr>
            <p:cNvPr id="394243" name="Line 3"/>
            <p:cNvSpPr>
              <a:spLocks noChangeShapeType="1"/>
            </p:cNvSpPr>
            <p:nvPr/>
          </p:nvSpPr>
          <p:spPr bwMode="auto">
            <a:xfrm>
              <a:off x="711" y="2347"/>
              <a:ext cx="0" cy="8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4" name="Line 4"/>
            <p:cNvSpPr>
              <a:spLocks noChangeShapeType="1"/>
            </p:cNvSpPr>
            <p:nvPr/>
          </p:nvSpPr>
          <p:spPr bwMode="auto">
            <a:xfrm>
              <a:off x="1383" y="2348"/>
              <a:ext cx="0" cy="86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5" name="Line 5"/>
            <p:cNvSpPr>
              <a:spLocks noChangeShapeType="1"/>
            </p:cNvSpPr>
            <p:nvPr/>
          </p:nvSpPr>
          <p:spPr bwMode="auto">
            <a:xfrm>
              <a:off x="2335" y="2348"/>
              <a:ext cx="0" cy="86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3" name="Text Box 23"/>
            <p:cNvSpPr txBox="1">
              <a:spLocks noChangeArrowheads="1"/>
            </p:cNvSpPr>
            <p:nvPr/>
          </p:nvSpPr>
          <p:spPr bwMode="auto">
            <a:xfrm>
              <a:off x="2458" y="2552"/>
              <a:ext cx="85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>
                  <a:latin typeface="Helvetica" charset="0"/>
                </a:rPr>
                <a:t>Analyze</a:t>
              </a:r>
            </a:p>
            <a:p>
              <a:pPr algn="ctr" eaLnBrk="1" hangingPunct="1"/>
              <a:r>
                <a:rPr lang="en-US" sz="2000">
                  <a:latin typeface="Helvetica" charset="0"/>
                </a:rPr>
                <a:t>separately</a:t>
              </a:r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7" name="Group 27"/>
          <p:cNvGrpSpPr>
            <a:grpSpLocks/>
          </p:cNvGrpSpPr>
          <p:nvPr/>
        </p:nvGrpSpPr>
        <p:grpSpPr bwMode="auto">
          <a:xfrm>
            <a:off x="3952868" y="4348164"/>
            <a:ext cx="5267318" cy="2128838"/>
            <a:chOff x="2490" y="2739"/>
            <a:chExt cx="3318" cy="1341"/>
          </a:xfrm>
        </p:grpSpPr>
        <p:grpSp>
          <p:nvGrpSpPr>
            <p:cNvPr id="394268" name="Group 28"/>
            <p:cNvGrpSpPr>
              <a:grpSpLocks/>
            </p:cNvGrpSpPr>
            <p:nvPr/>
          </p:nvGrpSpPr>
          <p:grpSpPr bwMode="auto">
            <a:xfrm>
              <a:off x="3973" y="2739"/>
              <a:ext cx="1835" cy="1341"/>
              <a:chOff x="2108" y="2832"/>
              <a:chExt cx="1835" cy="1493"/>
            </a:xfrm>
          </p:grpSpPr>
          <p:sp>
            <p:nvSpPr>
              <p:cNvPr id="394269" name="Line 29"/>
              <p:cNvSpPr>
                <a:spLocks noChangeShapeType="1"/>
              </p:cNvSpPr>
              <p:nvPr/>
            </p:nvSpPr>
            <p:spPr bwMode="auto">
              <a:xfrm flipH="1">
                <a:off x="2108" y="2832"/>
                <a:ext cx="741" cy="1493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0" name="Line 30"/>
              <p:cNvSpPr>
                <a:spLocks noChangeShapeType="1"/>
              </p:cNvSpPr>
              <p:nvPr/>
            </p:nvSpPr>
            <p:spPr bwMode="auto">
              <a:xfrm rot="18475779" flipH="1">
                <a:off x="2833" y="2834"/>
                <a:ext cx="741" cy="147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1" name="Line 31"/>
              <p:cNvSpPr>
                <a:spLocks noChangeShapeType="1"/>
              </p:cNvSpPr>
              <p:nvPr/>
            </p:nvSpPr>
            <p:spPr bwMode="auto">
              <a:xfrm>
                <a:off x="2651" y="3237"/>
                <a:ext cx="332" cy="10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2" name="Line 32"/>
              <p:cNvSpPr>
                <a:spLocks noChangeShapeType="1"/>
              </p:cNvSpPr>
              <p:nvPr/>
            </p:nvSpPr>
            <p:spPr bwMode="auto">
              <a:xfrm flipV="1">
                <a:off x="3137" y="3793"/>
                <a:ext cx="172" cy="529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3" name="Line 33"/>
              <p:cNvSpPr>
                <a:spLocks noChangeShapeType="1"/>
              </p:cNvSpPr>
              <p:nvPr/>
            </p:nvSpPr>
            <p:spPr bwMode="auto">
              <a:xfrm>
                <a:off x="3198" y="4106"/>
                <a:ext cx="84" cy="213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4" name="Line 34"/>
              <p:cNvSpPr>
                <a:spLocks noChangeShapeType="1"/>
              </p:cNvSpPr>
              <p:nvPr/>
            </p:nvSpPr>
            <p:spPr bwMode="auto">
              <a:xfrm flipV="1">
                <a:off x="3406" y="4122"/>
                <a:ext cx="57" cy="19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5" name="Line 35"/>
              <p:cNvSpPr>
                <a:spLocks noChangeShapeType="1"/>
              </p:cNvSpPr>
              <p:nvPr/>
            </p:nvSpPr>
            <p:spPr bwMode="auto">
              <a:xfrm>
                <a:off x="2539" y="3456"/>
                <a:ext cx="250" cy="864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6" name="Line 36"/>
              <p:cNvSpPr>
                <a:spLocks noChangeShapeType="1"/>
              </p:cNvSpPr>
              <p:nvPr/>
            </p:nvSpPr>
            <p:spPr bwMode="auto">
              <a:xfrm>
                <a:off x="2326" y="3893"/>
                <a:ext cx="117" cy="427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7" name="Line 37"/>
              <p:cNvSpPr>
                <a:spLocks noChangeShapeType="1"/>
              </p:cNvSpPr>
              <p:nvPr/>
            </p:nvSpPr>
            <p:spPr bwMode="auto">
              <a:xfrm>
                <a:off x="2219" y="4085"/>
                <a:ext cx="80" cy="23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8" name="Line 38"/>
              <p:cNvSpPr>
                <a:spLocks noChangeShapeType="1"/>
              </p:cNvSpPr>
              <p:nvPr/>
            </p:nvSpPr>
            <p:spPr bwMode="auto">
              <a:xfrm>
                <a:off x="2400" y="3738"/>
                <a:ext cx="183" cy="58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9" name="Line 39"/>
              <p:cNvSpPr>
                <a:spLocks noChangeShapeType="1"/>
              </p:cNvSpPr>
              <p:nvPr/>
            </p:nvSpPr>
            <p:spPr bwMode="auto">
              <a:xfrm flipH="1">
                <a:off x="2678" y="4145"/>
                <a:ext cx="64" cy="17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4280" name="Line 40"/>
            <p:cNvSpPr>
              <a:spLocks noChangeShapeType="1"/>
            </p:cNvSpPr>
            <p:nvPr/>
          </p:nvSpPr>
          <p:spPr bwMode="auto">
            <a:xfrm rot="-5383472">
              <a:off x="3326" y="3230"/>
              <a:ext cx="3" cy="833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1" name="Text Box 41"/>
            <p:cNvSpPr txBox="1">
              <a:spLocks noChangeArrowheads="1"/>
            </p:cNvSpPr>
            <p:nvPr/>
          </p:nvSpPr>
          <p:spPr bwMode="auto">
            <a:xfrm>
              <a:off x="2490" y="3719"/>
              <a:ext cx="145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>
                  <a:latin typeface="Helvetica" charset="0"/>
                </a:rPr>
                <a:t> </a:t>
              </a:r>
              <a:r>
                <a:rPr lang="en-US" sz="2000" dirty="0" err="1" smtClean="0">
                  <a:latin typeface="Helvetica" charset="0"/>
                </a:rPr>
                <a:t>Supertree</a:t>
              </a:r>
              <a:r>
                <a:rPr lang="en-US" sz="2000" dirty="0" smtClean="0">
                  <a:latin typeface="Helvetica" charset="0"/>
                </a:rPr>
                <a:t> Method</a:t>
              </a:r>
              <a:endParaRPr lang="en-US" sz="2000" dirty="0">
                <a:latin typeface="Helvetica" charset="0"/>
              </a:endParaRPr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Phylogenomics</a:t>
            </a:r>
            <a:endParaRPr lang="en-US" dirty="0"/>
          </a:p>
        </p:txBody>
      </p:sp>
      <p:grpSp>
        <p:nvGrpSpPr>
          <p:cNvPr id="394283" name="Group 43"/>
          <p:cNvGrpSpPr>
            <a:grpSpLocks/>
          </p:cNvGrpSpPr>
          <p:nvPr/>
        </p:nvGrpSpPr>
        <p:grpSpPr bwMode="auto">
          <a:xfrm>
            <a:off x="173038" y="1473200"/>
            <a:ext cx="4173537" cy="1955800"/>
            <a:chOff x="109" y="928"/>
            <a:chExt cx="2629" cy="1232"/>
          </a:xfrm>
        </p:grpSpPr>
        <p:sp>
          <p:nvSpPr>
            <p:cNvPr id="394284" name="Line 44"/>
            <p:cNvSpPr>
              <a:spLocks noChangeShapeType="1"/>
            </p:cNvSpPr>
            <p:nvPr/>
          </p:nvSpPr>
          <p:spPr bwMode="auto">
            <a:xfrm>
              <a:off x="387" y="928"/>
              <a:ext cx="0" cy="12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5" name="Line 45"/>
            <p:cNvSpPr>
              <a:spLocks noChangeShapeType="1"/>
            </p:cNvSpPr>
            <p:nvPr/>
          </p:nvSpPr>
          <p:spPr bwMode="auto">
            <a:xfrm>
              <a:off x="109" y="1128"/>
              <a:ext cx="26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6" name="Text Box 46"/>
            <p:cNvSpPr txBox="1">
              <a:spLocks noChangeArrowheads="1"/>
            </p:cNvSpPr>
            <p:nvPr/>
          </p:nvSpPr>
          <p:spPr bwMode="auto">
            <a:xfrm>
              <a:off x="402" y="935"/>
              <a:ext cx="21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E68435"/>
                  </a:solidFill>
                  <a:latin typeface="Helvetica" charset="0"/>
                </a:rPr>
                <a:t> </a:t>
              </a:r>
              <a:r>
                <a:rPr lang="en-US" sz="1800">
                  <a:solidFill>
                    <a:schemeClr val="folHlink"/>
                  </a:solidFill>
                  <a:latin typeface="Helvetica" charset="0"/>
                </a:rPr>
                <a:t>gene 1</a:t>
              </a:r>
              <a:r>
                <a:rPr lang="en-US" sz="1800">
                  <a:latin typeface="Helvetica" charset="0"/>
                </a:rPr>
                <a:t>     </a:t>
              </a:r>
              <a:r>
                <a:rPr lang="en-US" sz="1800">
                  <a:solidFill>
                    <a:schemeClr val="accent1"/>
                  </a:solidFill>
                  <a:latin typeface="Helvetica" charset="0"/>
                </a:rPr>
                <a:t>gene 2</a:t>
              </a:r>
              <a:r>
                <a:rPr lang="en-US" sz="1800">
                  <a:latin typeface="Helvetica" charset="0"/>
                </a:rPr>
                <a:t>   . . .     </a:t>
              </a:r>
              <a:r>
                <a:rPr lang="en-US" sz="1800">
                  <a:solidFill>
                    <a:srgbClr val="CC0000"/>
                  </a:solidFill>
                  <a:latin typeface="Helvetica" charset="0"/>
                </a:rPr>
                <a:t>gene </a:t>
              </a:r>
              <a:r>
                <a:rPr lang="en-US" sz="1800" i="1">
                  <a:solidFill>
                    <a:srgbClr val="CC0000"/>
                  </a:solidFill>
                  <a:latin typeface="Helvetica" charset="0"/>
                </a:rPr>
                <a:t>k</a:t>
              </a:r>
              <a:endParaRPr lang="en-US" sz="1800">
                <a:latin typeface="Helvetica" charset="0"/>
              </a:endParaRPr>
            </a:p>
          </p:txBody>
        </p:sp>
        <p:sp>
          <p:nvSpPr>
            <p:cNvPr id="394287" name="Line 47"/>
            <p:cNvSpPr>
              <a:spLocks noChangeShapeType="1"/>
            </p:cNvSpPr>
            <p:nvPr/>
          </p:nvSpPr>
          <p:spPr bwMode="auto">
            <a:xfrm>
              <a:off x="472" y="1243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8" name="Line 48"/>
            <p:cNvSpPr>
              <a:spLocks noChangeShapeType="1"/>
            </p:cNvSpPr>
            <p:nvPr/>
          </p:nvSpPr>
          <p:spPr bwMode="auto">
            <a:xfrm>
              <a:off x="472" y="1329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9" name="Line 49"/>
            <p:cNvSpPr>
              <a:spLocks noChangeShapeType="1"/>
            </p:cNvSpPr>
            <p:nvPr/>
          </p:nvSpPr>
          <p:spPr bwMode="auto">
            <a:xfrm>
              <a:off x="471" y="1416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0" name="Line 50"/>
            <p:cNvSpPr>
              <a:spLocks noChangeShapeType="1"/>
            </p:cNvSpPr>
            <p:nvPr/>
          </p:nvSpPr>
          <p:spPr bwMode="auto">
            <a:xfrm>
              <a:off x="472" y="1502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1" name="Line 51"/>
            <p:cNvSpPr>
              <a:spLocks noChangeShapeType="1"/>
            </p:cNvSpPr>
            <p:nvPr/>
          </p:nvSpPr>
          <p:spPr bwMode="auto">
            <a:xfrm>
              <a:off x="472" y="1588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2" name="Line 52"/>
            <p:cNvSpPr>
              <a:spLocks noChangeShapeType="1"/>
            </p:cNvSpPr>
            <p:nvPr/>
          </p:nvSpPr>
          <p:spPr bwMode="auto">
            <a:xfrm>
              <a:off x="472" y="1933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3" name="Line 53"/>
            <p:cNvSpPr>
              <a:spLocks noChangeShapeType="1"/>
            </p:cNvSpPr>
            <p:nvPr/>
          </p:nvSpPr>
          <p:spPr bwMode="auto">
            <a:xfrm>
              <a:off x="472" y="2019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4" name="Line 54"/>
            <p:cNvSpPr>
              <a:spLocks noChangeShapeType="1"/>
            </p:cNvSpPr>
            <p:nvPr/>
          </p:nvSpPr>
          <p:spPr bwMode="auto">
            <a:xfrm>
              <a:off x="472" y="2105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5" name="Line 55"/>
            <p:cNvSpPr>
              <a:spLocks noChangeShapeType="1"/>
            </p:cNvSpPr>
            <p:nvPr/>
          </p:nvSpPr>
          <p:spPr bwMode="auto">
            <a:xfrm>
              <a:off x="1132" y="1588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6" name="Line 56"/>
            <p:cNvSpPr>
              <a:spLocks noChangeShapeType="1"/>
            </p:cNvSpPr>
            <p:nvPr/>
          </p:nvSpPr>
          <p:spPr bwMode="auto">
            <a:xfrm>
              <a:off x="1132" y="1674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7" name="Line 57"/>
            <p:cNvSpPr>
              <a:spLocks noChangeShapeType="1"/>
            </p:cNvSpPr>
            <p:nvPr/>
          </p:nvSpPr>
          <p:spPr bwMode="auto">
            <a:xfrm>
              <a:off x="1132" y="1760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8" name="Line 58"/>
            <p:cNvSpPr>
              <a:spLocks noChangeShapeType="1"/>
            </p:cNvSpPr>
            <p:nvPr/>
          </p:nvSpPr>
          <p:spPr bwMode="auto">
            <a:xfrm>
              <a:off x="1132" y="1847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9" name="Line 59"/>
            <p:cNvSpPr>
              <a:spLocks noChangeShapeType="1"/>
            </p:cNvSpPr>
            <p:nvPr/>
          </p:nvSpPr>
          <p:spPr bwMode="auto">
            <a:xfrm>
              <a:off x="1132" y="1933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0" name="Line 60"/>
            <p:cNvSpPr>
              <a:spLocks noChangeShapeType="1"/>
            </p:cNvSpPr>
            <p:nvPr/>
          </p:nvSpPr>
          <p:spPr bwMode="auto">
            <a:xfrm>
              <a:off x="2092" y="1243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1" name="Line 61"/>
            <p:cNvSpPr>
              <a:spLocks noChangeShapeType="1"/>
            </p:cNvSpPr>
            <p:nvPr/>
          </p:nvSpPr>
          <p:spPr bwMode="auto">
            <a:xfrm>
              <a:off x="2092" y="1502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2" name="Line 62"/>
            <p:cNvSpPr>
              <a:spLocks noChangeShapeType="1"/>
            </p:cNvSpPr>
            <p:nvPr/>
          </p:nvSpPr>
          <p:spPr bwMode="auto">
            <a:xfrm>
              <a:off x="2092" y="1588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3" name="Line 63"/>
            <p:cNvSpPr>
              <a:spLocks noChangeShapeType="1"/>
            </p:cNvSpPr>
            <p:nvPr/>
          </p:nvSpPr>
          <p:spPr bwMode="auto">
            <a:xfrm>
              <a:off x="2092" y="1674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4" name="Line 64"/>
            <p:cNvSpPr>
              <a:spLocks noChangeShapeType="1"/>
            </p:cNvSpPr>
            <p:nvPr/>
          </p:nvSpPr>
          <p:spPr bwMode="auto">
            <a:xfrm>
              <a:off x="2092" y="2019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5" name="Line 65"/>
            <p:cNvSpPr>
              <a:spLocks noChangeShapeType="1"/>
            </p:cNvSpPr>
            <p:nvPr/>
          </p:nvSpPr>
          <p:spPr bwMode="auto">
            <a:xfrm>
              <a:off x="2092" y="2105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6" name="Text Box 66"/>
            <p:cNvSpPr txBox="1">
              <a:spLocks noChangeArrowheads="1"/>
            </p:cNvSpPr>
            <p:nvPr/>
          </p:nvSpPr>
          <p:spPr bwMode="auto">
            <a:xfrm>
              <a:off x="1696" y="1450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</p:grpSp>
      <p:sp>
        <p:nvSpPr>
          <p:cNvPr id="394321" name="Text Box 81"/>
          <p:cNvSpPr txBox="1">
            <a:spLocks noChangeArrowheads="1"/>
          </p:cNvSpPr>
          <p:nvPr/>
        </p:nvSpPr>
        <p:spPr bwMode="auto">
          <a:xfrm rot="-5400000">
            <a:off x="-111918" y="2307431"/>
            <a:ext cx="1087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Species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53886" y="1899633"/>
            <a:ext cx="383514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Species tree </a:t>
            </a:r>
            <a:r>
              <a:rPr lang="en-US" sz="2400" dirty="0">
                <a:solidFill>
                  <a:srgbClr val="0000FF"/>
                </a:solidFill>
              </a:rPr>
              <a:t>e</a:t>
            </a:r>
            <a:r>
              <a:rPr lang="en-US" sz="2400" dirty="0" smtClean="0">
                <a:solidFill>
                  <a:srgbClr val="0000FF"/>
                </a:solidFill>
              </a:rPr>
              <a:t>stimation from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multiple  </a:t>
            </a:r>
            <a:r>
              <a:rPr lang="en-US" sz="2400" dirty="0" smtClean="0">
                <a:solidFill>
                  <a:srgbClr val="0000FF"/>
                </a:solidFill>
              </a:rPr>
              <a:t>genes</a:t>
            </a:r>
          </a:p>
        </p:txBody>
      </p:sp>
    </p:spTree>
    <p:extLst>
      <p:ext uri="{BB962C8B-B14F-4D97-AF65-F5344CB8AC3E}">
        <p14:creationId xmlns:p14="http://schemas.microsoft.com/office/powerpoint/2010/main" val="658775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/>
              <a:t>Constructing trees from subtrees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762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Let </a:t>
            </a:r>
            <a:r>
              <a:rPr lang="en-US" sz="2400" i="1"/>
              <a:t>T</a:t>
            </a:r>
            <a:r>
              <a:rPr lang="en-US" sz="2400"/>
              <a:t>|</a:t>
            </a:r>
            <a:r>
              <a:rPr lang="en-US" sz="2400" i="1" baseline="-25000"/>
              <a:t>A</a:t>
            </a:r>
            <a:r>
              <a:rPr lang="en-US" sz="2400"/>
              <a:t> denote the </a:t>
            </a:r>
            <a:r>
              <a:rPr lang="en-US" sz="2400" b="1"/>
              <a:t>induced subtree</a:t>
            </a:r>
            <a:r>
              <a:rPr lang="en-US" sz="2400"/>
              <a:t> of </a:t>
            </a:r>
            <a:r>
              <a:rPr lang="en-US" sz="2400" i="1"/>
              <a:t>T</a:t>
            </a:r>
            <a:r>
              <a:rPr lang="en-US" sz="2400"/>
              <a:t> on the leafset </a:t>
            </a:r>
            <a:r>
              <a:rPr lang="en-US" sz="2400" i="1"/>
              <a:t>A</a:t>
            </a:r>
            <a:endParaRPr lang="en-US" sz="2400"/>
          </a:p>
        </p:txBody>
      </p:sp>
      <p:grpSp>
        <p:nvGrpSpPr>
          <p:cNvPr id="685060" name="Group 4"/>
          <p:cNvGrpSpPr>
            <a:grpSpLocks/>
          </p:cNvGrpSpPr>
          <p:nvPr/>
        </p:nvGrpSpPr>
        <p:grpSpPr bwMode="auto">
          <a:xfrm>
            <a:off x="609600" y="2362200"/>
            <a:ext cx="3630613" cy="2590800"/>
            <a:chOff x="288" y="912"/>
            <a:chExt cx="2287" cy="1632"/>
          </a:xfrm>
        </p:grpSpPr>
        <p:grpSp>
          <p:nvGrpSpPr>
            <p:cNvPr id="685061" name="Group 5"/>
            <p:cNvGrpSpPr>
              <a:grpSpLocks/>
            </p:cNvGrpSpPr>
            <p:nvPr/>
          </p:nvGrpSpPr>
          <p:grpSpPr bwMode="auto">
            <a:xfrm>
              <a:off x="528" y="1200"/>
              <a:ext cx="1824" cy="1104"/>
              <a:chOff x="528" y="1200"/>
              <a:chExt cx="1824" cy="1104"/>
            </a:xfrm>
          </p:grpSpPr>
          <p:sp>
            <p:nvSpPr>
              <p:cNvPr id="685062" name="Line 6"/>
              <p:cNvSpPr>
                <a:spLocks noChangeShapeType="1"/>
              </p:cNvSpPr>
              <p:nvPr/>
            </p:nvSpPr>
            <p:spPr bwMode="auto">
              <a:xfrm>
                <a:off x="1056" y="1776"/>
                <a:ext cx="76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5063" name="Line 7"/>
              <p:cNvSpPr>
                <a:spLocks noChangeShapeType="1"/>
              </p:cNvSpPr>
              <p:nvPr/>
            </p:nvSpPr>
            <p:spPr bwMode="auto">
              <a:xfrm flipV="1">
                <a:off x="1824" y="1248"/>
                <a:ext cx="528" cy="5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5064" name="Line 8"/>
              <p:cNvSpPr>
                <a:spLocks noChangeShapeType="1"/>
              </p:cNvSpPr>
              <p:nvPr/>
            </p:nvSpPr>
            <p:spPr bwMode="auto">
              <a:xfrm rot="16200000" flipV="1">
                <a:off x="1824" y="1776"/>
                <a:ext cx="528" cy="5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5065" name="Line 9"/>
              <p:cNvSpPr>
                <a:spLocks noChangeShapeType="1"/>
              </p:cNvSpPr>
              <p:nvPr/>
            </p:nvSpPr>
            <p:spPr bwMode="auto">
              <a:xfrm flipH="1" flipV="1">
                <a:off x="528" y="1248"/>
                <a:ext cx="528" cy="5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5066" name="Line 10"/>
              <p:cNvSpPr>
                <a:spLocks noChangeShapeType="1"/>
              </p:cNvSpPr>
              <p:nvPr/>
            </p:nvSpPr>
            <p:spPr bwMode="auto">
              <a:xfrm rot="5400000" flipH="1" flipV="1">
                <a:off x="528" y="1776"/>
                <a:ext cx="528" cy="5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5067" name="Line 11"/>
              <p:cNvSpPr>
                <a:spLocks noChangeShapeType="1"/>
              </p:cNvSpPr>
              <p:nvPr/>
            </p:nvSpPr>
            <p:spPr bwMode="auto">
              <a:xfrm flipV="1">
                <a:off x="1440" y="1200"/>
                <a:ext cx="0" cy="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5068" name="Line 12"/>
              <p:cNvSpPr>
                <a:spLocks noChangeShapeType="1"/>
              </p:cNvSpPr>
              <p:nvPr/>
            </p:nvSpPr>
            <p:spPr bwMode="auto">
              <a:xfrm flipH="1" flipV="1">
                <a:off x="1920" y="1200"/>
                <a:ext cx="96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85069" name="Text Box 13"/>
            <p:cNvSpPr txBox="1">
              <a:spLocks noChangeArrowheads="1"/>
            </p:cNvSpPr>
            <p:nvPr/>
          </p:nvSpPr>
          <p:spPr bwMode="auto">
            <a:xfrm>
              <a:off x="288" y="100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/>
                <a:t>a</a:t>
              </a:r>
            </a:p>
          </p:txBody>
        </p:sp>
        <p:sp>
          <p:nvSpPr>
            <p:cNvPr id="685070" name="Text Box 14"/>
            <p:cNvSpPr txBox="1">
              <a:spLocks noChangeArrowheads="1"/>
            </p:cNvSpPr>
            <p:nvPr/>
          </p:nvSpPr>
          <p:spPr bwMode="auto">
            <a:xfrm>
              <a:off x="336" y="225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/>
                <a:t>b</a:t>
              </a:r>
            </a:p>
          </p:txBody>
        </p:sp>
        <p:sp>
          <p:nvSpPr>
            <p:cNvPr id="685071" name="Text Box 15"/>
            <p:cNvSpPr txBox="1">
              <a:spLocks noChangeArrowheads="1"/>
            </p:cNvSpPr>
            <p:nvPr/>
          </p:nvSpPr>
          <p:spPr bwMode="auto">
            <a:xfrm>
              <a:off x="1296" y="91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/>
                <a:t>c</a:t>
              </a:r>
            </a:p>
          </p:txBody>
        </p:sp>
        <p:sp>
          <p:nvSpPr>
            <p:cNvPr id="685072" name="Text Box 16"/>
            <p:cNvSpPr txBox="1">
              <a:spLocks noChangeArrowheads="1"/>
            </p:cNvSpPr>
            <p:nvPr/>
          </p:nvSpPr>
          <p:spPr bwMode="auto">
            <a:xfrm>
              <a:off x="2352" y="2256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/>
                <a:t>f</a:t>
              </a:r>
            </a:p>
          </p:txBody>
        </p:sp>
        <p:sp>
          <p:nvSpPr>
            <p:cNvPr id="685073" name="Text Box 17"/>
            <p:cNvSpPr txBox="1">
              <a:spLocks noChangeArrowheads="1"/>
            </p:cNvSpPr>
            <p:nvPr/>
          </p:nvSpPr>
          <p:spPr bwMode="auto">
            <a:xfrm>
              <a:off x="1809" y="91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/>
                <a:t>d</a:t>
              </a:r>
            </a:p>
          </p:txBody>
        </p:sp>
        <p:sp>
          <p:nvSpPr>
            <p:cNvPr id="685074" name="Text Box 18"/>
            <p:cNvSpPr txBox="1">
              <a:spLocks noChangeArrowheads="1"/>
            </p:cNvSpPr>
            <p:nvPr/>
          </p:nvSpPr>
          <p:spPr bwMode="auto">
            <a:xfrm>
              <a:off x="2352" y="100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/>
                <a:t>e</a:t>
              </a:r>
            </a:p>
          </p:txBody>
        </p:sp>
      </p:grpSp>
      <p:sp>
        <p:nvSpPr>
          <p:cNvPr id="685090" name="Text Box 34"/>
          <p:cNvSpPr txBox="1">
            <a:spLocks noChangeArrowheads="1"/>
          </p:cNvSpPr>
          <p:nvPr/>
        </p:nvSpPr>
        <p:spPr bwMode="auto">
          <a:xfrm>
            <a:off x="2239963" y="4495800"/>
            <a:ext cx="339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i="1"/>
              <a:t>T</a:t>
            </a:r>
            <a:endParaRPr lang="en-US" sz="2000"/>
          </a:p>
          <a:p>
            <a:pPr algn="ctr"/>
            <a:endParaRPr lang="en-US" sz="2000"/>
          </a:p>
        </p:txBody>
      </p:sp>
      <p:grpSp>
        <p:nvGrpSpPr>
          <p:cNvPr id="685092" name="Group 36"/>
          <p:cNvGrpSpPr>
            <a:grpSpLocks/>
          </p:cNvGrpSpPr>
          <p:nvPr/>
        </p:nvGrpSpPr>
        <p:grpSpPr bwMode="auto">
          <a:xfrm>
            <a:off x="6573838" y="2667000"/>
            <a:ext cx="1731962" cy="1212850"/>
            <a:chOff x="3119" y="1300"/>
            <a:chExt cx="1386" cy="1065"/>
          </a:xfrm>
        </p:grpSpPr>
        <p:sp>
          <p:nvSpPr>
            <p:cNvPr id="685093" name="Line 37"/>
            <p:cNvSpPr>
              <a:spLocks noChangeShapeType="1"/>
            </p:cNvSpPr>
            <p:nvPr/>
          </p:nvSpPr>
          <p:spPr bwMode="auto">
            <a:xfrm>
              <a:off x="3585" y="1784"/>
              <a:ext cx="4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094" name="Line 38"/>
            <p:cNvSpPr>
              <a:spLocks noChangeShapeType="1"/>
            </p:cNvSpPr>
            <p:nvPr/>
          </p:nvSpPr>
          <p:spPr bwMode="auto">
            <a:xfrm flipH="1" flipV="1">
              <a:off x="3360" y="1536"/>
              <a:ext cx="225" cy="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095" name="Line 39"/>
            <p:cNvSpPr>
              <a:spLocks noChangeShapeType="1"/>
            </p:cNvSpPr>
            <p:nvPr/>
          </p:nvSpPr>
          <p:spPr bwMode="auto">
            <a:xfrm flipH="1">
              <a:off x="3360" y="1784"/>
              <a:ext cx="225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096" name="Line 40"/>
            <p:cNvSpPr>
              <a:spLocks noChangeShapeType="1"/>
            </p:cNvSpPr>
            <p:nvPr/>
          </p:nvSpPr>
          <p:spPr bwMode="auto">
            <a:xfrm flipV="1">
              <a:off x="3999" y="1536"/>
              <a:ext cx="225" cy="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097" name="Line 41"/>
            <p:cNvSpPr>
              <a:spLocks noChangeShapeType="1"/>
            </p:cNvSpPr>
            <p:nvPr/>
          </p:nvSpPr>
          <p:spPr bwMode="auto">
            <a:xfrm>
              <a:off x="3999" y="1784"/>
              <a:ext cx="225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85098" name="Group 42"/>
            <p:cNvGrpSpPr>
              <a:grpSpLocks/>
            </p:cNvGrpSpPr>
            <p:nvPr/>
          </p:nvGrpSpPr>
          <p:grpSpPr bwMode="auto">
            <a:xfrm>
              <a:off x="3119" y="1300"/>
              <a:ext cx="1386" cy="1065"/>
              <a:chOff x="3119" y="1300"/>
              <a:chExt cx="1386" cy="1065"/>
            </a:xfrm>
          </p:grpSpPr>
          <p:sp>
            <p:nvSpPr>
              <p:cNvPr id="685099" name="Text Box 43"/>
              <p:cNvSpPr txBox="1">
                <a:spLocks noChangeArrowheads="1"/>
              </p:cNvSpPr>
              <p:nvPr/>
            </p:nvSpPr>
            <p:spPr bwMode="auto">
              <a:xfrm>
                <a:off x="3119" y="1300"/>
                <a:ext cx="269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c</a:t>
                </a:r>
              </a:p>
            </p:txBody>
          </p:sp>
          <p:sp>
            <p:nvSpPr>
              <p:cNvPr id="685100" name="Text Box 44"/>
              <p:cNvSpPr txBox="1">
                <a:spLocks noChangeArrowheads="1"/>
              </p:cNvSpPr>
              <p:nvPr/>
            </p:nvSpPr>
            <p:spPr bwMode="auto">
              <a:xfrm>
                <a:off x="4222" y="1347"/>
                <a:ext cx="283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d</a:t>
                </a:r>
              </a:p>
            </p:txBody>
          </p:sp>
          <p:sp>
            <p:nvSpPr>
              <p:cNvPr id="685101" name="Text Box 45"/>
              <p:cNvSpPr txBox="1">
                <a:spLocks noChangeArrowheads="1"/>
              </p:cNvSpPr>
              <p:nvPr/>
            </p:nvSpPr>
            <p:spPr bwMode="auto">
              <a:xfrm>
                <a:off x="4222" y="1963"/>
                <a:ext cx="214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f</a:t>
                </a:r>
              </a:p>
            </p:txBody>
          </p:sp>
          <p:sp>
            <p:nvSpPr>
              <p:cNvPr id="685102" name="Text Box 46"/>
              <p:cNvSpPr txBox="1">
                <a:spLocks noChangeArrowheads="1"/>
              </p:cNvSpPr>
              <p:nvPr/>
            </p:nvSpPr>
            <p:spPr bwMode="auto">
              <a:xfrm>
                <a:off x="3122" y="1962"/>
                <a:ext cx="283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a</a:t>
                </a:r>
              </a:p>
            </p:txBody>
          </p:sp>
        </p:grpSp>
      </p:grpSp>
      <p:sp>
        <p:nvSpPr>
          <p:cNvPr id="685103" name="Text Box 47"/>
          <p:cNvSpPr txBox="1">
            <a:spLocks noChangeArrowheads="1"/>
          </p:cNvSpPr>
          <p:nvPr/>
        </p:nvSpPr>
        <p:spPr bwMode="auto">
          <a:xfrm>
            <a:off x="6983413" y="4419600"/>
            <a:ext cx="12461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i="1">
                <a:latin typeface="Gill Sans" charset="0"/>
              </a:rPr>
              <a:t>T</a:t>
            </a:r>
            <a:r>
              <a:rPr lang="en-US" sz="2800">
                <a:latin typeface="Gill Sans" charset="0"/>
              </a:rPr>
              <a:t>|</a:t>
            </a:r>
            <a:r>
              <a:rPr lang="en-US" sz="2800" i="1" baseline="-25000">
                <a:latin typeface="Gill Sans" charset="0"/>
              </a:rPr>
              <a:t>{a,c,d,f}</a:t>
            </a:r>
            <a:r>
              <a:rPr lang="en-US" sz="2800">
                <a:latin typeface="Gill Sans" charset="0"/>
              </a:rPr>
              <a:t> </a:t>
            </a:r>
          </a:p>
        </p:txBody>
      </p:sp>
      <p:sp>
        <p:nvSpPr>
          <p:cNvPr id="685104" name="Text Box 48"/>
          <p:cNvSpPr txBox="1">
            <a:spLocks noChangeArrowheads="1"/>
          </p:cNvSpPr>
          <p:nvPr/>
        </p:nvSpPr>
        <p:spPr bwMode="auto">
          <a:xfrm>
            <a:off x="990600" y="5257800"/>
            <a:ext cx="71961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Question: given induced subtrees of T for many </a:t>
            </a:r>
          </a:p>
          <a:p>
            <a:r>
              <a:rPr lang="en-US" b="1">
                <a:solidFill>
                  <a:schemeClr val="accent2"/>
                </a:solidFill>
              </a:rPr>
              <a:t>subsets of taxa -- can you produce the tree T?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Supertree</a:t>
            </a:r>
            <a:r>
              <a:rPr lang="en-US" dirty="0" smtClean="0"/>
              <a:t>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Tree Compatibility Problem</a:t>
            </a:r>
          </a:p>
          <a:p>
            <a:pPr lvl="1"/>
            <a:r>
              <a:rPr lang="en-US" dirty="0" smtClean="0"/>
              <a:t>Input: Set of trees on subsets of the species set</a:t>
            </a:r>
          </a:p>
          <a:p>
            <a:pPr lvl="1"/>
            <a:r>
              <a:rPr lang="en-US" dirty="0" smtClean="0"/>
              <a:t>Output: Tree (if it exists) that agrees with all the input trees</a:t>
            </a:r>
          </a:p>
          <a:p>
            <a:pPr marL="5715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NP-complete </a:t>
            </a:r>
            <a:r>
              <a:rPr lang="en-US" dirty="0" smtClean="0">
                <a:solidFill>
                  <a:schemeClr val="bg1"/>
                </a:solidFill>
              </a:rPr>
              <a:t>problem, and so optimization problems are NP-hard.</a:t>
            </a:r>
            <a:endParaRPr lang="en-US" dirty="0" smtClean="0">
              <a:solidFill>
                <a:schemeClr val="bg1"/>
              </a:solidFill>
            </a:endParaRPr>
          </a:p>
          <a:p>
            <a:pPr marL="5715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Bad news for us, since estimated gene </a:t>
            </a:r>
            <a:r>
              <a:rPr lang="en-US" dirty="0" smtClean="0">
                <a:solidFill>
                  <a:schemeClr val="bg1"/>
                </a:solidFill>
              </a:rPr>
              <a:t>trees </a:t>
            </a:r>
            <a:r>
              <a:rPr lang="en-US" dirty="0" smtClean="0">
                <a:solidFill>
                  <a:schemeClr val="bg1"/>
                </a:solidFill>
              </a:rPr>
              <a:t>will typically disagree </a:t>
            </a:r>
            <a:r>
              <a:rPr lang="en-US" dirty="0" smtClean="0">
                <a:solidFill>
                  <a:schemeClr val="bg1"/>
                </a:solidFill>
              </a:rPr>
              <a:t>with each </a:t>
            </a:r>
            <a:r>
              <a:rPr lang="en-US" dirty="0" smtClean="0">
                <a:solidFill>
                  <a:schemeClr val="bg1"/>
                </a:solidFill>
              </a:rPr>
              <a:t>other! 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088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Supertree</a:t>
            </a:r>
            <a:r>
              <a:rPr lang="en-US" dirty="0" smtClean="0"/>
              <a:t>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Tree Compatibility Problem</a:t>
            </a:r>
          </a:p>
          <a:p>
            <a:pPr lvl="1"/>
            <a:r>
              <a:rPr lang="en-US" dirty="0" smtClean="0"/>
              <a:t>Input: Set of trees on subsets of the species set</a:t>
            </a:r>
          </a:p>
          <a:p>
            <a:pPr lvl="1"/>
            <a:r>
              <a:rPr lang="en-US" dirty="0" smtClean="0"/>
              <a:t>Output: Tree (if it exists) that agrees with all the input trees</a:t>
            </a:r>
          </a:p>
          <a:p>
            <a:pPr marL="57150" indent="0">
              <a:buNone/>
            </a:pPr>
            <a:r>
              <a:rPr lang="en-US" dirty="0" smtClean="0"/>
              <a:t>NP-complete </a:t>
            </a:r>
            <a:r>
              <a:rPr lang="en-US" dirty="0" smtClean="0"/>
              <a:t>problem, and so optimization problems are NP-hard.</a:t>
            </a:r>
            <a:endParaRPr lang="en-US" dirty="0" smtClean="0"/>
          </a:p>
          <a:p>
            <a:pPr marL="5715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FFFF"/>
                </a:solidFill>
              </a:rPr>
              <a:t>Bad news for us, since estimated gene </a:t>
            </a:r>
            <a:r>
              <a:rPr lang="en-US" dirty="0" smtClean="0">
                <a:solidFill>
                  <a:srgbClr val="FFFFFF"/>
                </a:solidFill>
              </a:rPr>
              <a:t>trees </a:t>
            </a:r>
            <a:r>
              <a:rPr lang="en-US" dirty="0" smtClean="0">
                <a:solidFill>
                  <a:srgbClr val="FFFFFF"/>
                </a:solidFill>
              </a:rPr>
              <a:t>will typically disagree </a:t>
            </a:r>
            <a:r>
              <a:rPr lang="en-US" dirty="0" smtClean="0">
                <a:solidFill>
                  <a:srgbClr val="FFFFFF"/>
                </a:solidFill>
              </a:rPr>
              <a:t>with each </a:t>
            </a:r>
            <a:r>
              <a:rPr lang="en-US" dirty="0" smtClean="0">
                <a:solidFill>
                  <a:srgbClr val="FFFFFF"/>
                </a:solidFill>
              </a:rPr>
              <a:t>other! 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62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23" y="1138253"/>
            <a:ext cx="3422142" cy="295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548181" y="296616"/>
            <a:ext cx="78173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 smtClean="0"/>
              <a:t>Applications</a:t>
            </a:r>
            <a:r>
              <a:rPr lang="en-US" sz="2800" dirty="0"/>
              <a:t> </a:t>
            </a:r>
            <a:r>
              <a:rPr lang="en-US" sz="2800" dirty="0" smtClean="0"/>
              <a:t>of Phylogeny Estimation </a:t>
            </a:r>
            <a:r>
              <a:rPr lang="en-US" sz="2800" dirty="0" smtClean="0"/>
              <a:t>to </a:t>
            </a:r>
            <a:r>
              <a:rPr lang="en-US" sz="2800" dirty="0" smtClean="0"/>
              <a:t>Biology</a:t>
            </a:r>
            <a:endParaRPr lang="en-US" sz="2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4823224" y="1720025"/>
            <a:ext cx="432077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Biomedical applications</a:t>
            </a:r>
          </a:p>
          <a:p>
            <a:r>
              <a:rPr lang="en-US" sz="2400" dirty="0"/>
              <a:t>  </a:t>
            </a:r>
            <a:r>
              <a:rPr lang="en-US" sz="2400" dirty="0" smtClean="0"/>
              <a:t>   Mechanisms of evolution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Environmental influences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Drug Design</a:t>
            </a:r>
          </a:p>
          <a:p>
            <a:r>
              <a:rPr lang="en-US" sz="2400" dirty="0" smtClean="0"/>
              <a:t>     Protein structure and function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Human migrations</a:t>
            </a:r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2508" y="4941759"/>
            <a:ext cx="852028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“Nothing in Biology makes sense except in the light of evolution” - </a:t>
            </a:r>
            <a:r>
              <a:rPr lang="en-US" sz="2000" dirty="0" err="1" smtClean="0"/>
              <a:t>Dobhzhansky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940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Supertree</a:t>
            </a:r>
            <a:r>
              <a:rPr lang="en-US" dirty="0" smtClean="0"/>
              <a:t>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Tree Compatibility Problem</a:t>
            </a:r>
          </a:p>
          <a:p>
            <a:pPr lvl="1"/>
            <a:r>
              <a:rPr lang="en-US" dirty="0" smtClean="0"/>
              <a:t>Input: Set of trees on subsets of the species set</a:t>
            </a:r>
          </a:p>
          <a:p>
            <a:pPr lvl="1"/>
            <a:r>
              <a:rPr lang="en-US" dirty="0" smtClean="0"/>
              <a:t>Output: Tree (if it exists) that agrees with all the input trees</a:t>
            </a:r>
          </a:p>
          <a:p>
            <a:pPr marL="57150" indent="0">
              <a:buNone/>
            </a:pPr>
            <a:r>
              <a:rPr lang="en-US" dirty="0" smtClean="0"/>
              <a:t>NP-complete </a:t>
            </a:r>
            <a:r>
              <a:rPr lang="en-US" dirty="0" smtClean="0"/>
              <a:t>problem, and so optimization problems are NP-hard.</a:t>
            </a:r>
            <a:endParaRPr lang="en-US" dirty="0" smtClean="0"/>
          </a:p>
          <a:p>
            <a:pPr marL="5715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Bad news for us, since estimated gene </a:t>
            </a:r>
            <a:r>
              <a:rPr lang="en-US" dirty="0" smtClean="0"/>
              <a:t>trees </a:t>
            </a:r>
            <a:r>
              <a:rPr lang="en-US" dirty="0" smtClean="0"/>
              <a:t>will typically disagree </a:t>
            </a:r>
            <a:r>
              <a:rPr lang="en-US" dirty="0" smtClean="0"/>
              <a:t>with each </a:t>
            </a:r>
            <a:r>
              <a:rPr lang="en-US" dirty="0" smtClean="0"/>
              <a:t>other!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8381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Many Supertree Methods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/>
          <a:p>
            <a:r>
              <a:rPr lang="en-US" sz="2400"/>
              <a:t>MRP</a:t>
            </a:r>
          </a:p>
          <a:p>
            <a:r>
              <a:rPr lang="en-US" sz="2400"/>
              <a:t>weighted MRP</a:t>
            </a:r>
          </a:p>
          <a:p>
            <a:r>
              <a:rPr lang="en-US" sz="2400"/>
              <a:t>MRF</a:t>
            </a:r>
          </a:p>
          <a:p>
            <a:r>
              <a:rPr lang="en-US" sz="2400"/>
              <a:t>MRD</a:t>
            </a:r>
          </a:p>
          <a:p>
            <a:r>
              <a:rPr lang="en-US" sz="2400"/>
              <a:t>Robinson-Foulds Supertrees</a:t>
            </a:r>
            <a:endParaRPr lang="en-US" sz="2000"/>
          </a:p>
          <a:p>
            <a:r>
              <a:rPr lang="en-US" sz="2400"/>
              <a:t>Min-Cut</a:t>
            </a:r>
          </a:p>
          <a:p>
            <a:r>
              <a:rPr lang="en-US" sz="2400"/>
              <a:t>Modified Min-Cut</a:t>
            </a:r>
          </a:p>
          <a:p>
            <a:r>
              <a:rPr lang="en-US" sz="2400"/>
              <a:t>Semi-strict Supertree</a:t>
            </a:r>
            <a:endParaRPr lang="en-US" sz="2000"/>
          </a:p>
        </p:txBody>
      </p:sp>
      <p:sp>
        <p:nvSpPr>
          <p:cNvPr id="64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209800"/>
            <a:ext cx="3810000" cy="4038600"/>
          </a:xfrm>
        </p:spPr>
        <p:txBody>
          <a:bodyPr/>
          <a:lstStyle/>
          <a:p>
            <a:r>
              <a:rPr lang="en-US" sz="2400"/>
              <a:t>QMC</a:t>
            </a:r>
          </a:p>
          <a:p>
            <a:r>
              <a:rPr lang="en-US" sz="2400"/>
              <a:t>Q-imputation</a:t>
            </a:r>
          </a:p>
          <a:p>
            <a:r>
              <a:rPr lang="en-US" sz="2400"/>
              <a:t>SDM</a:t>
            </a:r>
          </a:p>
          <a:p>
            <a:r>
              <a:rPr lang="en-US" sz="2400"/>
              <a:t>PhySIC</a:t>
            </a:r>
          </a:p>
          <a:p>
            <a:r>
              <a:rPr lang="en-US" sz="2400"/>
              <a:t>Majority-Rule Supertrees</a:t>
            </a:r>
          </a:p>
          <a:p>
            <a:r>
              <a:rPr lang="en-US" sz="2400"/>
              <a:t>Maximum Likelihood Supertrees</a:t>
            </a:r>
          </a:p>
          <a:p>
            <a:r>
              <a:rPr lang="en-US" sz="2400"/>
              <a:t>and many more ...</a:t>
            </a:r>
          </a:p>
        </p:txBody>
      </p:sp>
      <p:grpSp>
        <p:nvGrpSpPr>
          <p:cNvPr id="648197" name="Group 5"/>
          <p:cNvGrpSpPr>
            <a:grpSpLocks/>
          </p:cNvGrpSpPr>
          <p:nvPr/>
        </p:nvGrpSpPr>
        <p:grpSpPr bwMode="auto">
          <a:xfrm>
            <a:off x="685800" y="1387475"/>
            <a:ext cx="7688263" cy="1355725"/>
            <a:chOff x="432" y="874"/>
            <a:chExt cx="4843" cy="854"/>
          </a:xfrm>
        </p:grpSpPr>
        <p:sp>
          <p:nvSpPr>
            <p:cNvPr id="648198" name="Oval 6"/>
            <p:cNvSpPr>
              <a:spLocks noChangeArrowheads="1"/>
            </p:cNvSpPr>
            <p:nvPr/>
          </p:nvSpPr>
          <p:spPr bwMode="auto">
            <a:xfrm>
              <a:off x="432" y="1344"/>
              <a:ext cx="1152" cy="384"/>
            </a:xfrm>
            <a:prstGeom prst="ellipse">
              <a:avLst/>
            </a:prstGeom>
            <a:solidFill>
              <a:srgbClr val="006633">
                <a:alpha val="38000"/>
              </a:srgbClr>
            </a:solidFill>
            <a:ln w="9525">
              <a:solidFill>
                <a:srgbClr val="0066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199" name="Text Box 7"/>
            <p:cNvSpPr txBox="1">
              <a:spLocks noChangeArrowheads="1"/>
            </p:cNvSpPr>
            <p:nvPr/>
          </p:nvSpPr>
          <p:spPr bwMode="auto">
            <a:xfrm>
              <a:off x="1584" y="874"/>
              <a:ext cx="3691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6633"/>
                  </a:solidFill>
                </a:rPr>
                <a:t>Matrix Representation with Parsimony</a:t>
              </a:r>
            </a:p>
            <a:p>
              <a:r>
                <a:rPr lang="en-US">
                  <a:solidFill>
                    <a:srgbClr val="006633"/>
                  </a:solidFill>
                </a:rPr>
                <a:t>(Most commonly used and most accurate)</a:t>
              </a:r>
            </a:p>
          </p:txBody>
        </p:sp>
        <p:cxnSp>
          <p:nvCxnSpPr>
            <p:cNvPr id="648200" name="AutoShape 8"/>
            <p:cNvCxnSpPr>
              <a:cxnSpLocks noChangeShapeType="1"/>
            </p:cNvCxnSpPr>
            <p:nvPr/>
          </p:nvCxnSpPr>
          <p:spPr bwMode="auto">
            <a:xfrm rot="10800000" flipV="1">
              <a:off x="912" y="1056"/>
              <a:ext cx="576" cy="211"/>
            </a:xfrm>
            <a:prstGeom prst="curvedConnector2">
              <a:avLst/>
            </a:prstGeom>
            <a:noFill/>
            <a:ln w="19050">
              <a:solidFill>
                <a:srgbClr val="0066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MRP: Matrix Representation with Parsimony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570133" cy="4290107"/>
          </a:xfrm>
        </p:spPr>
        <p:txBody>
          <a:bodyPr>
            <a:normAutofit/>
          </a:bodyPr>
          <a:lstStyle/>
          <a:p>
            <a:r>
              <a:rPr lang="en-US" dirty="0" smtClean="0"/>
              <a:t>MRP is an NP-hard optimization problem that solves tree compatibility.</a:t>
            </a:r>
          </a:p>
          <a:p>
            <a:endParaRPr lang="en-US" dirty="0"/>
          </a:p>
          <a:p>
            <a:r>
              <a:rPr lang="en-US" dirty="0" smtClean="0"/>
              <a:t>Relies on heuristics for maximum parsimony (another NP-hard problem)</a:t>
            </a:r>
          </a:p>
          <a:p>
            <a:endParaRPr lang="en-US" dirty="0"/>
          </a:p>
          <a:p>
            <a:r>
              <a:rPr lang="en-US" dirty="0" smtClean="0"/>
              <a:t>Simulation studies show that heuristics for MRP have better accuracy (in terms of </a:t>
            </a:r>
            <a:r>
              <a:rPr lang="en-US" dirty="0" err="1" smtClean="0"/>
              <a:t>supertree</a:t>
            </a:r>
            <a:r>
              <a:rPr lang="en-US" dirty="0" smtClean="0"/>
              <a:t> topology) than other standard </a:t>
            </a:r>
            <a:r>
              <a:rPr lang="en-US" dirty="0" err="1" smtClean="0"/>
              <a:t>supertree</a:t>
            </a:r>
            <a:r>
              <a:rPr lang="en-US" dirty="0" smtClean="0"/>
              <a:t> methods.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839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67288" y="104538"/>
            <a:ext cx="852805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“Combined Analysis” </a:t>
            </a:r>
            <a:br>
              <a:rPr lang="en-US" sz="3600" dirty="0" smtClean="0"/>
            </a:br>
            <a:r>
              <a:rPr lang="en-US" sz="2700" dirty="0" smtClean="0"/>
              <a:t>(e.g., Maximum Likelihood on the concatenated alignment)</a:t>
            </a:r>
            <a:endParaRPr lang="en-US" sz="2700" dirty="0"/>
          </a:p>
        </p:txBody>
      </p:sp>
      <p:sp>
        <p:nvSpPr>
          <p:cNvPr id="392195" name="Line 3"/>
          <p:cNvSpPr>
            <a:spLocks noChangeShapeType="1"/>
          </p:cNvSpPr>
          <p:nvPr/>
        </p:nvSpPr>
        <p:spPr bwMode="auto">
          <a:xfrm>
            <a:off x="998538" y="1492250"/>
            <a:ext cx="0" cy="358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2196" name="Line 4"/>
          <p:cNvSpPr>
            <a:spLocks noChangeShapeType="1"/>
          </p:cNvSpPr>
          <p:nvPr/>
        </p:nvSpPr>
        <p:spPr bwMode="auto">
          <a:xfrm>
            <a:off x="152400" y="2111375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2197" name="Text Box 5"/>
          <p:cNvSpPr txBox="1">
            <a:spLocks noChangeArrowheads="1"/>
          </p:cNvSpPr>
          <p:nvPr/>
        </p:nvSpPr>
        <p:spPr bwMode="auto">
          <a:xfrm>
            <a:off x="1219200" y="1531938"/>
            <a:ext cx="14906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folHlink"/>
                </a:solidFill>
                <a:latin typeface="Helvetica" charset="0"/>
              </a:rPr>
              <a:t> </a:t>
            </a:r>
            <a:r>
              <a:rPr lang="en-US" sz="3200">
                <a:solidFill>
                  <a:schemeClr val="folHlink"/>
                </a:solidFill>
                <a:latin typeface="Helvetica" charset="0"/>
              </a:rPr>
              <a:t>gene 1</a:t>
            </a:r>
          </a:p>
        </p:txBody>
      </p:sp>
      <p:sp>
        <p:nvSpPr>
          <p:cNvPr id="392198" name="Text Box 6"/>
          <p:cNvSpPr txBox="1">
            <a:spLocks noChangeArrowheads="1"/>
          </p:cNvSpPr>
          <p:nvPr/>
        </p:nvSpPr>
        <p:spPr bwMode="auto">
          <a:xfrm>
            <a:off x="441325" y="2111375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392199" name="Text Box 7"/>
          <p:cNvSpPr txBox="1">
            <a:spLocks noChangeArrowheads="1"/>
          </p:cNvSpPr>
          <p:nvPr/>
        </p:nvSpPr>
        <p:spPr bwMode="auto">
          <a:xfrm>
            <a:off x="414338" y="2444750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392200" name="Text Box 8"/>
          <p:cNvSpPr txBox="1">
            <a:spLocks noChangeArrowheads="1"/>
          </p:cNvSpPr>
          <p:nvPr/>
        </p:nvSpPr>
        <p:spPr bwMode="auto">
          <a:xfrm>
            <a:off x="414338" y="2797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392201" name="Text Box 9"/>
          <p:cNvSpPr txBox="1">
            <a:spLocks noChangeArrowheads="1"/>
          </p:cNvSpPr>
          <p:nvPr/>
        </p:nvSpPr>
        <p:spPr bwMode="auto">
          <a:xfrm>
            <a:off x="414338" y="3178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4</a:t>
            </a:r>
            <a:endParaRPr lang="en-US"/>
          </a:p>
        </p:txBody>
      </p:sp>
      <p:sp>
        <p:nvSpPr>
          <p:cNvPr id="392202" name="Text Box 10"/>
          <p:cNvSpPr txBox="1">
            <a:spLocks noChangeArrowheads="1"/>
          </p:cNvSpPr>
          <p:nvPr/>
        </p:nvSpPr>
        <p:spPr bwMode="auto">
          <a:xfrm>
            <a:off x="414338" y="3559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5</a:t>
            </a:r>
            <a:endParaRPr lang="en-US"/>
          </a:p>
        </p:txBody>
      </p:sp>
      <p:sp>
        <p:nvSpPr>
          <p:cNvPr id="392203" name="Text Box 11"/>
          <p:cNvSpPr txBox="1">
            <a:spLocks noChangeArrowheads="1"/>
          </p:cNvSpPr>
          <p:nvPr/>
        </p:nvSpPr>
        <p:spPr bwMode="auto">
          <a:xfrm>
            <a:off x="414338" y="3940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6</a:t>
            </a:r>
            <a:endParaRPr lang="en-US"/>
          </a:p>
        </p:txBody>
      </p:sp>
      <p:sp>
        <p:nvSpPr>
          <p:cNvPr id="392204" name="Text Box 12"/>
          <p:cNvSpPr txBox="1">
            <a:spLocks noChangeArrowheads="1"/>
          </p:cNvSpPr>
          <p:nvPr/>
        </p:nvSpPr>
        <p:spPr bwMode="auto">
          <a:xfrm>
            <a:off x="414338" y="4321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7</a:t>
            </a:r>
            <a:endParaRPr lang="en-US"/>
          </a:p>
        </p:txBody>
      </p:sp>
      <p:sp>
        <p:nvSpPr>
          <p:cNvPr id="392205" name="Text Box 13"/>
          <p:cNvSpPr txBox="1">
            <a:spLocks noChangeArrowheads="1"/>
          </p:cNvSpPr>
          <p:nvPr/>
        </p:nvSpPr>
        <p:spPr bwMode="auto">
          <a:xfrm>
            <a:off x="414338" y="468312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8</a:t>
            </a:r>
            <a:endParaRPr lang="en-US"/>
          </a:p>
        </p:txBody>
      </p:sp>
      <p:sp>
        <p:nvSpPr>
          <p:cNvPr id="392206" name="Rectangle 14"/>
          <p:cNvSpPr>
            <a:spLocks noChangeArrowheads="1"/>
          </p:cNvSpPr>
          <p:nvPr/>
        </p:nvSpPr>
        <p:spPr bwMode="auto">
          <a:xfrm>
            <a:off x="2743200" y="1501775"/>
            <a:ext cx="1427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Helvetica" charset="0"/>
              </a:rPr>
              <a:t>gene 2</a:t>
            </a:r>
            <a:endParaRPr lang="en-US" sz="32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07" name="Rectangle 15"/>
          <p:cNvSpPr>
            <a:spLocks noChangeArrowheads="1"/>
          </p:cNvSpPr>
          <p:nvPr/>
        </p:nvSpPr>
        <p:spPr bwMode="auto">
          <a:xfrm>
            <a:off x="4222750" y="1501775"/>
            <a:ext cx="1427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CC0000"/>
                </a:solidFill>
                <a:latin typeface="Helvetica" charset="0"/>
              </a:rPr>
              <a:t>gene 3</a:t>
            </a:r>
            <a:endParaRPr lang="en-US" sz="3200" i="1">
              <a:solidFill>
                <a:srgbClr val="CC0000"/>
              </a:solidFill>
              <a:latin typeface="Helvetica" charset="0"/>
            </a:endParaRPr>
          </a:p>
        </p:txBody>
      </p:sp>
      <p:sp>
        <p:nvSpPr>
          <p:cNvPr id="392208" name="Text Box 16"/>
          <p:cNvSpPr txBox="1">
            <a:spLocks noChangeArrowheads="1"/>
          </p:cNvSpPr>
          <p:nvPr/>
        </p:nvSpPr>
        <p:spPr bwMode="auto">
          <a:xfrm>
            <a:off x="1143000" y="2209800"/>
            <a:ext cx="1617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TCTAATGGAA</a:t>
            </a:r>
          </a:p>
        </p:txBody>
      </p:sp>
      <p:sp>
        <p:nvSpPr>
          <p:cNvPr id="392209" name="Text Box 17"/>
          <p:cNvSpPr txBox="1">
            <a:spLocks noChangeArrowheads="1"/>
          </p:cNvSpPr>
          <p:nvPr/>
        </p:nvSpPr>
        <p:spPr bwMode="auto">
          <a:xfrm>
            <a:off x="1098550" y="2568575"/>
            <a:ext cx="1685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GCTAAGGGAA</a:t>
            </a:r>
          </a:p>
        </p:txBody>
      </p:sp>
      <p:sp>
        <p:nvSpPr>
          <p:cNvPr id="392210" name="Text Box 18"/>
          <p:cNvSpPr txBox="1">
            <a:spLocks noChangeArrowheads="1"/>
          </p:cNvSpPr>
          <p:nvPr/>
        </p:nvSpPr>
        <p:spPr bwMode="auto">
          <a:xfrm>
            <a:off x="1143000" y="2917825"/>
            <a:ext cx="1652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TCTAAGGGAA</a:t>
            </a:r>
          </a:p>
        </p:txBody>
      </p:sp>
      <p:sp>
        <p:nvSpPr>
          <p:cNvPr id="392211" name="Text Box 19"/>
          <p:cNvSpPr txBox="1">
            <a:spLocks noChangeArrowheads="1"/>
          </p:cNvSpPr>
          <p:nvPr/>
        </p:nvSpPr>
        <p:spPr bwMode="auto">
          <a:xfrm>
            <a:off x="1143000" y="3254375"/>
            <a:ext cx="1639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TCTAACGGAA</a:t>
            </a:r>
          </a:p>
        </p:txBody>
      </p:sp>
      <p:sp>
        <p:nvSpPr>
          <p:cNvPr id="392212" name="Text Box 20"/>
          <p:cNvSpPr txBox="1">
            <a:spLocks noChangeArrowheads="1"/>
          </p:cNvSpPr>
          <p:nvPr/>
        </p:nvSpPr>
        <p:spPr bwMode="auto">
          <a:xfrm>
            <a:off x="1166813" y="4365625"/>
            <a:ext cx="1628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TCTAATGGAC</a:t>
            </a:r>
          </a:p>
        </p:txBody>
      </p:sp>
      <p:sp>
        <p:nvSpPr>
          <p:cNvPr id="392213" name="Text Box 21"/>
          <p:cNvSpPr txBox="1">
            <a:spLocks noChangeArrowheads="1"/>
          </p:cNvSpPr>
          <p:nvPr/>
        </p:nvSpPr>
        <p:spPr bwMode="auto">
          <a:xfrm>
            <a:off x="1166813" y="4746625"/>
            <a:ext cx="1628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TATAACGGAA</a:t>
            </a:r>
          </a:p>
        </p:txBody>
      </p:sp>
      <p:sp>
        <p:nvSpPr>
          <p:cNvPr id="392214" name="Rectangle 22"/>
          <p:cNvSpPr>
            <a:spLocks noChangeArrowheads="1"/>
          </p:cNvSpPr>
          <p:nvPr/>
        </p:nvSpPr>
        <p:spPr bwMode="auto">
          <a:xfrm>
            <a:off x="2655888" y="3254375"/>
            <a:ext cx="160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Helvetica" charset="0"/>
              </a:rPr>
              <a:t>GGTAACCCTC</a:t>
            </a:r>
            <a:endParaRPr lang="en-US" sz="16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15" name="Rectangle 23"/>
          <p:cNvSpPr>
            <a:spLocks noChangeArrowheads="1"/>
          </p:cNvSpPr>
          <p:nvPr/>
        </p:nvSpPr>
        <p:spPr bwMode="auto">
          <a:xfrm>
            <a:off x="2655888" y="360362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Helvetica" charset="0"/>
              </a:rPr>
              <a:t>GCTAAACCTC</a:t>
            </a:r>
            <a:endParaRPr lang="en-US" sz="16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16" name="Rectangle 24"/>
          <p:cNvSpPr>
            <a:spLocks noChangeArrowheads="1"/>
          </p:cNvSpPr>
          <p:nvPr/>
        </p:nvSpPr>
        <p:spPr bwMode="auto">
          <a:xfrm>
            <a:off x="2649538" y="3984625"/>
            <a:ext cx="1617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Helvetica" charset="0"/>
              </a:rPr>
              <a:t>GGTGACCATC</a:t>
            </a:r>
            <a:endParaRPr lang="en-US" sz="16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17" name="Rectangle 25"/>
          <p:cNvSpPr>
            <a:spLocks noChangeArrowheads="1"/>
          </p:cNvSpPr>
          <p:nvPr/>
        </p:nvSpPr>
        <p:spPr bwMode="auto">
          <a:xfrm>
            <a:off x="2665413" y="436562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Helvetica" charset="0"/>
              </a:rPr>
              <a:t>GCTAAACCTC</a:t>
            </a:r>
            <a:endParaRPr lang="en-US" sz="16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18" name="Rectangle 26"/>
          <p:cNvSpPr>
            <a:spLocks noChangeArrowheads="1"/>
          </p:cNvSpPr>
          <p:nvPr/>
        </p:nvSpPr>
        <p:spPr bwMode="auto">
          <a:xfrm>
            <a:off x="4114800" y="2232025"/>
            <a:ext cx="1527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TATTGATACA</a:t>
            </a:r>
          </a:p>
        </p:txBody>
      </p:sp>
      <p:sp>
        <p:nvSpPr>
          <p:cNvPr id="392219" name="Rectangle 27"/>
          <p:cNvSpPr>
            <a:spLocks noChangeArrowheads="1"/>
          </p:cNvSpPr>
          <p:nvPr/>
        </p:nvSpPr>
        <p:spPr bwMode="auto">
          <a:xfrm>
            <a:off x="4114800" y="2917825"/>
            <a:ext cx="154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TCTTGATACC</a:t>
            </a:r>
          </a:p>
        </p:txBody>
      </p:sp>
      <p:sp>
        <p:nvSpPr>
          <p:cNvPr id="392220" name="Rectangle 28"/>
          <p:cNvSpPr>
            <a:spLocks noChangeArrowheads="1"/>
          </p:cNvSpPr>
          <p:nvPr/>
        </p:nvSpPr>
        <p:spPr bwMode="auto">
          <a:xfrm>
            <a:off x="4114800" y="436562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TAGTGATGCA</a:t>
            </a:r>
          </a:p>
        </p:txBody>
      </p:sp>
      <p:sp>
        <p:nvSpPr>
          <p:cNvPr id="392221" name="Rectangle 29"/>
          <p:cNvSpPr>
            <a:spLocks noChangeArrowheads="1"/>
          </p:cNvSpPr>
          <p:nvPr/>
        </p:nvSpPr>
        <p:spPr bwMode="auto">
          <a:xfrm>
            <a:off x="4114800" y="4746625"/>
            <a:ext cx="154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CATTCATACC</a:t>
            </a:r>
          </a:p>
        </p:txBody>
      </p:sp>
      <p:sp>
        <p:nvSpPr>
          <p:cNvPr id="392222" name="Rectangle 30"/>
          <p:cNvSpPr>
            <a:spLocks noChangeArrowheads="1"/>
          </p:cNvSpPr>
          <p:nvPr/>
        </p:nvSpPr>
        <p:spPr bwMode="auto">
          <a:xfrm>
            <a:off x="4114800" y="325437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TAGTGATGCA</a:t>
            </a:r>
          </a:p>
        </p:txBody>
      </p:sp>
      <p:sp>
        <p:nvSpPr>
          <p:cNvPr id="392223" name="Text Box 31"/>
          <p:cNvSpPr txBox="1">
            <a:spLocks noChangeArrowheads="1"/>
          </p:cNvSpPr>
          <p:nvPr/>
        </p:nvSpPr>
        <p:spPr bwMode="auto">
          <a:xfrm>
            <a:off x="1143000" y="3649663"/>
            <a:ext cx="160655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folHlink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4" name="Text Box 32"/>
          <p:cNvSpPr txBox="1">
            <a:spLocks noChangeArrowheads="1"/>
          </p:cNvSpPr>
          <p:nvPr/>
        </p:nvSpPr>
        <p:spPr bwMode="auto">
          <a:xfrm>
            <a:off x="1219200" y="4016375"/>
            <a:ext cx="151447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folHlink"/>
                </a:solidFill>
                <a:latin typeface="Helvetica" charset="0"/>
              </a:rPr>
              <a:t>? ? ? ? ? ? ? ? ? ?</a:t>
            </a:r>
          </a:p>
        </p:txBody>
      </p:sp>
      <p:sp>
        <p:nvSpPr>
          <p:cNvPr id="392225" name="Text Box 33"/>
          <p:cNvSpPr txBox="1">
            <a:spLocks noChangeArrowheads="1"/>
          </p:cNvSpPr>
          <p:nvPr/>
        </p:nvSpPr>
        <p:spPr bwMode="auto">
          <a:xfrm>
            <a:off x="2649538" y="2224088"/>
            <a:ext cx="160655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accent1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6" name="Text Box 34"/>
          <p:cNvSpPr txBox="1">
            <a:spLocks noChangeArrowheads="1"/>
          </p:cNvSpPr>
          <p:nvPr/>
        </p:nvSpPr>
        <p:spPr bwMode="auto">
          <a:xfrm>
            <a:off x="2649538" y="2590800"/>
            <a:ext cx="16065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accent1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7" name="Text Box 35"/>
          <p:cNvSpPr txBox="1">
            <a:spLocks noChangeArrowheads="1"/>
          </p:cNvSpPr>
          <p:nvPr/>
        </p:nvSpPr>
        <p:spPr bwMode="auto">
          <a:xfrm>
            <a:off x="2649538" y="2949575"/>
            <a:ext cx="16065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accent1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8" name="Text Box 36"/>
          <p:cNvSpPr txBox="1">
            <a:spLocks noChangeArrowheads="1"/>
          </p:cNvSpPr>
          <p:nvPr/>
        </p:nvSpPr>
        <p:spPr bwMode="auto">
          <a:xfrm>
            <a:off x="2649538" y="4778375"/>
            <a:ext cx="16065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accent1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9" name="Rectangle 37"/>
          <p:cNvSpPr>
            <a:spLocks noChangeArrowheads="1"/>
          </p:cNvSpPr>
          <p:nvPr/>
        </p:nvSpPr>
        <p:spPr bwMode="auto">
          <a:xfrm>
            <a:off x="4114800" y="2568575"/>
            <a:ext cx="15144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CC0000"/>
                </a:solidFill>
                <a:latin typeface="Helvetica" charset="0"/>
              </a:rPr>
              <a:t>? ? ? ? ? ? ? ? ? ?</a:t>
            </a:r>
          </a:p>
        </p:txBody>
      </p:sp>
      <p:sp>
        <p:nvSpPr>
          <p:cNvPr id="392230" name="Rectangle 38"/>
          <p:cNvSpPr>
            <a:spLocks noChangeArrowheads="1"/>
          </p:cNvSpPr>
          <p:nvPr/>
        </p:nvSpPr>
        <p:spPr bwMode="auto">
          <a:xfrm>
            <a:off x="4191000" y="3635375"/>
            <a:ext cx="15144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CC0000"/>
                </a:solidFill>
                <a:latin typeface="Helvetica" charset="0"/>
              </a:rPr>
              <a:t>? ? ? ? ? ? ? ? ? ?</a:t>
            </a:r>
          </a:p>
        </p:txBody>
      </p:sp>
      <p:sp>
        <p:nvSpPr>
          <p:cNvPr id="392231" name="Rectangle 39"/>
          <p:cNvSpPr>
            <a:spLocks noChangeArrowheads="1"/>
          </p:cNvSpPr>
          <p:nvPr/>
        </p:nvSpPr>
        <p:spPr bwMode="auto">
          <a:xfrm>
            <a:off x="4184650" y="4016375"/>
            <a:ext cx="15144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CC0000"/>
                </a:solidFill>
                <a:latin typeface="Helvetica" charset="0"/>
              </a:rPr>
              <a:t>? ? ? ? ? ? ? ? ? ?</a:t>
            </a:r>
          </a:p>
        </p:txBody>
      </p:sp>
      <p:grpSp>
        <p:nvGrpSpPr>
          <p:cNvPr id="392232" name="Group 40"/>
          <p:cNvGrpSpPr>
            <a:grpSpLocks/>
          </p:cNvGrpSpPr>
          <p:nvPr/>
        </p:nvGrpSpPr>
        <p:grpSpPr bwMode="auto">
          <a:xfrm>
            <a:off x="5791200" y="2743200"/>
            <a:ext cx="2841625" cy="3492500"/>
            <a:chOff x="3648" y="1728"/>
            <a:chExt cx="1790" cy="2200"/>
          </a:xfrm>
        </p:grpSpPr>
        <p:grpSp>
          <p:nvGrpSpPr>
            <p:cNvPr id="392233" name="Group 41"/>
            <p:cNvGrpSpPr>
              <a:grpSpLocks/>
            </p:cNvGrpSpPr>
            <p:nvPr/>
          </p:nvGrpSpPr>
          <p:grpSpPr bwMode="auto">
            <a:xfrm>
              <a:off x="3648" y="2592"/>
              <a:ext cx="1790" cy="1336"/>
              <a:chOff x="3648" y="2592"/>
              <a:chExt cx="1790" cy="1336"/>
            </a:xfrm>
          </p:grpSpPr>
          <p:sp>
            <p:nvSpPr>
              <p:cNvPr id="392234" name="Line 42"/>
              <p:cNvSpPr>
                <a:spLocks noChangeShapeType="1"/>
              </p:cNvSpPr>
              <p:nvPr/>
            </p:nvSpPr>
            <p:spPr bwMode="auto">
              <a:xfrm flipH="1">
                <a:off x="3648" y="2592"/>
                <a:ext cx="741" cy="1331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5" name="Line 43"/>
              <p:cNvSpPr>
                <a:spLocks noChangeShapeType="1"/>
              </p:cNvSpPr>
              <p:nvPr/>
            </p:nvSpPr>
            <p:spPr bwMode="auto">
              <a:xfrm rot="18475779" flipH="1">
                <a:off x="4417" y="2517"/>
                <a:ext cx="628" cy="1415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6" name="Line 44"/>
              <p:cNvSpPr>
                <a:spLocks noChangeShapeType="1"/>
              </p:cNvSpPr>
              <p:nvPr/>
            </p:nvSpPr>
            <p:spPr bwMode="auto">
              <a:xfrm>
                <a:off x="4191" y="2956"/>
                <a:ext cx="332" cy="968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7" name="Line 45"/>
              <p:cNvSpPr>
                <a:spLocks noChangeShapeType="1"/>
              </p:cNvSpPr>
              <p:nvPr/>
            </p:nvSpPr>
            <p:spPr bwMode="auto">
              <a:xfrm flipV="1">
                <a:off x="4683" y="3398"/>
                <a:ext cx="134" cy="523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8" name="Line 46"/>
              <p:cNvSpPr>
                <a:spLocks noChangeShapeType="1"/>
              </p:cNvSpPr>
              <p:nvPr/>
            </p:nvSpPr>
            <p:spPr bwMode="auto">
              <a:xfrm flipH="1">
                <a:off x="4832" y="3578"/>
                <a:ext cx="77" cy="339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9" name="Line 47"/>
              <p:cNvSpPr>
                <a:spLocks noChangeShapeType="1"/>
              </p:cNvSpPr>
              <p:nvPr/>
            </p:nvSpPr>
            <p:spPr bwMode="auto">
              <a:xfrm>
                <a:off x="4090" y="3137"/>
                <a:ext cx="239" cy="791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40" name="Line 48"/>
              <p:cNvSpPr>
                <a:spLocks noChangeShapeType="1"/>
              </p:cNvSpPr>
              <p:nvPr/>
            </p:nvSpPr>
            <p:spPr bwMode="auto">
              <a:xfrm>
                <a:off x="3871" y="3520"/>
                <a:ext cx="144" cy="408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41" name="Line 49"/>
              <p:cNvSpPr>
                <a:spLocks noChangeShapeType="1"/>
              </p:cNvSpPr>
              <p:nvPr/>
            </p:nvSpPr>
            <p:spPr bwMode="auto">
              <a:xfrm>
                <a:off x="3759" y="3717"/>
                <a:ext cx="80" cy="211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42" name="Line 50"/>
              <p:cNvSpPr>
                <a:spLocks noChangeShapeType="1"/>
              </p:cNvSpPr>
              <p:nvPr/>
            </p:nvSpPr>
            <p:spPr bwMode="auto">
              <a:xfrm flipH="1">
                <a:off x="4112" y="3592"/>
                <a:ext cx="116" cy="325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392243" name="AutoShape 51"/>
            <p:cNvCxnSpPr>
              <a:cxnSpLocks noChangeShapeType="1"/>
            </p:cNvCxnSpPr>
            <p:nvPr/>
          </p:nvCxnSpPr>
          <p:spPr bwMode="auto">
            <a:xfrm>
              <a:off x="3744" y="1728"/>
              <a:ext cx="624" cy="576"/>
            </a:xfrm>
            <a:prstGeom prst="bentConnector3">
              <a:avLst>
                <a:gd name="adj1" fmla="val 98556"/>
              </a:avLst>
            </a:prstGeom>
            <a:noFill/>
            <a:ln w="57150">
              <a:solidFill>
                <a:schemeClr val="accent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extBox 1"/>
          <p:cNvSpPr txBox="1"/>
          <p:nvPr/>
        </p:nvSpPr>
        <p:spPr>
          <a:xfrm>
            <a:off x="6967538" y="2815193"/>
            <a:ext cx="197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ML tree estimation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16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378" name="Group 2"/>
          <p:cNvGrpSpPr>
            <a:grpSpLocks/>
          </p:cNvGrpSpPr>
          <p:nvPr/>
        </p:nvGrpSpPr>
        <p:grpSpPr bwMode="auto">
          <a:xfrm>
            <a:off x="457200" y="1447800"/>
            <a:ext cx="3630613" cy="2590800"/>
            <a:chOff x="288" y="912"/>
            <a:chExt cx="2287" cy="1632"/>
          </a:xfrm>
        </p:grpSpPr>
        <p:grpSp>
          <p:nvGrpSpPr>
            <p:cNvPr id="357379" name="Group 3"/>
            <p:cNvGrpSpPr>
              <a:grpSpLocks/>
            </p:cNvGrpSpPr>
            <p:nvPr/>
          </p:nvGrpSpPr>
          <p:grpSpPr bwMode="auto">
            <a:xfrm>
              <a:off x="528" y="1200"/>
              <a:ext cx="1824" cy="1104"/>
              <a:chOff x="528" y="1200"/>
              <a:chExt cx="1824" cy="1104"/>
            </a:xfrm>
          </p:grpSpPr>
          <p:sp>
            <p:nvSpPr>
              <p:cNvPr id="357380" name="Line 4"/>
              <p:cNvSpPr>
                <a:spLocks noChangeShapeType="1"/>
              </p:cNvSpPr>
              <p:nvPr/>
            </p:nvSpPr>
            <p:spPr bwMode="auto">
              <a:xfrm>
                <a:off x="1056" y="1776"/>
                <a:ext cx="76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81" name="Line 5"/>
              <p:cNvSpPr>
                <a:spLocks noChangeShapeType="1"/>
              </p:cNvSpPr>
              <p:nvPr/>
            </p:nvSpPr>
            <p:spPr bwMode="auto">
              <a:xfrm flipV="1">
                <a:off x="1824" y="1248"/>
                <a:ext cx="528" cy="5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82" name="Line 6"/>
              <p:cNvSpPr>
                <a:spLocks noChangeShapeType="1"/>
              </p:cNvSpPr>
              <p:nvPr/>
            </p:nvSpPr>
            <p:spPr bwMode="auto">
              <a:xfrm rot="16200000" flipV="1">
                <a:off x="1824" y="1776"/>
                <a:ext cx="528" cy="5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83" name="Line 7"/>
              <p:cNvSpPr>
                <a:spLocks noChangeShapeType="1"/>
              </p:cNvSpPr>
              <p:nvPr/>
            </p:nvSpPr>
            <p:spPr bwMode="auto">
              <a:xfrm flipH="1" flipV="1">
                <a:off x="528" y="1248"/>
                <a:ext cx="528" cy="5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84" name="Line 8"/>
              <p:cNvSpPr>
                <a:spLocks noChangeShapeType="1"/>
              </p:cNvSpPr>
              <p:nvPr/>
            </p:nvSpPr>
            <p:spPr bwMode="auto">
              <a:xfrm rot="5400000" flipH="1" flipV="1">
                <a:off x="528" y="1776"/>
                <a:ext cx="528" cy="5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85" name="Line 9"/>
              <p:cNvSpPr>
                <a:spLocks noChangeShapeType="1"/>
              </p:cNvSpPr>
              <p:nvPr/>
            </p:nvSpPr>
            <p:spPr bwMode="auto">
              <a:xfrm flipV="1">
                <a:off x="1440" y="1200"/>
                <a:ext cx="0" cy="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86" name="Line 10"/>
              <p:cNvSpPr>
                <a:spLocks noChangeShapeType="1"/>
              </p:cNvSpPr>
              <p:nvPr/>
            </p:nvSpPr>
            <p:spPr bwMode="auto">
              <a:xfrm flipH="1" flipV="1">
                <a:off x="1920" y="1200"/>
                <a:ext cx="96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7387" name="Text Box 11"/>
            <p:cNvSpPr txBox="1">
              <a:spLocks noChangeArrowheads="1"/>
            </p:cNvSpPr>
            <p:nvPr/>
          </p:nvSpPr>
          <p:spPr bwMode="auto">
            <a:xfrm>
              <a:off x="288" y="100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/>
                <a:t>a</a:t>
              </a:r>
            </a:p>
          </p:txBody>
        </p:sp>
        <p:sp>
          <p:nvSpPr>
            <p:cNvPr id="357388" name="Text Box 12"/>
            <p:cNvSpPr txBox="1">
              <a:spLocks noChangeArrowheads="1"/>
            </p:cNvSpPr>
            <p:nvPr/>
          </p:nvSpPr>
          <p:spPr bwMode="auto">
            <a:xfrm>
              <a:off x="336" y="225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/>
                <a:t>b</a:t>
              </a:r>
            </a:p>
          </p:txBody>
        </p:sp>
        <p:sp>
          <p:nvSpPr>
            <p:cNvPr id="357389" name="Text Box 13"/>
            <p:cNvSpPr txBox="1">
              <a:spLocks noChangeArrowheads="1"/>
            </p:cNvSpPr>
            <p:nvPr/>
          </p:nvSpPr>
          <p:spPr bwMode="auto">
            <a:xfrm>
              <a:off x="1296" y="91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/>
                <a:t>c</a:t>
              </a:r>
            </a:p>
          </p:txBody>
        </p:sp>
        <p:sp>
          <p:nvSpPr>
            <p:cNvPr id="357390" name="Text Box 14"/>
            <p:cNvSpPr txBox="1">
              <a:spLocks noChangeArrowheads="1"/>
            </p:cNvSpPr>
            <p:nvPr/>
          </p:nvSpPr>
          <p:spPr bwMode="auto">
            <a:xfrm>
              <a:off x="2352" y="2256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/>
                <a:t>f</a:t>
              </a:r>
            </a:p>
          </p:txBody>
        </p:sp>
        <p:sp>
          <p:nvSpPr>
            <p:cNvPr id="357391" name="Text Box 15"/>
            <p:cNvSpPr txBox="1">
              <a:spLocks noChangeArrowheads="1"/>
            </p:cNvSpPr>
            <p:nvPr/>
          </p:nvSpPr>
          <p:spPr bwMode="auto">
            <a:xfrm>
              <a:off x="1809" y="91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/>
                <a:t>d</a:t>
              </a:r>
            </a:p>
          </p:txBody>
        </p:sp>
        <p:sp>
          <p:nvSpPr>
            <p:cNvPr id="357392" name="Text Box 16"/>
            <p:cNvSpPr txBox="1">
              <a:spLocks noChangeArrowheads="1"/>
            </p:cNvSpPr>
            <p:nvPr/>
          </p:nvSpPr>
          <p:spPr bwMode="auto">
            <a:xfrm>
              <a:off x="2352" y="100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/>
                <a:t>e</a:t>
              </a:r>
            </a:p>
          </p:txBody>
        </p:sp>
      </p:grpSp>
      <p:grpSp>
        <p:nvGrpSpPr>
          <p:cNvPr id="357393" name="Group 17"/>
          <p:cNvGrpSpPr>
            <a:grpSpLocks/>
          </p:cNvGrpSpPr>
          <p:nvPr/>
        </p:nvGrpSpPr>
        <p:grpSpPr bwMode="auto">
          <a:xfrm>
            <a:off x="4419600" y="1447800"/>
            <a:ext cx="3935413" cy="2590800"/>
            <a:chOff x="2784" y="912"/>
            <a:chExt cx="2479" cy="1632"/>
          </a:xfrm>
        </p:grpSpPr>
        <p:grpSp>
          <p:nvGrpSpPr>
            <p:cNvPr id="357394" name="Group 18"/>
            <p:cNvGrpSpPr>
              <a:grpSpLocks/>
            </p:cNvGrpSpPr>
            <p:nvPr/>
          </p:nvGrpSpPr>
          <p:grpSpPr bwMode="auto">
            <a:xfrm>
              <a:off x="3024" y="1200"/>
              <a:ext cx="2016" cy="1104"/>
              <a:chOff x="3024" y="1200"/>
              <a:chExt cx="2016" cy="1104"/>
            </a:xfrm>
          </p:grpSpPr>
          <p:sp>
            <p:nvSpPr>
              <p:cNvPr id="357395" name="Line 19"/>
              <p:cNvSpPr>
                <a:spLocks noChangeShapeType="1"/>
              </p:cNvSpPr>
              <p:nvPr/>
            </p:nvSpPr>
            <p:spPr bwMode="auto">
              <a:xfrm>
                <a:off x="3552" y="1776"/>
                <a:ext cx="76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96" name="Line 20"/>
              <p:cNvSpPr>
                <a:spLocks noChangeShapeType="1"/>
              </p:cNvSpPr>
              <p:nvPr/>
            </p:nvSpPr>
            <p:spPr bwMode="auto">
              <a:xfrm flipV="1">
                <a:off x="4320" y="1248"/>
                <a:ext cx="528" cy="5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97" name="Line 21"/>
              <p:cNvSpPr>
                <a:spLocks noChangeShapeType="1"/>
              </p:cNvSpPr>
              <p:nvPr/>
            </p:nvSpPr>
            <p:spPr bwMode="auto">
              <a:xfrm rot="16200000" flipV="1">
                <a:off x="4320" y="1776"/>
                <a:ext cx="528" cy="5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98" name="Line 22"/>
              <p:cNvSpPr>
                <a:spLocks noChangeShapeType="1"/>
              </p:cNvSpPr>
              <p:nvPr/>
            </p:nvSpPr>
            <p:spPr bwMode="auto">
              <a:xfrm flipH="1" flipV="1">
                <a:off x="3024" y="1248"/>
                <a:ext cx="528" cy="5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99" name="Line 23"/>
              <p:cNvSpPr>
                <a:spLocks noChangeShapeType="1"/>
              </p:cNvSpPr>
              <p:nvPr/>
            </p:nvSpPr>
            <p:spPr bwMode="auto">
              <a:xfrm rot="5400000" flipH="1" flipV="1">
                <a:off x="3024" y="1776"/>
                <a:ext cx="528" cy="5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00" name="Line 24"/>
              <p:cNvSpPr>
                <a:spLocks noChangeShapeType="1"/>
              </p:cNvSpPr>
              <p:nvPr/>
            </p:nvSpPr>
            <p:spPr bwMode="auto">
              <a:xfrm flipV="1">
                <a:off x="3936" y="1200"/>
                <a:ext cx="0" cy="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01" name="Line 25"/>
              <p:cNvSpPr>
                <a:spLocks noChangeShapeType="1"/>
              </p:cNvSpPr>
              <p:nvPr/>
            </p:nvSpPr>
            <p:spPr bwMode="auto">
              <a:xfrm flipH="1" flipV="1">
                <a:off x="4320" y="1776"/>
                <a:ext cx="72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7402" name="Text Box 26"/>
            <p:cNvSpPr txBox="1">
              <a:spLocks noChangeArrowheads="1"/>
            </p:cNvSpPr>
            <p:nvPr/>
          </p:nvSpPr>
          <p:spPr bwMode="auto">
            <a:xfrm>
              <a:off x="2784" y="100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/>
                <a:t>a</a:t>
              </a:r>
            </a:p>
          </p:txBody>
        </p:sp>
        <p:sp>
          <p:nvSpPr>
            <p:cNvPr id="357403" name="Text Box 27"/>
            <p:cNvSpPr txBox="1">
              <a:spLocks noChangeArrowheads="1"/>
            </p:cNvSpPr>
            <p:nvPr/>
          </p:nvSpPr>
          <p:spPr bwMode="auto">
            <a:xfrm>
              <a:off x="2832" y="225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/>
                <a:t>b</a:t>
              </a:r>
            </a:p>
          </p:txBody>
        </p:sp>
        <p:sp>
          <p:nvSpPr>
            <p:cNvPr id="357404" name="Text Box 28"/>
            <p:cNvSpPr txBox="1">
              <a:spLocks noChangeArrowheads="1"/>
            </p:cNvSpPr>
            <p:nvPr/>
          </p:nvSpPr>
          <p:spPr bwMode="auto">
            <a:xfrm>
              <a:off x="3792" y="91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/>
                <a:t>d</a:t>
              </a:r>
            </a:p>
          </p:txBody>
        </p:sp>
        <p:sp>
          <p:nvSpPr>
            <p:cNvPr id="357405" name="Text Box 29"/>
            <p:cNvSpPr txBox="1">
              <a:spLocks noChangeArrowheads="1"/>
            </p:cNvSpPr>
            <p:nvPr/>
          </p:nvSpPr>
          <p:spPr bwMode="auto">
            <a:xfrm>
              <a:off x="4848" y="2256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/>
                <a:t>f</a:t>
              </a:r>
            </a:p>
          </p:txBody>
        </p:sp>
        <p:sp>
          <p:nvSpPr>
            <p:cNvPr id="357406" name="Text Box 30"/>
            <p:cNvSpPr txBox="1">
              <a:spLocks noChangeArrowheads="1"/>
            </p:cNvSpPr>
            <p:nvPr/>
          </p:nvSpPr>
          <p:spPr bwMode="auto">
            <a:xfrm>
              <a:off x="4848" y="1008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/>
                <a:t>c</a:t>
              </a:r>
            </a:p>
          </p:txBody>
        </p:sp>
        <p:sp>
          <p:nvSpPr>
            <p:cNvPr id="357407" name="Text Box 31"/>
            <p:cNvSpPr txBox="1">
              <a:spLocks noChangeArrowheads="1"/>
            </p:cNvSpPr>
            <p:nvPr/>
          </p:nvSpPr>
          <p:spPr bwMode="auto">
            <a:xfrm>
              <a:off x="5040" y="163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/>
                <a:t>e</a:t>
              </a:r>
            </a:p>
          </p:txBody>
        </p:sp>
      </p:grpSp>
      <p:sp>
        <p:nvSpPr>
          <p:cNvPr id="357408" name="Rectangle 3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Quantifying </a:t>
            </a:r>
            <a:r>
              <a:rPr lang="en-US" dirty="0" smtClean="0"/>
              <a:t>Tree Error</a:t>
            </a:r>
            <a:endParaRPr lang="en-US" dirty="0"/>
          </a:p>
        </p:txBody>
      </p:sp>
      <p:sp>
        <p:nvSpPr>
          <p:cNvPr id="357409" name="Text Box 33"/>
          <p:cNvSpPr txBox="1">
            <a:spLocks noChangeArrowheads="1"/>
          </p:cNvSpPr>
          <p:nvPr/>
        </p:nvSpPr>
        <p:spPr bwMode="auto">
          <a:xfrm>
            <a:off x="1600200" y="3657600"/>
            <a:ext cx="1522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True Tree</a:t>
            </a:r>
          </a:p>
        </p:txBody>
      </p:sp>
      <p:sp>
        <p:nvSpPr>
          <p:cNvPr id="357410" name="Text Box 34"/>
          <p:cNvSpPr txBox="1">
            <a:spLocks noChangeArrowheads="1"/>
          </p:cNvSpPr>
          <p:nvPr/>
        </p:nvSpPr>
        <p:spPr bwMode="auto">
          <a:xfrm>
            <a:off x="5181600" y="3657600"/>
            <a:ext cx="2263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Estimated Tree</a:t>
            </a:r>
          </a:p>
        </p:txBody>
      </p:sp>
      <p:grpSp>
        <p:nvGrpSpPr>
          <p:cNvPr id="357411" name="Group 35"/>
          <p:cNvGrpSpPr>
            <a:grpSpLocks/>
          </p:cNvGrpSpPr>
          <p:nvPr/>
        </p:nvGrpSpPr>
        <p:grpSpPr bwMode="auto">
          <a:xfrm>
            <a:off x="1676400" y="2819400"/>
            <a:ext cx="4495800" cy="0"/>
            <a:chOff x="1104" y="1776"/>
            <a:chExt cx="2832" cy="0"/>
          </a:xfrm>
        </p:grpSpPr>
        <p:sp>
          <p:nvSpPr>
            <p:cNvPr id="357412" name="Line 36"/>
            <p:cNvSpPr>
              <a:spLocks noChangeShapeType="1"/>
            </p:cNvSpPr>
            <p:nvPr/>
          </p:nvSpPr>
          <p:spPr bwMode="auto">
            <a:xfrm>
              <a:off x="1104" y="1776"/>
              <a:ext cx="336" cy="0"/>
            </a:xfrm>
            <a:prstGeom prst="line">
              <a:avLst/>
            </a:prstGeom>
            <a:noFill/>
            <a:ln w="127000">
              <a:solidFill>
                <a:srgbClr val="008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413" name="Line 37"/>
            <p:cNvSpPr>
              <a:spLocks noChangeShapeType="1"/>
            </p:cNvSpPr>
            <p:nvPr/>
          </p:nvSpPr>
          <p:spPr bwMode="auto">
            <a:xfrm>
              <a:off x="3600" y="1776"/>
              <a:ext cx="336" cy="0"/>
            </a:xfrm>
            <a:prstGeom prst="line">
              <a:avLst/>
            </a:prstGeom>
            <a:noFill/>
            <a:ln w="127000">
              <a:solidFill>
                <a:srgbClr val="008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7414" name="Text Box 38"/>
          <p:cNvSpPr txBox="1">
            <a:spLocks noChangeArrowheads="1"/>
          </p:cNvSpPr>
          <p:nvPr/>
        </p:nvSpPr>
        <p:spPr bwMode="auto">
          <a:xfrm>
            <a:off x="1219200" y="47244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357415" name="Group 39"/>
          <p:cNvGrpSpPr>
            <a:grpSpLocks/>
          </p:cNvGrpSpPr>
          <p:nvPr/>
        </p:nvGrpSpPr>
        <p:grpSpPr bwMode="auto">
          <a:xfrm>
            <a:off x="238125" y="2819400"/>
            <a:ext cx="8382000" cy="3657600"/>
            <a:chOff x="150" y="1776"/>
            <a:chExt cx="5280" cy="2304"/>
          </a:xfrm>
        </p:grpSpPr>
        <p:sp>
          <p:nvSpPr>
            <p:cNvPr id="357416" name="Line 40"/>
            <p:cNvSpPr>
              <a:spLocks noChangeShapeType="1"/>
            </p:cNvSpPr>
            <p:nvPr/>
          </p:nvSpPr>
          <p:spPr bwMode="auto">
            <a:xfrm>
              <a:off x="3984" y="1776"/>
              <a:ext cx="336" cy="0"/>
            </a:xfrm>
            <a:prstGeom prst="line">
              <a:avLst/>
            </a:prstGeom>
            <a:noFill/>
            <a:ln w="1270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417" name="Rectangle 41"/>
            <p:cNvSpPr>
              <a:spLocks noChangeArrowheads="1"/>
            </p:cNvSpPr>
            <p:nvPr/>
          </p:nvSpPr>
          <p:spPr bwMode="auto">
            <a:xfrm>
              <a:off x="150" y="3408"/>
              <a:ext cx="5280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3200" dirty="0">
                  <a:latin typeface="Gill Sans" charset="0"/>
                </a:rPr>
                <a:t>False positive (FP): </a:t>
              </a:r>
              <a:r>
                <a:rPr lang="en-US" sz="3200" dirty="0" smtClean="0">
                  <a:latin typeface="Gill Sans" charset="0"/>
                </a:rPr>
                <a:t> </a:t>
              </a:r>
              <a:r>
                <a:rPr lang="en-US" sz="3200" i="1" dirty="0" smtClean="0">
                  <a:latin typeface="Gill Sans" charset="0"/>
                </a:rPr>
                <a:t>b</a:t>
              </a:r>
              <a:r>
                <a:rPr lang="en-US" sz="3200" dirty="0" smtClean="0">
                  <a:latin typeface="Gill Sans" charset="0"/>
                </a:rPr>
                <a:t> </a:t>
              </a:r>
              <a:r>
                <a:rPr lang="en-US" sz="2800" dirty="0">
                  <a:latin typeface="Gill Sans" charset="0"/>
                  <a:sym typeface="Symbol" charset="0"/>
                </a:rPr>
                <a:t></a:t>
              </a:r>
              <a:r>
                <a:rPr lang="en-US" sz="3200" dirty="0">
                  <a:latin typeface="Gill Sans" charset="0"/>
                </a:rPr>
                <a:t> </a:t>
              </a:r>
              <a:r>
                <a:rPr lang="en-US" sz="3200" i="1" dirty="0">
                  <a:latin typeface="Gill Sans" charset="0"/>
                </a:rPr>
                <a:t>B</a:t>
              </a:r>
              <a:r>
                <a:rPr lang="en-US" sz="3200" dirty="0">
                  <a:latin typeface="Gill Sans" charset="0"/>
                </a:rPr>
                <a:t>(</a:t>
              </a:r>
              <a:r>
                <a:rPr lang="en-US" sz="3200" i="1" dirty="0">
                  <a:latin typeface="Gill Sans" charset="0"/>
                </a:rPr>
                <a:t>T</a:t>
              </a:r>
              <a:r>
                <a:rPr lang="en-US" sz="3200" baseline="-25000" dirty="0">
                  <a:latin typeface="Gill Sans" charset="0"/>
                </a:rPr>
                <a:t>est.</a:t>
              </a:r>
              <a:r>
                <a:rPr lang="en-US" sz="3200" dirty="0">
                  <a:latin typeface="Gill Sans" charset="0"/>
                </a:rPr>
                <a:t>)-</a:t>
              </a:r>
              <a:r>
                <a:rPr lang="en-US" sz="3200" i="1" dirty="0">
                  <a:latin typeface="Gill Sans" charset="0"/>
                </a:rPr>
                <a:t>B</a:t>
              </a:r>
              <a:r>
                <a:rPr lang="en-US" sz="3200" dirty="0">
                  <a:latin typeface="Gill Sans" charset="0"/>
                </a:rPr>
                <a:t>(</a:t>
              </a:r>
              <a:r>
                <a:rPr lang="en-US" sz="3200" i="1" dirty="0" err="1">
                  <a:latin typeface="Gill Sans" charset="0"/>
                </a:rPr>
                <a:t>T</a:t>
              </a:r>
              <a:r>
                <a:rPr lang="en-US" sz="3200" baseline="-25000" dirty="0" err="1">
                  <a:latin typeface="Gill Sans" charset="0"/>
                </a:rPr>
                <a:t>true</a:t>
              </a:r>
              <a:r>
                <a:rPr lang="en-US" sz="3200" dirty="0">
                  <a:latin typeface="Gill Sans" charset="0"/>
                </a:rPr>
                <a:t>)</a:t>
              </a:r>
            </a:p>
          </p:txBody>
        </p:sp>
      </p:grpSp>
      <p:grpSp>
        <p:nvGrpSpPr>
          <p:cNvPr id="357418" name="Group 42"/>
          <p:cNvGrpSpPr>
            <a:grpSpLocks/>
          </p:cNvGrpSpPr>
          <p:nvPr/>
        </p:nvGrpSpPr>
        <p:grpSpPr bwMode="auto">
          <a:xfrm>
            <a:off x="228600" y="2514600"/>
            <a:ext cx="8686800" cy="2895600"/>
            <a:chOff x="144" y="1584"/>
            <a:chExt cx="5472" cy="1824"/>
          </a:xfrm>
        </p:grpSpPr>
        <p:sp>
          <p:nvSpPr>
            <p:cNvPr id="357419" name="Line 43"/>
            <p:cNvSpPr>
              <a:spLocks noChangeShapeType="1"/>
            </p:cNvSpPr>
            <p:nvPr/>
          </p:nvSpPr>
          <p:spPr bwMode="auto">
            <a:xfrm>
              <a:off x="1482" y="1776"/>
              <a:ext cx="348" cy="1"/>
            </a:xfrm>
            <a:prstGeom prst="line">
              <a:avLst/>
            </a:prstGeom>
            <a:noFill/>
            <a:ln w="127000">
              <a:solidFill>
                <a:srgbClr val="E44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420" name="Rectangle 44"/>
            <p:cNvSpPr>
              <a:spLocks noChangeArrowheads="1"/>
            </p:cNvSpPr>
            <p:nvPr/>
          </p:nvSpPr>
          <p:spPr bwMode="auto">
            <a:xfrm>
              <a:off x="144" y="2736"/>
              <a:ext cx="547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3200" dirty="0">
                  <a:latin typeface="Gill Sans" charset="0"/>
                </a:rPr>
                <a:t>False negative (FN): </a:t>
              </a:r>
              <a:r>
                <a:rPr lang="en-US" sz="3200" dirty="0" smtClean="0">
                  <a:latin typeface="Gill Sans" charset="0"/>
                </a:rPr>
                <a:t> </a:t>
              </a:r>
              <a:r>
                <a:rPr lang="en-US" sz="3200" i="1" dirty="0" smtClean="0">
                  <a:latin typeface="Gill Sans" charset="0"/>
                </a:rPr>
                <a:t>b</a:t>
              </a:r>
              <a:r>
                <a:rPr lang="en-US" sz="3200" dirty="0" smtClean="0">
                  <a:latin typeface="Gill Sans" charset="0"/>
                </a:rPr>
                <a:t> </a:t>
              </a:r>
              <a:r>
                <a:rPr lang="en-US" sz="2800" dirty="0">
                  <a:latin typeface="Gill Sans" charset="0"/>
                  <a:sym typeface="Symbol" charset="0"/>
                </a:rPr>
                <a:t></a:t>
              </a:r>
              <a:r>
                <a:rPr lang="en-US" sz="3200" dirty="0">
                  <a:latin typeface="Gill Sans" charset="0"/>
                </a:rPr>
                <a:t> </a:t>
              </a:r>
              <a:r>
                <a:rPr lang="en-US" sz="3200" i="1" dirty="0">
                  <a:latin typeface="Gill Sans" charset="0"/>
                </a:rPr>
                <a:t>B</a:t>
              </a:r>
              <a:r>
                <a:rPr lang="en-US" sz="3200" dirty="0">
                  <a:latin typeface="Gill Sans" charset="0"/>
                </a:rPr>
                <a:t>(</a:t>
              </a:r>
              <a:r>
                <a:rPr lang="en-US" sz="3200" i="1" dirty="0" err="1">
                  <a:latin typeface="Gill Sans" charset="0"/>
                </a:rPr>
                <a:t>T</a:t>
              </a:r>
              <a:r>
                <a:rPr lang="en-US" sz="3200" baseline="-25000" dirty="0" err="1">
                  <a:latin typeface="Gill Sans" charset="0"/>
                </a:rPr>
                <a:t>true</a:t>
              </a:r>
              <a:r>
                <a:rPr lang="en-US" sz="3200" dirty="0">
                  <a:latin typeface="Gill Sans" charset="0"/>
                </a:rPr>
                <a:t>)-</a:t>
              </a:r>
              <a:r>
                <a:rPr lang="en-US" sz="3200" i="1" dirty="0">
                  <a:latin typeface="Gill Sans" charset="0"/>
                </a:rPr>
                <a:t>B</a:t>
              </a:r>
              <a:r>
                <a:rPr lang="en-US" sz="3200" dirty="0">
                  <a:latin typeface="Gill Sans" charset="0"/>
                </a:rPr>
                <a:t>(</a:t>
              </a:r>
              <a:r>
                <a:rPr lang="en-US" sz="3200" i="1" dirty="0">
                  <a:latin typeface="Gill Sans" charset="0"/>
                </a:rPr>
                <a:t>T</a:t>
              </a:r>
              <a:r>
                <a:rPr lang="en-US" sz="3200" baseline="-25000" dirty="0">
                  <a:latin typeface="Gill Sans" charset="0"/>
                </a:rPr>
                <a:t>est.</a:t>
              </a:r>
              <a:r>
                <a:rPr lang="en-US" sz="3200" dirty="0">
                  <a:latin typeface="Gill Sans" charset="0"/>
                </a:rPr>
                <a:t>)</a:t>
              </a:r>
            </a:p>
          </p:txBody>
        </p:sp>
        <p:sp>
          <p:nvSpPr>
            <p:cNvPr id="357421" name="Line 45"/>
            <p:cNvSpPr>
              <a:spLocks noChangeShapeType="1"/>
            </p:cNvSpPr>
            <p:nvPr/>
          </p:nvSpPr>
          <p:spPr bwMode="auto">
            <a:xfrm flipV="1">
              <a:off x="1821" y="1584"/>
              <a:ext cx="198" cy="192"/>
            </a:xfrm>
            <a:prstGeom prst="line">
              <a:avLst/>
            </a:prstGeom>
            <a:noFill/>
            <a:ln w="127000">
              <a:solidFill>
                <a:srgbClr val="E44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47646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34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Tree Error of </a:t>
            </a:r>
            <a:r>
              <a:rPr lang="en-US" sz="3600" dirty="0"/>
              <a:t>MRP vs. C</a:t>
            </a:r>
            <a:r>
              <a:rPr lang="en-US" sz="3600" dirty="0" smtClean="0"/>
              <a:t>oncatenation with ML</a:t>
            </a:r>
            <a:endParaRPr lang="en-US" sz="3600" dirty="0"/>
          </a:p>
        </p:txBody>
      </p:sp>
      <p:pic>
        <p:nvPicPr>
          <p:cNvPr id="6051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99" y="1762224"/>
            <a:ext cx="8403928" cy="302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201" y="5324239"/>
            <a:ext cx="814299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MRP is faster than ML on the concatenated alignment,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but less accurate</a:t>
            </a:r>
            <a:r>
              <a:rPr lang="en-US" sz="3200" dirty="0" smtClean="0">
                <a:solidFill>
                  <a:srgbClr val="0000FF"/>
                </a:solidFill>
              </a:rPr>
              <a:t>!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Supertrees</a:t>
            </a:r>
            <a:r>
              <a:rPr lang="en-US" dirty="0" smtClean="0"/>
              <a:t> vs. Combined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en-US" dirty="0" smtClean="0">
                <a:cs typeface="Arial"/>
              </a:rPr>
              <a:t>In favor of Combined Analysis</a:t>
            </a:r>
            <a:endParaRPr lang="en-US" dirty="0"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cs typeface="Arial"/>
              </a:rPr>
              <a:t>Improved accuracy for Combined Analysis in many cases</a:t>
            </a:r>
            <a:endParaRPr lang="en-US" dirty="0">
              <a:cs typeface="Arial"/>
            </a:endParaRPr>
          </a:p>
          <a:p>
            <a:pPr>
              <a:lnSpc>
                <a:spcPct val="120000"/>
              </a:lnSpc>
            </a:pPr>
            <a:endParaRPr lang="en-US" dirty="0">
              <a:solidFill>
                <a:srgbClr val="FFFFFF"/>
              </a:solidFill>
              <a:cs typeface="Arial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rgbClr val="FFFFFF"/>
                </a:solidFill>
                <a:cs typeface="Arial"/>
              </a:rPr>
              <a:t>In favor of </a:t>
            </a:r>
            <a:r>
              <a:rPr lang="en-US" dirty="0" err="1" smtClean="0">
                <a:solidFill>
                  <a:srgbClr val="FFFFFF"/>
                </a:solidFill>
                <a:cs typeface="Arial"/>
              </a:rPr>
              <a:t>Supertrees</a:t>
            </a:r>
            <a:endParaRPr lang="en-US" dirty="0">
              <a:solidFill>
                <a:srgbClr val="FFFFFF"/>
              </a:solidFill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FFFF"/>
                </a:solidFill>
                <a:cs typeface="Arial"/>
              </a:rPr>
              <a:t>Many </a:t>
            </a:r>
            <a:r>
              <a:rPr lang="en-US" dirty="0" err="1" smtClean="0">
                <a:solidFill>
                  <a:srgbClr val="FFFFFF"/>
                </a:solidFill>
                <a:cs typeface="Arial"/>
              </a:rPr>
              <a:t>supertree</a:t>
            </a:r>
            <a:r>
              <a:rPr lang="en-US" dirty="0" smtClean="0">
                <a:solidFill>
                  <a:srgbClr val="FFFFFF"/>
                </a:solidFill>
                <a:cs typeface="Arial"/>
              </a:rPr>
              <a:t> methods are </a:t>
            </a:r>
            <a:r>
              <a:rPr lang="en-US" dirty="0" smtClean="0">
                <a:solidFill>
                  <a:srgbClr val="FFFFFF"/>
                </a:solidFill>
                <a:cs typeface="Arial"/>
              </a:rPr>
              <a:t>faster than combined analysis</a:t>
            </a:r>
            <a:endParaRPr lang="en-US" dirty="0" smtClean="0">
              <a:solidFill>
                <a:srgbClr val="FFFFFF"/>
              </a:solidFill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FFFF"/>
                </a:solidFill>
                <a:cs typeface="Arial"/>
              </a:rPr>
              <a:t>Can combine different types of </a:t>
            </a:r>
            <a:r>
              <a:rPr lang="en-US" dirty="0" smtClean="0">
                <a:solidFill>
                  <a:srgbClr val="FFFFFF"/>
                </a:solidFill>
                <a:cs typeface="Arial"/>
              </a:rPr>
              <a:t>data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FFFF"/>
                </a:solidFill>
                <a:cs typeface="Arial"/>
              </a:rPr>
              <a:t>Can handle “heterogeneous” genes (different models of evolution)</a:t>
            </a:r>
          </a:p>
          <a:p>
            <a:pPr>
              <a:lnSpc>
                <a:spcPct val="120000"/>
              </a:lnSpc>
            </a:pPr>
            <a:r>
              <a:rPr lang="en-US" dirty="0" err="1" smtClean="0">
                <a:solidFill>
                  <a:srgbClr val="FFFFFF"/>
                </a:solidFill>
                <a:cs typeface="Arial"/>
              </a:rPr>
              <a:t>Supertree</a:t>
            </a:r>
            <a:r>
              <a:rPr lang="en-US" dirty="0" smtClean="0">
                <a:solidFill>
                  <a:srgbClr val="FFFFFF"/>
                </a:solidFill>
                <a:cs typeface="Arial"/>
              </a:rPr>
              <a:t> methods can be the only feasible approach for combining trees from previous studies (no sequence data to combine)</a:t>
            </a:r>
            <a:endParaRPr lang="en-US" dirty="0">
              <a:solidFill>
                <a:srgbClr val="FFFFFF"/>
              </a:solidFill>
              <a:cs typeface="Arial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 smtClean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7685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Supertrees</a:t>
            </a:r>
            <a:r>
              <a:rPr lang="en-US" dirty="0" smtClean="0"/>
              <a:t> vs. Combined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en-US" dirty="0" smtClean="0">
                <a:cs typeface="Arial"/>
              </a:rPr>
              <a:t>In favor of Combined Analysis</a:t>
            </a:r>
            <a:endParaRPr lang="en-US" dirty="0"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cs typeface="Arial"/>
              </a:rPr>
              <a:t>Improved accuracy for Combined Analysis in many cases</a:t>
            </a:r>
            <a:endParaRPr lang="en-US" dirty="0">
              <a:cs typeface="Arial"/>
            </a:endParaRPr>
          </a:p>
          <a:p>
            <a:pPr>
              <a:lnSpc>
                <a:spcPct val="120000"/>
              </a:lnSpc>
            </a:pPr>
            <a:endParaRPr lang="en-US" dirty="0">
              <a:cs typeface="Arial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dirty="0" smtClean="0">
                <a:cs typeface="Arial"/>
              </a:rPr>
              <a:t>In favor of </a:t>
            </a:r>
            <a:r>
              <a:rPr lang="en-US" dirty="0" err="1" smtClean="0">
                <a:cs typeface="Arial"/>
              </a:rPr>
              <a:t>Supertrees</a:t>
            </a:r>
            <a:endParaRPr lang="en-US" dirty="0"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cs typeface="Arial"/>
              </a:rPr>
              <a:t>Many </a:t>
            </a:r>
            <a:r>
              <a:rPr lang="en-US" dirty="0" err="1" smtClean="0">
                <a:cs typeface="Arial"/>
              </a:rPr>
              <a:t>supertree</a:t>
            </a:r>
            <a:r>
              <a:rPr lang="en-US" dirty="0" smtClean="0">
                <a:cs typeface="Arial"/>
              </a:rPr>
              <a:t> methods are </a:t>
            </a:r>
            <a:r>
              <a:rPr lang="en-US" dirty="0" smtClean="0">
                <a:cs typeface="Arial"/>
              </a:rPr>
              <a:t>faster than combined analysis</a:t>
            </a:r>
            <a:endParaRPr lang="en-US" dirty="0" smtClean="0"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cs typeface="Arial"/>
              </a:rPr>
              <a:t>Can combine different types of </a:t>
            </a:r>
            <a:r>
              <a:rPr lang="en-US" dirty="0" smtClean="0">
                <a:cs typeface="Arial"/>
              </a:rPr>
              <a:t>data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cs typeface="Arial"/>
              </a:rPr>
              <a:t>Can handle “heterogeneous” genes (different models of evolution)</a:t>
            </a:r>
          </a:p>
          <a:p>
            <a:pPr>
              <a:lnSpc>
                <a:spcPct val="120000"/>
              </a:lnSpc>
            </a:pPr>
            <a:r>
              <a:rPr lang="en-US" dirty="0" err="1" smtClean="0">
                <a:cs typeface="Arial"/>
              </a:rPr>
              <a:t>Supertree</a:t>
            </a:r>
            <a:r>
              <a:rPr lang="en-US" dirty="0" smtClean="0">
                <a:cs typeface="Arial"/>
              </a:rPr>
              <a:t> methods can be the only feasible approach for combining trees from previous studies (no sequence data to combine)</a:t>
            </a:r>
            <a:endParaRPr lang="en-US" dirty="0">
              <a:cs typeface="Arial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 smtClean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0052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SuperFine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Systematic Biology, 2012</a:t>
            </a:r>
          </a:p>
          <a:p>
            <a:r>
              <a:rPr lang="en-US" dirty="0" smtClean="0"/>
              <a:t>Authors: Swenson et al.</a:t>
            </a:r>
          </a:p>
          <a:p>
            <a:r>
              <a:rPr lang="en-US" dirty="0" smtClean="0"/>
              <a:t>Objective: Improve accuracy and speed of leading </a:t>
            </a:r>
            <a:r>
              <a:rPr lang="en-US" dirty="0" err="1" smtClean="0"/>
              <a:t>supertree</a:t>
            </a:r>
            <a:r>
              <a:rPr lang="en-US" dirty="0" smtClean="0"/>
              <a:t>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378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SuperFine</a:t>
            </a:r>
            <a:r>
              <a:rPr lang="en-US" dirty="0"/>
              <a:t>-boosting: </a:t>
            </a:r>
            <a:r>
              <a:rPr lang="en-US" sz="3600" dirty="0"/>
              <a:t>improves </a:t>
            </a:r>
            <a:r>
              <a:rPr lang="en-US" sz="3600" dirty="0" smtClean="0"/>
              <a:t>MRP</a:t>
            </a:r>
            <a:endParaRPr lang="en-US" dirty="0"/>
          </a:p>
        </p:txBody>
      </p:sp>
      <p:pic>
        <p:nvPicPr>
          <p:cNvPr id="574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209800"/>
            <a:ext cx="8810625" cy="317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74468" name="Text Box 4"/>
          <p:cNvSpPr txBox="1">
            <a:spLocks noChangeArrowheads="1"/>
          </p:cNvSpPr>
          <p:nvPr/>
        </p:nvSpPr>
        <p:spPr bwMode="auto">
          <a:xfrm>
            <a:off x="4605338" y="5181600"/>
            <a:ext cx="1795462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Scaffold Density (%)</a:t>
            </a:r>
          </a:p>
        </p:txBody>
      </p:sp>
      <p:sp>
        <p:nvSpPr>
          <p:cNvPr id="574469" name="Text Box 5"/>
          <p:cNvSpPr txBox="1">
            <a:spLocks noChangeArrowheads="1"/>
          </p:cNvSpPr>
          <p:nvPr/>
        </p:nvSpPr>
        <p:spPr bwMode="auto">
          <a:xfrm>
            <a:off x="685800" y="5562600"/>
            <a:ext cx="46863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>
                <a:solidFill>
                  <a:schemeClr val="tx2"/>
                </a:solidFill>
                <a:latin typeface="Gill Sans" charset="0"/>
              </a:rPr>
              <a:t>(Swenson et al., Syst. Biol. 2012)</a:t>
            </a:r>
            <a:endParaRPr lang="en-US" sz="4400">
              <a:solidFill>
                <a:schemeClr val="tx2"/>
              </a:solidFill>
              <a:latin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DNA Sequence Evolution (Idealized)</a:t>
            </a:r>
          </a:p>
        </p:txBody>
      </p:sp>
      <p:grpSp>
        <p:nvGrpSpPr>
          <p:cNvPr id="46082" name="Group 3"/>
          <p:cNvGrpSpPr>
            <a:grpSpLocks/>
          </p:cNvGrpSpPr>
          <p:nvPr/>
        </p:nvGrpSpPr>
        <p:grpSpPr bwMode="auto">
          <a:xfrm>
            <a:off x="3657600" y="2057400"/>
            <a:ext cx="1455738" cy="641350"/>
            <a:chOff x="2304" y="1296"/>
            <a:chExt cx="917" cy="404"/>
          </a:xfrm>
        </p:grpSpPr>
        <p:sp>
          <p:nvSpPr>
            <p:cNvPr id="64516" name="Text Box 4"/>
            <p:cNvSpPr txBox="1">
              <a:spLocks noChangeArrowheads="1"/>
            </p:cNvSpPr>
            <p:nvPr/>
          </p:nvSpPr>
          <p:spPr bwMode="auto">
            <a:xfrm>
              <a:off x="2496" y="1488"/>
              <a:ext cx="7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AAGACTT</a:t>
              </a:r>
            </a:p>
          </p:txBody>
        </p:sp>
        <p:sp>
          <p:nvSpPr>
            <p:cNvPr id="64517" name="Line 5"/>
            <p:cNvSpPr>
              <a:spLocks noChangeShapeType="1"/>
            </p:cNvSpPr>
            <p:nvPr/>
          </p:nvSpPr>
          <p:spPr bwMode="auto">
            <a:xfrm flipH="1">
              <a:off x="2352" y="1296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18" name="Oval 6"/>
            <p:cNvSpPr>
              <a:spLocks noChangeArrowheads="1"/>
            </p:cNvSpPr>
            <p:nvPr/>
          </p:nvSpPr>
          <p:spPr bwMode="auto">
            <a:xfrm>
              <a:off x="2304" y="158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4519" name="Group 7"/>
          <p:cNvGrpSpPr>
            <a:grpSpLocks/>
          </p:cNvGrpSpPr>
          <p:nvPr/>
        </p:nvGrpSpPr>
        <p:grpSpPr bwMode="auto">
          <a:xfrm>
            <a:off x="1219200" y="2590800"/>
            <a:ext cx="4737100" cy="793750"/>
            <a:chOff x="768" y="1632"/>
            <a:chExt cx="2984" cy="500"/>
          </a:xfrm>
        </p:grpSpPr>
        <p:sp>
          <p:nvSpPr>
            <p:cNvPr id="64520" name="Line 8"/>
            <p:cNvSpPr>
              <a:spLocks noChangeShapeType="1"/>
            </p:cNvSpPr>
            <p:nvPr/>
          </p:nvSpPr>
          <p:spPr bwMode="auto">
            <a:xfrm>
              <a:off x="2352" y="1632"/>
              <a:ext cx="52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21" name="Text Box 9"/>
            <p:cNvSpPr txBox="1">
              <a:spLocks noChangeArrowheads="1"/>
            </p:cNvSpPr>
            <p:nvPr/>
          </p:nvSpPr>
          <p:spPr bwMode="auto">
            <a:xfrm>
              <a:off x="3024" y="1920"/>
              <a:ext cx="7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TG</a:t>
              </a:r>
              <a:r>
                <a:rPr lang="en-US" sz="1600">
                  <a:latin typeface="Verdana" charset="0"/>
                </a:rPr>
                <a:t>GACTT</a:t>
              </a:r>
            </a:p>
          </p:txBody>
        </p:sp>
        <p:sp>
          <p:nvSpPr>
            <p:cNvPr id="64522" name="Oval 10"/>
            <p:cNvSpPr>
              <a:spLocks noChangeArrowheads="1"/>
            </p:cNvSpPr>
            <p:nvPr/>
          </p:nvSpPr>
          <p:spPr bwMode="auto">
            <a:xfrm>
              <a:off x="2832" y="19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23" name="Line 11"/>
            <p:cNvSpPr>
              <a:spLocks noChangeShapeType="1"/>
            </p:cNvSpPr>
            <p:nvPr/>
          </p:nvSpPr>
          <p:spPr bwMode="auto">
            <a:xfrm flipH="1">
              <a:off x="1680" y="1632"/>
              <a:ext cx="67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24" name="Text Box 12"/>
            <p:cNvSpPr txBox="1">
              <a:spLocks noChangeArrowheads="1"/>
            </p:cNvSpPr>
            <p:nvPr/>
          </p:nvSpPr>
          <p:spPr bwMode="auto">
            <a:xfrm>
              <a:off x="768" y="1920"/>
              <a:ext cx="7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AAG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G</a:t>
              </a:r>
              <a:r>
                <a:rPr lang="en-US" sz="1600">
                  <a:latin typeface="Verdana" charset="0"/>
                </a:rPr>
                <a:t>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C</a:t>
              </a:r>
              <a:r>
                <a:rPr lang="en-US" sz="1600">
                  <a:latin typeface="Verdana" charset="0"/>
                </a:rPr>
                <a:t>T</a:t>
              </a:r>
            </a:p>
          </p:txBody>
        </p:sp>
        <p:sp>
          <p:nvSpPr>
            <p:cNvPr id="64525" name="Oval 13"/>
            <p:cNvSpPr>
              <a:spLocks noChangeArrowheads="1"/>
            </p:cNvSpPr>
            <p:nvPr/>
          </p:nvSpPr>
          <p:spPr bwMode="auto">
            <a:xfrm>
              <a:off x="1632" y="19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6084" name="Group 14"/>
          <p:cNvGrpSpPr>
            <a:grpSpLocks/>
          </p:cNvGrpSpPr>
          <p:nvPr/>
        </p:nvGrpSpPr>
        <p:grpSpPr bwMode="auto">
          <a:xfrm>
            <a:off x="7286625" y="1600200"/>
            <a:ext cx="1471613" cy="3765550"/>
            <a:chOff x="4590" y="1008"/>
            <a:chExt cx="927" cy="2372"/>
          </a:xfrm>
        </p:grpSpPr>
        <p:sp>
          <p:nvSpPr>
            <p:cNvPr id="64527" name="Line 15"/>
            <p:cNvSpPr>
              <a:spLocks noChangeShapeType="1"/>
            </p:cNvSpPr>
            <p:nvPr/>
          </p:nvSpPr>
          <p:spPr bwMode="auto">
            <a:xfrm>
              <a:off x="5280" y="1008"/>
              <a:ext cx="0" cy="206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28" name="Line 16"/>
            <p:cNvSpPr>
              <a:spLocks noChangeShapeType="1"/>
            </p:cNvSpPr>
            <p:nvPr/>
          </p:nvSpPr>
          <p:spPr bwMode="auto">
            <a:xfrm>
              <a:off x="5136" y="1632"/>
              <a:ext cx="2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29" name="Line 17"/>
            <p:cNvSpPr>
              <a:spLocks noChangeShapeType="1"/>
            </p:cNvSpPr>
            <p:nvPr/>
          </p:nvSpPr>
          <p:spPr bwMode="auto">
            <a:xfrm>
              <a:off x="5136" y="2016"/>
              <a:ext cx="2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30" name="Line 18"/>
            <p:cNvSpPr>
              <a:spLocks noChangeShapeType="1"/>
            </p:cNvSpPr>
            <p:nvPr/>
          </p:nvSpPr>
          <p:spPr bwMode="auto">
            <a:xfrm>
              <a:off x="5136" y="2544"/>
              <a:ext cx="2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31" name="Rectangle 19"/>
            <p:cNvSpPr>
              <a:spLocks noChangeArrowheads="1"/>
            </p:cNvSpPr>
            <p:nvPr/>
          </p:nvSpPr>
          <p:spPr bwMode="auto">
            <a:xfrm>
              <a:off x="4590" y="1420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</a:rPr>
                <a:t>-3 mil yrs</a:t>
              </a:r>
            </a:p>
          </p:txBody>
        </p:sp>
        <p:sp>
          <p:nvSpPr>
            <p:cNvPr id="64532" name="Rectangle 20"/>
            <p:cNvSpPr>
              <a:spLocks noChangeArrowheads="1"/>
            </p:cNvSpPr>
            <p:nvPr/>
          </p:nvSpPr>
          <p:spPr bwMode="auto">
            <a:xfrm>
              <a:off x="4590" y="1804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</a:rPr>
                <a:t>-2 mil yrs</a:t>
              </a:r>
            </a:p>
          </p:txBody>
        </p:sp>
        <p:sp>
          <p:nvSpPr>
            <p:cNvPr id="64533" name="Rectangle 21"/>
            <p:cNvSpPr>
              <a:spLocks noChangeArrowheads="1"/>
            </p:cNvSpPr>
            <p:nvPr/>
          </p:nvSpPr>
          <p:spPr bwMode="auto">
            <a:xfrm>
              <a:off x="4590" y="2332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</a:rPr>
                <a:t>-1 mil yrs</a:t>
              </a:r>
            </a:p>
          </p:txBody>
        </p:sp>
        <p:sp>
          <p:nvSpPr>
            <p:cNvPr id="64534" name="Rectangle 22"/>
            <p:cNvSpPr>
              <a:spLocks noChangeArrowheads="1"/>
            </p:cNvSpPr>
            <p:nvPr/>
          </p:nvSpPr>
          <p:spPr bwMode="auto">
            <a:xfrm>
              <a:off x="5040" y="3168"/>
              <a:ext cx="47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</a:rPr>
                <a:t>today</a:t>
              </a:r>
            </a:p>
          </p:txBody>
        </p:sp>
      </p:grpSp>
      <p:grpSp>
        <p:nvGrpSpPr>
          <p:cNvPr id="64535" name="Group 23"/>
          <p:cNvGrpSpPr>
            <a:grpSpLocks/>
          </p:cNvGrpSpPr>
          <p:nvPr/>
        </p:nvGrpSpPr>
        <p:grpSpPr bwMode="auto">
          <a:xfrm>
            <a:off x="627063" y="3048000"/>
            <a:ext cx="6242050" cy="1143000"/>
            <a:chOff x="395" y="1920"/>
            <a:chExt cx="3932" cy="720"/>
          </a:xfrm>
        </p:grpSpPr>
        <p:sp>
          <p:nvSpPr>
            <p:cNvPr id="64536" name="Oval 24"/>
            <p:cNvSpPr>
              <a:spLocks noChangeArrowheads="1"/>
            </p:cNvSpPr>
            <p:nvPr/>
          </p:nvSpPr>
          <p:spPr bwMode="auto">
            <a:xfrm>
              <a:off x="2064" y="25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37" name="Line 25"/>
            <p:cNvSpPr>
              <a:spLocks noChangeShapeType="1"/>
            </p:cNvSpPr>
            <p:nvPr/>
          </p:nvSpPr>
          <p:spPr bwMode="auto">
            <a:xfrm flipH="1">
              <a:off x="1296" y="2016"/>
              <a:ext cx="38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38" name="Line 26"/>
            <p:cNvSpPr>
              <a:spLocks noChangeShapeType="1"/>
            </p:cNvSpPr>
            <p:nvPr/>
          </p:nvSpPr>
          <p:spPr bwMode="auto">
            <a:xfrm>
              <a:off x="1680" y="2016"/>
              <a:ext cx="432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39" name="Text Box 27"/>
            <p:cNvSpPr txBox="1">
              <a:spLocks noChangeArrowheads="1"/>
            </p:cNvSpPr>
            <p:nvPr/>
          </p:nvSpPr>
          <p:spPr bwMode="auto">
            <a:xfrm>
              <a:off x="395" y="2428"/>
              <a:ext cx="7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G</a:t>
              </a:r>
              <a:r>
                <a:rPr lang="en-US" sz="1600">
                  <a:latin typeface="Verdana" charset="0"/>
                </a:rPr>
                <a:t>GGC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A</a:t>
              </a:r>
              <a:r>
                <a:rPr lang="en-US" sz="1600">
                  <a:latin typeface="Verdana" charset="0"/>
                </a:rPr>
                <a:t>T</a:t>
              </a:r>
            </a:p>
          </p:txBody>
        </p:sp>
        <p:sp>
          <p:nvSpPr>
            <p:cNvPr id="64540" name="Text Box 28"/>
            <p:cNvSpPr txBox="1">
              <a:spLocks noChangeArrowheads="1"/>
            </p:cNvSpPr>
            <p:nvPr/>
          </p:nvSpPr>
          <p:spPr bwMode="auto">
            <a:xfrm>
              <a:off x="2256" y="2428"/>
              <a:ext cx="7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T</a:t>
              </a:r>
              <a:r>
                <a:rPr lang="en-US" sz="1600">
                  <a:latin typeface="Verdana" charset="0"/>
                </a:rPr>
                <a:t>AG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C</a:t>
              </a:r>
              <a:r>
                <a:rPr lang="en-US" sz="1600">
                  <a:latin typeface="Verdana" charset="0"/>
                </a:rPr>
                <a:t>CCT</a:t>
              </a:r>
            </a:p>
          </p:txBody>
        </p:sp>
        <p:sp>
          <p:nvSpPr>
            <p:cNvPr id="64541" name="Line 29"/>
            <p:cNvSpPr>
              <a:spLocks noChangeShapeType="1"/>
            </p:cNvSpPr>
            <p:nvPr/>
          </p:nvSpPr>
          <p:spPr bwMode="auto">
            <a:xfrm>
              <a:off x="2880" y="2016"/>
              <a:ext cx="576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42" name="Text Box 30"/>
            <p:cNvSpPr txBox="1">
              <a:spLocks noChangeArrowheads="1"/>
            </p:cNvSpPr>
            <p:nvPr/>
          </p:nvSpPr>
          <p:spPr bwMode="auto">
            <a:xfrm>
              <a:off x="3600" y="2428"/>
              <a:ext cx="7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A</a:t>
              </a:r>
              <a:r>
                <a:rPr lang="en-US" sz="1600">
                  <a:latin typeface="Verdana" charset="0"/>
                </a:rPr>
                <a:t>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C</a:t>
              </a:r>
              <a:r>
                <a:rPr lang="en-US" sz="1600">
                  <a:latin typeface="Verdana" charset="0"/>
                </a:rPr>
                <a:t>ACTT</a:t>
              </a:r>
            </a:p>
          </p:txBody>
        </p:sp>
        <p:sp>
          <p:nvSpPr>
            <p:cNvPr id="64543" name="Oval 31"/>
            <p:cNvSpPr>
              <a:spLocks noChangeArrowheads="1"/>
            </p:cNvSpPr>
            <p:nvPr/>
          </p:nvSpPr>
          <p:spPr bwMode="auto">
            <a:xfrm>
              <a:off x="3408" y="25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44" name="Oval 32"/>
            <p:cNvSpPr>
              <a:spLocks noChangeArrowheads="1"/>
            </p:cNvSpPr>
            <p:nvPr/>
          </p:nvSpPr>
          <p:spPr bwMode="auto">
            <a:xfrm>
              <a:off x="1200" y="25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45" name="Rectangle 33"/>
            <p:cNvSpPr>
              <a:spLocks noChangeArrowheads="1"/>
            </p:cNvSpPr>
            <p:nvPr/>
          </p:nvSpPr>
          <p:spPr bwMode="auto">
            <a:xfrm>
              <a:off x="768" y="1920"/>
              <a:ext cx="7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AAGGCCT</a:t>
              </a:r>
            </a:p>
          </p:txBody>
        </p:sp>
        <p:sp>
          <p:nvSpPr>
            <p:cNvPr id="64546" name="Rectangle 34"/>
            <p:cNvSpPr>
              <a:spLocks noChangeArrowheads="1"/>
            </p:cNvSpPr>
            <p:nvPr/>
          </p:nvSpPr>
          <p:spPr bwMode="auto">
            <a:xfrm>
              <a:off x="3024" y="1920"/>
              <a:ext cx="7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TGGACTT</a:t>
              </a:r>
            </a:p>
          </p:txBody>
        </p:sp>
      </p:grpSp>
      <p:grpSp>
        <p:nvGrpSpPr>
          <p:cNvPr id="64547" name="Group 35"/>
          <p:cNvGrpSpPr>
            <a:grpSpLocks/>
          </p:cNvGrpSpPr>
          <p:nvPr/>
        </p:nvGrpSpPr>
        <p:grpSpPr bwMode="auto">
          <a:xfrm>
            <a:off x="627063" y="3854450"/>
            <a:ext cx="6565900" cy="1562100"/>
            <a:chOff x="395" y="2428"/>
            <a:chExt cx="4136" cy="984"/>
          </a:xfrm>
        </p:grpSpPr>
        <p:sp>
          <p:nvSpPr>
            <p:cNvPr id="64548" name="Line 36"/>
            <p:cNvSpPr>
              <a:spLocks noChangeShapeType="1"/>
            </p:cNvSpPr>
            <p:nvPr/>
          </p:nvSpPr>
          <p:spPr bwMode="auto">
            <a:xfrm>
              <a:off x="2112" y="2544"/>
              <a:ext cx="384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49" name="Line 37"/>
            <p:cNvSpPr>
              <a:spLocks noChangeShapeType="1"/>
            </p:cNvSpPr>
            <p:nvPr/>
          </p:nvSpPr>
          <p:spPr bwMode="auto">
            <a:xfrm rot="-5400000">
              <a:off x="1632" y="2592"/>
              <a:ext cx="528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0" name="Line 38"/>
            <p:cNvSpPr>
              <a:spLocks noChangeShapeType="1"/>
            </p:cNvSpPr>
            <p:nvPr/>
          </p:nvSpPr>
          <p:spPr bwMode="auto">
            <a:xfrm rot="-5400000">
              <a:off x="3120" y="2736"/>
              <a:ext cx="52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1" name="Text Box 39"/>
            <p:cNvSpPr txBox="1">
              <a:spLocks noChangeArrowheads="1"/>
            </p:cNvSpPr>
            <p:nvPr/>
          </p:nvSpPr>
          <p:spPr bwMode="auto">
            <a:xfrm>
              <a:off x="1296" y="3200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TAGCCC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A</a:t>
              </a:r>
            </a:p>
          </p:txBody>
        </p:sp>
        <p:sp>
          <p:nvSpPr>
            <p:cNvPr id="64552" name="Text Box 40"/>
            <p:cNvSpPr txBox="1">
              <a:spLocks noChangeArrowheads="1"/>
            </p:cNvSpPr>
            <p:nvPr/>
          </p:nvSpPr>
          <p:spPr bwMode="auto">
            <a:xfrm>
              <a:off x="2160" y="3200"/>
              <a:ext cx="7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TAG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A</a:t>
              </a:r>
              <a:r>
                <a:rPr lang="en-US" sz="1600">
                  <a:latin typeface="Verdana" charset="0"/>
                </a:rPr>
                <a:t>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T</a:t>
              </a:r>
              <a:r>
                <a:rPr lang="en-US" sz="1600">
                  <a:latin typeface="Verdana" charset="0"/>
                </a:rPr>
                <a:t>T</a:t>
              </a:r>
            </a:p>
          </p:txBody>
        </p:sp>
        <p:sp>
          <p:nvSpPr>
            <p:cNvPr id="64553" name="Text Box 41"/>
            <p:cNvSpPr txBox="1">
              <a:spLocks noChangeArrowheads="1"/>
            </p:cNvSpPr>
            <p:nvPr/>
          </p:nvSpPr>
          <p:spPr bwMode="auto">
            <a:xfrm>
              <a:off x="3792" y="3200"/>
              <a:ext cx="73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AGC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G</a:t>
              </a:r>
              <a:r>
                <a:rPr lang="en-US" sz="1600">
                  <a:latin typeface="Verdana" charset="0"/>
                </a:rPr>
                <a:t>CTT</a:t>
              </a:r>
            </a:p>
          </p:txBody>
        </p:sp>
        <p:sp>
          <p:nvSpPr>
            <p:cNvPr id="64554" name="Text Box 42"/>
            <p:cNvSpPr txBox="1">
              <a:spLocks noChangeArrowheads="1"/>
            </p:cNvSpPr>
            <p:nvPr/>
          </p:nvSpPr>
          <p:spPr bwMode="auto">
            <a:xfrm>
              <a:off x="2976" y="3200"/>
              <a:ext cx="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AGCAC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AA</a:t>
              </a:r>
            </a:p>
          </p:txBody>
        </p:sp>
        <p:sp>
          <p:nvSpPr>
            <p:cNvPr id="64555" name="Line 43"/>
            <p:cNvSpPr>
              <a:spLocks noChangeShapeType="1"/>
            </p:cNvSpPr>
            <p:nvPr/>
          </p:nvSpPr>
          <p:spPr bwMode="auto">
            <a:xfrm rot="5400000" flipH="1">
              <a:off x="3552" y="2448"/>
              <a:ext cx="528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6" name="Line 44"/>
            <p:cNvSpPr>
              <a:spLocks noChangeShapeType="1"/>
            </p:cNvSpPr>
            <p:nvPr/>
          </p:nvSpPr>
          <p:spPr bwMode="auto">
            <a:xfrm rot="-5400000">
              <a:off x="768" y="2544"/>
              <a:ext cx="576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7" name="Oval 45"/>
            <p:cNvSpPr>
              <a:spLocks noChangeArrowheads="1"/>
            </p:cNvSpPr>
            <p:nvPr/>
          </p:nvSpPr>
          <p:spPr bwMode="auto">
            <a:xfrm>
              <a:off x="76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8" name="Oval 46"/>
            <p:cNvSpPr>
              <a:spLocks noChangeArrowheads="1"/>
            </p:cNvSpPr>
            <p:nvPr/>
          </p:nvSpPr>
          <p:spPr bwMode="auto">
            <a:xfrm>
              <a:off x="160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9" name="Oval 47"/>
            <p:cNvSpPr>
              <a:spLocks noChangeArrowheads="1"/>
            </p:cNvSpPr>
            <p:nvPr/>
          </p:nvSpPr>
          <p:spPr bwMode="auto">
            <a:xfrm>
              <a:off x="244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60" name="Oval 48"/>
            <p:cNvSpPr>
              <a:spLocks noChangeArrowheads="1"/>
            </p:cNvSpPr>
            <p:nvPr/>
          </p:nvSpPr>
          <p:spPr bwMode="auto">
            <a:xfrm>
              <a:off x="3264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61" name="Oval 49"/>
            <p:cNvSpPr>
              <a:spLocks noChangeArrowheads="1"/>
            </p:cNvSpPr>
            <p:nvPr/>
          </p:nvSpPr>
          <p:spPr bwMode="auto">
            <a:xfrm>
              <a:off x="412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62" name="Text Box 50"/>
            <p:cNvSpPr txBox="1">
              <a:spLocks noChangeArrowheads="1"/>
            </p:cNvSpPr>
            <p:nvPr/>
          </p:nvSpPr>
          <p:spPr bwMode="auto">
            <a:xfrm>
              <a:off x="443" y="3200"/>
              <a:ext cx="7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AGGGCAT</a:t>
              </a:r>
            </a:p>
          </p:txBody>
        </p:sp>
        <p:sp>
          <p:nvSpPr>
            <p:cNvPr id="64563" name="Rectangle 51"/>
            <p:cNvSpPr>
              <a:spLocks noChangeArrowheads="1"/>
            </p:cNvSpPr>
            <p:nvPr/>
          </p:nvSpPr>
          <p:spPr bwMode="auto">
            <a:xfrm>
              <a:off x="395" y="2428"/>
              <a:ext cx="7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AGGGCAT</a:t>
              </a:r>
            </a:p>
          </p:txBody>
        </p:sp>
        <p:sp>
          <p:nvSpPr>
            <p:cNvPr id="64564" name="Rectangle 52"/>
            <p:cNvSpPr>
              <a:spLocks noChangeArrowheads="1"/>
            </p:cNvSpPr>
            <p:nvPr/>
          </p:nvSpPr>
          <p:spPr bwMode="auto">
            <a:xfrm>
              <a:off x="2256" y="2428"/>
              <a:ext cx="7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TAGCCCT</a:t>
              </a:r>
            </a:p>
          </p:txBody>
        </p:sp>
        <p:sp>
          <p:nvSpPr>
            <p:cNvPr id="64565" name="Rectangle 53"/>
            <p:cNvSpPr>
              <a:spLocks noChangeArrowheads="1"/>
            </p:cNvSpPr>
            <p:nvPr/>
          </p:nvSpPr>
          <p:spPr bwMode="auto">
            <a:xfrm>
              <a:off x="3600" y="2428"/>
              <a:ext cx="7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AGCACTT</a:t>
              </a:r>
            </a:p>
          </p:txBody>
        </p:sp>
      </p:grpSp>
      <p:grpSp>
        <p:nvGrpSpPr>
          <p:cNvPr id="64566" name="Group 54"/>
          <p:cNvGrpSpPr>
            <a:grpSpLocks/>
          </p:cNvGrpSpPr>
          <p:nvPr/>
        </p:nvGrpSpPr>
        <p:grpSpPr bwMode="auto">
          <a:xfrm>
            <a:off x="628650" y="2057400"/>
            <a:ext cx="6565900" cy="3352800"/>
            <a:chOff x="395" y="1296"/>
            <a:chExt cx="4136" cy="2112"/>
          </a:xfrm>
        </p:grpSpPr>
        <p:grpSp>
          <p:nvGrpSpPr>
            <p:cNvPr id="46088" name="Group 55"/>
            <p:cNvGrpSpPr>
              <a:grpSpLocks/>
            </p:cNvGrpSpPr>
            <p:nvPr/>
          </p:nvGrpSpPr>
          <p:grpSpPr bwMode="auto">
            <a:xfrm>
              <a:off x="395" y="1296"/>
              <a:ext cx="4136" cy="2112"/>
              <a:chOff x="395" y="1296"/>
              <a:chExt cx="4136" cy="2112"/>
            </a:xfrm>
          </p:grpSpPr>
          <p:grpSp>
            <p:nvGrpSpPr>
              <p:cNvPr id="46094" name="Group 56"/>
              <p:cNvGrpSpPr>
                <a:grpSpLocks/>
              </p:cNvGrpSpPr>
              <p:nvPr/>
            </p:nvGrpSpPr>
            <p:grpSpPr bwMode="auto">
              <a:xfrm>
                <a:off x="395" y="1296"/>
                <a:ext cx="3932" cy="1776"/>
                <a:chOff x="395" y="1296"/>
                <a:chExt cx="3932" cy="1776"/>
              </a:xfrm>
            </p:grpSpPr>
            <p:sp>
              <p:nvSpPr>
                <p:cNvPr id="64569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496" y="1488"/>
                  <a:ext cx="725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AAGACTT</a:t>
                  </a:r>
                </a:p>
              </p:txBody>
            </p:sp>
            <p:sp>
              <p:nvSpPr>
                <p:cNvPr id="64570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2352" y="1296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1" name="Oval 59"/>
                <p:cNvSpPr>
                  <a:spLocks noChangeArrowheads="1"/>
                </p:cNvSpPr>
                <p:nvPr/>
              </p:nvSpPr>
              <p:spPr bwMode="auto">
                <a:xfrm>
                  <a:off x="2304" y="1584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2" name="Line 60"/>
                <p:cNvSpPr>
                  <a:spLocks noChangeShapeType="1"/>
                </p:cNvSpPr>
                <p:nvPr/>
              </p:nvSpPr>
              <p:spPr bwMode="auto">
                <a:xfrm>
                  <a:off x="2352" y="1632"/>
                  <a:ext cx="528" cy="38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3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3024" y="1920"/>
                  <a:ext cx="72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TGGACTT</a:t>
                  </a:r>
                </a:p>
              </p:txBody>
            </p:sp>
            <p:sp>
              <p:nvSpPr>
                <p:cNvPr id="64574" name="Oval 62"/>
                <p:cNvSpPr>
                  <a:spLocks noChangeArrowheads="1"/>
                </p:cNvSpPr>
                <p:nvPr/>
              </p:nvSpPr>
              <p:spPr bwMode="auto">
                <a:xfrm>
                  <a:off x="2832" y="1968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5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1680" y="1632"/>
                  <a:ext cx="672" cy="38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6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768" y="1920"/>
                  <a:ext cx="74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AAGGCCT</a:t>
                  </a:r>
                </a:p>
              </p:txBody>
            </p:sp>
            <p:sp>
              <p:nvSpPr>
                <p:cNvPr id="64577" name="Oval 65"/>
                <p:cNvSpPr>
                  <a:spLocks noChangeArrowheads="1"/>
                </p:cNvSpPr>
                <p:nvPr/>
              </p:nvSpPr>
              <p:spPr bwMode="auto">
                <a:xfrm>
                  <a:off x="1632" y="1968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8" name="Oval 66"/>
                <p:cNvSpPr>
                  <a:spLocks noChangeArrowheads="1"/>
                </p:cNvSpPr>
                <p:nvPr/>
              </p:nvSpPr>
              <p:spPr bwMode="auto">
                <a:xfrm>
                  <a:off x="2064" y="2506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9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1296" y="2016"/>
                  <a:ext cx="384" cy="48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80" name="Line 68"/>
                <p:cNvSpPr>
                  <a:spLocks noChangeShapeType="1"/>
                </p:cNvSpPr>
                <p:nvPr/>
              </p:nvSpPr>
              <p:spPr bwMode="auto">
                <a:xfrm>
                  <a:off x="1680" y="2016"/>
                  <a:ext cx="432" cy="52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81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395" y="2428"/>
                  <a:ext cx="75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AGGGCAT</a:t>
                  </a:r>
                </a:p>
              </p:txBody>
            </p:sp>
            <p:sp>
              <p:nvSpPr>
                <p:cNvPr id="64582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2256" y="2428"/>
                  <a:ext cx="729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TAGCCCT</a:t>
                  </a:r>
                </a:p>
              </p:txBody>
            </p:sp>
            <p:sp>
              <p:nvSpPr>
                <p:cNvPr id="64583" name="Line 71"/>
                <p:cNvSpPr>
                  <a:spLocks noChangeShapeType="1"/>
                </p:cNvSpPr>
                <p:nvPr/>
              </p:nvSpPr>
              <p:spPr bwMode="auto">
                <a:xfrm>
                  <a:off x="2880" y="2016"/>
                  <a:ext cx="576" cy="52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84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3600" y="2428"/>
                  <a:ext cx="72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AGCACTT</a:t>
                  </a:r>
                </a:p>
              </p:txBody>
            </p:sp>
            <p:sp>
              <p:nvSpPr>
                <p:cNvPr id="64585" name="Oval 73"/>
                <p:cNvSpPr>
                  <a:spLocks noChangeArrowheads="1"/>
                </p:cNvSpPr>
                <p:nvPr/>
              </p:nvSpPr>
              <p:spPr bwMode="auto">
                <a:xfrm>
                  <a:off x="3408" y="2506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86" name="Oval 74"/>
                <p:cNvSpPr>
                  <a:spLocks noChangeArrowheads="1"/>
                </p:cNvSpPr>
                <p:nvPr/>
              </p:nvSpPr>
              <p:spPr bwMode="auto">
                <a:xfrm>
                  <a:off x="1200" y="2506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87" name="Rectangle 75"/>
                <p:cNvSpPr>
                  <a:spLocks noChangeArrowheads="1"/>
                </p:cNvSpPr>
                <p:nvPr/>
              </p:nvSpPr>
              <p:spPr bwMode="auto">
                <a:xfrm>
                  <a:off x="768" y="1920"/>
                  <a:ext cx="74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AAGGCCT</a:t>
                  </a:r>
                </a:p>
              </p:txBody>
            </p:sp>
            <p:sp>
              <p:nvSpPr>
                <p:cNvPr id="64588" name="Rectangle 76"/>
                <p:cNvSpPr>
                  <a:spLocks noChangeArrowheads="1"/>
                </p:cNvSpPr>
                <p:nvPr/>
              </p:nvSpPr>
              <p:spPr bwMode="auto">
                <a:xfrm>
                  <a:off x="3024" y="1920"/>
                  <a:ext cx="72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TGGACTT</a:t>
                  </a:r>
                </a:p>
              </p:txBody>
            </p:sp>
            <p:sp>
              <p:nvSpPr>
                <p:cNvPr id="64589" name="Line 77"/>
                <p:cNvSpPr>
                  <a:spLocks noChangeShapeType="1"/>
                </p:cNvSpPr>
                <p:nvPr/>
              </p:nvSpPr>
              <p:spPr bwMode="auto">
                <a:xfrm>
                  <a:off x="2112" y="2544"/>
                  <a:ext cx="384" cy="52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90" name="Line 78"/>
                <p:cNvSpPr>
                  <a:spLocks noChangeShapeType="1"/>
                </p:cNvSpPr>
                <p:nvPr/>
              </p:nvSpPr>
              <p:spPr bwMode="auto">
                <a:xfrm rot="-5400000">
                  <a:off x="1632" y="2592"/>
                  <a:ext cx="528" cy="432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91" name="Line 79"/>
                <p:cNvSpPr>
                  <a:spLocks noChangeShapeType="1"/>
                </p:cNvSpPr>
                <p:nvPr/>
              </p:nvSpPr>
              <p:spPr bwMode="auto">
                <a:xfrm rot="-5400000">
                  <a:off x="3120" y="2736"/>
                  <a:ext cx="528" cy="14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92" name="Line 8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552" y="2448"/>
                  <a:ext cx="528" cy="72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93" name="Line 81"/>
                <p:cNvSpPr>
                  <a:spLocks noChangeShapeType="1"/>
                </p:cNvSpPr>
                <p:nvPr/>
              </p:nvSpPr>
              <p:spPr bwMode="auto">
                <a:xfrm rot="-5400000">
                  <a:off x="768" y="2544"/>
                  <a:ext cx="576" cy="48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64594" name="Rectangle 82"/>
              <p:cNvSpPr>
                <a:spLocks noChangeArrowheads="1"/>
              </p:cNvSpPr>
              <p:nvPr/>
            </p:nvSpPr>
            <p:spPr bwMode="auto">
              <a:xfrm>
                <a:off x="3792" y="3196"/>
                <a:ext cx="73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latin typeface="Verdana" charset="0"/>
                  </a:rPr>
                  <a:t>AGCGCTT</a:t>
                </a:r>
              </a:p>
            </p:txBody>
          </p:sp>
          <p:sp>
            <p:nvSpPr>
              <p:cNvPr id="64595" name="Rectangle 83"/>
              <p:cNvSpPr>
                <a:spLocks noChangeArrowheads="1"/>
              </p:cNvSpPr>
              <p:nvPr/>
            </p:nvSpPr>
            <p:spPr bwMode="auto">
              <a:xfrm>
                <a:off x="2976" y="3196"/>
                <a:ext cx="74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latin typeface="Verdana" charset="0"/>
                  </a:rPr>
                  <a:t>AGCACAA</a:t>
                </a:r>
              </a:p>
            </p:txBody>
          </p:sp>
          <p:sp>
            <p:nvSpPr>
              <p:cNvPr id="64596" name="Rectangle 84"/>
              <p:cNvSpPr>
                <a:spLocks noChangeArrowheads="1"/>
              </p:cNvSpPr>
              <p:nvPr/>
            </p:nvSpPr>
            <p:spPr bwMode="auto">
              <a:xfrm>
                <a:off x="2160" y="3196"/>
                <a:ext cx="71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latin typeface="Verdana" charset="0"/>
                  </a:rPr>
                  <a:t>TAGACTT</a:t>
                </a:r>
              </a:p>
            </p:txBody>
          </p:sp>
          <p:sp>
            <p:nvSpPr>
              <p:cNvPr id="64597" name="Rectangle 85"/>
              <p:cNvSpPr>
                <a:spLocks noChangeArrowheads="1"/>
              </p:cNvSpPr>
              <p:nvPr/>
            </p:nvSpPr>
            <p:spPr bwMode="auto">
              <a:xfrm>
                <a:off x="1296" y="3196"/>
                <a:ext cx="73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latin typeface="Verdana" charset="0"/>
                  </a:rPr>
                  <a:t>TAGCCCA</a:t>
                </a:r>
              </a:p>
            </p:txBody>
          </p:sp>
          <p:sp>
            <p:nvSpPr>
              <p:cNvPr id="64598" name="Rectangle 86"/>
              <p:cNvSpPr>
                <a:spLocks noChangeArrowheads="1"/>
              </p:cNvSpPr>
              <p:nvPr/>
            </p:nvSpPr>
            <p:spPr bwMode="auto">
              <a:xfrm>
                <a:off x="443" y="3196"/>
                <a:ext cx="75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latin typeface="Verdana" charset="0"/>
                  </a:rPr>
                  <a:t>AGGGCAT</a:t>
                </a:r>
              </a:p>
            </p:txBody>
          </p:sp>
        </p:grpSp>
        <p:sp>
          <p:nvSpPr>
            <p:cNvPr id="64599" name="Oval 87"/>
            <p:cNvSpPr>
              <a:spLocks noChangeArrowheads="1"/>
            </p:cNvSpPr>
            <p:nvPr/>
          </p:nvSpPr>
          <p:spPr bwMode="auto">
            <a:xfrm>
              <a:off x="76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600" name="Oval 88"/>
            <p:cNvSpPr>
              <a:spLocks noChangeArrowheads="1"/>
            </p:cNvSpPr>
            <p:nvPr/>
          </p:nvSpPr>
          <p:spPr bwMode="auto">
            <a:xfrm>
              <a:off x="160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601" name="Oval 89"/>
            <p:cNvSpPr>
              <a:spLocks noChangeArrowheads="1"/>
            </p:cNvSpPr>
            <p:nvPr/>
          </p:nvSpPr>
          <p:spPr bwMode="auto">
            <a:xfrm>
              <a:off x="244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602" name="Oval 90"/>
            <p:cNvSpPr>
              <a:spLocks noChangeArrowheads="1"/>
            </p:cNvSpPr>
            <p:nvPr/>
          </p:nvSpPr>
          <p:spPr bwMode="auto">
            <a:xfrm>
              <a:off x="3264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603" name="Oval 91"/>
            <p:cNvSpPr>
              <a:spLocks noChangeArrowheads="1"/>
            </p:cNvSpPr>
            <p:nvPr/>
          </p:nvSpPr>
          <p:spPr bwMode="auto">
            <a:xfrm>
              <a:off x="412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139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SuperFine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198" y="1981200"/>
            <a:ext cx="8001000" cy="4114800"/>
          </a:xfrm>
        </p:spPr>
        <p:txBody>
          <a:bodyPr/>
          <a:lstStyle/>
          <a:p>
            <a:r>
              <a:rPr lang="en-US" sz="2800" dirty="0" smtClean="0"/>
              <a:t>Part I: construct </a:t>
            </a:r>
            <a:r>
              <a:rPr lang="en-US" sz="2800" dirty="0"/>
              <a:t>a </a:t>
            </a:r>
            <a:r>
              <a:rPr lang="en-US" sz="2800" dirty="0" err="1"/>
              <a:t>supertree</a:t>
            </a:r>
            <a:r>
              <a:rPr lang="en-US" sz="2800" dirty="0"/>
              <a:t> with low false positives 						</a:t>
            </a:r>
            <a:r>
              <a:rPr lang="en-US" sz="2800" dirty="0">
                <a:solidFill>
                  <a:schemeClr val="bg1"/>
                </a:solidFill>
              </a:rPr>
              <a:t>The Strict Consensus 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Part II: refine </a:t>
            </a:r>
            <a:r>
              <a:rPr lang="en-US" sz="2800" dirty="0"/>
              <a:t>the tree to reduce false negatives by resolving each </a:t>
            </a:r>
            <a:r>
              <a:rPr lang="en-US" sz="2800" dirty="0" smtClean="0"/>
              <a:t>high degree node (“</a:t>
            </a:r>
            <a:r>
              <a:rPr lang="en-US" sz="2800" dirty="0" err="1" smtClean="0"/>
              <a:t>polytomy</a:t>
            </a:r>
            <a:r>
              <a:rPr lang="en-US" sz="2800" dirty="0" smtClean="0"/>
              <a:t>”) </a:t>
            </a:r>
            <a:r>
              <a:rPr lang="en-US" sz="2800" dirty="0"/>
              <a:t>using a </a:t>
            </a:r>
            <a:r>
              <a:rPr lang="ja-JP" altLang="en-US" sz="2800" dirty="0"/>
              <a:t>“</a:t>
            </a:r>
            <a:r>
              <a:rPr lang="en-US" sz="2800" dirty="0"/>
              <a:t>base</a:t>
            </a:r>
            <a:r>
              <a:rPr lang="ja-JP" altLang="en-US" sz="2800" dirty="0"/>
              <a:t>”</a:t>
            </a:r>
            <a:r>
              <a:rPr lang="en-US" sz="2800" dirty="0"/>
              <a:t> </a:t>
            </a:r>
            <a:r>
              <a:rPr lang="en-US" sz="2800" dirty="0" err="1"/>
              <a:t>supertree</a:t>
            </a:r>
            <a:r>
              <a:rPr lang="en-US" sz="2800" dirty="0"/>
              <a:t> method (e.g., MRP)							</a:t>
            </a:r>
            <a:r>
              <a:rPr lang="en-US" sz="2800" dirty="0">
                <a:solidFill>
                  <a:schemeClr val="bg1"/>
                </a:solidFill>
              </a:rPr>
              <a:t>Quartet Max Cut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378" name="Group 2"/>
          <p:cNvGrpSpPr>
            <a:grpSpLocks/>
          </p:cNvGrpSpPr>
          <p:nvPr/>
        </p:nvGrpSpPr>
        <p:grpSpPr bwMode="auto">
          <a:xfrm>
            <a:off x="457200" y="1447800"/>
            <a:ext cx="3630613" cy="2590800"/>
            <a:chOff x="288" y="912"/>
            <a:chExt cx="2287" cy="1632"/>
          </a:xfrm>
        </p:grpSpPr>
        <p:grpSp>
          <p:nvGrpSpPr>
            <p:cNvPr id="357379" name="Group 3"/>
            <p:cNvGrpSpPr>
              <a:grpSpLocks/>
            </p:cNvGrpSpPr>
            <p:nvPr/>
          </p:nvGrpSpPr>
          <p:grpSpPr bwMode="auto">
            <a:xfrm>
              <a:off x="528" y="1200"/>
              <a:ext cx="1824" cy="1104"/>
              <a:chOff x="528" y="1200"/>
              <a:chExt cx="1824" cy="1104"/>
            </a:xfrm>
          </p:grpSpPr>
          <p:sp>
            <p:nvSpPr>
              <p:cNvPr id="357380" name="Line 4"/>
              <p:cNvSpPr>
                <a:spLocks noChangeShapeType="1"/>
              </p:cNvSpPr>
              <p:nvPr/>
            </p:nvSpPr>
            <p:spPr bwMode="auto">
              <a:xfrm>
                <a:off x="1056" y="1776"/>
                <a:ext cx="76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81" name="Line 5"/>
              <p:cNvSpPr>
                <a:spLocks noChangeShapeType="1"/>
              </p:cNvSpPr>
              <p:nvPr/>
            </p:nvSpPr>
            <p:spPr bwMode="auto">
              <a:xfrm flipV="1">
                <a:off x="1824" y="1248"/>
                <a:ext cx="528" cy="5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82" name="Line 6"/>
              <p:cNvSpPr>
                <a:spLocks noChangeShapeType="1"/>
              </p:cNvSpPr>
              <p:nvPr/>
            </p:nvSpPr>
            <p:spPr bwMode="auto">
              <a:xfrm rot="16200000" flipV="1">
                <a:off x="1824" y="1776"/>
                <a:ext cx="528" cy="5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83" name="Line 7"/>
              <p:cNvSpPr>
                <a:spLocks noChangeShapeType="1"/>
              </p:cNvSpPr>
              <p:nvPr/>
            </p:nvSpPr>
            <p:spPr bwMode="auto">
              <a:xfrm flipH="1" flipV="1">
                <a:off x="528" y="1248"/>
                <a:ext cx="528" cy="5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84" name="Line 8"/>
              <p:cNvSpPr>
                <a:spLocks noChangeShapeType="1"/>
              </p:cNvSpPr>
              <p:nvPr/>
            </p:nvSpPr>
            <p:spPr bwMode="auto">
              <a:xfrm rot="5400000" flipH="1" flipV="1">
                <a:off x="528" y="1776"/>
                <a:ext cx="528" cy="5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85" name="Line 9"/>
              <p:cNvSpPr>
                <a:spLocks noChangeShapeType="1"/>
              </p:cNvSpPr>
              <p:nvPr/>
            </p:nvSpPr>
            <p:spPr bwMode="auto">
              <a:xfrm flipV="1">
                <a:off x="1440" y="1200"/>
                <a:ext cx="0" cy="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86" name="Line 10"/>
              <p:cNvSpPr>
                <a:spLocks noChangeShapeType="1"/>
              </p:cNvSpPr>
              <p:nvPr/>
            </p:nvSpPr>
            <p:spPr bwMode="auto">
              <a:xfrm flipH="1" flipV="1">
                <a:off x="1920" y="1200"/>
                <a:ext cx="96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7387" name="Text Box 11"/>
            <p:cNvSpPr txBox="1">
              <a:spLocks noChangeArrowheads="1"/>
            </p:cNvSpPr>
            <p:nvPr/>
          </p:nvSpPr>
          <p:spPr bwMode="auto">
            <a:xfrm>
              <a:off x="288" y="100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/>
                <a:t>a</a:t>
              </a:r>
            </a:p>
          </p:txBody>
        </p:sp>
        <p:sp>
          <p:nvSpPr>
            <p:cNvPr id="357388" name="Text Box 12"/>
            <p:cNvSpPr txBox="1">
              <a:spLocks noChangeArrowheads="1"/>
            </p:cNvSpPr>
            <p:nvPr/>
          </p:nvSpPr>
          <p:spPr bwMode="auto">
            <a:xfrm>
              <a:off x="336" y="225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/>
                <a:t>b</a:t>
              </a:r>
            </a:p>
          </p:txBody>
        </p:sp>
        <p:sp>
          <p:nvSpPr>
            <p:cNvPr id="357389" name="Text Box 13"/>
            <p:cNvSpPr txBox="1">
              <a:spLocks noChangeArrowheads="1"/>
            </p:cNvSpPr>
            <p:nvPr/>
          </p:nvSpPr>
          <p:spPr bwMode="auto">
            <a:xfrm>
              <a:off x="1296" y="91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/>
                <a:t>c</a:t>
              </a:r>
            </a:p>
          </p:txBody>
        </p:sp>
        <p:sp>
          <p:nvSpPr>
            <p:cNvPr id="357390" name="Text Box 14"/>
            <p:cNvSpPr txBox="1">
              <a:spLocks noChangeArrowheads="1"/>
            </p:cNvSpPr>
            <p:nvPr/>
          </p:nvSpPr>
          <p:spPr bwMode="auto">
            <a:xfrm>
              <a:off x="2352" y="2256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/>
                <a:t>f</a:t>
              </a:r>
            </a:p>
          </p:txBody>
        </p:sp>
        <p:sp>
          <p:nvSpPr>
            <p:cNvPr id="357391" name="Text Box 15"/>
            <p:cNvSpPr txBox="1">
              <a:spLocks noChangeArrowheads="1"/>
            </p:cNvSpPr>
            <p:nvPr/>
          </p:nvSpPr>
          <p:spPr bwMode="auto">
            <a:xfrm>
              <a:off x="1809" y="91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/>
                <a:t>d</a:t>
              </a:r>
            </a:p>
          </p:txBody>
        </p:sp>
        <p:sp>
          <p:nvSpPr>
            <p:cNvPr id="357392" name="Text Box 16"/>
            <p:cNvSpPr txBox="1">
              <a:spLocks noChangeArrowheads="1"/>
            </p:cNvSpPr>
            <p:nvPr/>
          </p:nvSpPr>
          <p:spPr bwMode="auto">
            <a:xfrm>
              <a:off x="2352" y="100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/>
                <a:t>e</a:t>
              </a:r>
            </a:p>
          </p:txBody>
        </p:sp>
      </p:grpSp>
      <p:grpSp>
        <p:nvGrpSpPr>
          <p:cNvPr id="357393" name="Group 17"/>
          <p:cNvGrpSpPr>
            <a:grpSpLocks/>
          </p:cNvGrpSpPr>
          <p:nvPr/>
        </p:nvGrpSpPr>
        <p:grpSpPr bwMode="auto">
          <a:xfrm>
            <a:off x="4419600" y="1447800"/>
            <a:ext cx="3935413" cy="2590800"/>
            <a:chOff x="2784" y="912"/>
            <a:chExt cx="2479" cy="1632"/>
          </a:xfrm>
        </p:grpSpPr>
        <p:grpSp>
          <p:nvGrpSpPr>
            <p:cNvPr id="357394" name="Group 18"/>
            <p:cNvGrpSpPr>
              <a:grpSpLocks/>
            </p:cNvGrpSpPr>
            <p:nvPr/>
          </p:nvGrpSpPr>
          <p:grpSpPr bwMode="auto">
            <a:xfrm>
              <a:off x="3024" y="1200"/>
              <a:ext cx="2016" cy="1104"/>
              <a:chOff x="3024" y="1200"/>
              <a:chExt cx="2016" cy="1104"/>
            </a:xfrm>
          </p:grpSpPr>
          <p:sp>
            <p:nvSpPr>
              <p:cNvPr id="357395" name="Line 19"/>
              <p:cNvSpPr>
                <a:spLocks noChangeShapeType="1"/>
              </p:cNvSpPr>
              <p:nvPr/>
            </p:nvSpPr>
            <p:spPr bwMode="auto">
              <a:xfrm>
                <a:off x="3552" y="1776"/>
                <a:ext cx="76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96" name="Line 20"/>
              <p:cNvSpPr>
                <a:spLocks noChangeShapeType="1"/>
              </p:cNvSpPr>
              <p:nvPr/>
            </p:nvSpPr>
            <p:spPr bwMode="auto">
              <a:xfrm flipV="1">
                <a:off x="4320" y="1248"/>
                <a:ext cx="528" cy="5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97" name="Line 21"/>
              <p:cNvSpPr>
                <a:spLocks noChangeShapeType="1"/>
              </p:cNvSpPr>
              <p:nvPr/>
            </p:nvSpPr>
            <p:spPr bwMode="auto">
              <a:xfrm rot="16200000" flipV="1">
                <a:off x="4320" y="1776"/>
                <a:ext cx="528" cy="5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98" name="Line 22"/>
              <p:cNvSpPr>
                <a:spLocks noChangeShapeType="1"/>
              </p:cNvSpPr>
              <p:nvPr/>
            </p:nvSpPr>
            <p:spPr bwMode="auto">
              <a:xfrm flipH="1" flipV="1">
                <a:off x="3024" y="1248"/>
                <a:ext cx="528" cy="5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99" name="Line 23"/>
              <p:cNvSpPr>
                <a:spLocks noChangeShapeType="1"/>
              </p:cNvSpPr>
              <p:nvPr/>
            </p:nvSpPr>
            <p:spPr bwMode="auto">
              <a:xfrm rot="5400000" flipH="1" flipV="1">
                <a:off x="3024" y="1776"/>
                <a:ext cx="528" cy="5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00" name="Line 24"/>
              <p:cNvSpPr>
                <a:spLocks noChangeShapeType="1"/>
              </p:cNvSpPr>
              <p:nvPr/>
            </p:nvSpPr>
            <p:spPr bwMode="auto">
              <a:xfrm flipV="1">
                <a:off x="3936" y="1200"/>
                <a:ext cx="0" cy="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01" name="Line 25"/>
              <p:cNvSpPr>
                <a:spLocks noChangeShapeType="1"/>
              </p:cNvSpPr>
              <p:nvPr/>
            </p:nvSpPr>
            <p:spPr bwMode="auto">
              <a:xfrm flipH="1" flipV="1">
                <a:off x="4320" y="1776"/>
                <a:ext cx="72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7402" name="Text Box 26"/>
            <p:cNvSpPr txBox="1">
              <a:spLocks noChangeArrowheads="1"/>
            </p:cNvSpPr>
            <p:nvPr/>
          </p:nvSpPr>
          <p:spPr bwMode="auto">
            <a:xfrm>
              <a:off x="2784" y="100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/>
                <a:t>a</a:t>
              </a:r>
            </a:p>
          </p:txBody>
        </p:sp>
        <p:sp>
          <p:nvSpPr>
            <p:cNvPr id="357403" name="Text Box 27"/>
            <p:cNvSpPr txBox="1">
              <a:spLocks noChangeArrowheads="1"/>
            </p:cNvSpPr>
            <p:nvPr/>
          </p:nvSpPr>
          <p:spPr bwMode="auto">
            <a:xfrm>
              <a:off x="2832" y="225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/>
                <a:t>b</a:t>
              </a:r>
            </a:p>
          </p:txBody>
        </p:sp>
        <p:sp>
          <p:nvSpPr>
            <p:cNvPr id="357404" name="Text Box 28"/>
            <p:cNvSpPr txBox="1">
              <a:spLocks noChangeArrowheads="1"/>
            </p:cNvSpPr>
            <p:nvPr/>
          </p:nvSpPr>
          <p:spPr bwMode="auto">
            <a:xfrm>
              <a:off x="3792" y="91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/>
                <a:t>d</a:t>
              </a:r>
            </a:p>
          </p:txBody>
        </p:sp>
        <p:sp>
          <p:nvSpPr>
            <p:cNvPr id="357405" name="Text Box 29"/>
            <p:cNvSpPr txBox="1">
              <a:spLocks noChangeArrowheads="1"/>
            </p:cNvSpPr>
            <p:nvPr/>
          </p:nvSpPr>
          <p:spPr bwMode="auto">
            <a:xfrm>
              <a:off x="4848" y="2256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/>
                <a:t>f</a:t>
              </a:r>
            </a:p>
          </p:txBody>
        </p:sp>
        <p:sp>
          <p:nvSpPr>
            <p:cNvPr id="357406" name="Text Box 30"/>
            <p:cNvSpPr txBox="1">
              <a:spLocks noChangeArrowheads="1"/>
            </p:cNvSpPr>
            <p:nvPr/>
          </p:nvSpPr>
          <p:spPr bwMode="auto">
            <a:xfrm>
              <a:off x="4848" y="1008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/>
                <a:t>c</a:t>
              </a:r>
            </a:p>
          </p:txBody>
        </p:sp>
        <p:sp>
          <p:nvSpPr>
            <p:cNvPr id="357407" name="Text Box 31"/>
            <p:cNvSpPr txBox="1">
              <a:spLocks noChangeArrowheads="1"/>
            </p:cNvSpPr>
            <p:nvPr/>
          </p:nvSpPr>
          <p:spPr bwMode="auto">
            <a:xfrm>
              <a:off x="5040" y="163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/>
                <a:t>e</a:t>
              </a:r>
            </a:p>
          </p:txBody>
        </p:sp>
      </p:grpSp>
      <p:sp>
        <p:nvSpPr>
          <p:cNvPr id="357408" name="Rectangle 3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Quantifying </a:t>
            </a:r>
            <a:r>
              <a:rPr lang="en-US" dirty="0" smtClean="0"/>
              <a:t>Tree Error</a:t>
            </a:r>
            <a:endParaRPr lang="en-US" dirty="0"/>
          </a:p>
        </p:txBody>
      </p:sp>
      <p:sp>
        <p:nvSpPr>
          <p:cNvPr id="357409" name="Text Box 33"/>
          <p:cNvSpPr txBox="1">
            <a:spLocks noChangeArrowheads="1"/>
          </p:cNvSpPr>
          <p:nvPr/>
        </p:nvSpPr>
        <p:spPr bwMode="auto">
          <a:xfrm>
            <a:off x="1600200" y="3657600"/>
            <a:ext cx="1522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True Tree</a:t>
            </a:r>
          </a:p>
        </p:txBody>
      </p:sp>
      <p:sp>
        <p:nvSpPr>
          <p:cNvPr id="357410" name="Text Box 34"/>
          <p:cNvSpPr txBox="1">
            <a:spLocks noChangeArrowheads="1"/>
          </p:cNvSpPr>
          <p:nvPr/>
        </p:nvSpPr>
        <p:spPr bwMode="auto">
          <a:xfrm>
            <a:off x="5181600" y="3657600"/>
            <a:ext cx="2263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Estimated Tree</a:t>
            </a:r>
          </a:p>
        </p:txBody>
      </p:sp>
      <p:grpSp>
        <p:nvGrpSpPr>
          <p:cNvPr id="357411" name="Group 35"/>
          <p:cNvGrpSpPr>
            <a:grpSpLocks/>
          </p:cNvGrpSpPr>
          <p:nvPr/>
        </p:nvGrpSpPr>
        <p:grpSpPr bwMode="auto">
          <a:xfrm>
            <a:off x="1676400" y="2819400"/>
            <a:ext cx="4495800" cy="0"/>
            <a:chOff x="1104" y="1776"/>
            <a:chExt cx="2832" cy="0"/>
          </a:xfrm>
        </p:grpSpPr>
        <p:sp>
          <p:nvSpPr>
            <p:cNvPr id="357412" name="Line 36"/>
            <p:cNvSpPr>
              <a:spLocks noChangeShapeType="1"/>
            </p:cNvSpPr>
            <p:nvPr/>
          </p:nvSpPr>
          <p:spPr bwMode="auto">
            <a:xfrm>
              <a:off x="1104" y="1776"/>
              <a:ext cx="336" cy="0"/>
            </a:xfrm>
            <a:prstGeom prst="line">
              <a:avLst/>
            </a:prstGeom>
            <a:noFill/>
            <a:ln w="127000">
              <a:solidFill>
                <a:srgbClr val="008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413" name="Line 37"/>
            <p:cNvSpPr>
              <a:spLocks noChangeShapeType="1"/>
            </p:cNvSpPr>
            <p:nvPr/>
          </p:nvSpPr>
          <p:spPr bwMode="auto">
            <a:xfrm>
              <a:off x="3600" y="1776"/>
              <a:ext cx="336" cy="0"/>
            </a:xfrm>
            <a:prstGeom prst="line">
              <a:avLst/>
            </a:prstGeom>
            <a:noFill/>
            <a:ln w="127000">
              <a:solidFill>
                <a:srgbClr val="008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7414" name="Text Box 38"/>
          <p:cNvSpPr txBox="1">
            <a:spLocks noChangeArrowheads="1"/>
          </p:cNvSpPr>
          <p:nvPr/>
        </p:nvSpPr>
        <p:spPr bwMode="auto">
          <a:xfrm>
            <a:off x="1219200" y="47244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357415" name="Group 39"/>
          <p:cNvGrpSpPr>
            <a:grpSpLocks/>
          </p:cNvGrpSpPr>
          <p:nvPr/>
        </p:nvGrpSpPr>
        <p:grpSpPr bwMode="auto">
          <a:xfrm>
            <a:off x="238125" y="2819400"/>
            <a:ext cx="8382000" cy="3657600"/>
            <a:chOff x="150" y="1776"/>
            <a:chExt cx="5280" cy="2304"/>
          </a:xfrm>
        </p:grpSpPr>
        <p:sp>
          <p:nvSpPr>
            <p:cNvPr id="357416" name="Line 40"/>
            <p:cNvSpPr>
              <a:spLocks noChangeShapeType="1"/>
            </p:cNvSpPr>
            <p:nvPr/>
          </p:nvSpPr>
          <p:spPr bwMode="auto">
            <a:xfrm>
              <a:off x="3984" y="1776"/>
              <a:ext cx="336" cy="0"/>
            </a:xfrm>
            <a:prstGeom prst="line">
              <a:avLst/>
            </a:prstGeom>
            <a:noFill/>
            <a:ln w="1270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417" name="Rectangle 41"/>
            <p:cNvSpPr>
              <a:spLocks noChangeArrowheads="1"/>
            </p:cNvSpPr>
            <p:nvPr/>
          </p:nvSpPr>
          <p:spPr bwMode="auto">
            <a:xfrm>
              <a:off x="150" y="3408"/>
              <a:ext cx="5280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3200" dirty="0">
                  <a:latin typeface="Gill Sans" charset="0"/>
                </a:rPr>
                <a:t>False positive (FP): </a:t>
              </a:r>
              <a:r>
                <a:rPr lang="en-US" sz="3200" dirty="0" smtClean="0">
                  <a:latin typeface="Gill Sans" charset="0"/>
                </a:rPr>
                <a:t> </a:t>
              </a:r>
              <a:r>
                <a:rPr lang="en-US" sz="3200" i="1" dirty="0" smtClean="0">
                  <a:latin typeface="Gill Sans" charset="0"/>
                </a:rPr>
                <a:t>b</a:t>
              </a:r>
              <a:r>
                <a:rPr lang="en-US" sz="3200" dirty="0" smtClean="0">
                  <a:latin typeface="Gill Sans" charset="0"/>
                </a:rPr>
                <a:t> </a:t>
              </a:r>
              <a:r>
                <a:rPr lang="en-US" sz="2800" dirty="0">
                  <a:latin typeface="Gill Sans" charset="0"/>
                  <a:sym typeface="Symbol" charset="0"/>
                </a:rPr>
                <a:t></a:t>
              </a:r>
              <a:r>
                <a:rPr lang="en-US" sz="3200" dirty="0">
                  <a:latin typeface="Gill Sans" charset="0"/>
                </a:rPr>
                <a:t> </a:t>
              </a:r>
              <a:r>
                <a:rPr lang="en-US" sz="3200" i="1" dirty="0">
                  <a:latin typeface="Gill Sans" charset="0"/>
                </a:rPr>
                <a:t>B</a:t>
              </a:r>
              <a:r>
                <a:rPr lang="en-US" sz="3200" dirty="0">
                  <a:latin typeface="Gill Sans" charset="0"/>
                </a:rPr>
                <a:t>(</a:t>
              </a:r>
              <a:r>
                <a:rPr lang="en-US" sz="3200" i="1" dirty="0">
                  <a:latin typeface="Gill Sans" charset="0"/>
                </a:rPr>
                <a:t>T</a:t>
              </a:r>
              <a:r>
                <a:rPr lang="en-US" sz="3200" baseline="-25000" dirty="0">
                  <a:latin typeface="Gill Sans" charset="0"/>
                </a:rPr>
                <a:t>est.</a:t>
              </a:r>
              <a:r>
                <a:rPr lang="en-US" sz="3200" dirty="0">
                  <a:latin typeface="Gill Sans" charset="0"/>
                </a:rPr>
                <a:t>)-</a:t>
              </a:r>
              <a:r>
                <a:rPr lang="en-US" sz="3200" i="1" dirty="0">
                  <a:latin typeface="Gill Sans" charset="0"/>
                </a:rPr>
                <a:t>B</a:t>
              </a:r>
              <a:r>
                <a:rPr lang="en-US" sz="3200" dirty="0">
                  <a:latin typeface="Gill Sans" charset="0"/>
                </a:rPr>
                <a:t>(</a:t>
              </a:r>
              <a:r>
                <a:rPr lang="en-US" sz="3200" i="1" dirty="0" err="1">
                  <a:latin typeface="Gill Sans" charset="0"/>
                </a:rPr>
                <a:t>T</a:t>
              </a:r>
              <a:r>
                <a:rPr lang="en-US" sz="3200" baseline="-25000" dirty="0" err="1">
                  <a:latin typeface="Gill Sans" charset="0"/>
                </a:rPr>
                <a:t>true</a:t>
              </a:r>
              <a:r>
                <a:rPr lang="en-US" sz="3200" dirty="0">
                  <a:latin typeface="Gill Sans" charset="0"/>
                </a:rPr>
                <a:t>)</a:t>
              </a:r>
            </a:p>
          </p:txBody>
        </p:sp>
      </p:grpSp>
      <p:grpSp>
        <p:nvGrpSpPr>
          <p:cNvPr id="357418" name="Group 42"/>
          <p:cNvGrpSpPr>
            <a:grpSpLocks/>
          </p:cNvGrpSpPr>
          <p:nvPr/>
        </p:nvGrpSpPr>
        <p:grpSpPr bwMode="auto">
          <a:xfrm>
            <a:off x="228600" y="2514600"/>
            <a:ext cx="8686800" cy="2895600"/>
            <a:chOff x="144" y="1584"/>
            <a:chExt cx="5472" cy="1824"/>
          </a:xfrm>
        </p:grpSpPr>
        <p:sp>
          <p:nvSpPr>
            <p:cNvPr id="357419" name="Line 43"/>
            <p:cNvSpPr>
              <a:spLocks noChangeShapeType="1"/>
            </p:cNvSpPr>
            <p:nvPr/>
          </p:nvSpPr>
          <p:spPr bwMode="auto">
            <a:xfrm>
              <a:off x="1482" y="1776"/>
              <a:ext cx="348" cy="1"/>
            </a:xfrm>
            <a:prstGeom prst="line">
              <a:avLst/>
            </a:prstGeom>
            <a:noFill/>
            <a:ln w="127000">
              <a:solidFill>
                <a:srgbClr val="E44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420" name="Rectangle 44"/>
            <p:cNvSpPr>
              <a:spLocks noChangeArrowheads="1"/>
            </p:cNvSpPr>
            <p:nvPr/>
          </p:nvSpPr>
          <p:spPr bwMode="auto">
            <a:xfrm>
              <a:off x="144" y="2736"/>
              <a:ext cx="547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3200" dirty="0">
                  <a:latin typeface="Gill Sans" charset="0"/>
                </a:rPr>
                <a:t>False negative (FN): </a:t>
              </a:r>
              <a:r>
                <a:rPr lang="en-US" sz="3200" dirty="0" smtClean="0">
                  <a:latin typeface="Gill Sans" charset="0"/>
                </a:rPr>
                <a:t> </a:t>
              </a:r>
              <a:r>
                <a:rPr lang="en-US" sz="3200" i="1" dirty="0" smtClean="0">
                  <a:latin typeface="Gill Sans" charset="0"/>
                </a:rPr>
                <a:t>b</a:t>
              </a:r>
              <a:r>
                <a:rPr lang="en-US" sz="3200" dirty="0" smtClean="0">
                  <a:latin typeface="Gill Sans" charset="0"/>
                </a:rPr>
                <a:t> </a:t>
              </a:r>
              <a:r>
                <a:rPr lang="en-US" sz="2800" dirty="0">
                  <a:latin typeface="Gill Sans" charset="0"/>
                  <a:sym typeface="Symbol" charset="0"/>
                </a:rPr>
                <a:t></a:t>
              </a:r>
              <a:r>
                <a:rPr lang="en-US" sz="3200" dirty="0">
                  <a:latin typeface="Gill Sans" charset="0"/>
                </a:rPr>
                <a:t> </a:t>
              </a:r>
              <a:r>
                <a:rPr lang="en-US" sz="3200" i="1" dirty="0">
                  <a:latin typeface="Gill Sans" charset="0"/>
                </a:rPr>
                <a:t>B</a:t>
              </a:r>
              <a:r>
                <a:rPr lang="en-US" sz="3200" dirty="0">
                  <a:latin typeface="Gill Sans" charset="0"/>
                </a:rPr>
                <a:t>(</a:t>
              </a:r>
              <a:r>
                <a:rPr lang="en-US" sz="3200" i="1" dirty="0" err="1">
                  <a:latin typeface="Gill Sans" charset="0"/>
                </a:rPr>
                <a:t>T</a:t>
              </a:r>
              <a:r>
                <a:rPr lang="en-US" sz="3200" baseline="-25000" dirty="0" err="1">
                  <a:latin typeface="Gill Sans" charset="0"/>
                </a:rPr>
                <a:t>true</a:t>
              </a:r>
              <a:r>
                <a:rPr lang="en-US" sz="3200" dirty="0">
                  <a:latin typeface="Gill Sans" charset="0"/>
                </a:rPr>
                <a:t>)-</a:t>
              </a:r>
              <a:r>
                <a:rPr lang="en-US" sz="3200" i="1" dirty="0">
                  <a:latin typeface="Gill Sans" charset="0"/>
                </a:rPr>
                <a:t>B</a:t>
              </a:r>
              <a:r>
                <a:rPr lang="en-US" sz="3200" dirty="0">
                  <a:latin typeface="Gill Sans" charset="0"/>
                </a:rPr>
                <a:t>(</a:t>
              </a:r>
              <a:r>
                <a:rPr lang="en-US" sz="3200" i="1" dirty="0">
                  <a:latin typeface="Gill Sans" charset="0"/>
                </a:rPr>
                <a:t>T</a:t>
              </a:r>
              <a:r>
                <a:rPr lang="en-US" sz="3200" baseline="-25000" dirty="0">
                  <a:latin typeface="Gill Sans" charset="0"/>
                </a:rPr>
                <a:t>est.</a:t>
              </a:r>
              <a:r>
                <a:rPr lang="en-US" sz="3200" dirty="0">
                  <a:latin typeface="Gill Sans" charset="0"/>
                </a:rPr>
                <a:t>)</a:t>
              </a:r>
            </a:p>
          </p:txBody>
        </p:sp>
        <p:sp>
          <p:nvSpPr>
            <p:cNvPr id="357421" name="Line 45"/>
            <p:cNvSpPr>
              <a:spLocks noChangeShapeType="1"/>
            </p:cNvSpPr>
            <p:nvPr/>
          </p:nvSpPr>
          <p:spPr bwMode="auto">
            <a:xfrm flipV="1">
              <a:off x="1821" y="1584"/>
              <a:ext cx="198" cy="192"/>
            </a:xfrm>
            <a:prstGeom prst="line">
              <a:avLst/>
            </a:prstGeom>
            <a:noFill/>
            <a:ln w="127000">
              <a:solidFill>
                <a:srgbClr val="E44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60258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Obtaining a supertree with low FP</a:t>
            </a:r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The Strict Consensus Merger (SCM)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SCM of two trees</a:t>
            </a:r>
          </a:p>
          <a:p>
            <a:pPr lvl="1">
              <a:buFontTx/>
              <a:buNone/>
            </a:pPr>
            <a:r>
              <a:rPr lang="en-US"/>
              <a:t>Computes the strict consensus on the common leaf set</a:t>
            </a:r>
          </a:p>
          <a:p>
            <a:pPr lvl="1">
              <a:buFontTx/>
              <a:buNone/>
            </a:pPr>
            <a:r>
              <a:rPr lang="en-US"/>
              <a:t>Then superimposes the two trees, contracting more edges in the presence of </a:t>
            </a:r>
            <a:r>
              <a:rPr lang="ja-JP" altLang="en-US"/>
              <a:t>“</a:t>
            </a:r>
            <a:r>
              <a:rPr lang="en-US"/>
              <a:t>collisions</a:t>
            </a:r>
            <a:r>
              <a:rPr lang="ja-JP" altLang="en-US"/>
              <a:t>”</a:t>
            </a:r>
            <a:r>
              <a:rPr lang="en-US"/>
              <a:t> 		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/>
              <a:t>Strict Consensus Merger (SCM)</a:t>
            </a:r>
          </a:p>
        </p:txBody>
      </p:sp>
      <p:sp>
        <p:nvSpPr>
          <p:cNvPr id="658435" name="Line 3"/>
          <p:cNvSpPr>
            <a:spLocks noChangeShapeType="1"/>
          </p:cNvSpPr>
          <p:nvPr/>
        </p:nvSpPr>
        <p:spPr bwMode="auto">
          <a:xfrm>
            <a:off x="777875" y="1573213"/>
            <a:ext cx="6858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8436" name="Line 4"/>
          <p:cNvSpPr>
            <a:spLocks noChangeShapeType="1"/>
          </p:cNvSpPr>
          <p:nvPr/>
        </p:nvSpPr>
        <p:spPr bwMode="auto">
          <a:xfrm flipH="1">
            <a:off x="854075" y="2259013"/>
            <a:ext cx="6096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8437" name="Line 5"/>
          <p:cNvSpPr>
            <a:spLocks noChangeShapeType="1"/>
          </p:cNvSpPr>
          <p:nvPr/>
        </p:nvSpPr>
        <p:spPr bwMode="auto">
          <a:xfrm>
            <a:off x="1463675" y="2259013"/>
            <a:ext cx="914400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8438" name="Line 6"/>
          <p:cNvSpPr>
            <a:spLocks noChangeShapeType="1"/>
          </p:cNvSpPr>
          <p:nvPr/>
        </p:nvSpPr>
        <p:spPr bwMode="auto">
          <a:xfrm flipH="1">
            <a:off x="2378075" y="1524000"/>
            <a:ext cx="657225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8439" name="Line 7"/>
          <p:cNvSpPr>
            <a:spLocks noChangeShapeType="1"/>
          </p:cNvSpPr>
          <p:nvPr/>
        </p:nvSpPr>
        <p:spPr bwMode="auto">
          <a:xfrm>
            <a:off x="2378075" y="2286000"/>
            <a:ext cx="6858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8440" name="Line 8"/>
          <p:cNvSpPr>
            <a:spLocks noChangeShapeType="1"/>
          </p:cNvSpPr>
          <p:nvPr/>
        </p:nvSpPr>
        <p:spPr bwMode="auto">
          <a:xfrm rot="5400000" flipH="1">
            <a:off x="2311400" y="1611313"/>
            <a:ext cx="381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8441" name="Text Box 9"/>
          <p:cNvSpPr txBox="1">
            <a:spLocks noChangeArrowheads="1"/>
          </p:cNvSpPr>
          <p:nvPr/>
        </p:nvSpPr>
        <p:spPr bwMode="auto">
          <a:xfrm>
            <a:off x="381000" y="1190625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a</a:t>
            </a:r>
          </a:p>
        </p:txBody>
      </p:sp>
      <p:sp>
        <p:nvSpPr>
          <p:cNvPr id="658442" name="Text Box 10"/>
          <p:cNvSpPr txBox="1">
            <a:spLocks noChangeArrowheads="1"/>
          </p:cNvSpPr>
          <p:nvPr/>
        </p:nvSpPr>
        <p:spPr bwMode="auto">
          <a:xfrm>
            <a:off x="3046413" y="1081088"/>
            <a:ext cx="382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b</a:t>
            </a:r>
          </a:p>
        </p:txBody>
      </p:sp>
      <p:sp>
        <p:nvSpPr>
          <p:cNvPr id="658443" name="Text Box 11"/>
          <p:cNvSpPr txBox="1">
            <a:spLocks noChangeArrowheads="1"/>
          </p:cNvSpPr>
          <p:nvPr/>
        </p:nvSpPr>
        <p:spPr bwMode="auto">
          <a:xfrm>
            <a:off x="549275" y="2743200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c</a:t>
            </a:r>
          </a:p>
        </p:txBody>
      </p:sp>
      <p:sp>
        <p:nvSpPr>
          <p:cNvPr id="658444" name="Text Box 12"/>
          <p:cNvSpPr txBox="1">
            <a:spLocks noChangeArrowheads="1"/>
          </p:cNvSpPr>
          <p:nvPr/>
        </p:nvSpPr>
        <p:spPr bwMode="auto">
          <a:xfrm>
            <a:off x="2987675" y="2819400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d</a:t>
            </a:r>
          </a:p>
        </p:txBody>
      </p:sp>
      <p:sp>
        <p:nvSpPr>
          <p:cNvPr id="658445" name="Text Box 13"/>
          <p:cNvSpPr txBox="1">
            <a:spLocks noChangeArrowheads="1"/>
          </p:cNvSpPr>
          <p:nvPr/>
        </p:nvSpPr>
        <p:spPr bwMode="auto">
          <a:xfrm>
            <a:off x="2071688" y="1143000"/>
            <a:ext cx="382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e</a:t>
            </a:r>
          </a:p>
        </p:txBody>
      </p:sp>
      <p:sp>
        <p:nvSpPr>
          <p:cNvPr id="658446" name="Text Box 14"/>
          <p:cNvSpPr txBox="1">
            <a:spLocks noChangeArrowheads="1"/>
          </p:cNvSpPr>
          <p:nvPr/>
        </p:nvSpPr>
        <p:spPr bwMode="auto">
          <a:xfrm>
            <a:off x="1768475" y="2667000"/>
            <a:ext cx="282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f</a:t>
            </a:r>
          </a:p>
        </p:txBody>
      </p:sp>
      <p:sp>
        <p:nvSpPr>
          <p:cNvPr id="658447" name="Text Box 15"/>
          <p:cNvSpPr txBox="1">
            <a:spLocks noChangeArrowheads="1"/>
          </p:cNvSpPr>
          <p:nvPr/>
        </p:nvSpPr>
        <p:spPr bwMode="auto">
          <a:xfrm>
            <a:off x="2149475" y="2909888"/>
            <a:ext cx="382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g</a:t>
            </a:r>
          </a:p>
        </p:txBody>
      </p:sp>
      <p:grpSp>
        <p:nvGrpSpPr>
          <p:cNvPr id="658448" name="Group 16"/>
          <p:cNvGrpSpPr>
            <a:grpSpLocks/>
          </p:cNvGrpSpPr>
          <p:nvPr/>
        </p:nvGrpSpPr>
        <p:grpSpPr bwMode="auto">
          <a:xfrm>
            <a:off x="1068388" y="3962400"/>
            <a:ext cx="1295400" cy="609600"/>
            <a:chOff x="1248" y="2496"/>
            <a:chExt cx="816" cy="384"/>
          </a:xfrm>
        </p:grpSpPr>
        <p:sp>
          <p:nvSpPr>
            <p:cNvPr id="658449" name="Line 17"/>
            <p:cNvSpPr>
              <a:spLocks noChangeShapeType="1"/>
            </p:cNvSpPr>
            <p:nvPr/>
          </p:nvSpPr>
          <p:spPr bwMode="auto">
            <a:xfrm rot="5400000">
              <a:off x="1680" y="2496"/>
              <a:ext cx="384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50" name="Line 18"/>
            <p:cNvSpPr>
              <a:spLocks noChangeShapeType="1"/>
            </p:cNvSpPr>
            <p:nvPr/>
          </p:nvSpPr>
          <p:spPr bwMode="auto">
            <a:xfrm rot="5400000" flipH="1">
              <a:off x="1272" y="2472"/>
              <a:ext cx="384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8451" name="Line 19"/>
          <p:cNvSpPr>
            <a:spLocks noChangeShapeType="1"/>
          </p:cNvSpPr>
          <p:nvPr/>
        </p:nvSpPr>
        <p:spPr bwMode="auto">
          <a:xfrm rot="16200000" flipV="1">
            <a:off x="1944688" y="4838700"/>
            <a:ext cx="106680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8452" name="Line 20"/>
          <p:cNvSpPr>
            <a:spLocks noChangeShapeType="1"/>
          </p:cNvSpPr>
          <p:nvPr/>
        </p:nvSpPr>
        <p:spPr bwMode="auto">
          <a:xfrm rot="-5400000" flipH="1" flipV="1">
            <a:off x="1106488" y="4991100"/>
            <a:ext cx="6096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58453" name="AutoShape 21"/>
          <p:cNvCxnSpPr>
            <a:cxnSpLocks noChangeShapeType="1"/>
            <a:stCxn id="658450" idx="0"/>
            <a:endCxn id="658452" idx="0"/>
          </p:cNvCxnSpPr>
          <p:nvPr/>
        </p:nvCxnSpPr>
        <p:spPr bwMode="auto">
          <a:xfrm>
            <a:off x="1754188" y="4572000"/>
            <a:ext cx="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8454" name="Line 22"/>
          <p:cNvSpPr>
            <a:spLocks noChangeShapeType="1"/>
          </p:cNvSpPr>
          <p:nvPr/>
        </p:nvSpPr>
        <p:spPr bwMode="auto">
          <a:xfrm flipH="1">
            <a:off x="1676400" y="5410200"/>
            <a:ext cx="609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8455" name="Line 23"/>
          <p:cNvSpPr>
            <a:spLocks noChangeShapeType="1"/>
          </p:cNvSpPr>
          <p:nvPr/>
        </p:nvSpPr>
        <p:spPr bwMode="auto">
          <a:xfrm flipH="1">
            <a:off x="1906588" y="5638800"/>
            <a:ext cx="685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8456" name="Line 24"/>
          <p:cNvSpPr>
            <a:spLocks noChangeShapeType="1"/>
          </p:cNvSpPr>
          <p:nvPr/>
        </p:nvSpPr>
        <p:spPr bwMode="auto">
          <a:xfrm>
            <a:off x="2287588" y="5867400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8457" name="Text Box 25"/>
          <p:cNvSpPr txBox="1">
            <a:spLocks noChangeArrowheads="1"/>
          </p:cNvSpPr>
          <p:nvPr/>
        </p:nvSpPr>
        <p:spPr bwMode="auto">
          <a:xfrm>
            <a:off x="685800" y="3657600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a</a:t>
            </a:r>
          </a:p>
        </p:txBody>
      </p:sp>
      <p:sp>
        <p:nvSpPr>
          <p:cNvPr id="658458" name="Text Box 26"/>
          <p:cNvSpPr txBox="1">
            <a:spLocks noChangeArrowheads="1"/>
          </p:cNvSpPr>
          <p:nvPr/>
        </p:nvSpPr>
        <p:spPr bwMode="auto">
          <a:xfrm>
            <a:off x="2362200" y="3657600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b</a:t>
            </a:r>
          </a:p>
        </p:txBody>
      </p:sp>
      <p:sp>
        <p:nvSpPr>
          <p:cNvPr id="658459" name="Text Box 27"/>
          <p:cNvSpPr txBox="1">
            <a:spLocks noChangeArrowheads="1"/>
          </p:cNvSpPr>
          <p:nvPr/>
        </p:nvSpPr>
        <p:spPr bwMode="auto">
          <a:xfrm>
            <a:off x="763588" y="5438775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c</a:t>
            </a:r>
          </a:p>
        </p:txBody>
      </p:sp>
      <p:sp>
        <p:nvSpPr>
          <p:cNvPr id="658460" name="Text Box 28"/>
          <p:cNvSpPr txBox="1">
            <a:spLocks noChangeArrowheads="1"/>
          </p:cNvSpPr>
          <p:nvPr/>
        </p:nvSpPr>
        <p:spPr bwMode="auto">
          <a:xfrm>
            <a:off x="3125788" y="5881688"/>
            <a:ext cx="382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d</a:t>
            </a:r>
          </a:p>
        </p:txBody>
      </p:sp>
      <p:sp>
        <p:nvSpPr>
          <p:cNvPr id="658461" name="Text Box 29"/>
          <p:cNvSpPr txBox="1">
            <a:spLocks noChangeArrowheads="1"/>
          </p:cNvSpPr>
          <p:nvPr/>
        </p:nvSpPr>
        <p:spPr bwMode="auto">
          <a:xfrm>
            <a:off x="1296988" y="5715000"/>
            <a:ext cx="382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h</a:t>
            </a:r>
          </a:p>
        </p:txBody>
      </p:sp>
      <p:sp>
        <p:nvSpPr>
          <p:cNvPr id="658462" name="Text Box 30"/>
          <p:cNvSpPr txBox="1">
            <a:spLocks noChangeArrowheads="1"/>
          </p:cNvSpPr>
          <p:nvPr/>
        </p:nvSpPr>
        <p:spPr bwMode="auto">
          <a:xfrm>
            <a:off x="1677988" y="6019800"/>
            <a:ext cx="263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i</a:t>
            </a:r>
          </a:p>
        </p:txBody>
      </p:sp>
      <p:sp>
        <p:nvSpPr>
          <p:cNvPr id="658463" name="Text Box 31"/>
          <p:cNvSpPr txBox="1">
            <a:spLocks noChangeArrowheads="1"/>
          </p:cNvSpPr>
          <p:nvPr/>
        </p:nvSpPr>
        <p:spPr bwMode="auto">
          <a:xfrm>
            <a:off x="2557463" y="6019800"/>
            <a:ext cx="263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j</a:t>
            </a:r>
          </a:p>
        </p:txBody>
      </p:sp>
      <p:sp>
        <p:nvSpPr>
          <p:cNvPr id="658464" name="Line 32"/>
          <p:cNvSpPr>
            <a:spLocks noChangeShapeType="1"/>
          </p:cNvSpPr>
          <p:nvPr/>
        </p:nvSpPr>
        <p:spPr bwMode="auto">
          <a:xfrm flipH="1">
            <a:off x="2073275" y="25146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8465" name="Line 33"/>
          <p:cNvSpPr>
            <a:spLocks noChangeShapeType="1"/>
          </p:cNvSpPr>
          <p:nvPr/>
        </p:nvSpPr>
        <p:spPr bwMode="auto">
          <a:xfrm flipH="1">
            <a:off x="2454275" y="2743200"/>
            <a:ext cx="381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58466" name="Group 34"/>
          <p:cNvGrpSpPr>
            <a:grpSpLocks/>
          </p:cNvGrpSpPr>
          <p:nvPr/>
        </p:nvGrpSpPr>
        <p:grpSpPr bwMode="auto">
          <a:xfrm>
            <a:off x="777875" y="1524000"/>
            <a:ext cx="2422525" cy="4572000"/>
            <a:chOff x="490" y="960"/>
            <a:chExt cx="1526" cy="2880"/>
          </a:xfrm>
        </p:grpSpPr>
        <p:grpSp>
          <p:nvGrpSpPr>
            <p:cNvPr id="658467" name="Group 35"/>
            <p:cNvGrpSpPr>
              <a:grpSpLocks/>
            </p:cNvGrpSpPr>
            <p:nvPr/>
          </p:nvGrpSpPr>
          <p:grpSpPr bwMode="auto">
            <a:xfrm>
              <a:off x="490" y="960"/>
              <a:ext cx="1440" cy="912"/>
              <a:chOff x="2736" y="1056"/>
              <a:chExt cx="1440" cy="912"/>
            </a:xfrm>
          </p:grpSpPr>
          <p:sp>
            <p:nvSpPr>
              <p:cNvPr id="658468" name="Line 36"/>
              <p:cNvSpPr>
                <a:spLocks noChangeShapeType="1"/>
              </p:cNvSpPr>
              <p:nvPr/>
            </p:nvSpPr>
            <p:spPr bwMode="auto">
              <a:xfrm>
                <a:off x="2736" y="1087"/>
                <a:ext cx="432" cy="43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469" name="Line 37"/>
              <p:cNvSpPr>
                <a:spLocks noChangeShapeType="1"/>
              </p:cNvSpPr>
              <p:nvPr/>
            </p:nvSpPr>
            <p:spPr bwMode="auto">
              <a:xfrm flipH="1">
                <a:off x="2784" y="1519"/>
                <a:ext cx="384" cy="43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470" name="Line 38"/>
              <p:cNvSpPr>
                <a:spLocks noChangeShapeType="1"/>
              </p:cNvSpPr>
              <p:nvPr/>
            </p:nvSpPr>
            <p:spPr bwMode="auto">
              <a:xfrm>
                <a:off x="3168" y="1519"/>
                <a:ext cx="576" cy="17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471" name="Line 39"/>
              <p:cNvSpPr>
                <a:spLocks noChangeShapeType="1"/>
              </p:cNvSpPr>
              <p:nvPr/>
            </p:nvSpPr>
            <p:spPr bwMode="auto">
              <a:xfrm flipH="1">
                <a:off x="3744" y="1056"/>
                <a:ext cx="414" cy="48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472" name="Line 40"/>
              <p:cNvSpPr>
                <a:spLocks noChangeShapeType="1"/>
              </p:cNvSpPr>
              <p:nvPr/>
            </p:nvSpPr>
            <p:spPr bwMode="auto">
              <a:xfrm>
                <a:off x="3744" y="1536"/>
                <a:ext cx="432" cy="43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8473" name="Group 41"/>
            <p:cNvGrpSpPr>
              <a:grpSpLocks/>
            </p:cNvGrpSpPr>
            <p:nvPr/>
          </p:nvGrpSpPr>
          <p:grpSpPr bwMode="auto">
            <a:xfrm>
              <a:off x="672" y="2496"/>
              <a:ext cx="1344" cy="1344"/>
              <a:chOff x="2928" y="2544"/>
              <a:chExt cx="1344" cy="1344"/>
            </a:xfrm>
          </p:grpSpPr>
          <p:grpSp>
            <p:nvGrpSpPr>
              <p:cNvPr id="658474" name="Group 42"/>
              <p:cNvGrpSpPr>
                <a:grpSpLocks/>
              </p:cNvGrpSpPr>
              <p:nvPr/>
            </p:nvGrpSpPr>
            <p:grpSpPr bwMode="auto">
              <a:xfrm>
                <a:off x="2928" y="2544"/>
                <a:ext cx="816" cy="384"/>
                <a:chOff x="1248" y="2496"/>
                <a:chExt cx="816" cy="384"/>
              </a:xfrm>
            </p:grpSpPr>
            <p:sp>
              <p:nvSpPr>
                <p:cNvPr id="658475" name="Line 43"/>
                <p:cNvSpPr>
                  <a:spLocks noChangeShapeType="1"/>
                </p:cNvSpPr>
                <p:nvPr/>
              </p:nvSpPr>
              <p:spPr bwMode="auto">
                <a:xfrm rot="5400000">
                  <a:off x="1680" y="2496"/>
                  <a:ext cx="384" cy="38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8476" name="Line 44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272" y="2472"/>
                  <a:ext cx="384" cy="432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58477" name="Line 45"/>
              <p:cNvSpPr>
                <a:spLocks noChangeShapeType="1"/>
              </p:cNvSpPr>
              <p:nvPr/>
            </p:nvSpPr>
            <p:spPr bwMode="auto">
              <a:xfrm rot="16200000" flipV="1">
                <a:off x="3480" y="3096"/>
                <a:ext cx="672" cy="91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478" name="Line 46"/>
              <p:cNvSpPr>
                <a:spLocks noChangeShapeType="1"/>
              </p:cNvSpPr>
              <p:nvPr/>
            </p:nvSpPr>
            <p:spPr bwMode="auto">
              <a:xfrm rot="-5400000" flipH="1" flipV="1">
                <a:off x="2952" y="3192"/>
                <a:ext cx="384" cy="43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658479" name="AutoShape 47"/>
              <p:cNvCxnSpPr>
                <a:cxnSpLocks noChangeShapeType="1"/>
                <a:stCxn id="658476" idx="0"/>
                <a:endCxn id="658478" idx="0"/>
              </p:cNvCxnSpPr>
              <p:nvPr/>
            </p:nvCxnSpPr>
            <p:spPr bwMode="auto">
              <a:xfrm>
                <a:off x="3360" y="2928"/>
                <a:ext cx="0" cy="288"/>
              </a:xfrm>
              <a:prstGeom prst="straightConnector1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658480" name="Group 48"/>
          <p:cNvGrpSpPr>
            <a:grpSpLocks/>
          </p:cNvGrpSpPr>
          <p:nvPr/>
        </p:nvGrpSpPr>
        <p:grpSpPr bwMode="auto">
          <a:xfrm>
            <a:off x="2971800" y="1066800"/>
            <a:ext cx="3140075" cy="5029200"/>
            <a:chOff x="1872" y="672"/>
            <a:chExt cx="1978" cy="3168"/>
          </a:xfrm>
        </p:grpSpPr>
        <p:sp>
          <p:nvSpPr>
            <p:cNvPr id="658481" name="Line 49"/>
            <p:cNvSpPr>
              <a:spLocks noChangeShapeType="1"/>
            </p:cNvSpPr>
            <p:nvPr/>
          </p:nvSpPr>
          <p:spPr bwMode="auto">
            <a:xfrm>
              <a:off x="2650" y="1065"/>
              <a:ext cx="998" cy="99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82" name="Line 50"/>
            <p:cNvSpPr>
              <a:spLocks noChangeShapeType="1"/>
            </p:cNvSpPr>
            <p:nvPr/>
          </p:nvSpPr>
          <p:spPr bwMode="auto">
            <a:xfrm rot="5400000">
              <a:off x="2664" y="898"/>
              <a:ext cx="777" cy="80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83" name="Line 51"/>
            <p:cNvSpPr>
              <a:spLocks noChangeShapeType="1"/>
            </p:cNvSpPr>
            <p:nvPr/>
          </p:nvSpPr>
          <p:spPr bwMode="auto">
            <a:xfrm>
              <a:off x="2640" y="2592"/>
              <a:ext cx="1008" cy="100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84" name="Line 52"/>
            <p:cNvSpPr>
              <a:spLocks noChangeShapeType="1"/>
            </p:cNvSpPr>
            <p:nvPr/>
          </p:nvSpPr>
          <p:spPr bwMode="auto">
            <a:xfrm rot="5400000">
              <a:off x="2640" y="2592"/>
              <a:ext cx="624" cy="62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85" name="Line 53"/>
            <p:cNvSpPr>
              <a:spLocks noChangeShapeType="1"/>
            </p:cNvSpPr>
            <p:nvPr/>
          </p:nvSpPr>
          <p:spPr bwMode="auto">
            <a:xfrm rot="5400000" flipH="1">
              <a:off x="3000" y="936"/>
              <a:ext cx="24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86" name="Text Box 54"/>
            <p:cNvSpPr txBox="1">
              <a:spLocks noChangeArrowheads="1"/>
            </p:cNvSpPr>
            <p:nvPr/>
          </p:nvSpPr>
          <p:spPr bwMode="auto">
            <a:xfrm>
              <a:off x="2831" y="672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e</a:t>
              </a:r>
            </a:p>
          </p:txBody>
        </p:sp>
        <p:sp>
          <p:nvSpPr>
            <p:cNvPr id="658487" name="Text Box 55"/>
            <p:cNvSpPr txBox="1">
              <a:spLocks noChangeArrowheads="1"/>
            </p:cNvSpPr>
            <p:nvPr/>
          </p:nvSpPr>
          <p:spPr bwMode="auto">
            <a:xfrm>
              <a:off x="2746" y="1824"/>
              <a:ext cx="1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f</a:t>
              </a:r>
            </a:p>
          </p:txBody>
        </p:sp>
        <p:sp>
          <p:nvSpPr>
            <p:cNvPr id="658488" name="Text Box 56"/>
            <p:cNvSpPr txBox="1">
              <a:spLocks noChangeArrowheads="1"/>
            </p:cNvSpPr>
            <p:nvPr/>
          </p:nvSpPr>
          <p:spPr bwMode="auto">
            <a:xfrm>
              <a:off x="2986" y="1977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g</a:t>
              </a:r>
            </a:p>
          </p:txBody>
        </p:sp>
        <p:sp>
          <p:nvSpPr>
            <p:cNvPr id="658489" name="Line 57"/>
            <p:cNvSpPr>
              <a:spLocks noChangeShapeType="1"/>
            </p:cNvSpPr>
            <p:nvPr/>
          </p:nvSpPr>
          <p:spPr bwMode="auto">
            <a:xfrm flipH="1">
              <a:off x="2938" y="1728"/>
              <a:ext cx="336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90" name="Line 58"/>
            <p:cNvSpPr>
              <a:spLocks noChangeShapeType="1"/>
            </p:cNvSpPr>
            <p:nvPr/>
          </p:nvSpPr>
          <p:spPr bwMode="auto">
            <a:xfrm flipH="1">
              <a:off x="3178" y="1872"/>
              <a:ext cx="24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91" name="Line 59"/>
            <p:cNvSpPr>
              <a:spLocks noChangeShapeType="1"/>
            </p:cNvSpPr>
            <p:nvPr/>
          </p:nvSpPr>
          <p:spPr bwMode="auto">
            <a:xfrm flipH="1">
              <a:off x="2757" y="3120"/>
              <a:ext cx="384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92" name="Line 60"/>
            <p:cNvSpPr>
              <a:spLocks noChangeShapeType="1"/>
            </p:cNvSpPr>
            <p:nvPr/>
          </p:nvSpPr>
          <p:spPr bwMode="auto">
            <a:xfrm flipH="1">
              <a:off x="2902" y="3264"/>
              <a:ext cx="432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93" name="Line 61"/>
            <p:cNvSpPr>
              <a:spLocks noChangeShapeType="1"/>
            </p:cNvSpPr>
            <p:nvPr/>
          </p:nvSpPr>
          <p:spPr bwMode="auto">
            <a:xfrm>
              <a:off x="3142" y="3408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94" name="Text Box 62"/>
            <p:cNvSpPr txBox="1">
              <a:spLocks noChangeArrowheads="1"/>
            </p:cNvSpPr>
            <p:nvPr/>
          </p:nvSpPr>
          <p:spPr bwMode="auto">
            <a:xfrm>
              <a:off x="2518" y="3312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h</a:t>
              </a:r>
            </a:p>
          </p:txBody>
        </p:sp>
        <p:sp>
          <p:nvSpPr>
            <p:cNvPr id="658495" name="Text Box 63"/>
            <p:cNvSpPr txBox="1">
              <a:spLocks noChangeArrowheads="1"/>
            </p:cNvSpPr>
            <p:nvPr/>
          </p:nvSpPr>
          <p:spPr bwMode="auto">
            <a:xfrm>
              <a:off x="2758" y="3504"/>
              <a:ext cx="16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i</a:t>
              </a:r>
            </a:p>
          </p:txBody>
        </p:sp>
        <p:sp>
          <p:nvSpPr>
            <p:cNvPr id="658496" name="Text Box 64"/>
            <p:cNvSpPr txBox="1">
              <a:spLocks noChangeArrowheads="1"/>
            </p:cNvSpPr>
            <p:nvPr/>
          </p:nvSpPr>
          <p:spPr bwMode="auto">
            <a:xfrm>
              <a:off x="3312" y="3504"/>
              <a:ext cx="16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j</a:t>
              </a:r>
            </a:p>
          </p:txBody>
        </p:sp>
        <p:sp>
          <p:nvSpPr>
            <p:cNvPr id="658497" name="Text Box 65"/>
            <p:cNvSpPr txBox="1">
              <a:spLocks noChangeArrowheads="1"/>
            </p:cNvSpPr>
            <p:nvPr/>
          </p:nvSpPr>
          <p:spPr bwMode="auto">
            <a:xfrm>
              <a:off x="2448" y="786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a</a:t>
              </a:r>
            </a:p>
          </p:txBody>
        </p:sp>
        <p:sp>
          <p:nvSpPr>
            <p:cNvPr id="658498" name="Text Box 66"/>
            <p:cNvSpPr txBox="1">
              <a:spLocks noChangeArrowheads="1"/>
            </p:cNvSpPr>
            <p:nvPr/>
          </p:nvSpPr>
          <p:spPr bwMode="auto">
            <a:xfrm>
              <a:off x="3455" y="681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b</a:t>
              </a:r>
            </a:p>
          </p:txBody>
        </p:sp>
        <p:sp>
          <p:nvSpPr>
            <p:cNvPr id="658499" name="Text Box 67"/>
            <p:cNvSpPr txBox="1">
              <a:spLocks noChangeArrowheads="1"/>
            </p:cNvSpPr>
            <p:nvPr/>
          </p:nvSpPr>
          <p:spPr bwMode="auto">
            <a:xfrm>
              <a:off x="2458" y="1593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c</a:t>
              </a:r>
            </a:p>
          </p:txBody>
        </p:sp>
        <p:sp>
          <p:nvSpPr>
            <p:cNvPr id="658500" name="Text Box 68"/>
            <p:cNvSpPr txBox="1">
              <a:spLocks noChangeArrowheads="1"/>
            </p:cNvSpPr>
            <p:nvPr/>
          </p:nvSpPr>
          <p:spPr bwMode="auto">
            <a:xfrm>
              <a:off x="3609" y="1977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d</a:t>
              </a:r>
            </a:p>
          </p:txBody>
        </p:sp>
        <p:sp>
          <p:nvSpPr>
            <p:cNvPr id="658501" name="Text Box 69"/>
            <p:cNvSpPr txBox="1">
              <a:spLocks noChangeArrowheads="1"/>
            </p:cNvSpPr>
            <p:nvPr/>
          </p:nvSpPr>
          <p:spPr bwMode="auto">
            <a:xfrm>
              <a:off x="2399" y="2361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a</a:t>
              </a:r>
            </a:p>
          </p:txBody>
        </p:sp>
        <p:sp>
          <p:nvSpPr>
            <p:cNvPr id="658502" name="Text Box 70"/>
            <p:cNvSpPr txBox="1">
              <a:spLocks noChangeArrowheads="1"/>
            </p:cNvSpPr>
            <p:nvPr/>
          </p:nvSpPr>
          <p:spPr bwMode="auto">
            <a:xfrm>
              <a:off x="3263" y="2352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b</a:t>
              </a:r>
            </a:p>
          </p:txBody>
        </p:sp>
        <p:sp>
          <p:nvSpPr>
            <p:cNvPr id="658503" name="Text Box 71"/>
            <p:cNvSpPr txBox="1">
              <a:spLocks noChangeArrowheads="1"/>
            </p:cNvSpPr>
            <p:nvPr/>
          </p:nvSpPr>
          <p:spPr bwMode="auto">
            <a:xfrm>
              <a:off x="2364" y="3024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c</a:t>
              </a:r>
            </a:p>
          </p:txBody>
        </p:sp>
        <p:sp>
          <p:nvSpPr>
            <p:cNvPr id="658504" name="Text Box 72"/>
            <p:cNvSpPr txBox="1">
              <a:spLocks noChangeArrowheads="1"/>
            </p:cNvSpPr>
            <p:nvPr/>
          </p:nvSpPr>
          <p:spPr bwMode="auto">
            <a:xfrm>
              <a:off x="3599" y="3513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d</a:t>
              </a:r>
            </a:p>
          </p:txBody>
        </p:sp>
        <p:sp>
          <p:nvSpPr>
            <p:cNvPr id="658505" name="Line 73"/>
            <p:cNvSpPr>
              <a:spLocks noChangeShapeType="1"/>
            </p:cNvSpPr>
            <p:nvPr/>
          </p:nvSpPr>
          <p:spPr bwMode="auto">
            <a:xfrm>
              <a:off x="2112" y="144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506" name="Line 74"/>
            <p:cNvSpPr>
              <a:spLocks noChangeShapeType="1"/>
            </p:cNvSpPr>
            <p:nvPr/>
          </p:nvSpPr>
          <p:spPr bwMode="auto">
            <a:xfrm>
              <a:off x="1872" y="29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8507" name="Group 75"/>
          <p:cNvGrpSpPr>
            <a:grpSpLocks/>
          </p:cNvGrpSpPr>
          <p:nvPr/>
        </p:nvGrpSpPr>
        <p:grpSpPr bwMode="auto">
          <a:xfrm>
            <a:off x="4724400" y="2209800"/>
            <a:ext cx="1066800" cy="3505200"/>
            <a:chOff x="2976" y="1392"/>
            <a:chExt cx="672" cy="2208"/>
          </a:xfrm>
        </p:grpSpPr>
        <p:sp>
          <p:nvSpPr>
            <p:cNvPr id="658508" name="Line 76"/>
            <p:cNvSpPr>
              <a:spLocks noChangeShapeType="1"/>
            </p:cNvSpPr>
            <p:nvPr/>
          </p:nvSpPr>
          <p:spPr bwMode="auto">
            <a:xfrm>
              <a:off x="2976" y="1392"/>
              <a:ext cx="672" cy="672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509" name="Line 77"/>
            <p:cNvSpPr>
              <a:spLocks noChangeShapeType="1"/>
            </p:cNvSpPr>
            <p:nvPr/>
          </p:nvSpPr>
          <p:spPr bwMode="auto">
            <a:xfrm>
              <a:off x="2976" y="2928"/>
              <a:ext cx="672" cy="672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8510" name="Group 78"/>
          <p:cNvGrpSpPr>
            <a:grpSpLocks/>
          </p:cNvGrpSpPr>
          <p:nvPr/>
        </p:nvGrpSpPr>
        <p:grpSpPr bwMode="auto">
          <a:xfrm>
            <a:off x="5791200" y="1828800"/>
            <a:ext cx="3124200" cy="3429000"/>
            <a:chOff x="3648" y="1152"/>
            <a:chExt cx="1968" cy="2160"/>
          </a:xfrm>
        </p:grpSpPr>
        <p:grpSp>
          <p:nvGrpSpPr>
            <p:cNvPr id="658511" name="Group 79"/>
            <p:cNvGrpSpPr>
              <a:grpSpLocks/>
            </p:cNvGrpSpPr>
            <p:nvPr/>
          </p:nvGrpSpPr>
          <p:grpSpPr bwMode="auto">
            <a:xfrm>
              <a:off x="4118" y="1584"/>
              <a:ext cx="1498" cy="1728"/>
              <a:chOff x="4118" y="1584"/>
              <a:chExt cx="1498" cy="1728"/>
            </a:xfrm>
          </p:grpSpPr>
          <p:sp>
            <p:nvSpPr>
              <p:cNvPr id="658512" name="Line 80"/>
              <p:cNvSpPr>
                <a:spLocks noChangeShapeType="1"/>
              </p:cNvSpPr>
              <p:nvPr/>
            </p:nvSpPr>
            <p:spPr bwMode="auto">
              <a:xfrm>
                <a:off x="4320" y="1977"/>
                <a:ext cx="1008" cy="10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513" name="Line 81"/>
              <p:cNvSpPr>
                <a:spLocks noChangeShapeType="1"/>
              </p:cNvSpPr>
              <p:nvPr/>
            </p:nvSpPr>
            <p:spPr bwMode="auto">
              <a:xfrm rot="5400000">
                <a:off x="4334" y="1810"/>
                <a:ext cx="777" cy="80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514" name="Line 82"/>
              <p:cNvSpPr>
                <a:spLocks noChangeShapeType="1"/>
              </p:cNvSpPr>
              <p:nvPr/>
            </p:nvSpPr>
            <p:spPr bwMode="auto">
              <a:xfrm rot="5400000" flipH="1">
                <a:off x="4670" y="1848"/>
                <a:ext cx="24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515" name="Text Box 83"/>
              <p:cNvSpPr txBox="1">
                <a:spLocks noChangeArrowheads="1"/>
              </p:cNvSpPr>
              <p:nvPr/>
            </p:nvSpPr>
            <p:spPr bwMode="auto">
              <a:xfrm>
                <a:off x="4501" y="1584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e</a:t>
                </a:r>
              </a:p>
            </p:txBody>
          </p:sp>
          <p:sp>
            <p:nvSpPr>
              <p:cNvPr id="658516" name="Text Box 84"/>
              <p:cNvSpPr txBox="1">
                <a:spLocks noChangeArrowheads="1"/>
              </p:cNvSpPr>
              <p:nvPr/>
            </p:nvSpPr>
            <p:spPr bwMode="auto">
              <a:xfrm>
                <a:off x="5184" y="2064"/>
                <a:ext cx="1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f</a:t>
                </a:r>
              </a:p>
            </p:txBody>
          </p:sp>
          <p:sp>
            <p:nvSpPr>
              <p:cNvPr id="658517" name="Text Box 85"/>
              <p:cNvSpPr txBox="1">
                <a:spLocks noChangeArrowheads="1"/>
              </p:cNvSpPr>
              <p:nvPr/>
            </p:nvSpPr>
            <p:spPr bwMode="auto">
              <a:xfrm>
                <a:off x="5375" y="2274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g</a:t>
                </a:r>
              </a:p>
            </p:txBody>
          </p:sp>
          <p:sp>
            <p:nvSpPr>
              <p:cNvPr id="658518" name="Line 86"/>
              <p:cNvSpPr>
                <a:spLocks noChangeShapeType="1"/>
              </p:cNvSpPr>
              <p:nvPr/>
            </p:nvSpPr>
            <p:spPr bwMode="auto">
              <a:xfrm flipH="1">
                <a:off x="4992" y="2313"/>
                <a:ext cx="144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519" name="Line 87"/>
              <p:cNvSpPr>
                <a:spLocks noChangeShapeType="1"/>
              </p:cNvSpPr>
              <p:nvPr/>
            </p:nvSpPr>
            <p:spPr bwMode="auto">
              <a:xfrm flipH="1">
                <a:off x="4992" y="2553"/>
                <a:ext cx="384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520" name="Text Box 88"/>
              <p:cNvSpPr txBox="1">
                <a:spLocks noChangeArrowheads="1"/>
              </p:cNvSpPr>
              <p:nvPr/>
            </p:nvSpPr>
            <p:spPr bwMode="auto">
              <a:xfrm>
                <a:off x="4118" y="1698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a</a:t>
                </a:r>
              </a:p>
            </p:txBody>
          </p:sp>
          <p:sp>
            <p:nvSpPr>
              <p:cNvPr id="658521" name="Text Box 89"/>
              <p:cNvSpPr txBox="1">
                <a:spLocks noChangeArrowheads="1"/>
              </p:cNvSpPr>
              <p:nvPr/>
            </p:nvSpPr>
            <p:spPr bwMode="auto">
              <a:xfrm>
                <a:off x="5125" y="1593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b</a:t>
                </a:r>
              </a:p>
            </p:txBody>
          </p:sp>
          <p:sp>
            <p:nvSpPr>
              <p:cNvPr id="658522" name="Text Box 90"/>
              <p:cNvSpPr txBox="1">
                <a:spLocks noChangeArrowheads="1"/>
              </p:cNvSpPr>
              <p:nvPr/>
            </p:nvSpPr>
            <p:spPr bwMode="auto">
              <a:xfrm>
                <a:off x="4128" y="2505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c</a:t>
                </a:r>
              </a:p>
            </p:txBody>
          </p:sp>
          <p:sp>
            <p:nvSpPr>
              <p:cNvPr id="658523" name="Text Box 91"/>
              <p:cNvSpPr txBox="1">
                <a:spLocks noChangeArrowheads="1"/>
              </p:cNvSpPr>
              <p:nvPr/>
            </p:nvSpPr>
            <p:spPr bwMode="auto">
              <a:xfrm>
                <a:off x="5279" y="2889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d</a:t>
                </a:r>
              </a:p>
            </p:txBody>
          </p:sp>
          <p:sp>
            <p:nvSpPr>
              <p:cNvPr id="658524" name="Line 92"/>
              <p:cNvSpPr>
                <a:spLocks noChangeShapeType="1"/>
              </p:cNvSpPr>
              <p:nvPr/>
            </p:nvSpPr>
            <p:spPr bwMode="auto">
              <a:xfrm flipH="1">
                <a:off x="4560" y="2649"/>
                <a:ext cx="432" cy="13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525" name="Line 93"/>
              <p:cNvSpPr>
                <a:spLocks noChangeShapeType="1"/>
              </p:cNvSpPr>
              <p:nvPr/>
            </p:nvSpPr>
            <p:spPr bwMode="auto">
              <a:xfrm flipH="1">
                <a:off x="4656" y="2649"/>
                <a:ext cx="336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526" name="Line 94"/>
              <p:cNvSpPr>
                <a:spLocks noChangeShapeType="1"/>
              </p:cNvSpPr>
              <p:nvPr/>
            </p:nvSpPr>
            <p:spPr bwMode="auto">
              <a:xfrm>
                <a:off x="4800" y="2889"/>
                <a:ext cx="192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527" name="Text Box 95"/>
              <p:cNvSpPr txBox="1">
                <a:spLocks noChangeArrowheads="1"/>
              </p:cNvSpPr>
              <p:nvPr/>
            </p:nvSpPr>
            <p:spPr bwMode="auto">
              <a:xfrm>
                <a:off x="4368" y="2736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h</a:t>
                </a:r>
              </a:p>
            </p:txBody>
          </p:sp>
          <p:sp>
            <p:nvSpPr>
              <p:cNvPr id="658528" name="Text Box 96"/>
              <p:cNvSpPr txBox="1">
                <a:spLocks noChangeArrowheads="1"/>
              </p:cNvSpPr>
              <p:nvPr/>
            </p:nvSpPr>
            <p:spPr bwMode="auto">
              <a:xfrm>
                <a:off x="4512" y="2985"/>
                <a:ext cx="16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i</a:t>
                </a:r>
              </a:p>
            </p:txBody>
          </p:sp>
          <p:sp>
            <p:nvSpPr>
              <p:cNvPr id="658529" name="Text Box 97"/>
              <p:cNvSpPr txBox="1">
                <a:spLocks noChangeArrowheads="1"/>
              </p:cNvSpPr>
              <p:nvPr/>
            </p:nvSpPr>
            <p:spPr bwMode="auto">
              <a:xfrm>
                <a:off x="4970" y="2985"/>
                <a:ext cx="16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j</a:t>
                </a:r>
              </a:p>
            </p:txBody>
          </p:sp>
        </p:grpSp>
        <p:cxnSp>
          <p:nvCxnSpPr>
            <p:cNvPr id="658530" name="AutoShape 98"/>
            <p:cNvCxnSpPr>
              <a:cxnSpLocks noChangeShapeType="1"/>
            </p:cNvCxnSpPr>
            <p:nvPr/>
          </p:nvCxnSpPr>
          <p:spPr bwMode="auto">
            <a:xfrm>
              <a:off x="3648" y="1152"/>
              <a:ext cx="672" cy="288"/>
            </a:xfrm>
            <a:prstGeom prst="curvedConnector3">
              <a:avLst>
                <a:gd name="adj1" fmla="val 9092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8531" name="AutoShape 99"/>
            <p:cNvCxnSpPr>
              <a:cxnSpLocks noChangeShapeType="1"/>
            </p:cNvCxnSpPr>
            <p:nvPr/>
          </p:nvCxnSpPr>
          <p:spPr bwMode="auto">
            <a:xfrm flipV="1">
              <a:off x="3840" y="3120"/>
              <a:ext cx="336" cy="192"/>
            </a:xfrm>
            <a:prstGeom prst="curvedConnector3">
              <a:avLst>
                <a:gd name="adj1" fmla="val 8690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Theoretical results for SCM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20000"/>
              </a:spcAft>
            </a:pPr>
            <a:r>
              <a:rPr lang="en-US"/>
              <a:t>SCM can be computed in polynomial time</a:t>
            </a:r>
          </a:p>
          <a:p>
            <a:pPr>
              <a:spcAft>
                <a:spcPct val="20000"/>
              </a:spcAft>
            </a:pPr>
            <a:r>
              <a:rPr lang="en-US"/>
              <a:t>For certain types of inputs, the SCM method solves the NP-hard </a:t>
            </a:r>
            <a:r>
              <a:rPr lang="ja-JP" altLang="en-US"/>
              <a:t>“</a:t>
            </a:r>
            <a:r>
              <a:rPr lang="en-US"/>
              <a:t>Tree Compatibility</a:t>
            </a:r>
            <a:r>
              <a:rPr lang="ja-JP" altLang="en-US"/>
              <a:t>”</a:t>
            </a:r>
            <a:r>
              <a:rPr lang="en-US"/>
              <a:t> problem</a:t>
            </a:r>
          </a:p>
          <a:p>
            <a:pPr>
              <a:spcAft>
                <a:spcPct val="20000"/>
              </a:spcAft>
            </a:pPr>
            <a:r>
              <a:rPr lang="en-US"/>
              <a:t>All splits in the SCM </a:t>
            </a:r>
            <a:r>
              <a:rPr lang="ja-JP" altLang="en-US"/>
              <a:t>“</a:t>
            </a:r>
            <a:r>
              <a:rPr lang="en-US"/>
              <a:t>appear</a:t>
            </a:r>
            <a:r>
              <a:rPr lang="ja-JP" altLang="en-US"/>
              <a:t>”</a:t>
            </a:r>
            <a:r>
              <a:rPr lang="en-US"/>
              <a:t> in at least one source tree (and are not contradicted by any source tree)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Performance </a:t>
            </a:r>
            <a:r>
              <a:rPr lang="en-US" dirty="0"/>
              <a:t>of SCM</a:t>
            </a:r>
          </a:p>
        </p:txBody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Low false positive (FP) rate</a:t>
            </a:r>
          </a:p>
          <a:p>
            <a:pPr lvl="1">
              <a:buFontTx/>
              <a:buNone/>
            </a:pPr>
            <a:r>
              <a:rPr lang="en-US"/>
              <a:t>(Estimated supertree has few false edges)</a:t>
            </a:r>
          </a:p>
          <a:p>
            <a:endParaRPr lang="en-US"/>
          </a:p>
          <a:p>
            <a:r>
              <a:rPr lang="en-US"/>
              <a:t>High false negative (FN) rate</a:t>
            </a:r>
          </a:p>
          <a:p>
            <a:pPr lvl="1">
              <a:buFontTx/>
              <a:buNone/>
            </a:pPr>
            <a:r>
              <a:rPr lang="en-US"/>
              <a:t>(Estimated supertree is missing many true edges)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 II of SuperFine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239000" cy="4114800"/>
          </a:xfrm>
        </p:spPr>
        <p:txBody>
          <a:bodyPr/>
          <a:lstStyle/>
          <a:p>
            <a:r>
              <a:rPr lang="en-US" dirty="0"/>
              <a:t>Refine the tree to reduce false negatives by resolving each </a:t>
            </a:r>
            <a:r>
              <a:rPr lang="en-US" dirty="0" smtClean="0"/>
              <a:t>high degree node (“</a:t>
            </a:r>
            <a:r>
              <a:rPr lang="en-US" dirty="0" err="1" smtClean="0"/>
              <a:t>polytomy</a:t>
            </a:r>
            <a:r>
              <a:rPr lang="en-US" dirty="0" smtClean="0"/>
              <a:t>”) </a:t>
            </a:r>
            <a:r>
              <a:rPr lang="en-US" dirty="0"/>
              <a:t>using a base </a:t>
            </a:r>
            <a:r>
              <a:rPr lang="en-US" dirty="0" err="1"/>
              <a:t>supertree</a:t>
            </a:r>
            <a:r>
              <a:rPr lang="en-US" dirty="0"/>
              <a:t> method (e.g., MRP)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Resolving a single polytomy, </a:t>
            </a:r>
            <a:r>
              <a:rPr lang="en-US" i="1"/>
              <a:t>v, using MRP</a:t>
            </a:r>
            <a:endParaRPr lang="en-US"/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20000"/>
              </a:spcAft>
            </a:pPr>
            <a:r>
              <a:rPr lang="en-US" dirty="0"/>
              <a:t>Step 1: Reduce each source tree to a tree on </a:t>
            </a:r>
            <a:r>
              <a:rPr lang="en-US" dirty="0" err="1" smtClean="0"/>
              <a:t>leafset</a:t>
            </a:r>
            <a:r>
              <a:rPr lang="en-US" dirty="0" smtClean="0"/>
              <a:t> </a:t>
            </a:r>
            <a:r>
              <a:rPr lang="en-US" dirty="0"/>
              <a:t>{1,2,...,</a:t>
            </a:r>
            <a:r>
              <a:rPr lang="en-US" i="1" dirty="0"/>
              <a:t>d</a:t>
            </a:r>
            <a:r>
              <a:rPr lang="en-US" dirty="0"/>
              <a:t>} where </a:t>
            </a:r>
            <a:r>
              <a:rPr lang="en-US" i="1" dirty="0"/>
              <a:t>d</a:t>
            </a:r>
            <a:r>
              <a:rPr lang="en-US" dirty="0"/>
              <a:t>=degree(</a:t>
            </a:r>
            <a:r>
              <a:rPr lang="en-US" i="1" dirty="0"/>
              <a:t>v</a:t>
            </a:r>
            <a:r>
              <a:rPr lang="en-US" dirty="0"/>
              <a:t>) </a:t>
            </a:r>
          </a:p>
          <a:p>
            <a:pPr>
              <a:spcAft>
                <a:spcPct val="20000"/>
              </a:spcAft>
            </a:pPr>
            <a:r>
              <a:rPr lang="en-US" dirty="0"/>
              <a:t>Step 2: Apply MRP to the collection of reduced source trees, to produce a tree t on {1,2,...,</a:t>
            </a:r>
            <a:r>
              <a:rPr lang="en-US" i="1" dirty="0"/>
              <a:t>d</a:t>
            </a:r>
            <a:r>
              <a:rPr lang="en-US" dirty="0"/>
              <a:t>}</a:t>
            </a:r>
          </a:p>
          <a:p>
            <a:pPr>
              <a:spcAft>
                <a:spcPct val="20000"/>
              </a:spcAft>
            </a:pPr>
            <a:r>
              <a:rPr lang="en-US" dirty="0"/>
              <a:t>Step 3: Replace the star tree at </a:t>
            </a:r>
            <a:r>
              <a:rPr lang="en-US" i="1" dirty="0"/>
              <a:t>v</a:t>
            </a:r>
            <a:r>
              <a:rPr lang="en-US" dirty="0"/>
              <a:t> by tree </a:t>
            </a:r>
            <a:r>
              <a:rPr lang="en-US" i="1" dirty="0"/>
              <a:t>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67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/>
              <a:t>Part 1 of SuperFine</a:t>
            </a:r>
          </a:p>
        </p:txBody>
      </p:sp>
      <p:sp>
        <p:nvSpPr>
          <p:cNvPr id="670723" name="Line 3"/>
          <p:cNvSpPr>
            <a:spLocks noChangeShapeType="1"/>
          </p:cNvSpPr>
          <p:nvPr/>
        </p:nvSpPr>
        <p:spPr bwMode="auto">
          <a:xfrm>
            <a:off x="777875" y="1573213"/>
            <a:ext cx="6858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724" name="Line 4"/>
          <p:cNvSpPr>
            <a:spLocks noChangeShapeType="1"/>
          </p:cNvSpPr>
          <p:nvPr/>
        </p:nvSpPr>
        <p:spPr bwMode="auto">
          <a:xfrm flipH="1">
            <a:off x="854075" y="2259013"/>
            <a:ext cx="6096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725" name="Line 5"/>
          <p:cNvSpPr>
            <a:spLocks noChangeShapeType="1"/>
          </p:cNvSpPr>
          <p:nvPr/>
        </p:nvSpPr>
        <p:spPr bwMode="auto">
          <a:xfrm>
            <a:off x="1463675" y="2259013"/>
            <a:ext cx="914400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726" name="Line 6"/>
          <p:cNvSpPr>
            <a:spLocks noChangeShapeType="1"/>
          </p:cNvSpPr>
          <p:nvPr/>
        </p:nvSpPr>
        <p:spPr bwMode="auto">
          <a:xfrm flipH="1">
            <a:off x="2378075" y="1524000"/>
            <a:ext cx="657225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727" name="Line 7"/>
          <p:cNvSpPr>
            <a:spLocks noChangeShapeType="1"/>
          </p:cNvSpPr>
          <p:nvPr/>
        </p:nvSpPr>
        <p:spPr bwMode="auto">
          <a:xfrm>
            <a:off x="2378075" y="2286000"/>
            <a:ext cx="6858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728" name="Line 8"/>
          <p:cNvSpPr>
            <a:spLocks noChangeShapeType="1"/>
          </p:cNvSpPr>
          <p:nvPr/>
        </p:nvSpPr>
        <p:spPr bwMode="auto">
          <a:xfrm rot="5400000" flipH="1">
            <a:off x="2311400" y="1611313"/>
            <a:ext cx="381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729" name="Text Box 9"/>
          <p:cNvSpPr txBox="1">
            <a:spLocks noChangeArrowheads="1"/>
          </p:cNvSpPr>
          <p:nvPr/>
        </p:nvSpPr>
        <p:spPr bwMode="auto">
          <a:xfrm>
            <a:off x="381000" y="1190625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a</a:t>
            </a:r>
          </a:p>
        </p:txBody>
      </p:sp>
      <p:sp>
        <p:nvSpPr>
          <p:cNvPr id="670730" name="Text Box 10"/>
          <p:cNvSpPr txBox="1">
            <a:spLocks noChangeArrowheads="1"/>
          </p:cNvSpPr>
          <p:nvPr/>
        </p:nvSpPr>
        <p:spPr bwMode="auto">
          <a:xfrm>
            <a:off x="3046413" y="1081088"/>
            <a:ext cx="382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b</a:t>
            </a:r>
          </a:p>
        </p:txBody>
      </p:sp>
      <p:sp>
        <p:nvSpPr>
          <p:cNvPr id="670731" name="Text Box 11"/>
          <p:cNvSpPr txBox="1">
            <a:spLocks noChangeArrowheads="1"/>
          </p:cNvSpPr>
          <p:nvPr/>
        </p:nvSpPr>
        <p:spPr bwMode="auto">
          <a:xfrm>
            <a:off x="549275" y="2743200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c</a:t>
            </a:r>
          </a:p>
        </p:txBody>
      </p:sp>
      <p:sp>
        <p:nvSpPr>
          <p:cNvPr id="670732" name="Text Box 12"/>
          <p:cNvSpPr txBox="1">
            <a:spLocks noChangeArrowheads="1"/>
          </p:cNvSpPr>
          <p:nvPr/>
        </p:nvSpPr>
        <p:spPr bwMode="auto">
          <a:xfrm>
            <a:off x="2987675" y="2819400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d</a:t>
            </a:r>
          </a:p>
        </p:txBody>
      </p:sp>
      <p:sp>
        <p:nvSpPr>
          <p:cNvPr id="670733" name="Text Box 13"/>
          <p:cNvSpPr txBox="1">
            <a:spLocks noChangeArrowheads="1"/>
          </p:cNvSpPr>
          <p:nvPr/>
        </p:nvSpPr>
        <p:spPr bwMode="auto">
          <a:xfrm>
            <a:off x="2071688" y="1143000"/>
            <a:ext cx="382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e</a:t>
            </a:r>
          </a:p>
        </p:txBody>
      </p:sp>
      <p:sp>
        <p:nvSpPr>
          <p:cNvPr id="670734" name="Text Box 14"/>
          <p:cNvSpPr txBox="1">
            <a:spLocks noChangeArrowheads="1"/>
          </p:cNvSpPr>
          <p:nvPr/>
        </p:nvSpPr>
        <p:spPr bwMode="auto">
          <a:xfrm>
            <a:off x="1768475" y="2667000"/>
            <a:ext cx="282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f</a:t>
            </a:r>
          </a:p>
        </p:txBody>
      </p:sp>
      <p:sp>
        <p:nvSpPr>
          <p:cNvPr id="670735" name="Text Box 15"/>
          <p:cNvSpPr txBox="1">
            <a:spLocks noChangeArrowheads="1"/>
          </p:cNvSpPr>
          <p:nvPr/>
        </p:nvSpPr>
        <p:spPr bwMode="auto">
          <a:xfrm>
            <a:off x="2149475" y="2909888"/>
            <a:ext cx="382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g</a:t>
            </a:r>
          </a:p>
        </p:txBody>
      </p:sp>
      <p:grpSp>
        <p:nvGrpSpPr>
          <p:cNvPr id="670736" name="Group 16"/>
          <p:cNvGrpSpPr>
            <a:grpSpLocks/>
          </p:cNvGrpSpPr>
          <p:nvPr/>
        </p:nvGrpSpPr>
        <p:grpSpPr bwMode="auto">
          <a:xfrm>
            <a:off x="1068388" y="3962400"/>
            <a:ext cx="1295400" cy="609600"/>
            <a:chOff x="1248" y="2496"/>
            <a:chExt cx="816" cy="384"/>
          </a:xfrm>
        </p:grpSpPr>
        <p:sp>
          <p:nvSpPr>
            <p:cNvPr id="670737" name="Line 17"/>
            <p:cNvSpPr>
              <a:spLocks noChangeShapeType="1"/>
            </p:cNvSpPr>
            <p:nvPr/>
          </p:nvSpPr>
          <p:spPr bwMode="auto">
            <a:xfrm rot="5400000">
              <a:off x="1680" y="2496"/>
              <a:ext cx="384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738" name="Line 18"/>
            <p:cNvSpPr>
              <a:spLocks noChangeShapeType="1"/>
            </p:cNvSpPr>
            <p:nvPr/>
          </p:nvSpPr>
          <p:spPr bwMode="auto">
            <a:xfrm rot="5400000" flipH="1">
              <a:off x="1272" y="2472"/>
              <a:ext cx="384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0739" name="Line 19"/>
          <p:cNvSpPr>
            <a:spLocks noChangeShapeType="1"/>
          </p:cNvSpPr>
          <p:nvPr/>
        </p:nvSpPr>
        <p:spPr bwMode="auto">
          <a:xfrm rot="16200000" flipV="1">
            <a:off x="1944688" y="4838700"/>
            <a:ext cx="106680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740" name="Line 20"/>
          <p:cNvSpPr>
            <a:spLocks noChangeShapeType="1"/>
          </p:cNvSpPr>
          <p:nvPr/>
        </p:nvSpPr>
        <p:spPr bwMode="auto">
          <a:xfrm rot="-5400000" flipH="1" flipV="1">
            <a:off x="1106488" y="4991100"/>
            <a:ext cx="6096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70741" name="AutoShape 21"/>
          <p:cNvCxnSpPr>
            <a:cxnSpLocks noChangeShapeType="1"/>
            <a:stCxn id="670738" idx="0"/>
            <a:endCxn id="670740" idx="0"/>
          </p:cNvCxnSpPr>
          <p:nvPr/>
        </p:nvCxnSpPr>
        <p:spPr bwMode="auto">
          <a:xfrm>
            <a:off x="1754188" y="4572000"/>
            <a:ext cx="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0742" name="Line 22"/>
          <p:cNvSpPr>
            <a:spLocks noChangeShapeType="1"/>
          </p:cNvSpPr>
          <p:nvPr/>
        </p:nvSpPr>
        <p:spPr bwMode="auto">
          <a:xfrm flipH="1">
            <a:off x="1676400" y="5410200"/>
            <a:ext cx="609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743" name="Line 23"/>
          <p:cNvSpPr>
            <a:spLocks noChangeShapeType="1"/>
          </p:cNvSpPr>
          <p:nvPr/>
        </p:nvSpPr>
        <p:spPr bwMode="auto">
          <a:xfrm flipH="1">
            <a:off x="1906588" y="5638800"/>
            <a:ext cx="685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744" name="Line 24"/>
          <p:cNvSpPr>
            <a:spLocks noChangeShapeType="1"/>
          </p:cNvSpPr>
          <p:nvPr/>
        </p:nvSpPr>
        <p:spPr bwMode="auto">
          <a:xfrm>
            <a:off x="2287588" y="5867400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745" name="Text Box 25"/>
          <p:cNvSpPr txBox="1">
            <a:spLocks noChangeArrowheads="1"/>
          </p:cNvSpPr>
          <p:nvPr/>
        </p:nvSpPr>
        <p:spPr bwMode="auto">
          <a:xfrm>
            <a:off x="685800" y="3657600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a</a:t>
            </a:r>
          </a:p>
        </p:txBody>
      </p:sp>
      <p:sp>
        <p:nvSpPr>
          <p:cNvPr id="670746" name="Text Box 26"/>
          <p:cNvSpPr txBox="1">
            <a:spLocks noChangeArrowheads="1"/>
          </p:cNvSpPr>
          <p:nvPr/>
        </p:nvSpPr>
        <p:spPr bwMode="auto">
          <a:xfrm>
            <a:off x="2362200" y="3657600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b</a:t>
            </a:r>
          </a:p>
        </p:txBody>
      </p:sp>
      <p:sp>
        <p:nvSpPr>
          <p:cNvPr id="670747" name="Text Box 27"/>
          <p:cNvSpPr txBox="1">
            <a:spLocks noChangeArrowheads="1"/>
          </p:cNvSpPr>
          <p:nvPr/>
        </p:nvSpPr>
        <p:spPr bwMode="auto">
          <a:xfrm>
            <a:off x="763588" y="5438775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c</a:t>
            </a:r>
          </a:p>
        </p:txBody>
      </p:sp>
      <p:sp>
        <p:nvSpPr>
          <p:cNvPr id="670748" name="Text Box 28"/>
          <p:cNvSpPr txBox="1">
            <a:spLocks noChangeArrowheads="1"/>
          </p:cNvSpPr>
          <p:nvPr/>
        </p:nvSpPr>
        <p:spPr bwMode="auto">
          <a:xfrm>
            <a:off x="3125788" y="5881688"/>
            <a:ext cx="382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d</a:t>
            </a:r>
          </a:p>
        </p:txBody>
      </p:sp>
      <p:sp>
        <p:nvSpPr>
          <p:cNvPr id="670749" name="Text Box 29"/>
          <p:cNvSpPr txBox="1">
            <a:spLocks noChangeArrowheads="1"/>
          </p:cNvSpPr>
          <p:nvPr/>
        </p:nvSpPr>
        <p:spPr bwMode="auto">
          <a:xfrm>
            <a:off x="1296988" y="5715000"/>
            <a:ext cx="382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h</a:t>
            </a:r>
          </a:p>
        </p:txBody>
      </p:sp>
      <p:sp>
        <p:nvSpPr>
          <p:cNvPr id="670750" name="Text Box 30"/>
          <p:cNvSpPr txBox="1">
            <a:spLocks noChangeArrowheads="1"/>
          </p:cNvSpPr>
          <p:nvPr/>
        </p:nvSpPr>
        <p:spPr bwMode="auto">
          <a:xfrm>
            <a:off x="1677988" y="6019800"/>
            <a:ext cx="263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i</a:t>
            </a:r>
          </a:p>
        </p:txBody>
      </p:sp>
      <p:sp>
        <p:nvSpPr>
          <p:cNvPr id="670751" name="Text Box 31"/>
          <p:cNvSpPr txBox="1">
            <a:spLocks noChangeArrowheads="1"/>
          </p:cNvSpPr>
          <p:nvPr/>
        </p:nvSpPr>
        <p:spPr bwMode="auto">
          <a:xfrm>
            <a:off x="2557463" y="6019800"/>
            <a:ext cx="263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j</a:t>
            </a:r>
          </a:p>
        </p:txBody>
      </p:sp>
      <p:sp>
        <p:nvSpPr>
          <p:cNvPr id="670752" name="Line 32"/>
          <p:cNvSpPr>
            <a:spLocks noChangeShapeType="1"/>
          </p:cNvSpPr>
          <p:nvPr/>
        </p:nvSpPr>
        <p:spPr bwMode="auto">
          <a:xfrm flipH="1">
            <a:off x="2073275" y="25146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753" name="Line 33"/>
          <p:cNvSpPr>
            <a:spLocks noChangeShapeType="1"/>
          </p:cNvSpPr>
          <p:nvPr/>
        </p:nvSpPr>
        <p:spPr bwMode="auto">
          <a:xfrm flipH="1">
            <a:off x="2454275" y="2743200"/>
            <a:ext cx="381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70754" name="Group 34"/>
          <p:cNvGrpSpPr>
            <a:grpSpLocks/>
          </p:cNvGrpSpPr>
          <p:nvPr/>
        </p:nvGrpSpPr>
        <p:grpSpPr bwMode="auto">
          <a:xfrm>
            <a:off x="777875" y="1524000"/>
            <a:ext cx="2422525" cy="4572000"/>
            <a:chOff x="490" y="960"/>
            <a:chExt cx="1526" cy="2880"/>
          </a:xfrm>
        </p:grpSpPr>
        <p:grpSp>
          <p:nvGrpSpPr>
            <p:cNvPr id="670755" name="Group 35"/>
            <p:cNvGrpSpPr>
              <a:grpSpLocks/>
            </p:cNvGrpSpPr>
            <p:nvPr/>
          </p:nvGrpSpPr>
          <p:grpSpPr bwMode="auto">
            <a:xfrm>
              <a:off x="490" y="960"/>
              <a:ext cx="1440" cy="912"/>
              <a:chOff x="2736" y="1056"/>
              <a:chExt cx="1440" cy="912"/>
            </a:xfrm>
          </p:grpSpPr>
          <p:sp>
            <p:nvSpPr>
              <p:cNvPr id="670756" name="Line 36"/>
              <p:cNvSpPr>
                <a:spLocks noChangeShapeType="1"/>
              </p:cNvSpPr>
              <p:nvPr/>
            </p:nvSpPr>
            <p:spPr bwMode="auto">
              <a:xfrm>
                <a:off x="2736" y="1087"/>
                <a:ext cx="432" cy="43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757" name="Line 37"/>
              <p:cNvSpPr>
                <a:spLocks noChangeShapeType="1"/>
              </p:cNvSpPr>
              <p:nvPr/>
            </p:nvSpPr>
            <p:spPr bwMode="auto">
              <a:xfrm flipH="1">
                <a:off x="2784" y="1519"/>
                <a:ext cx="384" cy="43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758" name="Line 38"/>
              <p:cNvSpPr>
                <a:spLocks noChangeShapeType="1"/>
              </p:cNvSpPr>
              <p:nvPr/>
            </p:nvSpPr>
            <p:spPr bwMode="auto">
              <a:xfrm>
                <a:off x="3168" y="1519"/>
                <a:ext cx="576" cy="17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759" name="Line 39"/>
              <p:cNvSpPr>
                <a:spLocks noChangeShapeType="1"/>
              </p:cNvSpPr>
              <p:nvPr/>
            </p:nvSpPr>
            <p:spPr bwMode="auto">
              <a:xfrm flipH="1">
                <a:off x="3744" y="1056"/>
                <a:ext cx="414" cy="48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760" name="Line 40"/>
              <p:cNvSpPr>
                <a:spLocks noChangeShapeType="1"/>
              </p:cNvSpPr>
              <p:nvPr/>
            </p:nvSpPr>
            <p:spPr bwMode="auto">
              <a:xfrm>
                <a:off x="3744" y="1536"/>
                <a:ext cx="432" cy="43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70761" name="Group 41"/>
            <p:cNvGrpSpPr>
              <a:grpSpLocks/>
            </p:cNvGrpSpPr>
            <p:nvPr/>
          </p:nvGrpSpPr>
          <p:grpSpPr bwMode="auto">
            <a:xfrm>
              <a:off x="672" y="2496"/>
              <a:ext cx="1344" cy="1344"/>
              <a:chOff x="2928" y="2544"/>
              <a:chExt cx="1344" cy="1344"/>
            </a:xfrm>
          </p:grpSpPr>
          <p:grpSp>
            <p:nvGrpSpPr>
              <p:cNvPr id="670762" name="Group 42"/>
              <p:cNvGrpSpPr>
                <a:grpSpLocks/>
              </p:cNvGrpSpPr>
              <p:nvPr/>
            </p:nvGrpSpPr>
            <p:grpSpPr bwMode="auto">
              <a:xfrm>
                <a:off x="2928" y="2544"/>
                <a:ext cx="816" cy="384"/>
                <a:chOff x="1248" y="2496"/>
                <a:chExt cx="816" cy="384"/>
              </a:xfrm>
            </p:grpSpPr>
            <p:sp>
              <p:nvSpPr>
                <p:cNvPr id="670763" name="Line 43"/>
                <p:cNvSpPr>
                  <a:spLocks noChangeShapeType="1"/>
                </p:cNvSpPr>
                <p:nvPr/>
              </p:nvSpPr>
              <p:spPr bwMode="auto">
                <a:xfrm rot="5400000">
                  <a:off x="1680" y="2496"/>
                  <a:ext cx="384" cy="38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0764" name="Line 44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272" y="2472"/>
                  <a:ext cx="384" cy="432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70765" name="Line 45"/>
              <p:cNvSpPr>
                <a:spLocks noChangeShapeType="1"/>
              </p:cNvSpPr>
              <p:nvPr/>
            </p:nvSpPr>
            <p:spPr bwMode="auto">
              <a:xfrm rot="16200000" flipV="1">
                <a:off x="3480" y="3096"/>
                <a:ext cx="672" cy="91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766" name="Line 46"/>
              <p:cNvSpPr>
                <a:spLocks noChangeShapeType="1"/>
              </p:cNvSpPr>
              <p:nvPr/>
            </p:nvSpPr>
            <p:spPr bwMode="auto">
              <a:xfrm rot="-5400000" flipH="1" flipV="1">
                <a:off x="2952" y="3192"/>
                <a:ext cx="384" cy="43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670767" name="AutoShape 47"/>
              <p:cNvCxnSpPr>
                <a:cxnSpLocks noChangeShapeType="1"/>
                <a:stCxn id="670764" idx="0"/>
                <a:endCxn id="670766" idx="0"/>
              </p:cNvCxnSpPr>
              <p:nvPr/>
            </p:nvCxnSpPr>
            <p:spPr bwMode="auto">
              <a:xfrm>
                <a:off x="3360" y="2928"/>
                <a:ext cx="0" cy="288"/>
              </a:xfrm>
              <a:prstGeom prst="straightConnector1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670768" name="Group 48"/>
          <p:cNvGrpSpPr>
            <a:grpSpLocks/>
          </p:cNvGrpSpPr>
          <p:nvPr/>
        </p:nvGrpSpPr>
        <p:grpSpPr bwMode="auto">
          <a:xfrm>
            <a:off x="2971800" y="1066800"/>
            <a:ext cx="3140075" cy="5029200"/>
            <a:chOff x="1872" y="672"/>
            <a:chExt cx="1978" cy="3168"/>
          </a:xfrm>
        </p:grpSpPr>
        <p:sp>
          <p:nvSpPr>
            <p:cNvPr id="670769" name="Line 49"/>
            <p:cNvSpPr>
              <a:spLocks noChangeShapeType="1"/>
            </p:cNvSpPr>
            <p:nvPr/>
          </p:nvSpPr>
          <p:spPr bwMode="auto">
            <a:xfrm>
              <a:off x="2650" y="1065"/>
              <a:ext cx="998" cy="99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770" name="Line 50"/>
            <p:cNvSpPr>
              <a:spLocks noChangeShapeType="1"/>
            </p:cNvSpPr>
            <p:nvPr/>
          </p:nvSpPr>
          <p:spPr bwMode="auto">
            <a:xfrm rot="5400000">
              <a:off x="2664" y="898"/>
              <a:ext cx="777" cy="80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771" name="Line 51"/>
            <p:cNvSpPr>
              <a:spLocks noChangeShapeType="1"/>
            </p:cNvSpPr>
            <p:nvPr/>
          </p:nvSpPr>
          <p:spPr bwMode="auto">
            <a:xfrm>
              <a:off x="2640" y="2592"/>
              <a:ext cx="1008" cy="100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772" name="Line 52"/>
            <p:cNvSpPr>
              <a:spLocks noChangeShapeType="1"/>
            </p:cNvSpPr>
            <p:nvPr/>
          </p:nvSpPr>
          <p:spPr bwMode="auto">
            <a:xfrm rot="5400000">
              <a:off x="2640" y="2592"/>
              <a:ext cx="624" cy="62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773" name="Line 53"/>
            <p:cNvSpPr>
              <a:spLocks noChangeShapeType="1"/>
            </p:cNvSpPr>
            <p:nvPr/>
          </p:nvSpPr>
          <p:spPr bwMode="auto">
            <a:xfrm rot="5400000" flipH="1">
              <a:off x="3000" y="936"/>
              <a:ext cx="24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774" name="Text Box 54"/>
            <p:cNvSpPr txBox="1">
              <a:spLocks noChangeArrowheads="1"/>
            </p:cNvSpPr>
            <p:nvPr/>
          </p:nvSpPr>
          <p:spPr bwMode="auto">
            <a:xfrm>
              <a:off x="2831" y="672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e</a:t>
              </a:r>
            </a:p>
          </p:txBody>
        </p:sp>
        <p:sp>
          <p:nvSpPr>
            <p:cNvPr id="670775" name="Text Box 55"/>
            <p:cNvSpPr txBox="1">
              <a:spLocks noChangeArrowheads="1"/>
            </p:cNvSpPr>
            <p:nvPr/>
          </p:nvSpPr>
          <p:spPr bwMode="auto">
            <a:xfrm>
              <a:off x="2746" y="1824"/>
              <a:ext cx="1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f</a:t>
              </a:r>
            </a:p>
          </p:txBody>
        </p:sp>
        <p:sp>
          <p:nvSpPr>
            <p:cNvPr id="670776" name="Text Box 56"/>
            <p:cNvSpPr txBox="1">
              <a:spLocks noChangeArrowheads="1"/>
            </p:cNvSpPr>
            <p:nvPr/>
          </p:nvSpPr>
          <p:spPr bwMode="auto">
            <a:xfrm>
              <a:off x="2986" y="1977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g</a:t>
              </a:r>
            </a:p>
          </p:txBody>
        </p:sp>
        <p:sp>
          <p:nvSpPr>
            <p:cNvPr id="670777" name="Line 57"/>
            <p:cNvSpPr>
              <a:spLocks noChangeShapeType="1"/>
            </p:cNvSpPr>
            <p:nvPr/>
          </p:nvSpPr>
          <p:spPr bwMode="auto">
            <a:xfrm flipH="1">
              <a:off x="2938" y="1728"/>
              <a:ext cx="336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778" name="Line 58"/>
            <p:cNvSpPr>
              <a:spLocks noChangeShapeType="1"/>
            </p:cNvSpPr>
            <p:nvPr/>
          </p:nvSpPr>
          <p:spPr bwMode="auto">
            <a:xfrm flipH="1">
              <a:off x="3178" y="1872"/>
              <a:ext cx="24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779" name="Line 59"/>
            <p:cNvSpPr>
              <a:spLocks noChangeShapeType="1"/>
            </p:cNvSpPr>
            <p:nvPr/>
          </p:nvSpPr>
          <p:spPr bwMode="auto">
            <a:xfrm flipH="1">
              <a:off x="2757" y="3120"/>
              <a:ext cx="384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780" name="Line 60"/>
            <p:cNvSpPr>
              <a:spLocks noChangeShapeType="1"/>
            </p:cNvSpPr>
            <p:nvPr/>
          </p:nvSpPr>
          <p:spPr bwMode="auto">
            <a:xfrm flipH="1">
              <a:off x="2902" y="3264"/>
              <a:ext cx="432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781" name="Line 61"/>
            <p:cNvSpPr>
              <a:spLocks noChangeShapeType="1"/>
            </p:cNvSpPr>
            <p:nvPr/>
          </p:nvSpPr>
          <p:spPr bwMode="auto">
            <a:xfrm>
              <a:off x="3142" y="3408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782" name="Text Box 62"/>
            <p:cNvSpPr txBox="1">
              <a:spLocks noChangeArrowheads="1"/>
            </p:cNvSpPr>
            <p:nvPr/>
          </p:nvSpPr>
          <p:spPr bwMode="auto">
            <a:xfrm>
              <a:off x="2518" y="3312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h</a:t>
              </a:r>
            </a:p>
          </p:txBody>
        </p:sp>
        <p:sp>
          <p:nvSpPr>
            <p:cNvPr id="670783" name="Text Box 63"/>
            <p:cNvSpPr txBox="1">
              <a:spLocks noChangeArrowheads="1"/>
            </p:cNvSpPr>
            <p:nvPr/>
          </p:nvSpPr>
          <p:spPr bwMode="auto">
            <a:xfrm>
              <a:off x="2758" y="3504"/>
              <a:ext cx="16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i</a:t>
              </a:r>
            </a:p>
          </p:txBody>
        </p:sp>
        <p:sp>
          <p:nvSpPr>
            <p:cNvPr id="670784" name="Text Box 64"/>
            <p:cNvSpPr txBox="1">
              <a:spLocks noChangeArrowheads="1"/>
            </p:cNvSpPr>
            <p:nvPr/>
          </p:nvSpPr>
          <p:spPr bwMode="auto">
            <a:xfrm>
              <a:off x="3312" y="3504"/>
              <a:ext cx="16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j</a:t>
              </a:r>
            </a:p>
          </p:txBody>
        </p:sp>
        <p:sp>
          <p:nvSpPr>
            <p:cNvPr id="670785" name="Text Box 65"/>
            <p:cNvSpPr txBox="1">
              <a:spLocks noChangeArrowheads="1"/>
            </p:cNvSpPr>
            <p:nvPr/>
          </p:nvSpPr>
          <p:spPr bwMode="auto">
            <a:xfrm>
              <a:off x="2448" y="786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a</a:t>
              </a:r>
            </a:p>
          </p:txBody>
        </p:sp>
        <p:sp>
          <p:nvSpPr>
            <p:cNvPr id="670786" name="Text Box 66"/>
            <p:cNvSpPr txBox="1">
              <a:spLocks noChangeArrowheads="1"/>
            </p:cNvSpPr>
            <p:nvPr/>
          </p:nvSpPr>
          <p:spPr bwMode="auto">
            <a:xfrm>
              <a:off x="3455" y="681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b</a:t>
              </a:r>
            </a:p>
          </p:txBody>
        </p:sp>
        <p:sp>
          <p:nvSpPr>
            <p:cNvPr id="670787" name="Text Box 67"/>
            <p:cNvSpPr txBox="1">
              <a:spLocks noChangeArrowheads="1"/>
            </p:cNvSpPr>
            <p:nvPr/>
          </p:nvSpPr>
          <p:spPr bwMode="auto">
            <a:xfrm>
              <a:off x="2458" y="1593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c</a:t>
              </a:r>
            </a:p>
          </p:txBody>
        </p:sp>
        <p:sp>
          <p:nvSpPr>
            <p:cNvPr id="670788" name="Text Box 68"/>
            <p:cNvSpPr txBox="1">
              <a:spLocks noChangeArrowheads="1"/>
            </p:cNvSpPr>
            <p:nvPr/>
          </p:nvSpPr>
          <p:spPr bwMode="auto">
            <a:xfrm>
              <a:off x="3609" y="1977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d</a:t>
              </a:r>
            </a:p>
          </p:txBody>
        </p:sp>
        <p:sp>
          <p:nvSpPr>
            <p:cNvPr id="670789" name="Text Box 69"/>
            <p:cNvSpPr txBox="1">
              <a:spLocks noChangeArrowheads="1"/>
            </p:cNvSpPr>
            <p:nvPr/>
          </p:nvSpPr>
          <p:spPr bwMode="auto">
            <a:xfrm>
              <a:off x="2399" y="2361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a</a:t>
              </a:r>
            </a:p>
          </p:txBody>
        </p:sp>
        <p:sp>
          <p:nvSpPr>
            <p:cNvPr id="670790" name="Text Box 70"/>
            <p:cNvSpPr txBox="1">
              <a:spLocks noChangeArrowheads="1"/>
            </p:cNvSpPr>
            <p:nvPr/>
          </p:nvSpPr>
          <p:spPr bwMode="auto">
            <a:xfrm>
              <a:off x="3263" y="2352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b</a:t>
              </a:r>
            </a:p>
          </p:txBody>
        </p:sp>
        <p:sp>
          <p:nvSpPr>
            <p:cNvPr id="670791" name="Text Box 71"/>
            <p:cNvSpPr txBox="1">
              <a:spLocks noChangeArrowheads="1"/>
            </p:cNvSpPr>
            <p:nvPr/>
          </p:nvSpPr>
          <p:spPr bwMode="auto">
            <a:xfrm>
              <a:off x="2364" y="3024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c</a:t>
              </a:r>
            </a:p>
          </p:txBody>
        </p:sp>
        <p:sp>
          <p:nvSpPr>
            <p:cNvPr id="670792" name="Text Box 72"/>
            <p:cNvSpPr txBox="1">
              <a:spLocks noChangeArrowheads="1"/>
            </p:cNvSpPr>
            <p:nvPr/>
          </p:nvSpPr>
          <p:spPr bwMode="auto">
            <a:xfrm>
              <a:off x="3599" y="3513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d</a:t>
              </a:r>
            </a:p>
          </p:txBody>
        </p:sp>
        <p:sp>
          <p:nvSpPr>
            <p:cNvPr id="670793" name="Line 73"/>
            <p:cNvSpPr>
              <a:spLocks noChangeShapeType="1"/>
            </p:cNvSpPr>
            <p:nvPr/>
          </p:nvSpPr>
          <p:spPr bwMode="auto">
            <a:xfrm>
              <a:off x="2112" y="144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794" name="Line 74"/>
            <p:cNvSpPr>
              <a:spLocks noChangeShapeType="1"/>
            </p:cNvSpPr>
            <p:nvPr/>
          </p:nvSpPr>
          <p:spPr bwMode="auto">
            <a:xfrm>
              <a:off x="1872" y="29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70795" name="Group 75"/>
          <p:cNvGrpSpPr>
            <a:grpSpLocks/>
          </p:cNvGrpSpPr>
          <p:nvPr/>
        </p:nvGrpSpPr>
        <p:grpSpPr bwMode="auto">
          <a:xfrm>
            <a:off x="4724400" y="2209800"/>
            <a:ext cx="1066800" cy="3505200"/>
            <a:chOff x="2976" y="1392"/>
            <a:chExt cx="672" cy="2208"/>
          </a:xfrm>
        </p:grpSpPr>
        <p:sp>
          <p:nvSpPr>
            <p:cNvPr id="670796" name="Line 76"/>
            <p:cNvSpPr>
              <a:spLocks noChangeShapeType="1"/>
            </p:cNvSpPr>
            <p:nvPr/>
          </p:nvSpPr>
          <p:spPr bwMode="auto">
            <a:xfrm>
              <a:off x="2976" y="1392"/>
              <a:ext cx="672" cy="672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797" name="Line 77"/>
            <p:cNvSpPr>
              <a:spLocks noChangeShapeType="1"/>
            </p:cNvSpPr>
            <p:nvPr/>
          </p:nvSpPr>
          <p:spPr bwMode="auto">
            <a:xfrm>
              <a:off x="2976" y="2928"/>
              <a:ext cx="672" cy="672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70798" name="Group 78"/>
          <p:cNvGrpSpPr>
            <a:grpSpLocks/>
          </p:cNvGrpSpPr>
          <p:nvPr/>
        </p:nvGrpSpPr>
        <p:grpSpPr bwMode="auto">
          <a:xfrm>
            <a:off x="5791200" y="1828800"/>
            <a:ext cx="3124200" cy="3429000"/>
            <a:chOff x="3648" y="1152"/>
            <a:chExt cx="1968" cy="2160"/>
          </a:xfrm>
        </p:grpSpPr>
        <p:grpSp>
          <p:nvGrpSpPr>
            <p:cNvPr id="670799" name="Group 79"/>
            <p:cNvGrpSpPr>
              <a:grpSpLocks/>
            </p:cNvGrpSpPr>
            <p:nvPr/>
          </p:nvGrpSpPr>
          <p:grpSpPr bwMode="auto">
            <a:xfrm>
              <a:off x="4118" y="1584"/>
              <a:ext cx="1498" cy="1728"/>
              <a:chOff x="4118" y="1584"/>
              <a:chExt cx="1498" cy="1728"/>
            </a:xfrm>
          </p:grpSpPr>
          <p:sp>
            <p:nvSpPr>
              <p:cNvPr id="670800" name="Line 80"/>
              <p:cNvSpPr>
                <a:spLocks noChangeShapeType="1"/>
              </p:cNvSpPr>
              <p:nvPr/>
            </p:nvSpPr>
            <p:spPr bwMode="auto">
              <a:xfrm>
                <a:off x="4320" y="1977"/>
                <a:ext cx="1008" cy="10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801" name="Line 81"/>
              <p:cNvSpPr>
                <a:spLocks noChangeShapeType="1"/>
              </p:cNvSpPr>
              <p:nvPr/>
            </p:nvSpPr>
            <p:spPr bwMode="auto">
              <a:xfrm rot="5400000">
                <a:off x="4334" y="1810"/>
                <a:ext cx="777" cy="80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802" name="Line 82"/>
              <p:cNvSpPr>
                <a:spLocks noChangeShapeType="1"/>
              </p:cNvSpPr>
              <p:nvPr/>
            </p:nvSpPr>
            <p:spPr bwMode="auto">
              <a:xfrm rot="5400000" flipH="1">
                <a:off x="4670" y="1848"/>
                <a:ext cx="24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803" name="Text Box 83"/>
              <p:cNvSpPr txBox="1">
                <a:spLocks noChangeArrowheads="1"/>
              </p:cNvSpPr>
              <p:nvPr/>
            </p:nvSpPr>
            <p:spPr bwMode="auto">
              <a:xfrm>
                <a:off x="4501" y="1584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e</a:t>
                </a:r>
              </a:p>
            </p:txBody>
          </p:sp>
          <p:sp>
            <p:nvSpPr>
              <p:cNvPr id="670804" name="Text Box 84"/>
              <p:cNvSpPr txBox="1">
                <a:spLocks noChangeArrowheads="1"/>
              </p:cNvSpPr>
              <p:nvPr/>
            </p:nvSpPr>
            <p:spPr bwMode="auto">
              <a:xfrm>
                <a:off x="5184" y="2064"/>
                <a:ext cx="1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f</a:t>
                </a:r>
              </a:p>
            </p:txBody>
          </p:sp>
          <p:sp>
            <p:nvSpPr>
              <p:cNvPr id="670805" name="Text Box 85"/>
              <p:cNvSpPr txBox="1">
                <a:spLocks noChangeArrowheads="1"/>
              </p:cNvSpPr>
              <p:nvPr/>
            </p:nvSpPr>
            <p:spPr bwMode="auto">
              <a:xfrm>
                <a:off x="5375" y="2274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g</a:t>
                </a:r>
              </a:p>
            </p:txBody>
          </p:sp>
          <p:sp>
            <p:nvSpPr>
              <p:cNvPr id="670806" name="Line 86"/>
              <p:cNvSpPr>
                <a:spLocks noChangeShapeType="1"/>
              </p:cNvSpPr>
              <p:nvPr/>
            </p:nvSpPr>
            <p:spPr bwMode="auto">
              <a:xfrm flipH="1">
                <a:off x="4992" y="2313"/>
                <a:ext cx="144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807" name="Line 87"/>
              <p:cNvSpPr>
                <a:spLocks noChangeShapeType="1"/>
              </p:cNvSpPr>
              <p:nvPr/>
            </p:nvSpPr>
            <p:spPr bwMode="auto">
              <a:xfrm flipH="1">
                <a:off x="4992" y="2553"/>
                <a:ext cx="384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808" name="Text Box 88"/>
              <p:cNvSpPr txBox="1">
                <a:spLocks noChangeArrowheads="1"/>
              </p:cNvSpPr>
              <p:nvPr/>
            </p:nvSpPr>
            <p:spPr bwMode="auto">
              <a:xfrm>
                <a:off x="4118" y="1698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a</a:t>
                </a:r>
              </a:p>
            </p:txBody>
          </p:sp>
          <p:sp>
            <p:nvSpPr>
              <p:cNvPr id="670809" name="Text Box 89"/>
              <p:cNvSpPr txBox="1">
                <a:spLocks noChangeArrowheads="1"/>
              </p:cNvSpPr>
              <p:nvPr/>
            </p:nvSpPr>
            <p:spPr bwMode="auto">
              <a:xfrm>
                <a:off x="5125" y="1593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b</a:t>
                </a:r>
              </a:p>
            </p:txBody>
          </p:sp>
          <p:sp>
            <p:nvSpPr>
              <p:cNvPr id="670810" name="Text Box 90"/>
              <p:cNvSpPr txBox="1">
                <a:spLocks noChangeArrowheads="1"/>
              </p:cNvSpPr>
              <p:nvPr/>
            </p:nvSpPr>
            <p:spPr bwMode="auto">
              <a:xfrm>
                <a:off x="4128" y="2505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c</a:t>
                </a:r>
              </a:p>
            </p:txBody>
          </p:sp>
          <p:sp>
            <p:nvSpPr>
              <p:cNvPr id="670811" name="Text Box 91"/>
              <p:cNvSpPr txBox="1">
                <a:spLocks noChangeArrowheads="1"/>
              </p:cNvSpPr>
              <p:nvPr/>
            </p:nvSpPr>
            <p:spPr bwMode="auto">
              <a:xfrm>
                <a:off x="5279" y="2889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d</a:t>
                </a:r>
              </a:p>
            </p:txBody>
          </p:sp>
          <p:sp>
            <p:nvSpPr>
              <p:cNvPr id="670812" name="Line 92"/>
              <p:cNvSpPr>
                <a:spLocks noChangeShapeType="1"/>
              </p:cNvSpPr>
              <p:nvPr/>
            </p:nvSpPr>
            <p:spPr bwMode="auto">
              <a:xfrm flipH="1">
                <a:off x="4560" y="2649"/>
                <a:ext cx="432" cy="13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813" name="Line 93"/>
              <p:cNvSpPr>
                <a:spLocks noChangeShapeType="1"/>
              </p:cNvSpPr>
              <p:nvPr/>
            </p:nvSpPr>
            <p:spPr bwMode="auto">
              <a:xfrm flipH="1">
                <a:off x="4656" y="2649"/>
                <a:ext cx="336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814" name="Line 94"/>
              <p:cNvSpPr>
                <a:spLocks noChangeShapeType="1"/>
              </p:cNvSpPr>
              <p:nvPr/>
            </p:nvSpPr>
            <p:spPr bwMode="auto">
              <a:xfrm>
                <a:off x="4800" y="2889"/>
                <a:ext cx="192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815" name="Text Box 95"/>
              <p:cNvSpPr txBox="1">
                <a:spLocks noChangeArrowheads="1"/>
              </p:cNvSpPr>
              <p:nvPr/>
            </p:nvSpPr>
            <p:spPr bwMode="auto">
              <a:xfrm>
                <a:off x="4368" y="2736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h</a:t>
                </a:r>
              </a:p>
            </p:txBody>
          </p:sp>
          <p:sp>
            <p:nvSpPr>
              <p:cNvPr id="670816" name="Text Box 96"/>
              <p:cNvSpPr txBox="1">
                <a:spLocks noChangeArrowheads="1"/>
              </p:cNvSpPr>
              <p:nvPr/>
            </p:nvSpPr>
            <p:spPr bwMode="auto">
              <a:xfrm>
                <a:off x="4512" y="2985"/>
                <a:ext cx="16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i</a:t>
                </a:r>
              </a:p>
            </p:txBody>
          </p:sp>
          <p:sp>
            <p:nvSpPr>
              <p:cNvPr id="670817" name="Text Box 97"/>
              <p:cNvSpPr txBox="1">
                <a:spLocks noChangeArrowheads="1"/>
              </p:cNvSpPr>
              <p:nvPr/>
            </p:nvSpPr>
            <p:spPr bwMode="auto">
              <a:xfrm>
                <a:off x="4970" y="2985"/>
                <a:ext cx="16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j</a:t>
                </a:r>
              </a:p>
            </p:txBody>
          </p:sp>
        </p:grpSp>
        <p:cxnSp>
          <p:nvCxnSpPr>
            <p:cNvPr id="670818" name="AutoShape 98"/>
            <p:cNvCxnSpPr>
              <a:cxnSpLocks noChangeShapeType="1"/>
            </p:cNvCxnSpPr>
            <p:nvPr/>
          </p:nvCxnSpPr>
          <p:spPr bwMode="auto">
            <a:xfrm>
              <a:off x="3648" y="1152"/>
              <a:ext cx="672" cy="288"/>
            </a:xfrm>
            <a:prstGeom prst="curvedConnector3">
              <a:avLst>
                <a:gd name="adj1" fmla="val 9092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0819" name="AutoShape 99"/>
            <p:cNvCxnSpPr>
              <a:cxnSpLocks noChangeShapeType="1"/>
            </p:cNvCxnSpPr>
            <p:nvPr/>
          </p:nvCxnSpPr>
          <p:spPr bwMode="auto">
            <a:xfrm flipV="1">
              <a:off x="3840" y="3120"/>
              <a:ext cx="336" cy="192"/>
            </a:xfrm>
            <a:prstGeom prst="curvedConnector3">
              <a:avLst>
                <a:gd name="adj1" fmla="val 8690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77200" cy="1143000"/>
          </a:xfrm>
        </p:spPr>
        <p:txBody>
          <a:bodyPr/>
          <a:lstStyle/>
          <a:p>
            <a:r>
              <a:rPr lang="en-US" dirty="0"/>
              <a:t>Part </a:t>
            </a:r>
            <a:r>
              <a:rPr lang="en-US" dirty="0" smtClean="0"/>
              <a:t>II, Step 1 </a:t>
            </a:r>
            <a:r>
              <a:rPr lang="en-US" dirty="0"/>
              <a:t>of </a:t>
            </a:r>
            <a:r>
              <a:rPr lang="en-US" dirty="0" err="1"/>
              <a:t>SuperFine</a:t>
            </a:r>
            <a:endParaRPr lang="en-US" dirty="0"/>
          </a:p>
        </p:txBody>
      </p:sp>
      <p:grpSp>
        <p:nvGrpSpPr>
          <p:cNvPr id="672771" name="Group 3"/>
          <p:cNvGrpSpPr>
            <a:grpSpLocks/>
          </p:cNvGrpSpPr>
          <p:nvPr/>
        </p:nvGrpSpPr>
        <p:grpSpPr bwMode="auto">
          <a:xfrm>
            <a:off x="1143000" y="1371600"/>
            <a:ext cx="2378075" cy="2743200"/>
            <a:chOff x="4118" y="1584"/>
            <a:chExt cx="1498" cy="1728"/>
          </a:xfrm>
        </p:grpSpPr>
        <p:sp>
          <p:nvSpPr>
            <p:cNvPr id="672772" name="Line 4"/>
            <p:cNvSpPr>
              <a:spLocks noChangeShapeType="1"/>
            </p:cNvSpPr>
            <p:nvPr/>
          </p:nvSpPr>
          <p:spPr bwMode="auto">
            <a:xfrm>
              <a:off x="4320" y="1977"/>
              <a:ext cx="1008" cy="10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773" name="Line 5"/>
            <p:cNvSpPr>
              <a:spLocks noChangeShapeType="1"/>
            </p:cNvSpPr>
            <p:nvPr/>
          </p:nvSpPr>
          <p:spPr bwMode="auto">
            <a:xfrm rot="5400000">
              <a:off x="4334" y="1810"/>
              <a:ext cx="777" cy="8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774" name="Line 6"/>
            <p:cNvSpPr>
              <a:spLocks noChangeShapeType="1"/>
            </p:cNvSpPr>
            <p:nvPr/>
          </p:nvSpPr>
          <p:spPr bwMode="auto">
            <a:xfrm rot="5400000" flipH="1">
              <a:off x="4670" y="1848"/>
              <a:ext cx="24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775" name="Text Box 7"/>
            <p:cNvSpPr txBox="1">
              <a:spLocks noChangeArrowheads="1"/>
            </p:cNvSpPr>
            <p:nvPr/>
          </p:nvSpPr>
          <p:spPr bwMode="auto">
            <a:xfrm>
              <a:off x="4501" y="1584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e</a:t>
              </a:r>
            </a:p>
          </p:txBody>
        </p:sp>
        <p:sp>
          <p:nvSpPr>
            <p:cNvPr id="672776" name="Text Box 8"/>
            <p:cNvSpPr txBox="1">
              <a:spLocks noChangeArrowheads="1"/>
            </p:cNvSpPr>
            <p:nvPr/>
          </p:nvSpPr>
          <p:spPr bwMode="auto">
            <a:xfrm>
              <a:off x="5184" y="2064"/>
              <a:ext cx="1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f</a:t>
              </a:r>
            </a:p>
          </p:txBody>
        </p:sp>
        <p:sp>
          <p:nvSpPr>
            <p:cNvPr id="672777" name="Text Box 9"/>
            <p:cNvSpPr txBox="1">
              <a:spLocks noChangeArrowheads="1"/>
            </p:cNvSpPr>
            <p:nvPr/>
          </p:nvSpPr>
          <p:spPr bwMode="auto">
            <a:xfrm>
              <a:off x="5375" y="2274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g</a:t>
              </a:r>
            </a:p>
          </p:txBody>
        </p:sp>
        <p:sp>
          <p:nvSpPr>
            <p:cNvPr id="672778" name="Line 10"/>
            <p:cNvSpPr>
              <a:spLocks noChangeShapeType="1"/>
            </p:cNvSpPr>
            <p:nvPr/>
          </p:nvSpPr>
          <p:spPr bwMode="auto">
            <a:xfrm flipH="1">
              <a:off x="4992" y="2313"/>
              <a:ext cx="14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779" name="Line 11"/>
            <p:cNvSpPr>
              <a:spLocks noChangeShapeType="1"/>
            </p:cNvSpPr>
            <p:nvPr/>
          </p:nvSpPr>
          <p:spPr bwMode="auto">
            <a:xfrm flipH="1">
              <a:off x="4992" y="2553"/>
              <a:ext cx="384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780" name="Text Box 12"/>
            <p:cNvSpPr txBox="1">
              <a:spLocks noChangeArrowheads="1"/>
            </p:cNvSpPr>
            <p:nvPr/>
          </p:nvSpPr>
          <p:spPr bwMode="auto">
            <a:xfrm>
              <a:off x="4118" y="1698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a</a:t>
              </a:r>
            </a:p>
          </p:txBody>
        </p:sp>
        <p:sp>
          <p:nvSpPr>
            <p:cNvPr id="672781" name="Text Box 13"/>
            <p:cNvSpPr txBox="1">
              <a:spLocks noChangeArrowheads="1"/>
            </p:cNvSpPr>
            <p:nvPr/>
          </p:nvSpPr>
          <p:spPr bwMode="auto">
            <a:xfrm>
              <a:off x="5125" y="1593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b</a:t>
              </a:r>
            </a:p>
          </p:txBody>
        </p:sp>
        <p:sp>
          <p:nvSpPr>
            <p:cNvPr id="672782" name="Text Box 14"/>
            <p:cNvSpPr txBox="1">
              <a:spLocks noChangeArrowheads="1"/>
            </p:cNvSpPr>
            <p:nvPr/>
          </p:nvSpPr>
          <p:spPr bwMode="auto">
            <a:xfrm>
              <a:off x="4128" y="2505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c</a:t>
              </a:r>
            </a:p>
          </p:txBody>
        </p:sp>
        <p:sp>
          <p:nvSpPr>
            <p:cNvPr id="672783" name="Text Box 15"/>
            <p:cNvSpPr txBox="1">
              <a:spLocks noChangeArrowheads="1"/>
            </p:cNvSpPr>
            <p:nvPr/>
          </p:nvSpPr>
          <p:spPr bwMode="auto">
            <a:xfrm>
              <a:off x="5279" y="2889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d</a:t>
              </a:r>
            </a:p>
          </p:txBody>
        </p:sp>
        <p:sp>
          <p:nvSpPr>
            <p:cNvPr id="672784" name="Line 16"/>
            <p:cNvSpPr>
              <a:spLocks noChangeShapeType="1"/>
            </p:cNvSpPr>
            <p:nvPr/>
          </p:nvSpPr>
          <p:spPr bwMode="auto">
            <a:xfrm flipH="1">
              <a:off x="4560" y="2649"/>
              <a:ext cx="432" cy="1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785" name="Line 17"/>
            <p:cNvSpPr>
              <a:spLocks noChangeShapeType="1"/>
            </p:cNvSpPr>
            <p:nvPr/>
          </p:nvSpPr>
          <p:spPr bwMode="auto">
            <a:xfrm flipH="1">
              <a:off x="4656" y="2649"/>
              <a:ext cx="336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786" name="Line 18"/>
            <p:cNvSpPr>
              <a:spLocks noChangeShapeType="1"/>
            </p:cNvSpPr>
            <p:nvPr/>
          </p:nvSpPr>
          <p:spPr bwMode="auto">
            <a:xfrm>
              <a:off x="4800" y="2889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787" name="Text Box 19"/>
            <p:cNvSpPr txBox="1">
              <a:spLocks noChangeArrowheads="1"/>
            </p:cNvSpPr>
            <p:nvPr/>
          </p:nvSpPr>
          <p:spPr bwMode="auto">
            <a:xfrm>
              <a:off x="4368" y="2736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h</a:t>
              </a:r>
            </a:p>
          </p:txBody>
        </p:sp>
        <p:sp>
          <p:nvSpPr>
            <p:cNvPr id="672788" name="Text Box 20"/>
            <p:cNvSpPr txBox="1">
              <a:spLocks noChangeArrowheads="1"/>
            </p:cNvSpPr>
            <p:nvPr/>
          </p:nvSpPr>
          <p:spPr bwMode="auto">
            <a:xfrm>
              <a:off x="4512" y="2985"/>
              <a:ext cx="16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i</a:t>
              </a:r>
            </a:p>
          </p:txBody>
        </p:sp>
        <p:sp>
          <p:nvSpPr>
            <p:cNvPr id="672789" name="Text Box 21"/>
            <p:cNvSpPr txBox="1">
              <a:spLocks noChangeArrowheads="1"/>
            </p:cNvSpPr>
            <p:nvPr/>
          </p:nvSpPr>
          <p:spPr bwMode="auto">
            <a:xfrm>
              <a:off x="4970" y="2985"/>
              <a:ext cx="16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j</a:t>
              </a:r>
            </a:p>
          </p:txBody>
        </p:sp>
      </p:grpSp>
      <p:sp>
        <p:nvSpPr>
          <p:cNvPr id="672790" name="Oval 22"/>
          <p:cNvSpPr>
            <a:spLocks noChangeArrowheads="1"/>
          </p:cNvSpPr>
          <p:nvPr/>
        </p:nvSpPr>
        <p:spPr bwMode="auto">
          <a:xfrm>
            <a:off x="2454275" y="2971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72791" name="Group 23"/>
          <p:cNvGrpSpPr>
            <a:grpSpLocks/>
          </p:cNvGrpSpPr>
          <p:nvPr/>
        </p:nvGrpSpPr>
        <p:grpSpPr bwMode="auto">
          <a:xfrm>
            <a:off x="1828800" y="2438400"/>
            <a:ext cx="1371600" cy="1219200"/>
            <a:chOff x="1152" y="1536"/>
            <a:chExt cx="864" cy="768"/>
          </a:xfrm>
        </p:grpSpPr>
        <p:sp>
          <p:nvSpPr>
            <p:cNvPr id="672792" name="Oval 24"/>
            <p:cNvSpPr>
              <a:spLocks noChangeArrowheads="1"/>
            </p:cNvSpPr>
            <p:nvPr/>
          </p:nvSpPr>
          <p:spPr bwMode="auto">
            <a:xfrm>
              <a:off x="1200" y="153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793" name="Oval 25"/>
            <p:cNvSpPr>
              <a:spLocks noChangeArrowheads="1"/>
            </p:cNvSpPr>
            <p:nvPr/>
          </p:nvSpPr>
          <p:spPr bwMode="auto">
            <a:xfrm>
              <a:off x="1152" y="20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794" name="Oval 26"/>
            <p:cNvSpPr>
              <a:spLocks noChangeArrowheads="1"/>
            </p:cNvSpPr>
            <p:nvPr/>
          </p:nvSpPr>
          <p:spPr bwMode="auto">
            <a:xfrm>
              <a:off x="1680" y="1536"/>
              <a:ext cx="96" cy="9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rgbClr val="99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795" name="Oval 27"/>
            <p:cNvSpPr>
              <a:spLocks noChangeArrowheads="1"/>
            </p:cNvSpPr>
            <p:nvPr/>
          </p:nvSpPr>
          <p:spPr bwMode="auto">
            <a:xfrm>
              <a:off x="1920" y="1776"/>
              <a:ext cx="96" cy="96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796" name="Oval 28"/>
            <p:cNvSpPr>
              <a:spLocks noChangeArrowheads="1"/>
            </p:cNvSpPr>
            <p:nvPr/>
          </p:nvSpPr>
          <p:spPr bwMode="auto">
            <a:xfrm>
              <a:off x="1392" y="2112"/>
              <a:ext cx="96" cy="96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797" name="Oval 29"/>
            <p:cNvSpPr>
              <a:spLocks noChangeArrowheads="1"/>
            </p:cNvSpPr>
            <p:nvPr/>
          </p:nvSpPr>
          <p:spPr bwMode="auto">
            <a:xfrm>
              <a:off x="1872" y="2208"/>
              <a:ext cx="96" cy="96"/>
            </a:xfrm>
            <a:prstGeom prst="ellipse">
              <a:avLst/>
            </a:prstGeom>
            <a:solidFill>
              <a:srgbClr val="008004"/>
            </a:solidFill>
            <a:ln w="9525">
              <a:solidFill>
                <a:srgbClr val="00800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72798" name="Group 30"/>
          <p:cNvGrpSpPr>
            <a:grpSpLocks/>
          </p:cNvGrpSpPr>
          <p:nvPr/>
        </p:nvGrpSpPr>
        <p:grpSpPr bwMode="auto">
          <a:xfrm>
            <a:off x="381000" y="4572000"/>
            <a:ext cx="3940175" cy="1752600"/>
            <a:chOff x="240" y="2880"/>
            <a:chExt cx="2482" cy="1104"/>
          </a:xfrm>
        </p:grpSpPr>
        <p:sp>
          <p:nvSpPr>
            <p:cNvPr id="672799" name="Oval 31"/>
            <p:cNvSpPr>
              <a:spLocks noChangeArrowheads="1"/>
            </p:cNvSpPr>
            <p:nvPr/>
          </p:nvSpPr>
          <p:spPr bwMode="auto">
            <a:xfrm>
              <a:off x="1392" y="2880"/>
              <a:ext cx="96" cy="96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800" name="Oval 32"/>
            <p:cNvSpPr>
              <a:spLocks noChangeArrowheads="1"/>
            </p:cNvSpPr>
            <p:nvPr/>
          </p:nvSpPr>
          <p:spPr bwMode="auto">
            <a:xfrm>
              <a:off x="2592" y="3609"/>
              <a:ext cx="96" cy="9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rgbClr val="99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801" name="Oval 33"/>
            <p:cNvSpPr>
              <a:spLocks noChangeArrowheads="1"/>
            </p:cNvSpPr>
            <p:nvPr/>
          </p:nvSpPr>
          <p:spPr bwMode="auto">
            <a:xfrm>
              <a:off x="2112" y="3609"/>
              <a:ext cx="96" cy="96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802" name="Oval 34"/>
            <p:cNvSpPr>
              <a:spLocks noChangeArrowheads="1"/>
            </p:cNvSpPr>
            <p:nvPr/>
          </p:nvSpPr>
          <p:spPr bwMode="auto">
            <a:xfrm>
              <a:off x="1632" y="3609"/>
              <a:ext cx="96" cy="96"/>
            </a:xfrm>
            <a:prstGeom prst="ellipse">
              <a:avLst/>
            </a:prstGeom>
            <a:solidFill>
              <a:srgbClr val="008004"/>
            </a:solidFill>
            <a:ln w="9525">
              <a:solidFill>
                <a:srgbClr val="00800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803" name="Line 35"/>
            <p:cNvSpPr>
              <a:spLocks noChangeShapeType="1"/>
            </p:cNvSpPr>
            <p:nvPr/>
          </p:nvSpPr>
          <p:spPr bwMode="auto">
            <a:xfrm flipH="1">
              <a:off x="384" y="2928"/>
              <a:ext cx="384" cy="5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804" name="Line 36"/>
            <p:cNvSpPr>
              <a:spLocks noChangeShapeType="1"/>
            </p:cNvSpPr>
            <p:nvPr/>
          </p:nvSpPr>
          <p:spPr bwMode="auto">
            <a:xfrm flipH="1">
              <a:off x="624" y="2928"/>
              <a:ext cx="144" cy="5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805" name="Line 37"/>
            <p:cNvSpPr>
              <a:spLocks noChangeShapeType="1"/>
            </p:cNvSpPr>
            <p:nvPr/>
          </p:nvSpPr>
          <p:spPr bwMode="auto">
            <a:xfrm>
              <a:off x="768" y="2928"/>
              <a:ext cx="288" cy="5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806" name="Line 38"/>
            <p:cNvSpPr>
              <a:spLocks noChangeShapeType="1"/>
            </p:cNvSpPr>
            <p:nvPr/>
          </p:nvSpPr>
          <p:spPr bwMode="auto">
            <a:xfrm flipH="1">
              <a:off x="816" y="3216"/>
              <a:ext cx="96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807" name="Text Box 39"/>
            <p:cNvSpPr txBox="1">
              <a:spLocks noChangeArrowheads="1"/>
            </p:cNvSpPr>
            <p:nvPr/>
          </p:nvSpPr>
          <p:spPr bwMode="auto">
            <a:xfrm>
              <a:off x="240" y="3504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672808" name="Text Box 40"/>
            <p:cNvSpPr txBox="1">
              <a:spLocks noChangeArrowheads="1"/>
            </p:cNvSpPr>
            <p:nvPr/>
          </p:nvSpPr>
          <p:spPr bwMode="auto">
            <a:xfrm>
              <a:off x="960" y="3504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672809" name="Text Box 41"/>
            <p:cNvSpPr txBox="1">
              <a:spLocks noChangeArrowheads="1"/>
            </p:cNvSpPr>
            <p:nvPr/>
          </p:nvSpPr>
          <p:spPr bwMode="auto">
            <a:xfrm>
              <a:off x="480" y="3504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672810" name="Text Box 42"/>
            <p:cNvSpPr txBox="1">
              <a:spLocks noChangeArrowheads="1"/>
            </p:cNvSpPr>
            <p:nvPr/>
          </p:nvSpPr>
          <p:spPr bwMode="auto">
            <a:xfrm>
              <a:off x="720" y="3504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672811" name="Oval 43"/>
            <p:cNvSpPr>
              <a:spLocks noChangeArrowheads="1"/>
            </p:cNvSpPr>
            <p:nvPr/>
          </p:nvSpPr>
          <p:spPr bwMode="auto">
            <a:xfrm>
              <a:off x="720" y="288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812" name="Text Box 44"/>
            <p:cNvSpPr txBox="1">
              <a:spLocks noChangeArrowheads="1"/>
            </p:cNvSpPr>
            <p:nvPr/>
          </p:nvSpPr>
          <p:spPr bwMode="auto">
            <a:xfrm>
              <a:off x="1296" y="2928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9933"/>
                  </a:solidFill>
                </a:rPr>
                <a:t>h</a:t>
              </a:r>
            </a:p>
          </p:txBody>
        </p:sp>
        <p:sp>
          <p:nvSpPr>
            <p:cNvPr id="672813" name="Line 45"/>
            <p:cNvSpPr>
              <a:spLocks noChangeShapeType="1"/>
            </p:cNvSpPr>
            <p:nvPr/>
          </p:nvSpPr>
          <p:spPr bwMode="auto">
            <a:xfrm flipH="1">
              <a:off x="2016" y="2928"/>
              <a:ext cx="144" cy="288"/>
            </a:xfrm>
            <a:prstGeom prst="lin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814" name="Line 46"/>
            <p:cNvSpPr>
              <a:spLocks noChangeShapeType="1"/>
            </p:cNvSpPr>
            <p:nvPr/>
          </p:nvSpPr>
          <p:spPr bwMode="auto">
            <a:xfrm>
              <a:off x="2160" y="2928"/>
              <a:ext cx="144" cy="288"/>
            </a:xfrm>
            <a:prstGeom prst="lin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815" name="Text Box 47"/>
            <p:cNvSpPr txBox="1">
              <a:spLocks noChangeArrowheads="1"/>
            </p:cNvSpPr>
            <p:nvPr/>
          </p:nvSpPr>
          <p:spPr bwMode="auto">
            <a:xfrm>
              <a:off x="1872" y="3120"/>
              <a:ext cx="16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99CC00"/>
                  </a:solidFill>
                </a:rPr>
                <a:t>i</a:t>
              </a:r>
            </a:p>
          </p:txBody>
        </p:sp>
        <p:sp>
          <p:nvSpPr>
            <p:cNvPr id="672816" name="Text Box 48"/>
            <p:cNvSpPr txBox="1">
              <a:spLocks noChangeArrowheads="1"/>
            </p:cNvSpPr>
            <p:nvPr/>
          </p:nvSpPr>
          <p:spPr bwMode="auto">
            <a:xfrm>
              <a:off x="2304" y="3168"/>
              <a:ext cx="16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99CC00"/>
                  </a:solidFill>
                </a:rPr>
                <a:t>j</a:t>
              </a:r>
            </a:p>
          </p:txBody>
        </p:sp>
        <p:sp>
          <p:nvSpPr>
            <p:cNvPr id="672817" name="Text Box 49"/>
            <p:cNvSpPr txBox="1">
              <a:spLocks noChangeArrowheads="1"/>
            </p:cNvSpPr>
            <p:nvPr/>
          </p:nvSpPr>
          <p:spPr bwMode="auto">
            <a:xfrm>
              <a:off x="1536" y="3657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8004"/>
                  </a:solidFill>
                </a:rPr>
                <a:t>d</a:t>
              </a:r>
            </a:p>
          </p:txBody>
        </p:sp>
        <p:sp>
          <p:nvSpPr>
            <p:cNvPr id="672818" name="Text Box 50"/>
            <p:cNvSpPr txBox="1">
              <a:spLocks noChangeArrowheads="1"/>
            </p:cNvSpPr>
            <p:nvPr/>
          </p:nvSpPr>
          <p:spPr bwMode="auto">
            <a:xfrm>
              <a:off x="2544" y="3657"/>
              <a:ext cx="1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990099"/>
                  </a:solidFill>
                </a:rPr>
                <a:t>f</a:t>
              </a:r>
            </a:p>
          </p:txBody>
        </p:sp>
        <p:sp>
          <p:nvSpPr>
            <p:cNvPr id="672819" name="Text Box 51"/>
            <p:cNvSpPr txBox="1">
              <a:spLocks noChangeArrowheads="1"/>
            </p:cNvSpPr>
            <p:nvPr/>
          </p:nvSpPr>
          <p:spPr bwMode="auto">
            <a:xfrm>
              <a:off x="2016" y="3657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3399"/>
                  </a:solidFill>
                </a:rPr>
                <a:t>g</a:t>
              </a:r>
            </a:p>
          </p:txBody>
        </p:sp>
        <p:sp>
          <p:nvSpPr>
            <p:cNvPr id="672820" name="Oval 52"/>
            <p:cNvSpPr>
              <a:spLocks noChangeArrowheads="1"/>
            </p:cNvSpPr>
            <p:nvPr/>
          </p:nvSpPr>
          <p:spPr bwMode="auto">
            <a:xfrm>
              <a:off x="2112" y="2880"/>
              <a:ext cx="96" cy="96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72821" name="Group 53"/>
          <p:cNvGrpSpPr>
            <a:grpSpLocks/>
          </p:cNvGrpSpPr>
          <p:nvPr/>
        </p:nvGrpSpPr>
        <p:grpSpPr bwMode="auto">
          <a:xfrm>
            <a:off x="788988" y="4343400"/>
            <a:ext cx="3375025" cy="1600200"/>
            <a:chOff x="2945" y="2688"/>
            <a:chExt cx="2126" cy="1008"/>
          </a:xfrm>
        </p:grpSpPr>
        <p:sp>
          <p:nvSpPr>
            <p:cNvPr id="672822" name="Text Box 54"/>
            <p:cNvSpPr txBox="1">
              <a:spLocks noChangeArrowheads="1"/>
            </p:cNvSpPr>
            <p:nvPr/>
          </p:nvSpPr>
          <p:spPr bwMode="auto">
            <a:xfrm>
              <a:off x="2945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672823" name="Text Box 55"/>
            <p:cNvSpPr txBox="1">
              <a:spLocks noChangeArrowheads="1"/>
            </p:cNvSpPr>
            <p:nvPr/>
          </p:nvSpPr>
          <p:spPr bwMode="auto">
            <a:xfrm>
              <a:off x="3600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672824" name="Text Box 56"/>
            <p:cNvSpPr txBox="1">
              <a:spLocks noChangeArrowheads="1"/>
            </p:cNvSpPr>
            <p:nvPr/>
          </p:nvSpPr>
          <p:spPr bwMode="auto">
            <a:xfrm>
              <a:off x="4368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672825" name="Text Box 57"/>
            <p:cNvSpPr txBox="1">
              <a:spLocks noChangeArrowheads="1"/>
            </p:cNvSpPr>
            <p:nvPr/>
          </p:nvSpPr>
          <p:spPr bwMode="auto">
            <a:xfrm>
              <a:off x="3888" y="340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672826" name="Text Box 58"/>
            <p:cNvSpPr txBox="1">
              <a:spLocks noChangeArrowheads="1"/>
            </p:cNvSpPr>
            <p:nvPr/>
          </p:nvSpPr>
          <p:spPr bwMode="auto">
            <a:xfrm>
              <a:off x="4368" y="340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5</a:t>
              </a:r>
            </a:p>
          </p:txBody>
        </p:sp>
        <p:sp>
          <p:nvSpPr>
            <p:cNvPr id="672827" name="Text Box 59"/>
            <p:cNvSpPr txBox="1">
              <a:spLocks noChangeArrowheads="1"/>
            </p:cNvSpPr>
            <p:nvPr/>
          </p:nvSpPr>
          <p:spPr bwMode="auto">
            <a:xfrm>
              <a:off x="4848" y="340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6</a:t>
              </a:r>
            </a:p>
          </p:txBody>
        </p:sp>
      </p:grpSp>
      <p:grpSp>
        <p:nvGrpSpPr>
          <p:cNvPr id="672828" name="Group 60"/>
          <p:cNvGrpSpPr>
            <a:grpSpLocks/>
          </p:cNvGrpSpPr>
          <p:nvPr/>
        </p:nvGrpSpPr>
        <p:grpSpPr bwMode="auto">
          <a:xfrm>
            <a:off x="5089525" y="1128713"/>
            <a:ext cx="3127375" cy="5410200"/>
            <a:chOff x="3206" y="711"/>
            <a:chExt cx="1970" cy="3408"/>
          </a:xfrm>
        </p:grpSpPr>
        <p:sp>
          <p:nvSpPr>
            <p:cNvPr id="672829" name="Text Box 61"/>
            <p:cNvSpPr txBox="1">
              <a:spLocks noChangeArrowheads="1"/>
            </p:cNvSpPr>
            <p:nvPr/>
          </p:nvSpPr>
          <p:spPr bwMode="auto">
            <a:xfrm>
              <a:off x="3206" y="780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672830" name="Text Box 62"/>
            <p:cNvSpPr txBox="1">
              <a:spLocks noChangeArrowheads="1"/>
            </p:cNvSpPr>
            <p:nvPr/>
          </p:nvSpPr>
          <p:spPr bwMode="auto">
            <a:xfrm>
              <a:off x="4885" y="711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672831" name="Text Box 63"/>
            <p:cNvSpPr txBox="1">
              <a:spLocks noChangeArrowheads="1"/>
            </p:cNvSpPr>
            <p:nvPr/>
          </p:nvSpPr>
          <p:spPr bwMode="auto">
            <a:xfrm>
              <a:off x="3312" y="1758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672832" name="Text Box 64"/>
            <p:cNvSpPr txBox="1">
              <a:spLocks noChangeArrowheads="1"/>
            </p:cNvSpPr>
            <p:nvPr/>
          </p:nvSpPr>
          <p:spPr bwMode="auto">
            <a:xfrm>
              <a:off x="4848" y="1776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8004"/>
                  </a:solidFill>
                </a:rPr>
                <a:t>d</a:t>
              </a:r>
            </a:p>
          </p:txBody>
        </p:sp>
        <p:sp>
          <p:nvSpPr>
            <p:cNvPr id="672833" name="Text Box 65"/>
            <p:cNvSpPr txBox="1">
              <a:spLocks noChangeArrowheads="1"/>
            </p:cNvSpPr>
            <p:nvPr/>
          </p:nvSpPr>
          <p:spPr bwMode="auto">
            <a:xfrm>
              <a:off x="4271" y="750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672834" name="Text Box 66"/>
            <p:cNvSpPr txBox="1">
              <a:spLocks noChangeArrowheads="1"/>
            </p:cNvSpPr>
            <p:nvPr/>
          </p:nvSpPr>
          <p:spPr bwMode="auto">
            <a:xfrm>
              <a:off x="4080" y="1680"/>
              <a:ext cx="1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990099"/>
                  </a:solidFill>
                </a:rPr>
                <a:t>f</a:t>
              </a:r>
            </a:p>
          </p:txBody>
        </p:sp>
        <p:sp>
          <p:nvSpPr>
            <p:cNvPr id="672835" name="Text Box 67"/>
            <p:cNvSpPr txBox="1">
              <a:spLocks noChangeArrowheads="1"/>
            </p:cNvSpPr>
            <p:nvPr/>
          </p:nvSpPr>
          <p:spPr bwMode="auto">
            <a:xfrm>
              <a:off x="4320" y="1833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chemeClr val="accent2"/>
                  </a:solidFill>
                </a:rPr>
                <a:t>g</a:t>
              </a:r>
            </a:p>
          </p:txBody>
        </p:sp>
        <p:sp>
          <p:nvSpPr>
            <p:cNvPr id="672836" name="Text Box 68"/>
            <p:cNvSpPr txBox="1">
              <a:spLocks noChangeArrowheads="1"/>
            </p:cNvSpPr>
            <p:nvPr/>
          </p:nvSpPr>
          <p:spPr bwMode="auto">
            <a:xfrm>
              <a:off x="3398" y="2334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672837" name="Text Box 69"/>
            <p:cNvSpPr txBox="1">
              <a:spLocks noChangeArrowheads="1"/>
            </p:cNvSpPr>
            <p:nvPr/>
          </p:nvSpPr>
          <p:spPr bwMode="auto">
            <a:xfrm>
              <a:off x="4454" y="2334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672838" name="Text Box 70"/>
            <p:cNvSpPr txBox="1">
              <a:spLocks noChangeArrowheads="1"/>
            </p:cNvSpPr>
            <p:nvPr/>
          </p:nvSpPr>
          <p:spPr bwMode="auto">
            <a:xfrm>
              <a:off x="3447" y="3456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672839" name="Text Box 71"/>
            <p:cNvSpPr txBox="1">
              <a:spLocks noChangeArrowheads="1"/>
            </p:cNvSpPr>
            <p:nvPr/>
          </p:nvSpPr>
          <p:spPr bwMode="auto">
            <a:xfrm>
              <a:off x="4935" y="3705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8004"/>
                  </a:solidFill>
                </a:rPr>
                <a:t>d</a:t>
              </a:r>
            </a:p>
          </p:txBody>
        </p:sp>
        <p:sp>
          <p:nvSpPr>
            <p:cNvPr id="672840" name="Text Box 72"/>
            <p:cNvSpPr txBox="1">
              <a:spLocks noChangeArrowheads="1"/>
            </p:cNvSpPr>
            <p:nvPr/>
          </p:nvSpPr>
          <p:spPr bwMode="auto">
            <a:xfrm>
              <a:off x="3783" y="3600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9933"/>
                  </a:solidFill>
                </a:rPr>
                <a:t>h</a:t>
              </a:r>
            </a:p>
          </p:txBody>
        </p:sp>
        <p:sp>
          <p:nvSpPr>
            <p:cNvPr id="672841" name="Text Box 73"/>
            <p:cNvSpPr txBox="1">
              <a:spLocks noChangeArrowheads="1"/>
            </p:cNvSpPr>
            <p:nvPr/>
          </p:nvSpPr>
          <p:spPr bwMode="auto">
            <a:xfrm>
              <a:off x="4032" y="3792"/>
              <a:ext cx="16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99CC00"/>
                  </a:solidFill>
                </a:rPr>
                <a:t>i</a:t>
              </a:r>
              <a:endParaRPr lang="en-US" sz="2800">
                <a:solidFill>
                  <a:srgbClr val="FFFF00"/>
                </a:solidFill>
              </a:endParaRPr>
            </a:p>
          </p:txBody>
        </p:sp>
        <p:sp>
          <p:nvSpPr>
            <p:cNvPr id="672842" name="Text Box 74"/>
            <p:cNvSpPr txBox="1">
              <a:spLocks noChangeArrowheads="1"/>
            </p:cNvSpPr>
            <p:nvPr/>
          </p:nvSpPr>
          <p:spPr bwMode="auto">
            <a:xfrm>
              <a:off x="4577" y="3792"/>
              <a:ext cx="16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99CC00"/>
                  </a:solidFill>
                </a:rPr>
                <a:t>j</a:t>
              </a:r>
              <a:endParaRPr lang="en-US" sz="2800">
                <a:solidFill>
                  <a:srgbClr val="FFFF00"/>
                </a:solidFill>
              </a:endParaRPr>
            </a:p>
          </p:txBody>
        </p:sp>
      </p:grpSp>
      <p:grpSp>
        <p:nvGrpSpPr>
          <p:cNvPr id="672843" name="Group 75"/>
          <p:cNvGrpSpPr>
            <a:grpSpLocks/>
          </p:cNvGrpSpPr>
          <p:nvPr/>
        </p:nvGrpSpPr>
        <p:grpSpPr bwMode="auto">
          <a:xfrm>
            <a:off x="5486400" y="1524000"/>
            <a:ext cx="2424113" cy="4648200"/>
            <a:chOff x="3456" y="960"/>
            <a:chExt cx="1527" cy="2928"/>
          </a:xfrm>
        </p:grpSpPr>
        <p:sp>
          <p:nvSpPr>
            <p:cNvPr id="672844" name="Line 76"/>
            <p:cNvSpPr>
              <a:spLocks noChangeShapeType="1"/>
            </p:cNvSpPr>
            <p:nvPr/>
          </p:nvSpPr>
          <p:spPr bwMode="auto">
            <a:xfrm>
              <a:off x="3456" y="991"/>
              <a:ext cx="432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845" name="Line 77"/>
            <p:cNvSpPr>
              <a:spLocks noChangeShapeType="1"/>
            </p:cNvSpPr>
            <p:nvPr/>
          </p:nvSpPr>
          <p:spPr bwMode="auto">
            <a:xfrm flipH="1">
              <a:off x="3504" y="1423"/>
              <a:ext cx="384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846" name="Line 78"/>
            <p:cNvSpPr>
              <a:spLocks noChangeShapeType="1"/>
            </p:cNvSpPr>
            <p:nvPr/>
          </p:nvSpPr>
          <p:spPr bwMode="auto">
            <a:xfrm>
              <a:off x="3888" y="1423"/>
              <a:ext cx="576" cy="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847" name="Line 79"/>
            <p:cNvSpPr>
              <a:spLocks noChangeShapeType="1"/>
            </p:cNvSpPr>
            <p:nvPr/>
          </p:nvSpPr>
          <p:spPr bwMode="auto">
            <a:xfrm flipH="1">
              <a:off x="4464" y="960"/>
              <a:ext cx="414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848" name="Line 80"/>
            <p:cNvSpPr>
              <a:spLocks noChangeShapeType="1"/>
            </p:cNvSpPr>
            <p:nvPr/>
          </p:nvSpPr>
          <p:spPr bwMode="auto">
            <a:xfrm>
              <a:off x="4464" y="1440"/>
              <a:ext cx="432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849" name="Line 81"/>
            <p:cNvSpPr>
              <a:spLocks noChangeShapeType="1"/>
            </p:cNvSpPr>
            <p:nvPr/>
          </p:nvSpPr>
          <p:spPr bwMode="auto">
            <a:xfrm rot="5400000" flipH="1">
              <a:off x="4422" y="1015"/>
              <a:ext cx="24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72850" name="Group 82"/>
            <p:cNvGrpSpPr>
              <a:grpSpLocks/>
            </p:cNvGrpSpPr>
            <p:nvPr/>
          </p:nvGrpSpPr>
          <p:grpSpPr bwMode="auto">
            <a:xfrm>
              <a:off x="3639" y="2496"/>
              <a:ext cx="816" cy="384"/>
              <a:chOff x="1248" y="2496"/>
              <a:chExt cx="816" cy="384"/>
            </a:xfrm>
          </p:grpSpPr>
          <p:sp>
            <p:nvSpPr>
              <p:cNvPr id="672851" name="Line 83"/>
              <p:cNvSpPr>
                <a:spLocks noChangeShapeType="1"/>
              </p:cNvSpPr>
              <p:nvPr/>
            </p:nvSpPr>
            <p:spPr bwMode="auto">
              <a:xfrm rot="5400000">
                <a:off x="1680" y="2496"/>
                <a:ext cx="384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2852" name="Line 84"/>
              <p:cNvSpPr>
                <a:spLocks noChangeShapeType="1"/>
              </p:cNvSpPr>
              <p:nvPr/>
            </p:nvSpPr>
            <p:spPr bwMode="auto">
              <a:xfrm rot="5400000" flipH="1">
                <a:off x="1272" y="2472"/>
                <a:ext cx="384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72853" name="Line 85"/>
            <p:cNvSpPr>
              <a:spLocks noChangeShapeType="1"/>
            </p:cNvSpPr>
            <p:nvPr/>
          </p:nvSpPr>
          <p:spPr bwMode="auto">
            <a:xfrm rot="16200000" flipV="1">
              <a:off x="4191" y="3048"/>
              <a:ext cx="672" cy="9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854" name="Line 86"/>
            <p:cNvSpPr>
              <a:spLocks noChangeShapeType="1"/>
            </p:cNvSpPr>
            <p:nvPr/>
          </p:nvSpPr>
          <p:spPr bwMode="auto">
            <a:xfrm rot="-5400000" flipH="1" flipV="1">
              <a:off x="3663" y="3144"/>
              <a:ext cx="384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72855" name="AutoShape 87"/>
            <p:cNvCxnSpPr>
              <a:cxnSpLocks noChangeShapeType="1"/>
              <a:stCxn id="672852" idx="0"/>
              <a:endCxn id="672854" idx="0"/>
            </p:cNvCxnSpPr>
            <p:nvPr/>
          </p:nvCxnSpPr>
          <p:spPr bwMode="auto">
            <a:xfrm>
              <a:off x="4071" y="2880"/>
              <a:ext cx="0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72856" name="Line 88"/>
            <p:cNvSpPr>
              <a:spLocks noChangeShapeType="1"/>
            </p:cNvSpPr>
            <p:nvPr/>
          </p:nvSpPr>
          <p:spPr bwMode="auto">
            <a:xfrm flipH="1">
              <a:off x="4022" y="3408"/>
              <a:ext cx="384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857" name="Line 89"/>
            <p:cNvSpPr>
              <a:spLocks noChangeShapeType="1"/>
            </p:cNvSpPr>
            <p:nvPr/>
          </p:nvSpPr>
          <p:spPr bwMode="auto">
            <a:xfrm flipH="1">
              <a:off x="4167" y="3552"/>
              <a:ext cx="432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858" name="Line 90"/>
            <p:cNvSpPr>
              <a:spLocks noChangeShapeType="1"/>
            </p:cNvSpPr>
            <p:nvPr/>
          </p:nvSpPr>
          <p:spPr bwMode="auto">
            <a:xfrm>
              <a:off x="4407" y="3696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859" name="Line 91"/>
            <p:cNvSpPr>
              <a:spLocks noChangeShapeType="1"/>
            </p:cNvSpPr>
            <p:nvPr/>
          </p:nvSpPr>
          <p:spPr bwMode="auto">
            <a:xfrm flipH="1">
              <a:off x="4272" y="1584"/>
              <a:ext cx="336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860" name="Line 92"/>
            <p:cNvSpPr>
              <a:spLocks noChangeShapeType="1"/>
            </p:cNvSpPr>
            <p:nvPr/>
          </p:nvSpPr>
          <p:spPr bwMode="auto">
            <a:xfrm flipH="1">
              <a:off x="4512" y="1728"/>
              <a:ext cx="24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72861" name="Group 93"/>
          <p:cNvGrpSpPr>
            <a:grpSpLocks/>
          </p:cNvGrpSpPr>
          <p:nvPr/>
        </p:nvGrpSpPr>
        <p:grpSpPr bwMode="auto">
          <a:xfrm>
            <a:off x="5102225" y="1143000"/>
            <a:ext cx="3127375" cy="5410200"/>
            <a:chOff x="3214" y="720"/>
            <a:chExt cx="1970" cy="3408"/>
          </a:xfrm>
        </p:grpSpPr>
        <p:sp>
          <p:nvSpPr>
            <p:cNvPr id="672862" name="Text Box 94"/>
            <p:cNvSpPr txBox="1">
              <a:spLocks noChangeArrowheads="1"/>
            </p:cNvSpPr>
            <p:nvPr/>
          </p:nvSpPr>
          <p:spPr bwMode="auto">
            <a:xfrm>
              <a:off x="3214" y="789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72863" name="Text Box 95"/>
            <p:cNvSpPr txBox="1">
              <a:spLocks noChangeArrowheads="1"/>
            </p:cNvSpPr>
            <p:nvPr/>
          </p:nvSpPr>
          <p:spPr bwMode="auto">
            <a:xfrm>
              <a:off x="4893" y="720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72864" name="Text Box 96"/>
            <p:cNvSpPr txBox="1">
              <a:spLocks noChangeArrowheads="1"/>
            </p:cNvSpPr>
            <p:nvPr/>
          </p:nvSpPr>
          <p:spPr bwMode="auto">
            <a:xfrm>
              <a:off x="3320" y="1767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72865" name="Text Box 97"/>
            <p:cNvSpPr txBox="1">
              <a:spLocks noChangeArrowheads="1"/>
            </p:cNvSpPr>
            <p:nvPr/>
          </p:nvSpPr>
          <p:spPr bwMode="auto">
            <a:xfrm>
              <a:off x="4856" y="1785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8004"/>
                  </a:solidFill>
                </a:rPr>
                <a:t>4</a:t>
              </a:r>
            </a:p>
          </p:txBody>
        </p:sp>
        <p:sp>
          <p:nvSpPr>
            <p:cNvPr id="672866" name="Text Box 98"/>
            <p:cNvSpPr txBox="1">
              <a:spLocks noChangeArrowheads="1"/>
            </p:cNvSpPr>
            <p:nvPr/>
          </p:nvSpPr>
          <p:spPr bwMode="auto">
            <a:xfrm>
              <a:off x="4279" y="759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72867" name="Text Box 99"/>
            <p:cNvSpPr txBox="1">
              <a:spLocks noChangeArrowheads="1"/>
            </p:cNvSpPr>
            <p:nvPr/>
          </p:nvSpPr>
          <p:spPr bwMode="auto">
            <a:xfrm>
              <a:off x="4088" y="1689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990099"/>
                  </a:solidFill>
                </a:rPr>
                <a:t>6</a:t>
              </a:r>
            </a:p>
          </p:txBody>
        </p:sp>
        <p:sp>
          <p:nvSpPr>
            <p:cNvPr id="672868" name="Text Box 100"/>
            <p:cNvSpPr txBox="1">
              <a:spLocks noChangeArrowheads="1"/>
            </p:cNvSpPr>
            <p:nvPr/>
          </p:nvSpPr>
          <p:spPr bwMode="auto">
            <a:xfrm>
              <a:off x="4328" y="1842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chemeClr val="accent2"/>
                  </a:solidFill>
                </a:rPr>
                <a:t>5</a:t>
              </a:r>
            </a:p>
          </p:txBody>
        </p:sp>
        <p:sp>
          <p:nvSpPr>
            <p:cNvPr id="672869" name="Text Box 101"/>
            <p:cNvSpPr txBox="1">
              <a:spLocks noChangeArrowheads="1"/>
            </p:cNvSpPr>
            <p:nvPr/>
          </p:nvSpPr>
          <p:spPr bwMode="auto">
            <a:xfrm>
              <a:off x="3406" y="2343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72870" name="Text Box 102"/>
            <p:cNvSpPr txBox="1">
              <a:spLocks noChangeArrowheads="1"/>
            </p:cNvSpPr>
            <p:nvPr/>
          </p:nvSpPr>
          <p:spPr bwMode="auto">
            <a:xfrm>
              <a:off x="4462" y="2343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72871" name="Text Box 103"/>
            <p:cNvSpPr txBox="1">
              <a:spLocks noChangeArrowheads="1"/>
            </p:cNvSpPr>
            <p:nvPr/>
          </p:nvSpPr>
          <p:spPr bwMode="auto">
            <a:xfrm>
              <a:off x="3455" y="3465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72872" name="Text Box 104"/>
            <p:cNvSpPr txBox="1">
              <a:spLocks noChangeArrowheads="1"/>
            </p:cNvSpPr>
            <p:nvPr/>
          </p:nvSpPr>
          <p:spPr bwMode="auto">
            <a:xfrm>
              <a:off x="4943" y="3714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8004"/>
                  </a:solidFill>
                </a:rPr>
                <a:t>4</a:t>
              </a:r>
            </a:p>
          </p:txBody>
        </p:sp>
        <p:sp>
          <p:nvSpPr>
            <p:cNvPr id="672873" name="Text Box 105"/>
            <p:cNvSpPr txBox="1">
              <a:spLocks noChangeArrowheads="1"/>
            </p:cNvSpPr>
            <p:nvPr/>
          </p:nvSpPr>
          <p:spPr bwMode="auto">
            <a:xfrm>
              <a:off x="3791" y="3609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9933"/>
                  </a:solidFill>
                </a:rPr>
                <a:t>2</a:t>
              </a:r>
            </a:p>
          </p:txBody>
        </p:sp>
        <p:sp>
          <p:nvSpPr>
            <p:cNvPr id="672874" name="Text Box 106"/>
            <p:cNvSpPr txBox="1">
              <a:spLocks noChangeArrowheads="1"/>
            </p:cNvSpPr>
            <p:nvPr/>
          </p:nvSpPr>
          <p:spPr bwMode="auto">
            <a:xfrm>
              <a:off x="3984" y="3801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99CC00"/>
                  </a:solidFill>
                </a:rPr>
                <a:t>3</a:t>
              </a:r>
              <a:endParaRPr lang="en-US" sz="2800">
                <a:solidFill>
                  <a:srgbClr val="FFFF00"/>
                </a:solidFill>
              </a:endParaRPr>
            </a:p>
          </p:txBody>
        </p:sp>
        <p:sp>
          <p:nvSpPr>
            <p:cNvPr id="672875" name="Text Box 107"/>
            <p:cNvSpPr txBox="1">
              <a:spLocks noChangeArrowheads="1"/>
            </p:cNvSpPr>
            <p:nvPr/>
          </p:nvSpPr>
          <p:spPr bwMode="auto">
            <a:xfrm>
              <a:off x="4559" y="3801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99CC00"/>
                  </a:solidFill>
                </a:rPr>
                <a:t>3</a:t>
              </a:r>
              <a:endParaRPr lang="en-US" sz="2800">
                <a:solidFill>
                  <a:srgbClr val="FFFF00"/>
                </a:solidFill>
              </a:endParaRPr>
            </a:p>
          </p:txBody>
        </p:sp>
      </p:grpSp>
      <p:grpSp>
        <p:nvGrpSpPr>
          <p:cNvPr id="672876" name="Group 108"/>
          <p:cNvGrpSpPr>
            <a:grpSpLocks/>
          </p:cNvGrpSpPr>
          <p:nvPr/>
        </p:nvGrpSpPr>
        <p:grpSpPr bwMode="auto">
          <a:xfrm>
            <a:off x="6018213" y="1828800"/>
            <a:ext cx="2211387" cy="4586288"/>
            <a:chOff x="3791" y="1152"/>
            <a:chExt cx="1393" cy="2889"/>
          </a:xfrm>
        </p:grpSpPr>
        <p:sp>
          <p:nvSpPr>
            <p:cNvPr id="672877" name="Text Box 109"/>
            <p:cNvSpPr txBox="1">
              <a:spLocks noChangeArrowheads="1"/>
            </p:cNvSpPr>
            <p:nvPr/>
          </p:nvSpPr>
          <p:spPr bwMode="auto">
            <a:xfrm>
              <a:off x="4856" y="1785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8004"/>
                  </a:solidFill>
                </a:rPr>
                <a:t>4</a:t>
              </a:r>
            </a:p>
          </p:txBody>
        </p:sp>
        <p:sp>
          <p:nvSpPr>
            <p:cNvPr id="672878" name="Text Box 110"/>
            <p:cNvSpPr txBox="1">
              <a:spLocks noChangeArrowheads="1"/>
            </p:cNvSpPr>
            <p:nvPr/>
          </p:nvSpPr>
          <p:spPr bwMode="auto">
            <a:xfrm>
              <a:off x="4272" y="1152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72879" name="Text Box 111"/>
            <p:cNvSpPr txBox="1">
              <a:spLocks noChangeArrowheads="1"/>
            </p:cNvSpPr>
            <p:nvPr/>
          </p:nvSpPr>
          <p:spPr bwMode="auto">
            <a:xfrm>
              <a:off x="4088" y="1689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990099"/>
                  </a:solidFill>
                </a:rPr>
                <a:t>6</a:t>
              </a:r>
            </a:p>
          </p:txBody>
        </p:sp>
        <p:sp>
          <p:nvSpPr>
            <p:cNvPr id="672880" name="Text Box 112"/>
            <p:cNvSpPr txBox="1">
              <a:spLocks noChangeArrowheads="1"/>
            </p:cNvSpPr>
            <p:nvPr/>
          </p:nvSpPr>
          <p:spPr bwMode="auto">
            <a:xfrm>
              <a:off x="4328" y="1842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chemeClr val="accent2"/>
                  </a:solidFill>
                </a:rPr>
                <a:t>5</a:t>
              </a:r>
            </a:p>
          </p:txBody>
        </p:sp>
        <p:sp>
          <p:nvSpPr>
            <p:cNvPr id="672881" name="Text Box 113"/>
            <p:cNvSpPr txBox="1">
              <a:spLocks noChangeArrowheads="1"/>
            </p:cNvSpPr>
            <p:nvPr/>
          </p:nvSpPr>
          <p:spPr bwMode="auto">
            <a:xfrm>
              <a:off x="3887" y="2928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72882" name="Text Box 114"/>
            <p:cNvSpPr txBox="1">
              <a:spLocks noChangeArrowheads="1"/>
            </p:cNvSpPr>
            <p:nvPr/>
          </p:nvSpPr>
          <p:spPr bwMode="auto">
            <a:xfrm>
              <a:off x="4943" y="3714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8004"/>
                  </a:solidFill>
                </a:rPr>
                <a:t>4</a:t>
              </a:r>
            </a:p>
          </p:txBody>
        </p:sp>
        <p:sp>
          <p:nvSpPr>
            <p:cNvPr id="672883" name="Text Box 115"/>
            <p:cNvSpPr txBox="1">
              <a:spLocks noChangeArrowheads="1"/>
            </p:cNvSpPr>
            <p:nvPr/>
          </p:nvSpPr>
          <p:spPr bwMode="auto">
            <a:xfrm>
              <a:off x="3791" y="3609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9933"/>
                  </a:solidFill>
                </a:rPr>
                <a:t>2</a:t>
              </a:r>
            </a:p>
          </p:txBody>
        </p:sp>
        <p:sp>
          <p:nvSpPr>
            <p:cNvPr id="672884" name="Text Box 116"/>
            <p:cNvSpPr txBox="1">
              <a:spLocks noChangeArrowheads="1"/>
            </p:cNvSpPr>
            <p:nvPr/>
          </p:nvSpPr>
          <p:spPr bwMode="auto">
            <a:xfrm>
              <a:off x="4224" y="3648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99CC00"/>
                  </a:solidFill>
                </a:rPr>
                <a:t>3</a:t>
              </a:r>
              <a:endParaRPr lang="en-US" sz="2800">
                <a:solidFill>
                  <a:srgbClr val="FFFF00"/>
                </a:solidFill>
              </a:endParaRPr>
            </a:p>
          </p:txBody>
        </p:sp>
      </p:grpSp>
      <p:grpSp>
        <p:nvGrpSpPr>
          <p:cNvPr id="672885" name="Group 117"/>
          <p:cNvGrpSpPr>
            <a:grpSpLocks/>
          </p:cNvGrpSpPr>
          <p:nvPr/>
        </p:nvGrpSpPr>
        <p:grpSpPr bwMode="auto">
          <a:xfrm>
            <a:off x="6384925" y="2286000"/>
            <a:ext cx="1525588" cy="3810000"/>
            <a:chOff x="4022" y="1440"/>
            <a:chExt cx="961" cy="2400"/>
          </a:xfrm>
        </p:grpSpPr>
        <p:sp>
          <p:nvSpPr>
            <p:cNvPr id="672886" name="Line 118"/>
            <p:cNvSpPr>
              <a:spLocks noChangeShapeType="1"/>
            </p:cNvSpPr>
            <p:nvPr/>
          </p:nvSpPr>
          <p:spPr bwMode="auto">
            <a:xfrm>
              <a:off x="4464" y="1440"/>
              <a:ext cx="432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887" name="Line 119"/>
            <p:cNvSpPr>
              <a:spLocks noChangeShapeType="1"/>
            </p:cNvSpPr>
            <p:nvPr/>
          </p:nvSpPr>
          <p:spPr bwMode="auto">
            <a:xfrm rot="16200000" flipV="1">
              <a:off x="4191" y="3048"/>
              <a:ext cx="672" cy="9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888" name="Line 120"/>
            <p:cNvSpPr>
              <a:spLocks noChangeShapeType="1"/>
            </p:cNvSpPr>
            <p:nvPr/>
          </p:nvSpPr>
          <p:spPr bwMode="auto">
            <a:xfrm flipH="1">
              <a:off x="4022" y="3408"/>
              <a:ext cx="384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889" name="Line 121"/>
            <p:cNvSpPr>
              <a:spLocks noChangeShapeType="1"/>
            </p:cNvSpPr>
            <p:nvPr/>
          </p:nvSpPr>
          <p:spPr bwMode="auto">
            <a:xfrm flipH="1">
              <a:off x="4416" y="3552"/>
              <a:ext cx="183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890" name="Line 122"/>
            <p:cNvSpPr>
              <a:spLocks noChangeShapeType="1"/>
            </p:cNvSpPr>
            <p:nvPr/>
          </p:nvSpPr>
          <p:spPr bwMode="auto">
            <a:xfrm flipH="1">
              <a:off x="4272" y="1584"/>
              <a:ext cx="336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891" name="Line 123"/>
            <p:cNvSpPr>
              <a:spLocks noChangeShapeType="1"/>
            </p:cNvSpPr>
            <p:nvPr/>
          </p:nvSpPr>
          <p:spPr bwMode="auto">
            <a:xfrm flipH="1">
              <a:off x="4512" y="1728"/>
              <a:ext cx="24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72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2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Line 2"/>
          <p:cNvSpPr>
            <a:spLocks noChangeShapeType="1"/>
          </p:cNvSpPr>
          <p:nvPr/>
        </p:nvSpPr>
        <p:spPr bwMode="auto">
          <a:xfrm flipV="1">
            <a:off x="37020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55" name="Line 3"/>
          <p:cNvSpPr>
            <a:spLocks noChangeShapeType="1"/>
          </p:cNvSpPr>
          <p:nvPr/>
        </p:nvSpPr>
        <p:spPr bwMode="auto">
          <a:xfrm flipH="1" flipV="1">
            <a:off x="43116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 flipH="1" flipV="1">
            <a:off x="3352800" y="42672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 flipH="1">
            <a:off x="4311650" y="4267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 flipH="1" flipV="1">
            <a:off x="5157788" y="42672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 flipH="1">
            <a:off x="5157788" y="38100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2209800" y="2362200"/>
            <a:ext cx="11874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charset="0"/>
              </a:rPr>
              <a:t>AGATTA</a:t>
            </a: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3698875" y="2346325"/>
            <a:ext cx="12366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charset="0"/>
              </a:rPr>
              <a:t>AGACTA</a:t>
            </a: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5259388" y="2346325"/>
            <a:ext cx="1274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charset="0"/>
              </a:rPr>
              <a:t>TGGACA</a:t>
            </a: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6858000" y="2346325"/>
            <a:ext cx="14287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charset="0"/>
              </a:rPr>
              <a:t>TGCGACT</a:t>
            </a:r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515938" y="2362200"/>
            <a:ext cx="13128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charset="0"/>
              </a:rPr>
              <a:t>AGGTCA</a:t>
            </a:r>
          </a:p>
        </p:txBody>
      </p:sp>
      <p:sp>
        <p:nvSpPr>
          <p:cNvPr id="74765" name="Oval 13"/>
          <p:cNvSpPr>
            <a:spLocks noChangeArrowheads="1"/>
          </p:cNvSpPr>
          <p:nvPr/>
        </p:nvSpPr>
        <p:spPr bwMode="auto">
          <a:xfrm>
            <a:off x="11430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66" name="Oval 14"/>
          <p:cNvSpPr>
            <a:spLocks noChangeArrowheads="1"/>
          </p:cNvSpPr>
          <p:nvPr/>
        </p:nvSpPr>
        <p:spPr bwMode="auto">
          <a:xfrm>
            <a:off x="272415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67" name="Oval 15"/>
          <p:cNvSpPr>
            <a:spLocks noChangeArrowheads="1"/>
          </p:cNvSpPr>
          <p:nvPr/>
        </p:nvSpPr>
        <p:spPr bwMode="auto">
          <a:xfrm>
            <a:off x="43053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68" name="Oval 16"/>
          <p:cNvSpPr>
            <a:spLocks noChangeArrowheads="1"/>
          </p:cNvSpPr>
          <p:nvPr/>
        </p:nvSpPr>
        <p:spPr bwMode="auto">
          <a:xfrm>
            <a:off x="588645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69" name="Oval 17"/>
          <p:cNvSpPr>
            <a:spLocks noChangeArrowheads="1"/>
          </p:cNvSpPr>
          <p:nvPr/>
        </p:nvSpPr>
        <p:spPr bwMode="auto">
          <a:xfrm>
            <a:off x="74676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70" name="Rectangle 18"/>
          <p:cNvSpPr>
            <a:spLocks noChangeArrowheads="1"/>
          </p:cNvSpPr>
          <p:nvPr/>
        </p:nvSpPr>
        <p:spPr bwMode="auto">
          <a:xfrm>
            <a:off x="83820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U</a:t>
            </a:r>
          </a:p>
        </p:txBody>
      </p:sp>
      <p:sp>
        <p:nvSpPr>
          <p:cNvPr id="74771" name="Rectangle 19"/>
          <p:cNvSpPr>
            <a:spLocks noChangeArrowheads="1"/>
          </p:cNvSpPr>
          <p:nvPr/>
        </p:nvSpPr>
        <p:spPr bwMode="auto">
          <a:xfrm>
            <a:off x="243840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V</a:t>
            </a:r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3962400" y="167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W</a:t>
            </a:r>
          </a:p>
        </p:txBody>
      </p:sp>
      <p:sp>
        <p:nvSpPr>
          <p:cNvPr id="74773" name="Rectangle 21"/>
          <p:cNvSpPr>
            <a:spLocks noChangeArrowheads="1"/>
          </p:cNvSpPr>
          <p:nvPr/>
        </p:nvSpPr>
        <p:spPr bwMode="auto">
          <a:xfrm>
            <a:off x="553085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X</a:t>
            </a:r>
          </a:p>
        </p:txBody>
      </p:sp>
      <p:sp>
        <p:nvSpPr>
          <p:cNvPr id="74774" name="Rectangle 22"/>
          <p:cNvSpPr>
            <a:spLocks noChangeArrowheads="1"/>
          </p:cNvSpPr>
          <p:nvPr/>
        </p:nvSpPr>
        <p:spPr bwMode="auto">
          <a:xfrm>
            <a:off x="7138988" y="1676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Y</a:t>
            </a:r>
          </a:p>
        </p:txBody>
      </p:sp>
      <p:sp>
        <p:nvSpPr>
          <p:cNvPr id="74775" name="AutoShape 23"/>
          <p:cNvSpPr>
            <a:spLocks noChangeArrowheads="1"/>
          </p:cNvSpPr>
          <p:nvPr/>
        </p:nvSpPr>
        <p:spPr bwMode="auto">
          <a:xfrm>
            <a:off x="3657600" y="3048000"/>
            <a:ext cx="1600200" cy="685800"/>
          </a:xfrm>
          <a:prstGeom prst="downArrow">
            <a:avLst>
              <a:gd name="adj1" fmla="val 67463"/>
              <a:gd name="adj2" fmla="val 53704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76" name="Rectangle 24"/>
          <p:cNvSpPr>
            <a:spLocks noChangeArrowheads="1"/>
          </p:cNvSpPr>
          <p:nvPr/>
        </p:nvSpPr>
        <p:spPr bwMode="auto">
          <a:xfrm>
            <a:off x="2667000" y="3962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U</a:t>
            </a:r>
          </a:p>
        </p:txBody>
      </p:sp>
      <p:sp>
        <p:nvSpPr>
          <p:cNvPr id="74777" name="Rectangle 25"/>
          <p:cNvSpPr>
            <a:spLocks noChangeArrowheads="1"/>
          </p:cNvSpPr>
          <p:nvPr/>
        </p:nvSpPr>
        <p:spPr bwMode="auto">
          <a:xfrm>
            <a:off x="3525838" y="5486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V</a:t>
            </a:r>
          </a:p>
        </p:txBody>
      </p:sp>
      <p:sp>
        <p:nvSpPr>
          <p:cNvPr id="74778" name="Rectangle 26"/>
          <p:cNvSpPr>
            <a:spLocks noChangeArrowheads="1"/>
          </p:cNvSpPr>
          <p:nvPr/>
        </p:nvSpPr>
        <p:spPr bwMode="auto">
          <a:xfrm>
            <a:off x="469265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W</a:t>
            </a:r>
          </a:p>
        </p:txBody>
      </p:sp>
      <p:sp>
        <p:nvSpPr>
          <p:cNvPr id="74779" name="Rectangle 27"/>
          <p:cNvSpPr>
            <a:spLocks noChangeArrowheads="1"/>
          </p:cNvSpPr>
          <p:nvPr/>
        </p:nvSpPr>
        <p:spPr bwMode="auto">
          <a:xfrm>
            <a:off x="6148388" y="3581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X</a:t>
            </a:r>
          </a:p>
        </p:txBody>
      </p:sp>
      <p:sp>
        <p:nvSpPr>
          <p:cNvPr id="74780" name="Rectangle 28"/>
          <p:cNvSpPr>
            <a:spLocks noChangeArrowheads="1"/>
          </p:cNvSpPr>
          <p:nvPr/>
        </p:nvSpPr>
        <p:spPr bwMode="auto">
          <a:xfrm>
            <a:off x="6148388" y="45720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Y</a:t>
            </a:r>
          </a:p>
        </p:txBody>
      </p:sp>
      <p:sp>
        <p:nvSpPr>
          <p:cNvPr id="74781" name="Oval 29"/>
          <p:cNvSpPr>
            <a:spLocks noChangeArrowheads="1"/>
          </p:cNvSpPr>
          <p:nvPr/>
        </p:nvSpPr>
        <p:spPr bwMode="auto">
          <a:xfrm>
            <a:off x="3200400" y="4114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82" name="Oval 30"/>
          <p:cNvSpPr>
            <a:spLocks noChangeArrowheads="1"/>
          </p:cNvSpPr>
          <p:nvPr/>
        </p:nvSpPr>
        <p:spPr bwMode="auto">
          <a:xfrm>
            <a:off x="362585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83" name="Oval 31"/>
          <p:cNvSpPr>
            <a:spLocks noChangeArrowheads="1"/>
          </p:cNvSpPr>
          <p:nvPr/>
        </p:nvSpPr>
        <p:spPr bwMode="auto">
          <a:xfrm>
            <a:off x="476885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84" name="Oval 32"/>
          <p:cNvSpPr>
            <a:spLocks noChangeArrowheads="1"/>
          </p:cNvSpPr>
          <p:nvPr/>
        </p:nvSpPr>
        <p:spPr bwMode="auto">
          <a:xfrm>
            <a:off x="5919788" y="464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85" name="Oval 33"/>
          <p:cNvSpPr>
            <a:spLocks noChangeArrowheads="1"/>
          </p:cNvSpPr>
          <p:nvPr/>
        </p:nvSpPr>
        <p:spPr bwMode="auto">
          <a:xfrm>
            <a:off x="5919788" y="3733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0929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545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Relabelling</a:t>
            </a:r>
            <a:r>
              <a:rPr lang="en-US" sz="3200" dirty="0" smtClean="0"/>
              <a:t> produces small source trees</a:t>
            </a:r>
            <a:endParaRPr lang="en-US" sz="3200" dirty="0"/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Theorem:</a:t>
            </a:r>
            <a:r>
              <a:rPr lang="en-US" dirty="0" smtClean="0"/>
              <a:t> Given </a:t>
            </a:r>
            <a:endParaRPr lang="en-US" dirty="0"/>
          </a:p>
          <a:p>
            <a:pPr lvl="1"/>
            <a:r>
              <a:rPr lang="en-US" dirty="0"/>
              <a:t>a set of source trees, </a:t>
            </a:r>
          </a:p>
          <a:p>
            <a:pPr lvl="1"/>
            <a:r>
              <a:rPr lang="en-US" dirty="0"/>
              <a:t>SCM tree T, </a:t>
            </a:r>
          </a:p>
          <a:p>
            <a:pPr lvl="1"/>
            <a:r>
              <a:rPr lang="en-US" dirty="0"/>
              <a:t>and a </a:t>
            </a:r>
            <a:r>
              <a:rPr lang="en-US" dirty="0" smtClean="0"/>
              <a:t>high degree node (“</a:t>
            </a:r>
            <a:r>
              <a:rPr lang="en-US" dirty="0" err="1" smtClean="0"/>
              <a:t>polytomy</a:t>
            </a:r>
            <a:r>
              <a:rPr lang="en-US" dirty="0" smtClean="0"/>
              <a:t>”) </a:t>
            </a:r>
            <a:r>
              <a:rPr lang="en-US" dirty="0"/>
              <a:t>in T, </a:t>
            </a:r>
          </a:p>
          <a:p>
            <a:pPr>
              <a:buFontTx/>
              <a:buNone/>
            </a:pPr>
            <a:r>
              <a:rPr lang="en-US" dirty="0"/>
              <a:t>after </a:t>
            </a:r>
            <a:r>
              <a:rPr lang="en-US" dirty="0" err="1"/>
              <a:t>relabelling</a:t>
            </a:r>
            <a:r>
              <a:rPr lang="en-US" dirty="0"/>
              <a:t> and reducing, each source tree has </a:t>
            </a:r>
            <a:r>
              <a:rPr lang="en-US" i="1" dirty="0"/>
              <a:t>at most one leaf with each label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Part II, Step </a:t>
            </a:r>
            <a:r>
              <a:rPr lang="en-US" sz="3600" dirty="0"/>
              <a:t>2: Apply MRP to the collection of reduced source trees</a:t>
            </a:r>
          </a:p>
        </p:txBody>
      </p:sp>
      <p:sp>
        <p:nvSpPr>
          <p:cNvPr id="680963" name="Oval 3"/>
          <p:cNvSpPr>
            <a:spLocks noChangeArrowheads="1"/>
          </p:cNvSpPr>
          <p:nvPr/>
        </p:nvSpPr>
        <p:spPr bwMode="auto">
          <a:xfrm>
            <a:off x="381000" y="1600200"/>
            <a:ext cx="2743200" cy="4876800"/>
          </a:xfrm>
          <a:prstGeom prst="ellipse">
            <a:avLst/>
          </a:prstGeom>
          <a:solidFill>
            <a:srgbClr val="BFCCE5">
              <a:alpha val="47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80964" name="Group 4"/>
          <p:cNvGrpSpPr>
            <a:grpSpLocks/>
          </p:cNvGrpSpPr>
          <p:nvPr/>
        </p:nvGrpSpPr>
        <p:grpSpPr bwMode="auto">
          <a:xfrm>
            <a:off x="685800" y="4129088"/>
            <a:ext cx="2135188" cy="1571625"/>
            <a:chOff x="3120" y="2457"/>
            <a:chExt cx="1345" cy="990"/>
          </a:xfrm>
        </p:grpSpPr>
        <p:sp>
          <p:nvSpPr>
            <p:cNvPr id="680965" name="Line 5"/>
            <p:cNvSpPr>
              <a:spLocks noChangeShapeType="1"/>
            </p:cNvSpPr>
            <p:nvPr/>
          </p:nvSpPr>
          <p:spPr bwMode="auto">
            <a:xfrm>
              <a:off x="3584" y="2920"/>
              <a:ext cx="4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0966" name="Line 6"/>
            <p:cNvSpPr>
              <a:spLocks noChangeShapeType="1"/>
            </p:cNvSpPr>
            <p:nvPr/>
          </p:nvSpPr>
          <p:spPr bwMode="auto">
            <a:xfrm flipH="1" flipV="1">
              <a:off x="3359" y="2671"/>
              <a:ext cx="225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0967" name="Line 7"/>
            <p:cNvSpPr>
              <a:spLocks noChangeShapeType="1"/>
            </p:cNvSpPr>
            <p:nvPr/>
          </p:nvSpPr>
          <p:spPr bwMode="auto">
            <a:xfrm flipH="1">
              <a:off x="3359" y="2920"/>
              <a:ext cx="225" cy="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0968" name="Line 8"/>
            <p:cNvSpPr>
              <a:spLocks noChangeShapeType="1"/>
            </p:cNvSpPr>
            <p:nvPr/>
          </p:nvSpPr>
          <p:spPr bwMode="auto">
            <a:xfrm flipV="1">
              <a:off x="3998" y="2671"/>
              <a:ext cx="225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0969" name="Line 9"/>
            <p:cNvSpPr>
              <a:spLocks noChangeShapeType="1"/>
            </p:cNvSpPr>
            <p:nvPr/>
          </p:nvSpPr>
          <p:spPr bwMode="auto">
            <a:xfrm>
              <a:off x="3998" y="2920"/>
              <a:ext cx="225" cy="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0970" name="Text Box 10"/>
            <p:cNvSpPr txBox="1">
              <a:spLocks noChangeArrowheads="1"/>
            </p:cNvSpPr>
            <p:nvPr/>
          </p:nvSpPr>
          <p:spPr bwMode="auto">
            <a:xfrm>
              <a:off x="3120" y="2457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80971" name="Text Box 11"/>
            <p:cNvSpPr txBox="1">
              <a:spLocks noChangeArrowheads="1"/>
            </p:cNvSpPr>
            <p:nvPr/>
          </p:nvSpPr>
          <p:spPr bwMode="auto">
            <a:xfrm>
              <a:off x="3167" y="3120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9933"/>
                  </a:solidFill>
                </a:rPr>
                <a:t>2</a:t>
              </a:r>
            </a:p>
          </p:txBody>
        </p:sp>
        <p:sp>
          <p:nvSpPr>
            <p:cNvPr id="680972" name="Text Box 12"/>
            <p:cNvSpPr txBox="1">
              <a:spLocks noChangeArrowheads="1"/>
            </p:cNvSpPr>
            <p:nvPr/>
          </p:nvSpPr>
          <p:spPr bwMode="auto">
            <a:xfrm>
              <a:off x="4224" y="3120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99CC00"/>
                  </a:solidFill>
                </a:rPr>
                <a:t>3</a:t>
              </a:r>
              <a:endParaRPr lang="en-US" sz="2800">
                <a:solidFill>
                  <a:srgbClr val="FFFF00"/>
                </a:solidFill>
              </a:endParaRPr>
            </a:p>
          </p:txBody>
        </p:sp>
        <p:sp>
          <p:nvSpPr>
            <p:cNvPr id="680973" name="Text Box 13"/>
            <p:cNvSpPr txBox="1">
              <a:spLocks noChangeArrowheads="1"/>
            </p:cNvSpPr>
            <p:nvPr/>
          </p:nvSpPr>
          <p:spPr bwMode="auto">
            <a:xfrm>
              <a:off x="4224" y="2457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8004"/>
                  </a:solidFill>
                </a:rPr>
                <a:t>4</a:t>
              </a:r>
            </a:p>
          </p:txBody>
        </p:sp>
      </p:grpSp>
      <p:grpSp>
        <p:nvGrpSpPr>
          <p:cNvPr id="680974" name="Group 14"/>
          <p:cNvGrpSpPr>
            <a:grpSpLocks/>
          </p:cNvGrpSpPr>
          <p:nvPr/>
        </p:nvGrpSpPr>
        <p:grpSpPr bwMode="auto">
          <a:xfrm>
            <a:off x="684213" y="2224088"/>
            <a:ext cx="2135187" cy="1571625"/>
            <a:chOff x="3119" y="1257"/>
            <a:chExt cx="1345" cy="990"/>
          </a:xfrm>
        </p:grpSpPr>
        <p:sp>
          <p:nvSpPr>
            <p:cNvPr id="680975" name="Line 15"/>
            <p:cNvSpPr>
              <a:spLocks noChangeShapeType="1"/>
            </p:cNvSpPr>
            <p:nvPr/>
          </p:nvSpPr>
          <p:spPr bwMode="auto">
            <a:xfrm>
              <a:off x="3585" y="1784"/>
              <a:ext cx="4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0976" name="Line 16"/>
            <p:cNvSpPr>
              <a:spLocks noChangeShapeType="1"/>
            </p:cNvSpPr>
            <p:nvPr/>
          </p:nvSpPr>
          <p:spPr bwMode="auto">
            <a:xfrm flipH="1" flipV="1">
              <a:off x="3360" y="1536"/>
              <a:ext cx="225" cy="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0977" name="Line 17"/>
            <p:cNvSpPr>
              <a:spLocks noChangeShapeType="1"/>
            </p:cNvSpPr>
            <p:nvPr/>
          </p:nvSpPr>
          <p:spPr bwMode="auto">
            <a:xfrm flipH="1">
              <a:off x="3360" y="1784"/>
              <a:ext cx="225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0978" name="Line 18"/>
            <p:cNvSpPr>
              <a:spLocks noChangeShapeType="1"/>
            </p:cNvSpPr>
            <p:nvPr/>
          </p:nvSpPr>
          <p:spPr bwMode="auto">
            <a:xfrm flipV="1">
              <a:off x="3999" y="1536"/>
              <a:ext cx="225" cy="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0979" name="Line 19"/>
            <p:cNvSpPr>
              <a:spLocks noChangeShapeType="1"/>
            </p:cNvSpPr>
            <p:nvPr/>
          </p:nvSpPr>
          <p:spPr bwMode="auto">
            <a:xfrm>
              <a:off x="3999" y="1784"/>
              <a:ext cx="225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80980" name="Group 20"/>
            <p:cNvGrpSpPr>
              <a:grpSpLocks/>
            </p:cNvGrpSpPr>
            <p:nvPr/>
          </p:nvGrpSpPr>
          <p:grpSpPr bwMode="auto">
            <a:xfrm>
              <a:off x="3119" y="1257"/>
              <a:ext cx="1345" cy="990"/>
              <a:chOff x="3119" y="1257"/>
              <a:chExt cx="1345" cy="990"/>
            </a:xfrm>
          </p:grpSpPr>
          <p:sp>
            <p:nvSpPr>
              <p:cNvPr id="680981" name="Text Box 21"/>
              <p:cNvSpPr txBox="1">
                <a:spLocks noChangeArrowheads="1"/>
              </p:cNvSpPr>
              <p:nvPr/>
            </p:nvSpPr>
            <p:spPr bwMode="auto">
              <a:xfrm>
                <a:off x="3119" y="1257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680982" name="Text Box 22"/>
              <p:cNvSpPr txBox="1">
                <a:spLocks noChangeArrowheads="1"/>
              </p:cNvSpPr>
              <p:nvPr/>
            </p:nvSpPr>
            <p:spPr bwMode="auto">
              <a:xfrm>
                <a:off x="4223" y="1305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solidFill>
                      <a:srgbClr val="008004"/>
                    </a:solidFill>
                  </a:rPr>
                  <a:t>4</a:t>
                </a:r>
              </a:p>
            </p:txBody>
          </p:sp>
          <p:sp>
            <p:nvSpPr>
              <p:cNvPr id="680983" name="Text Box 23"/>
              <p:cNvSpPr txBox="1">
                <a:spLocks noChangeArrowheads="1"/>
              </p:cNvSpPr>
              <p:nvPr/>
            </p:nvSpPr>
            <p:spPr bwMode="auto">
              <a:xfrm>
                <a:off x="4223" y="1920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solidFill>
                      <a:schemeClr val="accent2"/>
                    </a:solidFill>
                  </a:rPr>
                  <a:t>5</a:t>
                </a:r>
              </a:p>
            </p:txBody>
          </p:sp>
          <p:sp>
            <p:nvSpPr>
              <p:cNvPr id="680984" name="Text Box 24"/>
              <p:cNvSpPr txBox="1">
                <a:spLocks noChangeArrowheads="1"/>
              </p:cNvSpPr>
              <p:nvPr/>
            </p:nvSpPr>
            <p:spPr bwMode="auto">
              <a:xfrm>
                <a:off x="3120" y="1920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solidFill>
                      <a:srgbClr val="990099"/>
                    </a:solidFill>
                  </a:rPr>
                  <a:t>6</a:t>
                </a:r>
              </a:p>
            </p:txBody>
          </p:sp>
        </p:grpSp>
      </p:grpSp>
      <p:sp>
        <p:nvSpPr>
          <p:cNvPr id="680985" name="Rectangle 25"/>
          <p:cNvSpPr>
            <a:spLocks noChangeArrowheads="1"/>
          </p:cNvSpPr>
          <p:nvPr/>
        </p:nvSpPr>
        <p:spPr bwMode="auto">
          <a:xfrm>
            <a:off x="3962400" y="3200400"/>
            <a:ext cx="16002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0986" name="Text Box 26"/>
          <p:cNvSpPr txBox="1">
            <a:spLocks noChangeArrowheads="1"/>
          </p:cNvSpPr>
          <p:nvPr/>
        </p:nvSpPr>
        <p:spPr bwMode="auto">
          <a:xfrm>
            <a:off x="4286250" y="3657600"/>
            <a:ext cx="86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MRP</a:t>
            </a:r>
          </a:p>
        </p:txBody>
      </p:sp>
      <p:sp>
        <p:nvSpPr>
          <p:cNvPr id="680987" name="Line 27"/>
          <p:cNvSpPr>
            <a:spLocks noChangeShapeType="1"/>
          </p:cNvSpPr>
          <p:nvPr/>
        </p:nvSpPr>
        <p:spPr bwMode="auto">
          <a:xfrm flipV="1">
            <a:off x="3276600" y="3886200"/>
            <a:ext cx="533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0988" name="Line 28"/>
          <p:cNvSpPr>
            <a:spLocks noChangeShapeType="1"/>
          </p:cNvSpPr>
          <p:nvPr/>
        </p:nvSpPr>
        <p:spPr bwMode="auto">
          <a:xfrm flipV="1">
            <a:off x="5791200" y="3886200"/>
            <a:ext cx="533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0989" name="Line 29"/>
          <p:cNvSpPr>
            <a:spLocks noChangeShapeType="1"/>
          </p:cNvSpPr>
          <p:nvPr/>
        </p:nvSpPr>
        <p:spPr bwMode="auto">
          <a:xfrm>
            <a:off x="7061200" y="3859213"/>
            <a:ext cx="657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0990" name="Line 30"/>
          <p:cNvSpPr>
            <a:spLocks noChangeShapeType="1"/>
          </p:cNvSpPr>
          <p:nvPr/>
        </p:nvSpPr>
        <p:spPr bwMode="auto">
          <a:xfrm flipH="1" flipV="1">
            <a:off x="6704013" y="3463925"/>
            <a:ext cx="357187" cy="395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0991" name="Line 31"/>
          <p:cNvSpPr>
            <a:spLocks noChangeShapeType="1"/>
          </p:cNvSpPr>
          <p:nvPr/>
        </p:nvSpPr>
        <p:spPr bwMode="auto">
          <a:xfrm flipH="1">
            <a:off x="6704013" y="3859213"/>
            <a:ext cx="357187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0992" name="Line 32"/>
          <p:cNvSpPr>
            <a:spLocks noChangeShapeType="1"/>
          </p:cNvSpPr>
          <p:nvPr/>
        </p:nvSpPr>
        <p:spPr bwMode="auto">
          <a:xfrm flipV="1">
            <a:off x="7718425" y="3463925"/>
            <a:ext cx="357188" cy="395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0993" name="Line 33"/>
          <p:cNvSpPr>
            <a:spLocks noChangeShapeType="1"/>
          </p:cNvSpPr>
          <p:nvPr/>
        </p:nvSpPr>
        <p:spPr bwMode="auto">
          <a:xfrm>
            <a:off x="7718425" y="3859213"/>
            <a:ext cx="357188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0994" name="Text Box 34"/>
          <p:cNvSpPr txBox="1">
            <a:spLocks noChangeArrowheads="1"/>
          </p:cNvSpPr>
          <p:nvPr/>
        </p:nvSpPr>
        <p:spPr bwMode="auto">
          <a:xfrm>
            <a:off x="6324600" y="3124200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80995" name="Text Box 35"/>
          <p:cNvSpPr txBox="1">
            <a:spLocks noChangeArrowheads="1"/>
          </p:cNvSpPr>
          <p:nvPr/>
        </p:nvSpPr>
        <p:spPr bwMode="auto">
          <a:xfrm>
            <a:off x="6399213" y="4176713"/>
            <a:ext cx="382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9933"/>
                </a:solidFill>
              </a:rPr>
              <a:t>2</a:t>
            </a:r>
          </a:p>
        </p:txBody>
      </p:sp>
      <p:sp>
        <p:nvSpPr>
          <p:cNvPr id="680996" name="Text Box 36"/>
          <p:cNvSpPr txBox="1">
            <a:spLocks noChangeArrowheads="1"/>
          </p:cNvSpPr>
          <p:nvPr/>
        </p:nvSpPr>
        <p:spPr bwMode="auto">
          <a:xfrm>
            <a:off x="8077200" y="4176713"/>
            <a:ext cx="382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99CC00"/>
                </a:solidFill>
              </a:rPr>
              <a:t>3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680997" name="Text Box 37"/>
          <p:cNvSpPr txBox="1">
            <a:spLocks noChangeArrowheads="1"/>
          </p:cNvSpPr>
          <p:nvPr/>
        </p:nvSpPr>
        <p:spPr bwMode="auto">
          <a:xfrm>
            <a:off x="8077200" y="3124200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8004"/>
                </a:solidFill>
              </a:rPr>
              <a:t>4</a:t>
            </a:r>
          </a:p>
        </p:txBody>
      </p:sp>
      <p:sp>
        <p:nvSpPr>
          <p:cNvPr id="680998" name="Line 38"/>
          <p:cNvSpPr>
            <a:spLocks noChangeShapeType="1"/>
          </p:cNvSpPr>
          <p:nvPr/>
        </p:nvSpPr>
        <p:spPr bwMode="auto">
          <a:xfrm>
            <a:off x="7239000" y="3886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0999" name="Line 39"/>
          <p:cNvSpPr>
            <a:spLocks noChangeShapeType="1"/>
          </p:cNvSpPr>
          <p:nvPr/>
        </p:nvSpPr>
        <p:spPr bwMode="auto">
          <a:xfrm>
            <a:off x="7543800" y="3429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1000" name="Rectangle 40"/>
          <p:cNvSpPr>
            <a:spLocks noChangeArrowheads="1"/>
          </p:cNvSpPr>
          <p:nvPr/>
        </p:nvSpPr>
        <p:spPr bwMode="auto">
          <a:xfrm>
            <a:off x="7010400" y="4267200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990099"/>
                </a:solidFill>
              </a:rPr>
              <a:t>6</a:t>
            </a:r>
          </a:p>
        </p:txBody>
      </p:sp>
      <p:sp>
        <p:nvSpPr>
          <p:cNvPr id="681001" name="Rectangle 41"/>
          <p:cNvSpPr>
            <a:spLocks noChangeArrowheads="1"/>
          </p:cNvSpPr>
          <p:nvPr/>
        </p:nvSpPr>
        <p:spPr bwMode="auto">
          <a:xfrm>
            <a:off x="7391400" y="2971800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accent2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Part II, Step 3: Replace </a:t>
            </a:r>
            <a:r>
              <a:rPr lang="en-US" sz="4000" dirty="0" err="1"/>
              <a:t>polytomy</a:t>
            </a:r>
            <a:r>
              <a:rPr lang="en-US" sz="4000" dirty="0"/>
              <a:t> using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tree </a:t>
            </a:r>
            <a:r>
              <a:rPr lang="en-US" sz="4000" dirty="0"/>
              <a:t>from MRP</a:t>
            </a:r>
          </a:p>
        </p:txBody>
      </p:sp>
      <p:sp>
        <p:nvSpPr>
          <p:cNvPr id="683011" name="Text Box 3"/>
          <p:cNvSpPr txBox="1">
            <a:spLocks noChangeArrowheads="1"/>
          </p:cNvSpPr>
          <p:nvPr/>
        </p:nvSpPr>
        <p:spPr bwMode="auto">
          <a:xfrm>
            <a:off x="5106988" y="2576513"/>
            <a:ext cx="382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83012" name="Text Box 4"/>
          <p:cNvSpPr txBox="1">
            <a:spLocks noChangeArrowheads="1"/>
          </p:cNvSpPr>
          <p:nvPr/>
        </p:nvSpPr>
        <p:spPr bwMode="auto">
          <a:xfrm>
            <a:off x="5092700" y="4106863"/>
            <a:ext cx="382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9933"/>
                </a:solidFill>
              </a:rPr>
              <a:t>2</a:t>
            </a:r>
          </a:p>
        </p:txBody>
      </p:sp>
      <p:sp>
        <p:nvSpPr>
          <p:cNvPr id="683013" name="Text Box 5"/>
          <p:cNvSpPr txBox="1">
            <a:spLocks noChangeArrowheads="1"/>
          </p:cNvSpPr>
          <p:nvPr/>
        </p:nvSpPr>
        <p:spPr bwMode="auto">
          <a:xfrm>
            <a:off x="7621588" y="4106863"/>
            <a:ext cx="382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99CC00"/>
                </a:solidFill>
              </a:rPr>
              <a:t>3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683014" name="Text Box 6"/>
          <p:cNvSpPr txBox="1">
            <a:spLocks noChangeArrowheads="1"/>
          </p:cNvSpPr>
          <p:nvPr/>
        </p:nvSpPr>
        <p:spPr bwMode="auto">
          <a:xfrm>
            <a:off x="7621588" y="2527300"/>
            <a:ext cx="382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8004"/>
                </a:solidFill>
              </a:rPr>
              <a:t>4</a:t>
            </a:r>
          </a:p>
        </p:txBody>
      </p:sp>
      <p:grpSp>
        <p:nvGrpSpPr>
          <p:cNvPr id="683015" name="Group 7"/>
          <p:cNvGrpSpPr>
            <a:grpSpLocks/>
          </p:cNvGrpSpPr>
          <p:nvPr/>
        </p:nvGrpSpPr>
        <p:grpSpPr bwMode="auto">
          <a:xfrm>
            <a:off x="5562600" y="2957513"/>
            <a:ext cx="2057400" cy="1263650"/>
            <a:chOff x="3504" y="1863"/>
            <a:chExt cx="1296" cy="796"/>
          </a:xfrm>
        </p:grpSpPr>
        <p:sp>
          <p:nvSpPr>
            <p:cNvPr id="683016" name="Line 8"/>
            <p:cNvSpPr>
              <a:spLocks noChangeShapeType="1"/>
            </p:cNvSpPr>
            <p:nvPr/>
          </p:nvSpPr>
          <p:spPr bwMode="auto">
            <a:xfrm>
              <a:off x="3841" y="2287"/>
              <a:ext cx="6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3017" name="Line 9"/>
            <p:cNvSpPr>
              <a:spLocks noChangeShapeType="1"/>
            </p:cNvSpPr>
            <p:nvPr/>
          </p:nvSpPr>
          <p:spPr bwMode="auto">
            <a:xfrm flipH="1" flipV="1">
              <a:off x="3504" y="1913"/>
              <a:ext cx="337" cy="3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3018" name="Line 10"/>
            <p:cNvSpPr>
              <a:spLocks noChangeShapeType="1"/>
            </p:cNvSpPr>
            <p:nvPr/>
          </p:nvSpPr>
          <p:spPr bwMode="auto">
            <a:xfrm flipH="1">
              <a:off x="3504" y="2287"/>
              <a:ext cx="337" cy="3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3019" name="Line 11"/>
            <p:cNvSpPr>
              <a:spLocks noChangeShapeType="1"/>
            </p:cNvSpPr>
            <p:nvPr/>
          </p:nvSpPr>
          <p:spPr bwMode="auto">
            <a:xfrm flipV="1">
              <a:off x="4462" y="1913"/>
              <a:ext cx="338" cy="3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3020" name="Line 12"/>
            <p:cNvSpPr>
              <a:spLocks noChangeShapeType="1"/>
            </p:cNvSpPr>
            <p:nvPr/>
          </p:nvSpPr>
          <p:spPr bwMode="auto">
            <a:xfrm>
              <a:off x="4462" y="2287"/>
              <a:ext cx="338" cy="3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3021" name="Line 13"/>
            <p:cNvSpPr>
              <a:spLocks noChangeShapeType="1"/>
            </p:cNvSpPr>
            <p:nvPr/>
          </p:nvSpPr>
          <p:spPr bwMode="auto">
            <a:xfrm>
              <a:off x="3993" y="2295"/>
              <a:ext cx="0" cy="3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3022" name="Line 14"/>
            <p:cNvSpPr>
              <a:spLocks noChangeShapeType="1"/>
            </p:cNvSpPr>
            <p:nvPr/>
          </p:nvSpPr>
          <p:spPr bwMode="auto">
            <a:xfrm>
              <a:off x="4281" y="1863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3023" name="Rectangle 15"/>
          <p:cNvSpPr>
            <a:spLocks noChangeArrowheads="1"/>
          </p:cNvSpPr>
          <p:nvPr/>
        </p:nvSpPr>
        <p:spPr bwMode="auto">
          <a:xfrm>
            <a:off x="6096000" y="4241800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990099"/>
                </a:solidFill>
              </a:rPr>
              <a:t>6</a:t>
            </a:r>
          </a:p>
        </p:txBody>
      </p:sp>
      <p:sp>
        <p:nvSpPr>
          <p:cNvPr id="683024" name="Rectangle 16"/>
          <p:cNvSpPr>
            <a:spLocks noChangeArrowheads="1"/>
          </p:cNvSpPr>
          <p:nvPr/>
        </p:nvSpPr>
        <p:spPr bwMode="auto">
          <a:xfrm>
            <a:off x="6642100" y="2438400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683025" name="Oval 17"/>
          <p:cNvSpPr>
            <a:spLocks noChangeArrowheads="1"/>
          </p:cNvSpPr>
          <p:nvPr/>
        </p:nvSpPr>
        <p:spPr bwMode="auto">
          <a:xfrm>
            <a:off x="2209800" y="4572000"/>
            <a:ext cx="152400" cy="15240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3026" name="Oval 18"/>
          <p:cNvSpPr>
            <a:spLocks noChangeArrowheads="1"/>
          </p:cNvSpPr>
          <p:nvPr/>
        </p:nvSpPr>
        <p:spPr bwMode="auto">
          <a:xfrm>
            <a:off x="4114800" y="5729288"/>
            <a:ext cx="152400" cy="152400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3027" name="Oval 19"/>
          <p:cNvSpPr>
            <a:spLocks noChangeArrowheads="1"/>
          </p:cNvSpPr>
          <p:nvPr/>
        </p:nvSpPr>
        <p:spPr bwMode="auto">
          <a:xfrm>
            <a:off x="3352800" y="5729288"/>
            <a:ext cx="152400" cy="152400"/>
          </a:xfrm>
          <a:prstGeom prst="ellipse">
            <a:avLst/>
          </a:prstGeom>
          <a:solidFill>
            <a:srgbClr val="003399"/>
          </a:solidFill>
          <a:ln w="952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3028" name="Oval 20"/>
          <p:cNvSpPr>
            <a:spLocks noChangeArrowheads="1"/>
          </p:cNvSpPr>
          <p:nvPr/>
        </p:nvSpPr>
        <p:spPr bwMode="auto">
          <a:xfrm>
            <a:off x="2590800" y="5729288"/>
            <a:ext cx="152400" cy="152400"/>
          </a:xfrm>
          <a:prstGeom prst="ellipse">
            <a:avLst/>
          </a:prstGeom>
          <a:solidFill>
            <a:srgbClr val="008004"/>
          </a:solidFill>
          <a:ln w="9525">
            <a:solidFill>
              <a:srgbClr val="00800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83029" name="Group 21"/>
          <p:cNvGrpSpPr>
            <a:grpSpLocks/>
          </p:cNvGrpSpPr>
          <p:nvPr/>
        </p:nvGrpSpPr>
        <p:grpSpPr bwMode="auto">
          <a:xfrm>
            <a:off x="381000" y="5562600"/>
            <a:ext cx="1525588" cy="519113"/>
            <a:chOff x="240" y="3504"/>
            <a:chExt cx="961" cy="327"/>
          </a:xfrm>
        </p:grpSpPr>
        <p:sp>
          <p:nvSpPr>
            <p:cNvPr id="683030" name="Text Box 22"/>
            <p:cNvSpPr txBox="1">
              <a:spLocks noChangeArrowheads="1"/>
            </p:cNvSpPr>
            <p:nvPr/>
          </p:nvSpPr>
          <p:spPr bwMode="auto">
            <a:xfrm>
              <a:off x="240" y="3504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683031" name="Text Box 23"/>
            <p:cNvSpPr txBox="1">
              <a:spLocks noChangeArrowheads="1"/>
            </p:cNvSpPr>
            <p:nvPr/>
          </p:nvSpPr>
          <p:spPr bwMode="auto">
            <a:xfrm>
              <a:off x="960" y="3504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683032" name="Text Box 24"/>
            <p:cNvSpPr txBox="1">
              <a:spLocks noChangeArrowheads="1"/>
            </p:cNvSpPr>
            <p:nvPr/>
          </p:nvSpPr>
          <p:spPr bwMode="auto">
            <a:xfrm>
              <a:off x="480" y="3504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683033" name="Text Box 25"/>
            <p:cNvSpPr txBox="1">
              <a:spLocks noChangeArrowheads="1"/>
            </p:cNvSpPr>
            <p:nvPr/>
          </p:nvSpPr>
          <p:spPr bwMode="auto">
            <a:xfrm>
              <a:off x="720" y="3504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e</a:t>
              </a:r>
            </a:p>
          </p:txBody>
        </p:sp>
      </p:grpSp>
      <p:grpSp>
        <p:nvGrpSpPr>
          <p:cNvPr id="683034" name="Group 26"/>
          <p:cNvGrpSpPr>
            <a:grpSpLocks/>
          </p:cNvGrpSpPr>
          <p:nvPr/>
        </p:nvGrpSpPr>
        <p:grpSpPr bwMode="auto">
          <a:xfrm>
            <a:off x="609600" y="4572000"/>
            <a:ext cx="1066800" cy="914400"/>
            <a:chOff x="384" y="2880"/>
            <a:chExt cx="672" cy="576"/>
          </a:xfrm>
        </p:grpSpPr>
        <p:sp>
          <p:nvSpPr>
            <p:cNvPr id="683035" name="Line 27"/>
            <p:cNvSpPr>
              <a:spLocks noChangeShapeType="1"/>
            </p:cNvSpPr>
            <p:nvPr/>
          </p:nvSpPr>
          <p:spPr bwMode="auto">
            <a:xfrm flipH="1">
              <a:off x="384" y="2928"/>
              <a:ext cx="384" cy="5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3036" name="Line 28"/>
            <p:cNvSpPr>
              <a:spLocks noChangeShapeType="1"/>
            </p:cNvSpPr>
            <p:nvPr/>
          </p:nvSpPr>
          <p:spPr bwMode="auto">
            <a:xfrm flipH="1">
              <a:off x="624" y="2928"/>
              <a:ext cx="144" cy="5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3037" name="Line 29"/>
            <p:cNvSpPr>
              <a:spLocks noChangeShapeType="1"/>
            </p:cNvSpPr>
            <p:nvPr/>
          </p:nvSpPr>
          <p:spPr bwMode="auto">
            <a:xfrm>
              <a:off x="768" y="2928"/>
              <a:ext cx="288" cy="5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3038" name="Line 30"/>
            <p:cNvSpPr>
              <a:spLocks noChangeShapeType="1"/>
            </p:cNvSpPr>
            <p:nvPr/>
          </p:nvSpPr>
          <p:spPr bwMode="auto">
            <a:xfrm flipH="1">
              <a:off x="816" y="3216"/>
              <a:ext cx="96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3039" name="Oval 31"/>
            <p:cNvSpPr>
              <a:spLocks noChangeArrowheads="1"/>
            </p:cNvSpPr>
            <p:nvPr/>
          </p:nvSpPr>
          <p:spPr bwMode="auto">
            <a:xfrm>
              <a:off x="720" y="288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3040" name="Text Box 32"/>
          <p:cNvSpPr txBox="1">
            <a:spLocks noChangeArrowheads="1"/>
          </p:cNvSpPr>
          <p:nvPr/>
        </p:nvSpPr>
        <p:spPr bwMode="auto">
          <a:xfrm>
            <a:off x="2057400" y="4648200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9933"/>
                </a:solidFill>
              </a:rPr>
              <a:t>h</a:t>
            </a:r>
          </a:p>
        </p:txBody>
      </p:sp>
      <p:grpSp>
        <p:nvGrpSpPr>
          <p:cNvPr id="683041" name="Group 33"/>
          <p:cNvGrpSpPr>
            <a:grpSpLocks/>
          </p:cNvGrpSpPr>
          <p:nvPr/>
        </p:nvGrpSpPr>
        <p:grpSpPr bwMode="auto">
          <a:xfrm>
            <a:off x="2971800" y="4953000"/>
            <a:ext cx="949325" cy="595313"/>
            <a:chOff x="1872" y="3120"/>
            <a:chExt cx="598" cy="375"/>
          </a:xfrm>
        </p:grpSpPr>
        <p:sp>
          <p:nvSpPr>
            <p:cNvPr id="683042" name="Text Box 34"/>
            <p:cNvSpPr txBox="1">
              <a:spLocks noChangeArrowheads="1"/>
            </p:cNvSpPr>
            <p:nvPr/>
          </p:nvSpPr>
          <p:spPr bwMode="auto">
            <a:xfrm>
              <a:off x="1872" y="3120"/>
              <a:ext cx="16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99CC00"/>
                  </a:solidFill>
                </a:rPr>
                <a:t>i</a:t>
              </a:r>
              <a:endParaRPr lang="en-US" sz="2800">
                <a:solidFill>
                  <a:srgbClr val="FFFF00"/>
                </a:solidFill>
              </a:endParaRPr>
            </a:p>
          </p:txBody>
        </p:sp>
        <p:sp>
          <p:nvSpPr>
            <p:cNvPr id="683043" name="Text Box 35"/>
            <p:cNvSpPr txBox="1">
              <a:spLocks noChangeArrowheads="1"/>
            </p:cNvSpPr>
            <p:nvPr/>
          </p:nvSpPr>
          <p:spPr bwMode="auto">
            <a:xfrm>
              <a:off x="2304" y="3168"/>
              <a:ext cx="16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99CC00"/>
                  </a:solidFill>
                </a:rPr>
                <a:t>j</a:t>
              </a:r>
              <a:endParaRPr lang="en-US" sz="2800">
                <a:solidFill>
                  <a:srgbClr val="FFFF00"/>
                </a:solidFill>
              </a:endParaRPr>
            </a:p>
          </p:txBody>
        </p:sp>
      </p:grpSp>
      <p:sp>
        <p:nvSpPr>
          <p:cNvPr id="683044" name="Text Box 36"/>
          <p:cNvSpPr txBox="1">
            <a:spLocks noChangeArrowheads="1"/>
          </p:cNvSpPr>
          <p:nvPr/>
        </p:nvSpPr>
        <p:spPr bwMode="auto">
          <a:xfrm>
            <a:off x="2438400" y="5805488"/>
            <a:ext cx="382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8004"/>
                </a:solidFill>
              </a:rPr>
              <a:t>d</a:t>
            </a:r>
          </a:p>
        </p:txBody>
      </p:sp>
      <p:sp>
        <p:nvSpPr>
          <p:cNvPr id="683045" name="Text Box 37"/>
          <p:cNvSpPr txBox="1">
            <a:spLocks noChangeArrowheads="1"/>
          </p:cNvSpPr>
          <p:nvPr/>
        </p:nvSpPr>
        <p:spPr bwMode="auto">
          <a:xfrm>
            <a:off x="4038600" y="5805488"/>
            <a:ext cx="282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990099"/>
                </a:solidFill>
              </a:rPr>
              <a:t>f</a:t>
            </a:r>
          </a:p>
        </p:txBody>
      </p:sp>
      <p:sp>
        <p:nvSpPr>
          <p:cNvPr id="683046" name="Text Box 38"/>
          <p:cNvSpPr txBox="1">
            <a:spLocks noChangeArrowheads="1"/>
          </p:cNvSpPr>
          <p:nvPr/>
        </p:nvSpPr>
        <p:spPr bwMode="auto">
          <a:xfrm>
            <a:off x="3200400" y="5805488"/>
            <a:ext cx="382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3399"/>
                </a:solidFill>
              </a:rPr>
              <a:t>g</a:t>
            </a:r>
          </a:p>
        </p:txBody>
      </p:sp>
      <p:grpSp>
        <p:nvGrpSpPr>
          <p:cNvPr id="683047" name="Group 39"/>
          <p:cNvGrpSpPr>
            <a:grpSpLocks/>
          </p:cNvGrpSpPr>
          <p:nvPr/>
        </p:nvGrpSpPr>
        <p:grpSpPr bwMode="auto">
          <a:xfrm>
            <a:off x="3200400" y="4572000"/>
            <a:ext cx="457200" cy="533400"/>
            <a:chOff x="2016" y="2880"/>
            <a:chExt cx="288" cy="336"/>
          </a:xfrm>
        </p:grpSpPr>
        <p:sp>
          <p:nvSpPr>
            <p:cNvPr id="683048" name="Line 40"/>
            <p:cNvSpPr>
              <a:spLocks noChangeShapeType="1"/>
            </p:cNvSpPr>
            <p:nvPr/>
          </p:nvSpPr>
          <p:spPr bwMode="auto">
            <a:xfrm flipH="1">
              <a:off x="2016" y="2928"/>
              <a:ext cx="144" cy="288"/>
            </a:xfrm>
            <a:prstGeom prst="lin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3049" name="Line 41"/>
            <p:cNvSpPr>
              <a:spLocks noChangeShapeType="1"/>
            </p:cNvSpPr>
            <p:nvPr/>
          </p:nvSpPr>
          <p:spPr bwMode="auto">
            <a:xfrm>
              <a:off x="2160" y="2928"/>
              <a:ext cx="144" cy="288"/>
            </a:xfrm>
            <a:prstGeom prst="lin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3050" name="Oval 42"/>
            <p:cNvSpPr>
              <a:spLocks noChangeArrowheads="1"/>
            </p:cNvSpPr>
            <p:nvPr/>
          </p:nvSpPr>
          <p:spPr bwMode="auto">
            <a:xfrm>
              <a:off x="2112" y="2880"/>
              <a:ext cx="96" cy="96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3051" name="Group 43"/>
          <p:cNvGrpSpPr>
            <a:grpSpLocks/>
          </p:cNvGrpSpPr>
          <p:nvPr/>
        </p:nvGrpSpPr>
        <p:grpSpPr bwMode="auto">
          <a:xfrm>
            <a:off x="990600" y="1524000"/>
            <a:ext cx="2378075" cy="2743200"/>
            <a:chOff x="624" y="960"/>
            <a:chExt cx="1498" cy="1728"/>
          </a:xfrm>
        </p:grpSpPr>
        <p:grpSp>
          <p:nvGrpSpPr>
            <p:cNvPr id="683052" name="Group 44"/>
            <p:cNvGrpSpPr>
              <a:grpSpLocks/>
            </p:cNvGrpSpPr>
            <p:nvPr/>
          </p:nvGrpSpPr>
          <p:grpSpPr bwMode="auto">
            <a:xfrm>
              <a:off x="624" y="960"/>
              <a:ext cx="1498" cy="1728"/>
              <a:chOff x="4118" y="1584"/>
              <a:chExt cx="1498" cy="1728"/>
            </a:xfrm>
          </p:grpSpPr>
          <p:sp>
            <p:nvSpPr>
              <p:cNvPr id="683053" name="Line 45"/>
              <p:cNvSpPr>
                <a:spLocks noChangeShapeType="1"/>
              </p:cNvSpPr>
              <p:nvPr/>
            </p:nvSpPr>
            <p:spPr bwMode="auto">
              <a:xfrm>
                <a:off x="4320" y="1977"/>
                <a:ext cx="1008" cy="10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3054" name="Line 46"/>
              <p:cNvSpPr>
                <a:spLocks noChangeShapeType="1"/>
              </p:cNvSpPr>
              <p:nvPr/>
            </p:nvSpPr>
            <p:spPr bwMode="auto">
              <a:xfrm rot="5400000">
                <a:off x="4334" y="1810"/>
                <a:ext cx="777" cy="80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3055" name="Line 47"/>
              <p:cNvSpPr>
                <a:spLocks noChangeShapeType="1"/>
              </p:cNvSpPr>
              <p:nvPr/>
            </p:nvSpPr>
            <p:spPr bwMode="auto">
              <a:xfrm rot="5400000" flipH="1">
                <a:off x="4670" y="1848"/>
                <a:ext cx="24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3056" name="Text Box 48"/>
              <p:cNvSpPr txBox="1">
                <a:spLocks noChangeArrowheads="1"/>
              </p:cNvSpPr>
              <p:nvPr/>
            </p:nvSpPr>
            <p:spPr bwMode="auto">
              <a:xfrm>
                <a:off x="4501" y="1584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e</a:t>
                </a:r>
              </a:p>
            </p:txBody>
          </p:sp>
          <p:sp>
            <p:nvSpPr>
              <p:cNvPr id="683057" name="Text Box 49"/>
              <p:cNvSpPr txBox="1">
                <a:spLocks noChangeArrowheads="1"/>
              </p:cNvSpPr>
              <p:nvPr/>
            </p:nvSpPr>
            <p:spPr bwMode="auto">
              <a:xfrm>
                <a:off x="5184" y="2064"/>
                <a:ext cx="1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f</a:t>
                </a:r>
              </a:p>
            </p:txBody>
          </p:sp>
          <p:sp>
            <p:nvSpPr>
              <p:cNvPr id="683058" name="Text Box 50"/>
              <p:cNvSpPr txBox="1">
                <a:spLocks noChangeArrowheads="1"/>
              </p:cNvSpPr>
              <p:nvPr/>
            </p:nvSpPr>
            <p:spPr bwMode="auto">
              <a:xfrm>
                <a:off x="5375" y="2274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g</a:t>
                </a:r>
              </a:p>
            </p:txBody>
          </p:sp>
          <p:sp>
            <p:nvSpPr>
              <p:cNvPr id="683059" name="Line 51"/>
              <p:cNvSpPr>
                <a:spLocks noChangeShapeType="1"/>
              </p:cNvSpPr>
              <p:nvPr/>
            </p:nvSpPr>
            <p:spPr bwMode="auto">
              <a:xfrm flipH="1">
                <a:off x="4992" y="2313"/>
                <a:ext cx="144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3060" name="Line 52"/>
              <p:cNvSpPr>
                <a:spLocks noChangeShapeType="1"/>
              </p:cNvSpPr>
              <p:nvPr/>
            </p:nvSpPr>
            <p:spPr bwMode="auto">
              <a:xfrm flipH="1">
                <a:off x="4992" y="2553"/>
                <a:ext cx="384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3061" name="Text Box 53"/>
              <p:cNvSpPr txBox="1">
                <a:spLocks noChangeArrowheads="1"/>
              </p:cNvSpPr>
              <p:nvPr/>
            </p:nvSpPr>
            <p:spPr bwMode="auto">
              <a:xfrm>
                <a:off x="4118" y="1698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a</a:t>
                </a:r>
              </a:p>
            </p:txBody>
          </p:sp>
          <p:sp>
            <p:nvSpPr>
              <p:cNvPr id="683062" name="Text Box 54"/>
              <p:cNvSpPr txBox="1">
                <a:spLocks noChangeArrowheads="1"/>
              </p:cNvSpPr>
              <p:nvPr/>
            </p:nvSpPr>
            <p:spPr bwMode="auto">
              <a:xfrm>
                <a:off x="5125" y="1593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b</a:t>
                </a:r>
              </a:p>
            </p:txBody>
          </p:sp>
          <p:sp>
            <p:nvSpPr>
              <p:cNvPr id="683063" name="Text Box 55"/>
              <p:cNvSpPr txBox="1">
                <a:spLocks noChangeArrowheads="1"/>
              </p:cNvSpPr>
              <p:nvPr/>
            </p:nvSpPr>
            <p:spPr bwMode="auto">
              <a:xfrm>
                <a:off x="4128" y="2505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c</a:t>
                </a:r>
              </a:p>
            </p:txBody>
          </p:sp>
          <p:sp>
            <p:nvSpPr>
              <p:cNvPr id="683064" name="Text Box 56"/>
              <p:cNvSpPr txBox="1">
                <a:spLocks noChangeArrowheads="1"/>
              </p:cNvSpPr>
              <p:nvPr/>
            </p:nvSpPr>
            <p:spPr bwMode="auto">
              <a:xfrm>
                <a:off x="5279" y="2889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d</a:t>
                </a:r>
              </a:p>
            </p:txBody>
          </p:sp>
          <p:sp>
            <p:nvSpPr>
              <p:cNvPr id="683065" name="Line 57"/>
              <p:cNvSpPr>
                <a:spLocks noChangeShapeType="1"/>
              </p:cNvSpPr>
              <p:nvPr/>
            </p:nvSpPr>
            <p:spPr bwMode="auto">
              <a:xfrm flipH="1">
                <a:off x="4560" y="2649"/>
                <a:ext cx="432" cy="13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3066" name="Line 58"/>
              <p:cNvSpPr>
                <a:spLocks noChangeShapeType="1"/>
              </p:cNvSpPr>
              <p:nvPr/>
            </p:nvSpPr>
            <p:spPr bwMode="auto">
              <a:xfrm flipH="1">
                <a:off x="4656" y="2649"/>
                <a:ext cx="336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3067" name="Line 59"/>
              <p:cNvSpPr>
                <a:spLocks noChangeShapeType="1"/>
              </p:cNvSpPr>
              <p:nvPr/>
            </p:nvSpPr>
            <p:spPr bwMode="auto">
              <a:xfrm>
                <a:off x="4800" y="2889"/>
                <a:ext cx="192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3068" name="Text Box 60"/>
              <p:cNvSpPr txBox="1">
                <a:spLocks noChangeArrowheads="1"/>
              </p:cNvSpPr>
              <p:nvPr/>
            </p:nvSpPr>
            <p:spPr bwMode="auto">
              <a:xfrm>
                <a:off x="4368" y="2736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h</a:t>
                </a:r>
              </a:p>
            </p:txBody>
          </p:sp>
          <p:sp>
            <p:nvSpPr>
              <p:cNvPr id="683069" name="Text Box 61"/>
              <p:cNvSpPr txBox="1">
                <a:spLocks noChangeArrowheads="1"/>
              </p:cNvSpPr>
              <p:nvPr/>
            </p:nvSpPr>
            <p:spPr bwMode="auto">
              <a:xfrm>
                <a:off x="4512" y="2985"/>
                <a:ext cx="16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i</a:t>
                </a:r>
              </a:p>
            </p:txBody>
          </p:sp>
          <p:sp>
            <p:nvSpPr>
              <p:cNvPr id="683070" name="Text Box 62"/>
              <p:cNvSpPr txBox="1">
                <a:spLocks noChangeArrowheads="1"/>
              </p:cNvSpPr>
              <p:nvPr/>
            </p:nvSpPr>
            <p:spPr bwMode="auto">
              <a:xfrm>
                <a:off x="4970" y="2985"/>
                <a:ext cx="16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j</a:t>
                </a:r>
              </a:p>
            </p:txBody>
          </p:sp>
        </p:grpSp>
        <p:sp>
          <p:nvSpPr>
            <p:cNvPr id="683071" name="Oval 63"/>
            <p:cNvSpPr>
              <a:spLocks noChangeArrowheads="1"/>
            </p:cNvSpPr>
            <p:nvPr/>
          </p:nvSpPr>
          <p:spPr bwMode="auto">
            <a:xfrm>
              <a:off x="1450" y="19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83072" name="Group 64"/>
            <p:cNvGrpSpPr>
              <a:grpSpLocks/>
            </p:cNvGrpSpPr>
            <p:nvPr/>
          </p:nvGrpSpPr>
          <p:grpSpPr bwMode="auto">
            <a:xfrm>
              <a:off x="1056" y="1632"/>
              <a:ext cx="864" cy="768"/>
              <a:chOff x="1056" y="1632"/>
              <a:chExt cx="864" cy="768"/>
            </a:xfrm>
          </p:grpSpPr>
          <p:sp>
            <p:nvSpPr>
              <p:cNvPr id="683073" name="Oval 65"/>
              <p:cNvSpPr>
                <a:spLocks noChangeArrowheads="1"/>
              </p:cNvSpPr>
              <p:nvPr/>
            </p:nvSpPr>
            <p:spPr bwMode="auto">
              <a:xfrm>
                <a:off x="1104" y="1632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3074" name="Oval 66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3075" name="Oval 67"/>
              <p:cNvSpPr>
                <a:spLocks noChangeArrowheads="1"/>
              </p:cNvSpPr>
              <p:nvPr/>
            </p:nvSpPr>
            <p:spPr bwMode="auto">
              <a:xfrm>
                <a:off x="1584" y="1632"/>
                <a:ext cx="96" cy="96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rgbClr val="99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3076" name="Oval 68"/>
              <p:cNvSpPr>
                <a:spLocks noChangeArrowheads="1"/>
              </p:cNvSpPr>
              <p:nvPr/>
            </p:nvSpPr>
            <p:spPr bwMode="auto">
              <a:xfrm>
                <a:off x="1824" y="1872"/>
                <a:ext cx="96" cy="96"/>
              </a:xfrm>
              <a:prstGeom prst="ellipse">
                <a:avLst/>
              </a:prstGeom>
              <a:solidFill>
                <a:srgbClr val="003399"/>
              </a:solidFill>
              <a:ln w="9525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3077" name="Oval 69"/>
              <p:cNvSpPr>
                <a:spLocks noChangeArrowheads="1"/>
              </p:cNvSpPr>
              <p:nvPr/>
            </p:nvSpPr>
            <p:spPr bwMode="auto">
              <a:xfrm>
                <a:off x="1296" y="2208"/>
                <a:ext cx="96" cy="96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99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3078" name="Oval 70"/>
              <p:cNvSpPr>
                <a:spLocks noChangeArrowheads="1"/>
              </p:cNvSpPr>
              <p:nvPr/>
            </p:nvSpPr>
            <p:spPr bwMode="auto">
              <a:xfrm>
                <a:off x="1776" y="2304"/>
                <a:ext cx="96" cy="96"/>
              </a:xfrm>
              <a:prstGeom prst="ellipse">
                <a:avLst/>
              </a:prstGeom>
              <a:solidFill>
                <a:srgbClr val="008004"/>
              </a:solidFill>
              <a:ln w="9525">
                <a:solidFill>
                  <a:srgbClr val="00800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83079" name="Group 71"/>
          <p:cNvGrpSpPr>
            <a:grpSpLocks/>
          </p:cNvGrpSpPr>
          <p:nvPr/>
        </p:nvGrpSpPr>
        <p:grpSpPr bwMode="auto">
          <a:xfrm rot="-1446866">
            <a:off x="7467600" y="4114800"/>
            <a:ext cx="457200" cy="533400"/>
            <a:chOff x="2016" y="2880"/>
            <a:chExt cx="288" cy="336"/>
          </a:xfrm>
        </p:grpSpPr>
        <p:sp>
          <p:nvSpPr>
            <p:cNvPr id="683080" name="Line 72"/>
            <p:cNvSpPr>
              <a:spLocks noChangeShapeType="1"/>
            </p:cNvSpPr>
            <p:nvPr/>
          </p:nvSpPr>
          <p:spPr bwMode="auto">
            <a:xfrm flipH="1">
              <a:off x="2016" y="2928"/>
              <a:ext cx="144" cy="288"/>
            </a:xfrm>
            <a:prstGeom prst="lin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3081" name="Line 73"/>
            <p:cNvSpPr>
              <a:spLocks noChangeShapeType="1"/>
            </p:cNvSpPr>
            <p:nvPr/>
          </p:nvSpPr>
          <p:spPr bwMode="auto">
            <a:xfrm>
              <a:off x="2160" y="2928"/>
              <a:ext cx="144" cy="288"/>
            </a:xfrm>
            <a:prstGeom prst="lin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3082" name="Oval 74"/>
            <p:cNvSpPr>
              <a:spLocks noChangeArrowheads="1"/>
            </p:cNvSpPr>
            <p:nvPr/>
          </p:nvSpPr>
          <p:spPr bwMode="auto">
            <a:xfrm>
              <a:off x="2112" y="2880"/>
              <a:ext cx="96" cy="96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3083" name="Group 75"/>
          <p:cNvGrpSpPr>
            <a:grpSpLocks/>
          </p:cNvGrpSpPr>
          <p:nvPr/>
        </p:nvGrpSpPr>
        <p:grpSpPr bwMode="auto">
          <a:xfrm rot="8523549" flipH="1">
            <a:off x="4724400" y="2362200"/>
            <a:ext cx="1066800" cy="914400"/>
            <a:chOff x="384" y="2880"/>
            <a:chExt cx="672" cy="576"/>
          </a:xfrm>
        </p:grpSpPr>
        <p:sp>
          <p:nvSpPr>
            <p:cNvPr id="683084" name="Line 76"/>
            <p:cNvSpPr>
              <a:spLocks noChangeShapeType="1"/>
            </p:cNvSpPr>
            <p:nvPr/>
          </p:nvSpPr>
          <p:spPr bwMode="auto">
            <a:xfrm flipH="1">
              <a:off x="384" y="2928"/>
              <a:ext cx="384" cy="5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3085" name="Line 77"/>
            <p:cNvSpPr>
              <a:spLocks noChangeShapeType="1"/>
            </p:cNvSpPr>
            <p:nvPr/>
          </p:nvSpPr>
          <p:spPr bwMode="auto">
            <a:xfrm flipH="1">
              <a:off x="624" y="2928"/>
              <a:ext cx="144" cy="5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3086" name="Line 78"/>
            <p:cNvSpPr>
              <a:spLocks noChangeShapeType="1"/>
            </p:cNvSpPr>
            <p:nvPr/>
          </p:nvSpPr>
          <p:spPr bwMode="auto">
            <a:xfrm>
              <a:off x="768" y="2928"/>
              <a:ext cx="288" cy="5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3087" name="Line 79"/>
            <p:cNvSpPr>
              <a:spLocks noChangeShapeType="1"/>
            </p:cNvSpPr>
            <p:nvPr/>
          </p:nvSpPr>
          <p:spPr bwMode="auto">
            <a:xfrm flipH="1">
              <a:off x="816" y="3216"/>
              <a:ext cx="96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3088" name="Oval 80"/>
            <p:cNvSpPr>
              <a:spLocks noChangeArrowheads="1"/>
            </p:cNvSpPr>
            <p:nvPr/>
          </p:nvSpPr>
          <p:spPr bwMode="auto">
            <a:xfrm>
              <a:off x="720" y="288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3089" name="Oval 81"/>
          <p:cNvSpPr>
            <a:spLocks noChangeArrowheads="1"/>
          </p:cNvSpPr>
          <p:nvPr/>
        </p:nvSpPr>
        <p:spPr bwMode="auto">
          <a:xfrm>
            <a:off x="5486400" y="4191000"/>
            <a:ext cx="152400" cy="15240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3090" name="Text Box 82"/>
          <p:cNvSpPr txBox="1">
            <a:spLocks noChangeArrowheads="1"/>
          </p:cNvSpPr>
          <p:nvPr/>
        </p:nvSpPr>
        <p:spPr bwMode="auto">
          <a:xfrm>
            <a:off x="5105400" y="4114800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9933"/>
                </a:solidFill>
              </a:rPr>
              <a:t>h</a:t>
            </a:r>
          </a:p>
        </p:txBody>
      </p:sp>
      <p:sp>
        <p:nvSpPr>
          <p:cNvPr id="683091" name="Oval 83"/>
          <p:cNvSpPr>
            <a:spLocks noChangeArrowheads="1"/>
          </p:cNvSpPr>
          <p:nvPr/>
        </p:nvSpPr>
        <p:spPr bwMode="auto">
          <a:xfrm>
            <a:off x="7543800" y="2971800"/>
            <a:ext cx="152400" cy="152400"/>
          </a:xfrm>
          <a:prstGeom prst="ellipse">
            <a:avLst/>
          </a:prstGeom>
          <a:solidFill>
            <a:srgbClr val="008004"/>
          </a:solidFill>
          <a:ln w="9525">
            <a:solidFill>
              <a:srgbClr val="00800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3092" name="Text Box 84"/>
          <p:cNvSpPr txBox="1">
            <a:spLocks noChangeArrowheads="1"/>
          </p:cNvSpPr>
          <p:nvPr/>
        </p:nvSpPr>
        <p:spPr bwMode="auto">
          <a:xfrm>
            <a:off x="7620000" y="2514600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8004"/>
                </a:solidFill>
              </a:rPr>
              <a:t>d</a:t>
            </a:r>
          </a:p>
        </p:txBody>
      </p:sp>
      <p:sp>
        <p:nvSpPr>
          <p:cNvPr id="683093" name="Oval 85"/>
          <p:cNvSpPr>
            <a:spLocks noChangeArrowheads="1"/>
          </p:cNvSpPr>
          <p:nvPr/>
        </p:nvSpPr>
        <p:spPr bwMode="auto">
          <a:xfrm>
            <a:off x="6705600" y="2895600"/>
            <a:ext cx="152400" cy="152400"/>
          </a:xfrm>
          <a:prstGeom prst="ellipse">
            <a:avLst/>
          </a:prstGeom>
          <a:solidFill>
            <a:srgbClr val="003399"/>
          </a:solidFill>
          <a:ln w="952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3094" name="Text Box 86"/>
          <p:cNvSpPr txBox="1">
            <a:spLocks noChangeArrowheads="1"/>
          </p:cNvSpPr>
          <p:nvPr/>
        </p:nvSpPr>
        <p:spPr bwMode="auto">
          <a:xfrm>
            <a:off x="6629400" y="2362200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3399"/>
                </a:solidFill>
              </a:rPr>
              <a:t>g</a:t>
            </a:r>
          </a:p>
        </p:txBody>
      </p:sp>
      <p:sp>
        <p:nvSpPr>
          <p:cNvPr id="683095" name="Oval 87"/>
          <p:cNvSpPr>
            <a:spLocks noChangeArrowheads="1"/>
          </p:cNvSpPr>
          <p:nvPr/>
        </p:nvSpPr>
        <p:spPr bwMode="auto">
          <a:xfrm>
            <a:off x="6248400" y="4191000"/>
            <a:ext cx="152400" cy="152400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3096" name="Text Box 88"/>
          <p:cNvSpPr txBox="1">
            <a:spLocks noChangeArrowheads="1"/>
          </p:cNvSpPr>
          <p:nvPr/>
        </p:nvSpPr>
        <p:spPr bwMode="auto">
          <a:xfrm>
            <a:off x="6172200" y="4267200"/>
            <a:ext cx="282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990099"/>
                </a:solidFill>
              </a:rPr>
              <a:t>f</a:t>
            </a:r>
          </a:p>
        </p:txBody>
      </p:sp>
      <p:grpSp>
        <p:nvGrpSpPr>
          <p:cNvPr id="683097" name="Group 89"/>
          <p:cNvGrpSpPr>
            <a:grpSpLocks/>
          </p:cNvGrpSpPr>
          <p:nvPr/>
        </p:nvGrpSpPr>
        <p:grpSpPr bwMode="auto">
          <a:xfrm>
            <a:off x="7467600" y="4419600"/>
            <a:ext cx="873125" cy="900113"/>
            <a:chOff x="4704" y="2784"/>
            <a:chExt cx="550" cy="567"/>
          </a:xfrm>
        </p:grpSpPr>
        <p:sp>
          <p:nvSpPr>
            <p:cNvPr id="683098" name="Text Box 90"/>
            <p:cNvSpPr txBox="1">
              <a:spLocks noChangeArrowheads="1"/>
            </p:cNvSpPr>
            <p:nvPr/>
          </p:nvSpPr>
          <p:spPr bwMode="auto">
            <a:xfrm>
              <a:off x="4704" y="3024"/>
              <a:ext cx="16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99CC00"/>
                  </a:solidFill>
                </a:rPr>
                <a:t>i</a:t>
              </a:r>
              <a:endParaRPr lang="en-US" sz="2800">
                <a:solidFill>
                  <a:srgbClr val="FFFF00"/>
                </a:solidFill>
              </a:endParaRPr>
            </a:p>
          </p:txBody>
        </p:sp>
        <p:sp>
          <p:nvSpPr>
            <p:cNvPr id="683099" name="Text Box 91"/>
            <p:cNvSpPr txBox="1">
              <a:spLocks noChangeArrowheads="1"/>
            </p:cNvSpPr>
            <p:nvPr/>
          </p:nvSpPr>
          <p:spPr bwMode="auto">
            <a:xfrm>
              <a:off x="5088" y="2784"/>
              <a:ext cx="16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99CC00"/>
                  </a:solidFill>
                </a:rPr>
                <a:t>j</a:t>
              </a:r>
              <a:endParaRPr lang="en-US" sz="2800">
                <a:solidFill>
                  <a:srgbClr val="FFFF00"/>
                </a:solidFill>
              </a:endParaRPr>
            </a:p>
          </p:txBody>
        </p:sp>
      </p:grpSp>
      <p:grpSp>
        <p:nvGrpSpPr>
          <p:cNvPr id="683100" name="Group 92"/>
          <p:cNvGrpSpPr>
            <a:grpSpLocks/>
          </p:cNvGrpSpPr>
          <p:nvPr/>
        </p:nvGrpSpPr>
        <p:grpSpPr bwMode="auto">
          <a:xfrm>
            <a:off x="4191000" y="1600200"/>
            <a:ext cx="1296988" cy="1357313"/>
            <a:chOff x="2640" y="1008"/>
            <a:chExt cx="817" cy="855"/>
          </a:xfrm>
        </p:grpSpPr>
        <p:sp>
          <p:nvSpPr>
            <p:cNvPr id="683101" name="Text Box 93"/>
            <p:cNvSpPr txBox="1">
              <a:spLocks noChangeArrowheads="1"/>
            </p:cNvSpPr>
            <p:nvPr/>
          </p:nvSpPr>
          <p:spPr bwMode="auto">
            <a:xfrm>
              <a:off x="2640" y="1536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683102" name="Text Box 94"/>
            <p:cNvSpPr txBox="1">
              <a:spLocks noChangeArrowheads="1"/>
            </p:cNvSpPr>
            <p:nvPr/>
          </p:nvSpPr>
          <p:spPr bwMode="auto">
            <a:xfrm>
              <a:off x="3216" y="1008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683103" name="Text Box 95"/>
            <p:cNvSpPr txBox="1">
              <a:spLocks noChangeArrowheads="1"/>
            </p:cNvSpPr>
            <p:nvPr/>
          </p:nvSpPr>
          <p:spPr bwMode="auto">
            <a:xfrm>
              <a:off x="2832" y="1344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683104" name="Text Box 96"/>
            <p:cNvSpPr txBox="1">
              <a:spLocks noChangeArrowheads="1"/>
            </p:cNvSpPr>
            <p:nvPr/>
          </p:nvSpPr>
          <p:spPr bwMode="auto">
            <a:xfrm>
              <a:off x="3024" y="1200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e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8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1" grpId="0"/>
      <p:bldP spid="683011" grpId="1"/>
      <p:bldP spid="683012" grpId="0"/>
      <p:bldP spid="683012" grpId="1"/>
      <p:bldP spid="683013" grpId="0"/>
      <p:bldP spid="683013" grpId="1"/>
      <p:bldP spid="683014" grpId="0"/>
      <p:bldP spid="683014" grpId="1"/>
      <p:bldP spid="683023" grpId="0"/>
      <p:bldP spid="683023" grpId="1"/>
      <p:bldP spid="683024" grpId="0"/>
      <p:bldP spid="683024" grpId="1"/>
      <p:bldP spid="683089" grpId="0" animBg="1"/>
      <p:bldP spid="683090" grpId="0"/>
      <p:bldP spid="683091" grpId="0" animBg="1"/>
      <p:bldP spid="683092" grpId="0"/>
      <p:bldP spid="683093" grpId="0" animBg="1"/>
      <p:bldP spid="683094" grpId="0"/>
      <p:bldP spid="683095" grpId="0" animBg="1"/>
      <p:bldP spid="68309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SuperFine</a:t>
            </a:r>
            <a:r>
              <a:rPr lang="en-US" dirty="0"/>
              <a:t>-boosting: </a:t>
            </a:r>
            <a:r>
              <a:rPr lang="en-US" sz="3600" dirty="0"/>
              <a:t>improves </a:t>
            </a:r>
            <a:r>
              <a:rPr lang="en-US" sz="3600" dirty="0" smtClean="0"/>
              <a:t>MRP</a:t>
            </a:r>
            <a:endParaRPr lang="en-US" dirty="0"/>
          </a:p>
        </p:txBody>
      </p:sp>
      <p:pic>
        <p:nvPicPr>
          <p:cNvPr id="703491" name="Picture 1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209800"/>
            <a:ext cx="8810625" cy="317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03492" name="Text Box 1028"/>
          <p:cNvSpPr txBox="1">
            <a:spLocks noChangeArrowheads="1"/>
          </p:cNvSpPr>
          <p:nvPr/>
        </p:nvSpPr>
        <p:spPr bwMode="auto">
          <a:xfrm>
            <a:off x="4605338" y="5181600"/>
            <a:ext cx="1795462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Scaffold Density (%)</a:t>
            </a:r>
          </a:p>
        </p:txBody>
      </p:sp>
      <p:sp>
        <p:nvSpPr>
          <p:cNvPr id="703493" name="Text Box 1029"/>
          <p:cNvSpPr txBox="1">
            <a:spLocks noChangeArrowheads="1"/>
          </p:cNvSpPr>
          <p:nvPr/>
        </p:nvSpPr>
        <p:spPr bwMode="auto">
          <a:xfrm>
            <a:off x="685800" y="5562600"/>
            <a:ext cx="46863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>
                <a:solidFill>
                  <a:schemeClr val="tx2"/>
                </a:solidFill>
                <a:latin typeface="Gill Sans" charset="0"/>
              </a:rPr>
              <a:t>(Swenson et al., Syst. Biol. 2012)</a:t>
            </a:r>
            <a:endParaRPr lang="en-US" sz="4400">
              <a:solidFill>
                <a:schemeClr val="tx2"/>
              </a:solidFill>
              <a:latin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667000"/>
            <a:ext cx="3362325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703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/>
              <a:t>SuperFine is also much faster</a:t>
            </a:r>
            <a:endParaRPr lang="en-US"/>
          </a:p>
        </p:txBody>
      </p:sp>
      <p:pic>
        <p:nvPicPr>
          <p:cNvPr id="5703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2667000"/>
            <a:ext cx="2316162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70374" name="Text Box 6"/>
          <p:cNvSpPr txBox="1">
            <a:spLocks noChangeArrowheads="1"/>
          </p:cNvSpPr>
          <p:nvPr/>
        </p:nvSpPr>
        <p:spPr bwMode="auto">
          <a:xfrm>
            <a:off x="2060575" y="4708525"/>
            <a:ext cx="1292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      MRP</a:t>
            </a:r>
            <a:r>
              <a:rPr lang="en-US" sz="1000">
                <a:solidFill>
                  <a:srgbClr val="008004"/>
                </a:solidFill>
              </a:rPr>
              <a:t>  8-12 sec.</a:t>
            </a:r>
          </a:p>
          <a:p>
            <a:r>
              <a:rPr lang="en-US" sz="1000"/>
              <a:t>SuperFine  </a:t>
            </a:r>
            <a:r>
              <a:rPr lang="en-US" sz="1000">
                <a:solidFill>
                  <a:schemeClr val="folHlink"/>
                </a:solidFill>
              </a:rPr>
              <a:t>2-3 sec.</a:t>
            </a:r>
            <a:endParaRPr lang="en-US" sz="1000"/>
          </a:p>
        </p:txBody>
      </p:sp>
      <p:pic>
        <p:nvPicPr>
          <p:cNvPr id="5703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67000"/>
            <a:ext cx="2316163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70376" name="Text Box 8"/>
          <p:cNvSpPr txBox="1">
            <a:spLocks noChangeArrowheads="1"/>
          </p:cNvSpPr>
          <p:nvPr/>
        </p:nvSpPr>
        <p:spPr bwMode="auto">
          <a:xfrm>
            <a:off x="4071938" y="5562600"/>
            <a:ext cx="1795462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Scaffold Density (%)</a:t>
            </a:r>
          </a:p>
        </p:txBody>
      </p:sp>
      <p:sp>
        <p:nvSpPr>
          <p:cNvPr id="570377" name="Text Box 9"/>
          <p:cNvSpPr txBox="1">
            <a:spLocks noChangeArrowheads="1"/>
          </p:cNvSpPr>
          <p:nvPr/>
        </p:nvSpPr>
        <p:spPr bwMode="auto">
          <a:xfrm>
            <a:off x="6586538" y="5562600"/>
            <a:ext cx="1795462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Scaffold Density (%)</a:t>
            </a:r>
          </a:p>
        </p:txBody>
      </p:sp>
      <p:sp>
        <p:nvSpPr>
          <p:cNvPr id="570378" name="Text Box 10"/>
          <p:cNvSpPr txBox="1">
            <a:spLocks noChangeArrowheads="1"/>
          </p:cNvSpPr>
          <p:nvPr/>
        </p:nvSpPr>
        <p:spPr bwMode="auto">
          <a:xfrm>
            <a:off x="1514475" y="5562600"/>
            <a:ext cx="1795463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Scaffold Density (%)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178"/>
            <a:ext cx="8229600" cy="1143000"/>
          </a:xfrm>
        </p:spPr>
        <p:txBody>
          <a:bodyPr/>
          <a:lstStyle/>
          <a:p>
            <a:r>
              <a:rPr lang="en-US" dirty="0" err="1" smtClean="0"/>
              <a:t>SuperFine</a:t>
            </a:r>
            <a:r>
              <a:rPr lang="en-US" dirty="0" smtClean="0"/>
              <a:t>-boosting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2137" y="1213431"/>
            <a:ext cx="841466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We have also used </a:t>
            </a:r>
            <a:r>
              <a:rPr lang="en-US" sz="2400" dirty="0" err="1" smtClean="0"/>
              <a:t>SuperFine</a:t>
            </a:r>
            <a:r>
              <a:rPr lang="en-US" sz="2400" dirty="0" smtClean="0"/>
              <a:t> to “boost” other </a:t>
            </a:r>
            <a:r>
              <a:rPr lang="en-US" sz="2400" dirty="0" err="1" smtClean="0"/>
              <a:t>supertree</a:t>
            </a:r>
            <a:r>
              <a:rPr lang="en-US" sz="2400" dirty="0"/>
              <a:t> </a:t>
            </a:r>
            <a:r>
              <a:rPr lang="en-US" sz="2400" dirty="0" smtClean="0"/>
              <a:t>methods, and obtained similar improvements:</a:t>
            </a:r>
          </a:p>
          <a:p>
            <a:r>
              <a:rPr lang="en-US" sz="2400" dirty="0" smtClean="0"/>
              <a:t>		Quartets Max Cut by </a:t>
            </a:r>
            <a:r>
              <a:rPr lang="en-US" sz="2400" dirty="0" err="1" smtClean="0"/>
              <a:t>Sagi</a:t>
            </a:r>
            <a:r>
              <a:rPr lang="en-US" sz="2400" dirty="0" smtClean="0"/>
              <a:t> </a:t>
            </a:r>
            <a:r>
              <a:rPr lang="en-US" sz="2400" dirty="0" err="1" smtClean="0"/>
              <a:t>Snir</a:t>
            </a:r>
            <a:r>
              <a:rPr lang="en-US" sz="2400" dirty="0" smtClean="0"/>
              <a:t> and </a:t>
            </a:r>
            <a:r>
              <a:rPr lang="en-US" sz="2400" dirty="0" err="1" smtClean="0"/>
              <a:t>Satish</a:t>
            </a:r>
            <a:r>
              <a:rPr lang="en-US" sz="2400" dirty="0" smtClean="0"/>
              <a:t> </a:t>
            </a:r>
            <a:r>
              <a:rPr lang="en-US" sz="2400" dirty="0" err="1" smtClean="0"/>
              <a:t>Rao</a:t>
            </a:r>
            <a:endParaRPr lang="en-US" sz="2400" dirty="0" smtClean="0"/>
          </a:p>
          <a:p>
            <a:r>
              <a:rPr lang="en-US" sz="2400" dirty="0" smtClean="0"/>
              <a:t>		Matrix Representation with Likelihood (Nguyen et al.)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Improvements are also observed on biological datasets.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Improvement can be low if the gene trees have very poor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accuracy, or have poor overlap patterns.</a:t>
            </a:r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Parallel implementation (with </a:t>
            </a:r>
            <a:r>
              <a:rPr lang="en-US" sz="2400" dirty="0" err="1" smtClean="0"/>
              <a:t>Keshav</a:t>
            </a:r>
            <a:r>
              <a:rPr lang="en-US" sz="2400" dirty="0" smtClean="0"/>
              <a:t> </a:t>
            </a:r>
            <a:r>
              <a:rPr lang="en-US" sz="2400" dirty="0" err="1" smtClean="0"/>
              <a:t>Pingali</a:t>
            </a:r>
            <a:r>
              <a:rPr lang="en-US" sz="2400" dirty="0" smtClean="0"/>
              <a:t> and others)</a:t>
            </a:r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Open source software distributed through UT-Austin.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77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SCM or </a:t>
            </a:r>
            <a:r>
              <a:rPr lang="en-US" dirty="0" err="1" smtClean="0"/>
              <a:t>SuperFine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8518" y="2646813"/>
            <a:ext cx="8860443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DACTAL: Divide-and-Conquer Trees (almost) without </a:t>
            </a:r>
          </a:p>
          <a:p>
            <a:r>
              <a:rPr lang="en-US" sz="2800" dirty="0" smtClean="0"/>
              <a:t>Alignments, </a:t>
            </a:r>
            <a:r>
              <a:rPr lang="en-US" sz="2800" dirty="0" err="1" smtClean="0"/>
              <a:t>Nelesen</a:t>
            </a:r>
            <a:r>
              <a:rPr lang="en-US" sz="2800" dirty="0"/>
              <a:t> </a:t>
            </a:r>
            <a:r>
              <a:rPr lang="en-US" sz="2800" dirty="0" smtClean="0"/>
              <a:t>et al., ISMB and Bioinformatics 2012</a:t>
            </a:r>
          </a:p>
          <a:p>
            <a:endParaRPr lang="en-US" sz="2800" dirty="0"/>
          </a:p>
          <a:p>
            <a:r>
              <a:rPr lang="en-US" sz="2800" dirty="0" smtClean="0"/>
              <a:t>DCM1-NJ: absolute fast converging method (Warnow et al.,</a:t>
            </a:r>
          </a:p>
          <a:p>
            <a:r>
              <a:rPr lang="en-US" sz="2800" dirty="0" smtClean="0"/>
              <a:t>SODA 2001)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191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SCM or </a:t>
            </a:r>
            <a:r>
              <a:rPr lang="en-US" dirty="0" err="1" smtClean="0"/>
              <a:t>SuperFine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8518" y="2646813"/>
            <a:ext cx="8860443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DACTAL: Divide-and-Conquer Trees (almost) without 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Alignments, </a:t>
            </a:r>
            <a:r>
              <a:rPr lang="en-US" sz="2800" dirty="0" err="1" smtClean="0">
                <a:solidFill>
                  <a:srgbClr val="0000FF"/>
                </a:solidFill>
              </a:rPr>
              <a:t>Nelesen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et al., ISMB and Bioinformatics 2012</a:t>
            </a:r>
          </a:p>
          <a:p>
            <a:endParaRPr lang="en-US" sz="2800" dirty="0"/>
          </a:p>
          <a:p>
            <a:r>
              <a:rPr lang="en-US" sz="2800" dirty="0" smtClean="0"/>
              <a:t>DCM1-NJ: absolute fast converging method (Warnow et al.,</a:t>
            </a:r>
          </a:p>
          <a:p>
            <a:r>
              <a:rPr lang="en-US" sz="2800" dirty="0" smtClean="0"/>
              <a:t>SODA 2001)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265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DACTAL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Divide-and-conquer Trees (almost) without Alignments</a:t>
            </a:r>
          </a:p>
          <a:p>
            <a:r>
              <a:rPr lang="en-US" dirty="0" smtClean="0"/>
              <a:t>ISMB 2012, </a:t>
            </a:r>
            <a:r>
              <a:rPr lang="en-US" dirty="0" err="1" smtClean="0"/>
              <a:t>Nelesen</a:t>
            </a:r>
            <a:r>
              <a:rPr lang="en-US" dirty="0" smtClean="0"/>
              <a:t> et al.</a:t>
            </a:r>
          </a:p>
          <a:p>
            <a:endParaRPr lang="en-US" dirty="0"/>
          </a:p>
          <a:p>
            <a:r>
              <a:rPr lang="en-US" dirty="0" smtClean="0"/>
              <a:t>Objective: to estimate a tree without needing a multiple sequence alignment on the entire dataset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3543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077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Multiple Sequence Alignment (MSA): </a:t>
            </a:r>
            <a:br>
              <a:rPr lang="en-US" sz="36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i="1">
                <a:latin typeface="Arial" charset="0"/>
                <a:ea typeface="ＭＳ Ｐゴシック" charset="0"/>
                <a:cs typeface="ＭＳ Ｐゴシック" charset="0"/>
              </a:rPr>
              <a:t>another grand challenge</a:t>
            </a:r>
            <a:r>
              <a:rPr lang="en-US" sz="3600" baseline="30000"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endParaRPr lang="en-US" sz="3600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4572000" y="2057400"/>
            <a:ext cx="419100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accent2"/>
                </a:solidFill>
                <a:latin typeface="Courier New" charset="0"/>
              </a:rPr>
              <a:t>S1 = -AGGCTATCACCTGACCTCCA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chemeClr val="accent2"/>
                </a:solidFill>
                <a:latin typeface="Courier New" charset="0"/>
              </a:rPr>
              <a:t>S2 = TAG-CTATCAC--GACCGC--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chemeClr val="accent2"/>
                </a:solidFill>
                <a:latin typeface="Courier New" charset="0"/>
              </a:rPr>
              <a:t>S3 = TAG-CT-------GACCGC--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chemeClr val="accent2"/>
                </a:solidFill>
                <a:latin typeface="Courier New" charset="0"/>
              </a:rPr>
              <a:t>…</a:t>
            </a:r>
          </a:p>
          <a:p>
            <a:pPr eaLnBrk="1" hangingPunct="1">
              <a:defRPr/>
            </a:pPr>
            <a:r>
              <a:rPr lang="en-US" sz="2000" b="1" dirty="0" err="1">
                <a:solidFill>
                  <a:schemeClr val="accent2"/>
                </a:solidFill>
                <a:latin typeface="Courier New" charset="0"/>
              </a:rPr>
              <a:t>Sn</a:t>
            </a:r>
            <a:r>
              <a:rPr lang="en-US" sz="2000" b="1" dirty="0">
                <a:solidFill>
                  <a:schemeClr val="accent2"/>
                </a:solidFill>
                <a:latin typeface="Courier New" charset="0"/>
              </a:rPr>
              <a:t> = -------TCAC--GACCGACA</a:t>
            </a:r>
            <a:endParaRPr lang="en-US" sz="2000" dirty="0">
              <a:solidFill>
                <a:schemeClr val="accent2"/>
              </a:solidFill>
              <a:latin typeface="Courier New" charset="0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28600" y="2057400"/>
            <a:ext cx="403860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accent2"/>
                </a:solidFill>
                <a:latin typeface="Courier New" charset="0"/>
              </a:rPr>
              <a:t>S1 = AGGCTATCACCTGACCTCCA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chemeClr val="accent2"/>
                </a:solidFill>
                <a:latin typeface="Courier New" charset="0"/>
              </a:rPr>
              <a:t>S2 = TAGCTATCACGACCGC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chemeClr val="accent2"/>
                </a:solidFill>
                <a:latin typeface="Courier New" charset="0"/>
              </a:rPr>
              <a:t>S3 = TAGCTGACCGC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chemeClr val="accent2"/>
                </a:solidFill>
                <a:latin typeface="Courier New" charset="0"/>
              </a:rPr>
              <a:t>  …</a:t>
            </a:r>
          </a:p>
          <a:p>
            <a:pPr eaLnBrk="1" hangingPunct="1">
              <a:defRPr/>
            </a:pPr>
            <a:r>
              <a:rPr lang="en-US" sz="2000" b="1" dirty="0" err="1">
                <a:solidFill>
                  <a:schemeClr val="accent2"/>
                </a:solidFill>
                <a:latin typeface="Courier New" charset="0"/>
              </a:rPr>
              <a:t>Sn</a:t>
            </a:r>
            <a:r>
              <a:rPr lang="en-US" sz="2000" b="1" dirty="0">
                <a:solidFill>
                  <a:schemeClr val="accent2"/>
                </a:solidFill>
                <a:latin typeface="Courier New" charset="0"/>
              </a:rPr>
              <a:t> = TCACGACCGACA</a:t>
            </a:r>
            <a:endParaRPr lang="en-US" sz="2000" b="1" dirty="0">
              <a:solidFill>
                <a:srgbClr val="006699"/>
              </a:solidFill>
              <a:latin typeface="Courier New" charset="0"/>
            </a:endParaRPr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4038600" y="3429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2514600" y="403860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b="1">
              <a:latin typeface="Times" charset="0"/>
            </a:endParaRPr>
          </a:p>
        </p:txBody>
      </p:sp>
      <p:sp>
        <p:nvSpPr>
          <p:cNvPr id="96262" name="TextBox 18"/>
          <p:cNvSpPr txBox="1">
            <a:spLocks noChangeArrowheads="1"/>
          </p:cNvSpPr>
          <p:nvPr/>
        </p:nvSpPr>
        <p:spPr bwMode="auto">
          <a:xfrm>
            <a:off x="838200" y="4038600"/>
            <a:ext cx="7635875" cy="206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rgbClr val="0000FF"/>
                </a:solidFill>
              </a:rPr>
              <a:t>Novel techniques needed </a:t>
            </a:r>
            <a:r>
              <a:rPr lang="en-US">
                <a:solidFill>
                  <a:srgbClr val="0000FF"/>
                </a:solidFill>
              </a:rPr>
              <a:t>for scalability and accuracy</a:t>
            </a:r>
          </a:p>
          <a:p>
            <a:r>
              <a:rPr lang="en-US"/>
              <a:t>        </a:t>
            </a:r>
            <a:r>
              <a:rPr lang="en-US" sz="2000"/>
              <a:t>NP-hard problems and large datasets</a:t>
            </a:r>
          </a:p>
          <a:p>
            <a:r>
              <a:rPr lang="en-US" sz="2000"/>
              <a:t>          Current methods do not provide good accuracy</a:t>
            </a:r>
          </a:p>
          <a:p>
            <a:r>
              <a:rPr lang="en-US" sz="2000"/>
              <a:t>          Few methods can analyze even moderately large datasets </a:t>
            </a:r>
          </a:p>
          <a:p>
            <a:r>
              <a:rPr lang="en-US" sz="2000"/>
              <a:t> </a:t>
            </a:r>
          </a:p>
          <a:p>
            <a:r>
              <a:rPr lang="en-US" sz="2000" i="1">
                <a:solidFill>
                  <a:srgbClr val="0000FF"/>
                </a:solidFill>
              </a:rPr>
              <a:t>Many important applications besides phylogenetic estimation	</a:t>
            </a:r>
          </a:p>
        </p:txBody>
      </p:sp>
      <p:sp>
        <p:nvSpPr>
          <p:cNvPr id="96263" name="TextBox 1"/>
          <p:cNvSpPr txBox="1">
            <a:spLocks noChangeArrowheads="1"/>
          </p:cNvSpPr>
          <p:nvPr/>
        </p:nvSpPr>
        <p:spPr bwMode="auto">
          <a:xfrm>
            <a:off x="228600" y="6324600"/>
            <a:ext cx="7262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aseline="30000"/>
              <a:t>1 </a:t>
            </a:r>
            <a:r>
              <a:rPr lang="en-US" sz="1800"/>
              <a:t>Frontiers in Massive Data Analysis, National Academies Press, 2013</a:t>
            </a:r>
          </a:p>
        </p:txBody>
      </p:sp>
    </p:spTree>
    <p:extLst>
      <p:ext uri="{BB962C8B-B14F-4D97-AF65-F5344CB8AC3E}">
        <p14:creationId xmlns:p14="http://schemas.microsoft.com/office/powerpoint/2010/main" val="1419182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3"/>
            <a:ext cx="8229600" cy="1143000"/>
          </a:xfrm>
        </p:spPr>
        <p:txBody>
          <a:bodyPr/>
          <a:lstStyle/>
          <a:p>
            <a:r>
              <a:rPr lang="en-US" b="0" dirty="0"/>
              <a:t>Markov Model of Site Evolution</a:t>
            </a:r>
            <a:endParaRPr lang="en-US" dirty="0"/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06500"/>
            <a:ext cx="8382000" cy="3999119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200" b="0" dirty="0"/>
              <a:t>Simplest (Jukes-</a:t>
            </a:r>
            <a:r>
              <a:rPr lang="en-US" sz="2200" b="0" dirty="0" smtClean="0"/>
              <a:t>Cantor, 1969)</a:t>
            </a:r>
            <a:r>
              <a:rPr lang="en-US" sz="2200" b="0" dirty="0"/>
              <a:t>:</a:t>
            </a:r>
          </a:p>
          <a:p>
            <a:r>
              <a:rPr lang="en-US" sz="2200" b="0" dirty="0"/>
              <a:t>The model tree T is binary and has substitution probabilities p(e) on each edge e.</a:t>
            </a:r>
          </a:p>
          <a:p>
            <a:r>
              <a:rPr lang="en-US" sz="2200" b="0" dirty="0"/>
              <a:t>The state at the root is randomly drawn from {A,C,T,G} (nucleotides)</a:t>
            </a:r>
          </a:p>
          <a:p>
            <a:r>
              <a:rPr lang="en-US" sz="2200" b="0" dirty="0"/>
              <a:t>If a site (position) changes on an edge, it changes with equal probability to each of the remaining states.</a:t>
            </a:r>
          </a:p>
          <a:p>
            <a:r>
              <a:rPr lang="en-US" sz="2200" b="0" dirty="0"/>
              <a:t>The evolutionary process is </a:t>
            </a:r>
            <a:r>
              <a:rPr lang="en-US" sz="2200" b="0" dirty="0" err="1"/>
              <a:t>Markovian</a:t>
            </a:r>
            <a:r>
              <a:rPr lang="en-US" sz="2200" b="0" dirty="0"/>
              <a:t>.</a:t>
            </a:r>
          </a:p>
          <a:p>
            <a:endParaRPr lang="en-US" sz="2200" b="0" dirty="0"/>
          </a:p>
          <a:p>
            <a:pPr>
              <a:buFontTx/>
              <a:buNone/>
            </a:pPr>
            <a:r>
              <a:rPr lang="en-US" sz="2200" b="0" dirty="0"/>
              <a:t>More complex models (such as the General Markov model) are also considered, often with little change to the theory.</a:t>
            </a:r>
            <a:r>
              <a:rPr lang="en-US" sz="2200" dirty="0"/>
              <a:t> </a:t>
            </a:r>
            <a:endParaRPr lang="en-US" sz="2200" dirty="0" smtClean="0"/>
          </a:p>
          <a:p>
            <a:pPr>
              <a:buFontTx/>
              <a:buNone/>
            </a:pP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0726" y="5516226"/>
            <a:ext cx="732078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Maximum Likelihood is the standard technique used for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large-scale phylogenetic estimation  - but it is NP-hard.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DACTAL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Divide-and-conquer Trees (almost) without Alignments</a:t>
            </a:r>
          </a:p>
          <a:p>
            <a:r>
              <a:rPr lang="en-US" dirty="0" smtClean="0"/>
              <a:t>Technique</a:t>
            </a:r>
            <a:r>
              <a:rPr lang="en-US" dirty="0"/>
              <a:t>: divide-and-conquer plus </a:t>
            </a:r>
            <a:r>
              <a:rPr lang="en-US" dirty="0" smtClean="0"/>
              <a:t>iteration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Divide dataset into small overlapping subsets</a:t>
            </a:r>
          </a:p>
          <a:p>
            <a:pPr lvl="1"/>
            <a:r>
              <a:rPr lang="en-US" dirty="0" smtClean="0"/>
              <a:t>Construct alignments and trees on each subset</a:t>
            </a:r>
            <a:endParaRPr lang="en-US" dirty="0"/>
          </a:p>
          <a:p>
            <a:pPr lvl="1"/>
            <a:r>
              <a:rPr lang="en-US" dirty="0" smtClean="0"/>
              <a:t>Uses </a:t>
            </a:r>
            <a:r>
              <a:rPr lang="en-US" dirty="0" err="1" smtClean="0"/>
              <a:t>SuperFine</a:t>
            </a:r>
            <a:r>
              <a:rPr lang="en-US" dirty="0" smtClean="0"/>
              <a:t> to combine trees on overlapping subsets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show results with subsets of size 200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6106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158"/>
            <a:ext cx="8229600" cy="1143000"/>
          </a:xfrm>
          <a:ln/>
        </p:spPr>
        <p:txBody>
          <a:bodyPr rIns="34290">
            <a:normAutofit/>
          </a:bodyPr>
          <a:lstStyle/>
          <a:p>
            <a:r>
              <a:rPr lang="en-US" sz="2400" dirty="0"/>
              <a:t>DACTAL: divide-and-conquer trees </a:t>
            </a:r>
            <a:r>
              <a:rPr lang="en-US" sz="2400" dirty="0" smtClean="0"/>
              <a:t>(almost) without alignment</a:t>
            </a:r>
            <a:endParaRPr lang="en-US" sz="2400" dirty="0"/>
          </a:p>
        </p:txBody>
      </p:sp>
      <p:sp>
        <p:nvSpPr>
          <p:cNvPr id="545795" name="Oval 3"/>
          <p:cNvSpPr>
            <a:spLocks/>
          </p:cNvSpPr>
          <p:nvPr/>
        </p:nvSpPr>
        <p:spPr bwMode="auto">
          <a:xfrm>
            <a:off x="685800" y="1143000"/>
            <a:ext cx="1143000" cy="1143000"/>
          </a:xfrm>
          <a:prstGeom prst="ellipse">
            <a:avLst/>
          </a:prstGeom>
          <a:solidFill>
            <a:srgbClr val="1800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5796" name="Line 4"/>
          <p:cNvSpPr>
            <a:spLocks noChangeShapeType="1"/>
          </p:cNvSpPr>
          <p:nvPr/>
        </p:nvSpPr>
        <p:spPr bwMode="auto">
          <a:xfrm rot="10800000">
            <a:off x="1920875" y="1897063"/>
            <a:ext cx="1473200" cy="307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5797" name="Oval 5"/>
          <p:cNvSpPr>
            <a:spLocks/>
          </p:cNvSpPr>
          <p:nvPr/>
        </p:nvSpPr>
        <p:spPr bwMode="auto">
          <a:xfrm>
            <a:off x="4468813" y="2343150"/>
            <a:ext cx="446087" cy="446088"/>
          </a:xfrm>
          <a:prstGeom prst="ellipse">
            <a:avLst/>
          </a:prstGeom>
          <a:solidFill>
            <a:srgbClr val="1800FF">
              <a:alpha val="59773"/>
            </a:srgbClr>
          </a:solidFill>
          <a:ln w="25400">
            <a:solidFill>
              <a:schemeClr val="tx1">
                <a:alpha val="59773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5798" name="Oval 6"/>
          <p:cNvSpPr>
            <a:spLocks/>
          </p:cNvSpPr>
          <p:nvPr/>
        </p:nvSpPr>
        <p:spPr bwMode="auto">
          <a:xfrm>
            <a:off x="4114800" y="2343150"/>
            <a:ext cx="446088" cy="446088"/>
          </a:xfrm>
          <a:prstGeom prst="ellipse">
            <a:avLst/>
          </a:prstGeom>
          <a:solidFill>
            <a:srgbClr val="1800FF">
              <a:alpha val="59773"/>
            </a:srgbClr>
          </a:solidFill>
          <a:ln w="25400">
            <a:solidFill>
              <a:schemeClr val="tx1">
                <a:alpha val="59773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5799" name="Line 7"/>
          <p:cNvSpPr>
            <a:spLocks noChangeShapeType="1"/>
          </p:cNvSpPr>
          <p:nvPr/>
        </p:nvSpPr>
        <p:spPr bwMode="auto">
          <a:xfrm rot="10800000">
            <a:off x="5178425" y="2251075"/>
            <a:ext cx="1347788" cy="1041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5800" name="AutoShape 8"/>
          <p:cNvSpPr>
            <a:spLocks/>
          </p:cNvSpPr>
          <p:nvPr/>
        </p:nvSpPr>
        <p:spPr bwMode="auto">
          <a:xfrm>
            <a:off x="6926263" y="2811463"/>
            <a:ext cx="525462" cy="388937"/>
          </a:xfrm>
          <a:prstGeom prst="triangle">
            <a:avLst>
              <a:gd name="adj" fmla="val 50000"/>
            </a:avLst>
          </a:prstGeom>
          <a:solidFill>
            <a:srgbClr val="0084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5801" name="AutoShape 9"/>
          <p:cNvSpPr>
            <a:spLocks/>
          </p:cNvSpPr>
          <p:nvPr/>
        </p:nvSpPr>
        <p:spPr bwMode="auto">
          <a:xfrm>
            <a:off x="6022975" y="3875088"/>
            <a:ext cx="527050" cy="388937"/>
          </a:xfrm>
          <a:prstGeom prst="triangle">
            <a:avLst>
              <a:gd name="adj" fmla="val 50000"/>
            </a:avLst>
          </a:prstGeom>
          <a:solidFill>
            <a:srgbClr val="0084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5802" name="AutoShape 10"/>
          <p:cNvSpPr>
            <a:spLocks/>
          </p:cNvSpPr>
          <p:nvPr/>
        </p:nvSpPr>
        <p:spPr bwMode="auto">
          <a:xfrm>
            <a:off x="6515100" y="3154363"/>
            <a:ext cx="525463" cy="388937"/>
          </a:xfrm>
          <a:prstGeom prst="triangle">
            <a:avLst>
              <a:gd name="adj" fmla="val 50000"/>
            </a:avLst>
          </a:prstGeom>
          <a:solidFill>
            <a:srgbClr val="0084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5803" name="AutoShape 11"/>
          <p:cNvSpPr>
            <a:spLocks/>
          </p:cNvSpPr>
          <p:nvPr/>
        </p:nvSpPr>
        <p:spPr bwMode="auto">
          <a:xfrm>
            <a:off x="7178675" y="3475038"/>
            <a:ext cx="525463" cy="388937"/>
          </a:xfrm>
          <a:prstGeom prst="triangle">
            <a:avLst>
              <a:gd name="adj" fmla="val 50000"/>
            </a:avLst>
          </a:prstGeom>
          <a:solidFill>
            <a:srgbClr val="0084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5804" name="AutoShape 12"/>
          <p:cNvSpPr>
            <a:spLocks/>
          </p:cNvSpPr>
          <p:nvPr/>
        </p:nvSpPr>
        <p:spPr bwMode="auto">
          <a:xfrm>
            <a:off x="7486650" y="2971800"/>
            <a:ext cx="525463" cy="388938"/>
          </a:xfrm>
          <a:prstGeom prst="triangle">
            <a:avLst>
              <a:gd name="adj" fmla="val 50000"/>
            </a:avLst>
          </a:prstGeom>
          <a:solidFill>
            <a:srgbClr val="0084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5805" name="AutoShape 13"/>
          <p:cNvSpPr>
            <a:spLocks/>
          </p:cNvSpPr>
          <p:nvPr/>
        </p:nvSpPr>
        <p:spPr bwMode="auto">
          <a:xfrm>
            <a:off x="7029450" y="4217988"/>
            <a:ext cx="525463" cy="388937"/>
          </a:xfrm>
          <a:prstGeom prst="triangle">
            <a:avLst>
              <a:gd name="adj" fmla="val 50000"/>
            </a:avLst>
          </a:prstGeom>
          <a:solidFill>
            <a:srgbClr val="0084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5806" name="AutoShape 14"/>
          <p:cNvSpPr>
            <a:spLocks/>
          </p:cNvSpPr>
          <p:nvPr/>
        </p:nvSpPr>
        <p:spPr bwMode="auto">
          <a:xfrm>
            <a:off x="6629400" y="3703638"/>
            <a:ext cx="525463" cy="388937"/>
          </a:xfrm>
          <a:prstGeom prst="triangle">
            <a:avLst>
              <a:gd name="adj" fmla="val 50000"/>
            </a:avLst>
          </a:prstGeom>
          <a:solidFill>
            <a:srgbClr val="0084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5807" name="AutoShape 15"/>
          <p:cNvSpPr>
            <a:spLocks/>
          </p:cNvSpPr>
          <p:nvPr/>
        </p:nvSpPr>
        <p:spPr bwMode="auto">
          <a:xfrm>
            <a:off x="7612063" y="4046538"/>
            <a:ext cx="525462" cy="388937"/>
          </a:xfrm>
          <a:prstGeom prst="triangle">
            <a:avLst>
              <a:gd name="adj" fmla="val 50000"/>
            </a:avLst>
          </a:prstGeom>
          <a:solidFill>
            <a:srgbClr val="0084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5808" name="AutoShape 16"/>
          <p:cNvSpPr>
            <a:spLocks/>
          </p:cNvSpPr>
          <p:nvPr/>
        </p:nvSpPr>
        <p:spPr bwMode="auto">
          <a:xfrm>
            <a:off x="7921625" y="3440113"/>
            <a:ext cx="525463" cy="388937"/>
          </a:xfrm>
          <a:prstGeom prst="triangle">
            <a:avLst>
              <a:gd name="adj" fmla="val 50000"/>
            </a:avLst>
          </a:prstGeom>
          <a:solidFill>
            <a:srgbClr val="0084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5809" name="Line 17"/>
          <p:cNvSpPr>
            <a:spLocks noChangeShapeType="1"/>
          </p:cNvSpPr>
          <p:nvPr/>
        </p:nvSpPr>
        <p:spPr bwMode="auto">
          <a:xfrm rot="10800000" flipH="1">
            <a:off x="3611563" y="4640263"/>
            <a:ext cx="2171700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5810" name="AutoShape 18"/>
          <p:cNvSpPr>
            <a:spLocks/>
          </p:cNvSpPr>
          <p:nvPr/>
        </p:nvSpPr>
        <p:spPr bwMode="auto">
          <a:xfrm>
            <a:off x="1897063" y="4400550"/>
            <a:ext cx="1978025" cy="1543050"/>
          </a:xfrm>
          <a:prstGeom prst="triangle">
            <a:avLst>
              <a:gd name="adj" fmla="val 50000"/>
            </a:avLst>
          </a:prstGeom>
          <a:solidFill>
            <a:srgbClr val="0084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5811" name="Line 19"/>
          <p:cNvSpPr>
            <a:spLocks noChangeShapeType="1"/>
          </p:cNvSpPr>
          <p:nvPr/>
        </p:nvSpPr>
        <p:spPr bwMode="auto">
          <a:xfrm flipH="1">
            <a:off x="3086100" y="3028950"/>
            <a:ext cx="571500" cy="145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5812" name="Oval 20"/>
          <p:cNvSpPr>
            <a:spLocks/>
          </p:cNvSpPr>
          <p:nvPr/>
        </p:nvSpPr>
        <p:spPr bwMode="auto">
          <a:xfrm>
            <a:off x="4332288" y="1703388"/>
            <a:ext cx="446087" cy="446087"/>
          </a:xfrm>
          <a:prstGeom prst="ellipse">
            <a:avLst/>
          </a:prstGeom>
          <a:solidFill>
            <a:srgbClr val="1800FF">
              <a:alpha val="59773"/>
            </a:srgbClr>
          </a:solidFill>
          <a:ln w="25400">
            <a:solidFill>
              <a:schemeClr val="tx1">
                <a:alpha val="59773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5813" name="Oval 21"/>
          <p:cNvSpPr>
            <a:spLocks/>
          </p:cNvSpPr>
          <p:nvPr/>
        </p:nvSpPr>
        <p:spPr bwMode="auto">
          <a:xfrm>
            <a:off x="4114800" y="1703388"/>
            <a:ext cx="446088" cy="446087"/>
          </a:xfrm>
          <a:prstGeom prst="ellipse">
            <a:avLst/>
          </a:prstGeom>
          <a:solidFill>
            <a:srgbClr val="1800FF">
              <a:alpha val="59773"/>
            </a:srgbClr>
          </a:solidFill>
          <a:ln w="25400">
            <a:solidFill>
              <a:schemeClr val="tx1">
                <a:alpha val="59773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5814" name="Oval 22"/>
          <p:cNvSpPr>
            <a:spLocks/>
          </p:cNvSpPr>
          <p:nvPr/>
        </p:nvSpPr>
        <p:spPr bwMode="auto">
          <a:xfrm>
            <a:off x="4217988" y="2079625"/>
            <a:ext cx="446087" cy="446088"/>
          </a:xfrm>
          <a:prstGeom prst="ellipse">
            <a:avLst/>
          </a:prstGeom>
          <a:solidFill>
            <a:srgbClr val="1800FF">
              <a:alpha val="59773"/>
            </a:srgbClr>
          </a:solidFill>
          <a:ln w="25400">
            <a:solidFill>
              <a:schemeClr val="tx1">
                <a:alpha val="59773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5815" name="Oval 23"/>
          <p:cNvSpPr>
            <a:spLocks/>
          </p:cNvSpPr>
          <p:nvPr/>
        </p:nvSpPr>
        <p:spPr bwMode="auto">
          <a:xfrm>
            <a:off x="3589338" y="1839913"/>
            <a:ext cx="446087" cy="446087"/>
          </a:xfrm>
          <a:prstGeom prst="ellipse">
            <a:avLst/>
          </a:prstGeom>
          <a:solidFill>
            <a:srgbClr val="1800FF">
              <a:alpha val="59773"/>
            </a:srgbClr>
          </a:solidFill>
          <a:ln w="25400">
            <a:solidFill>
              <a:schemeClr val="tx1">
                <a:alpha val="59773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5816" name="Oval 24"/>
          <p:cNvSpPr>
            <a:spLocks/>
          </p:cNvSpPr>
          <p:nvPr/>
        </p:nvSpPr>
        <p:spPr bwMode="auto">
          <a:xfrm>
            <a:off x="3886200" y="1989138"/>
            <a:ext cx="446088" cy="446087"/>
          </a:xfrm>
          <a:prstGeom prst="ellipse">
            <a:avLst/>
          </a:prstGeom>
          <a:solidFill>
            <a:srgbClr val="1800FF">
              <a:alpha val="59773"/>
            </a:srgbClr>
          </a:solidFill>
          <a:ln w="25400">
            <a:solidFill>
              <a:schemeClr val="tx1">
                <a:alpha val="59773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5817" name="Oval 25"/>
          <p:cNvSpPr>
            <a:spLocks/>
          </p:cNvSpPr>
          <p:nvPr/>
        </p:nvSpPr>
        <p:spPr bwMode="auto">
          <a:xfrm>
            <a:off x="3771900" y="2365375"/>
            <a:ext cx="446088" cy="446088"/>
          </a:xfrm>
          <a:prstGeom prst="ellipse">
            <a:avLst/>
          </a:prstGeom>
          <a:solidFill>
            <a:srgbClr val="1800FF">
              <a:alpha val="59773"/>
            </a:srgbClr>
          </a:solidFill>
          <a:ln w="25400">
            <a:solidFill>
              <a:schemeClr val="tx1">
                <a:alpha val="59773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5818" name="Oval 26"/>
          <p:cNvSpPr>
            <a:spLocks/>
          </p:cNvSpPr>
          <p:nvPr/>
        </p:nvSpPr>
        <p:spPr bwMode="auto">
          <a:xfrm>
            <a:off x="4629150" y="1474788"/>
            <a:ext cx="446088" cy="446087"/>
          </a:xfrm>
          <a:prstGeom prst="ellipse">
            <a:avLst/>
          </a:prstGeom>
          <a:solidFill>
            <a:srgbClr val="1800FF">
              <a:alpha val="59773"/>
            </a:srgbClr>
          </a:solidFill>
          <a:ln w="25400">
            <a:solidFill>
              <a:schemeClr val="tx1">
                <a:alpha val="59773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5819" name="Rectangle 27"/>
          <p:cNvSpPr>
            <a:spLocks/>
          </p:cNvSpPr>
          <p:nvPr/>
        </p:nvSpPr>
        <p:spPr bwMode="auto">
          <a:xfrm>
            <a:off x="4267200" y="4953000"/>
            <a:ext cx="331946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 eaLnBrk="1" hangingPunct="1"/>
            <a:r>
              <a:rPr lang="en-US" sz="2700">
                <a:latin typeface="Baskerville" charset="0"/>
                <a:cs typeface="Baskerville" charset="0"/>
                <a:sym typeface="Baskerville" charset="0"/>
              </a:rPr>
              <a:t>New supertree method: </a:t>
            </a:r>
            <a:r>
              <a:rPr lang="en-US" sz="2700" b="1">
                <a:solidFill>
                  <a:srgbClr val="FF0000"/>
                </a:solidFill>
                <a:latin typeface="Baskerville" charset="0"/>
                <a:cs typeface="Baskerville" charset="0"/>
                <a:sym typeface="Baskerville" charset="0"/>
              </a:rPr>
              <a:t>SuperFine</a:t>
            </a:r>
            <a:endParaRPr lang="en-US" sz="2700">
              <a:latin typeface="Baskerville" charset="0"/>
              <a:cs typeface="Baskerville" charset="0"/>
              <a:sym typeface="Baskerville" charset="0"/>
            </a:endParaRPr>
          </a:p>
        </p:txBody>
      </p:sp>
      <p:sp>
        <p:nvSpPr>
          <p:cNvPr id="545820" name="Rectangle 28"/>
          <p:cNvSpPr>
            <a:spLocks/>
          </p:cNvSpPr>
          <p:nvPr/>
        </p:nvSpPr>
        <p:spPr bwMode="auto">
          <a:xfrm>
            <a:off x="5481638" y="1793875"/>
            <a:ext cx="28130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 eaLnBrk="1" hangingPunct="1"/>
            <a:r>
              <a:rPr lang="en-US" sz="2700">
                <a:latin typeface="Baskerville" charset="0"/>
                <a:cs typeface="Baskerville" charset="0"/>
                <a:sym typeface="Baskerville" charset="0"/>
              </a:rPr>
              <a:t>Existing Method:</a:t>
            </a:r>
          </a:p>
          <a:p>
            <a:pPr algn="ctr" defTabSz="822325" eaLnBrk="1" hangingPunct="1"/>
            <a:r>
              <a:rPr lang="en-US" sz="2700">
                <a:latin typeface="Baskerville" charset="0"/>
                <a:cs typeface="Baskerville" charset="0"/>
                <a:sym typeface="Baskerville" charset="0"/>
              </a:rPr>
              <a:t>RAxML(MAFFT)</a:t>
            </a:r>
          </a:p>
        </p:txBody>
      </p:sp>
      <p:sp>
        <p:nvSpPr>
          <p:cNvPr id="545821" name="Rectangle 29"/>
          <p:cNvSpPr>
            <a:spLocks/>
          </p:cNvSpPr>
          <p:nvPr/>
        </p:nvSpPr>
        <p:spPr bwMode="auto">
          <a:xfrm>
            <a:off x="1470025" y="3440113"/>
            <a:ext cx="1954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 eaLnBrk="1" hangingPunct="1"/>
            <a:r>
              <a:rPr lang="en-US" sz="2700">
                <a:solidFill>
                  <a:srgbClr val="FF0000"/>
                </a:solidFill>
                <a:latin typeface="Baskerville" charset="0"/>
                <a:cs typeface="Baskerville" charset="0"/>
                <a:sym typeface="Baskerville" charset="0"/>
              </a:rPr>
              <a:t>pRecDCM3</a:t>
            </a:r>
          </a:p>
        </p:txBody>
      </p:sp>
      <p:sp>
        <p:nvSpPr>
          <p:cNvPr id="545822" name="Rectangle 30"/>
          <p:cNvSpPr>
            <a:spLocks/>
          </p:cNvSpPr>
          <p:nvPr/>
        </p:nvSpPr>
        <p:spPr bwMode="auto">
          <a:xfrm>
            <a:off x="2065338" y="1314450"/>
            <a:ext cx="163353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 eaLnBrk="1" hangingPunct="1">
              <a:lnSpc>
                <a:spcPct val="80000"/>
              </a:lnSpc>
            </a:pPr>
            <a:r>
              <a:rPr lang="en-US" sz="2700">
                <a:solidFill>
                  <a:srgbClr val="FF0000"/>
                </a:solidFill>
                <a:latin typeface="Baskerville" charset="0"/>
                <a:cs typeface="Baskerville" charset="0"/>
                <a:sym typeface="Baskerville" charset="0"/>
              </a:rPr>
              <a:t>BLAST-based</a:t>
            </a:r>
          </a:p>
        </p:txBody>
      </p:sp>
      <p:sp>
        <p:nvSpPr>
          <p:cNvPr id="545823" name="Rectangle 31"/>
          <p:cNvSpPr>
            <a:spLocks/>
          </p:cNvSpPr>
          <p:nvPr/>
        </p:nvSpPr>
        <p:spPr bwMode="auto">
          <a:xfrm>
            <a:off x="3829050" y="2830513"/>
            <a:ext cx="1219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822325" eaLnBrk="1" hangingPunct="1"/>
            <a:r>
              <a:rPr lang="en-US" sz="2200" i="1">
                <a:latin typeface="Baskerville" charset="0"/>
                <a:cs typeface="Baskerville" charset="0"/>
                <a:sym typeface="Baskerville" charset="0"/>
              </a:rPr>
              <a:t>Overlapping </a:t>
            </a:r>
          </a:p>
          <a:p>
            <a:pPr algn="ctr" defTabSz="822325" eaLnBrk="1" hangingPunct="1"/>
            <a:r>
              <a:rPr lang="en-US" sz="2200" i="1">
                <a:latin typeface="Baskerville" charset="0"/>
                <a:cs typeface="Baskerville" charset="0"/>
                <a:sym typeface="Baskerville" charset="0"/>
              </a:rPr>
              <a:t>subsets</a:t>
            </a:r>
          </a:p>
        </p:txBody>
      </p:sp>
      <p:sp>
        <p:nvSpPr>
          <p:cNvPr id="545824" name="Rectangle 32"/>
          <p:cNvSpPr>
            <a:spLocks/>
          </p:cNvSpPr>
          <p:nvPr/>
        </p:nvSpPr>
        <p:spPr bwMode="auto">
          <a:xfrm>
            <a:off x="7508875" y="4479925"/>
            <a:ext cx="13366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 eaLnBrk="1" hangingPunct="1"/>
            <a:r>
              <a:rPr lang="en-US" sz="2200" i="1">
                <a:latin typeface="Baskerville" charset="0"/>
                <a:cs typeface="Baskerville" charset="0"/>
                <a:sym typeface="Baskerville" charset="0"/>
              </a:rPr>
              <a:t>A tree for each subset</a:t>
            </a:r>
          </a:p>
        </p:txBody>
      </p:sp>
      <p:sp>
        <p:nvSpPr>
          <p:cNvPr id="545825" name="Rectangle 33"/>
          <p:cNvSpPr>
            <a:spLocks/>
          </p:cNvSpPr>
          <p:nvPr/>
        </p:nvSpPr>
        <p:spPr bwMode="auto">
          <a:xfrm>
            <a:off x="381000" y="2514600"/>
            <a:ext cx="1676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 eaLnBrk="1" hangingPunct="1"/>
            <a:r>
              <a:rPr lang="en-US" sz="2200" i="1">
                <a:latin typeface="Baskerville" charset="0"/>
                <a:cs typeface="Baskerville" charset="0"/>
                <a:sym typeface="Baskerville" charset="0"/>
              </a:rPr>
              <a:t>Unaligned Sequences</a:t>
            </a:r>
          </a:p>
        </p:txBody>
      </p:sp>
      <p:sp>
        <p:nvSpPr>
          <p:cNvPr id="545826" name="Rectangle 34"/>
          <p:cNvSpPr>
            <a:spLocks/>
          </p:cNvSpPr>
          <p:nvPr/>
        </p:nvSpPr>
        <p:spPr bwMode="auto">
          <a:xfrm>
            <a:off x="581025" y="5589588"/>
            <a:ext cx="13382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 eaLnBrk="1" hangingPunct="1"/>
            <a:r>
              <a:rPr lang="en-US" sz="2200" i="1">
                <a:latin typeface="Baskerville" charset="0"/>
                <a:cs typeface="Baskerville" charset="0"/>
                <a:sym typeface="Baskerville" charset="0"/>
              </a:rPr>
              <a:t>A tree for the entire dataset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545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4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6" grpId="0" animBg="1"/>
      <p:bldP spid="545797" grpId="0" animBg="1"/>
      <p:bldP spid="545798" grpId="0" animBg="1"/>
      <p:bldP spid="545799" grpId="0" animBg="1"/>
      <p:bldP spid="545800" grpId="0" animBg="1"/>
      <p:bldP spid="545801" grpId="0" animBg="1"/>
      <p:bldP spid="545802" grpId="0" animBg="1"/>
      <p:bldP spid="545803" grpId="0" animBg="1"/>
      <p:bldP spid="545804" grpId="0" animBg="1"/>
      <p:bldP spid="545805" grpId="0" animBg="1"/>
      <p:bldP spid="545806" grpId="0" animBg="1"/>
      <p:bldP spid="545807" grpId="0" animBg="1"/>
      <p:bldP spid="545808" grpId="0" animBg="1"/>
      <p:bldP spid="545809" grpId="0" animBg="1"/>
      <p:bldP spid="545810" grpId="0" animBg="1"/>
      <p:bldP spid="545811" grpId="0" animBg="1"/>
      <p:bldP spid="545812" grpId="0" animBg="1"/>
      <p:bldP spid="545813" grpId="0" animBg="1"/>
      <p:bldP spid="545814" grpId="0" animBg="1"/>
      <p:bldP spid="545815" grpId="0" animBg="1"/>
      <p:bldP spid="545816" grpId="0" animBg="1"/>
      <p:bldP spid="545817" grpId="0" animBg="1"/>
      <p:bldP spid="545818" grpId="0" animBg="1"/>
      <p:bldP spid="545819" grpId="0" autoUpdateAnimBg="0"/>
      <p:bldP spid="545820" grpId="0" autoUpdateAnimBg="0"/>
      <p:bldP spid="545821" grpId="0" autoUpdateAnimBg="0"/>
      <p:bldP spid="545822" grpId="0" autoUpdateAnimBg="0"/>
      <p:bldP spid="545823" grpId="0" autoUpdateAnimBg="0"/>
      <p:bldP spid="545824" grpId="0" autoUpdateAnimBg="0"/>
      <p:bldP spid="545826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Line 2"/>
          <p:cNvSpPr>
            <a:spLocks noChangeShapeType="1"/>
          </p:cNvSpPr>
          <p:nvPr/>
        </p:nvSpPr>
        <p:spPr bwMode="auto">
          <a:xfrm flipV="1">
            <a:off x="37020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47" name="Line 3"/>
          <p:cNvSpPr>
            <a:spLocks noChangeShapeType="1"/>
          </p:cNvSpPr>
          <p:nvPr/>
        </p:nvSpPr>
        <p:spPr bwMode="auto">
          <a:xfrm flipH="1" flipV="1">
            <a:off x="43116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48" name="Line 4"/>
          <p:cNvSpPr>
            <a:spLocks noChangeShapeType="1"/>
          </p:cNvSpPr>
          <p:nvPr/>
        </p:nvSpPr>
        <p:spPr bwMode="auto">
          <a:xfrm flipH="1" flipV="1">
            <a:off x="3352800" y="42672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49" name="Line 5"/>
          <p:cNvSpPr>
            <a:spLocks noChangeShapeType="1"/>
          </p:cNvSpPr>
          <p:nvPr/>
        </p:nvSpPr>
        <p:spPr bwMode="auto">
          <a:xfrm flipH="1">
            <a:off x="4311650" y="4267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50" name="Line 6"/>
          <p:cNvSpPr>
            <a:spLocks noChangeShapeType="1"/>
          </p:cNvSpPr>
          <p:nvPr/>
        </p:nvSpPr>
        <p:spPr bwMode="auto">
          <a:xfrm flipH="1" flipV="1">
            <a:off x="5124450" y="42672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51" name="Line 7"/>
          <p:cNvSpPr>
            <a:spLocks noChangeShapeType="1"/>
          </p:cNvSpPr>
          <p:nvPr/>
        </p:nvSpPr>
        <p:spPr bwMode="auto">
          <a:xfrm flipH="1">
            <a:off x="5157788" y="38100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58" name="Oval 14"/>
          <p:cNvSpPr>
            <a:spLocks noChangeArrowheads="1"/>
          </p:cNvSpPr>
          <p:nvPr/>
        </p:nvSpPr>
        <p:spPr bwMode="auto">
          <a:xfrm>
            <a:off x="4047392" y="526170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59" name="Oval 15"/>
          <p:cNvSpPr>
            <a:spLocks noChangeArrowheads="1"/>
          </p:cNvSpPr>
          <p:nvPr/>
        </p:nvSpPr>
        <p:spPr bwMode="auto">
          <a:xfrm flipV="1">
            <a:off x="5305306" y="3407842"/>
            <a:ext cx="228600" cy="20911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60" name="Oval 16"/>
          <p:cNvSpPr>
            <a:spLocks noChangeArrowheads="1"/>
          </p:cNvSpPr>
          <p:nvPr/>
        </p:nvSpPr>
        <p:spPr bwMode="auto">
          <a:xfrm>
            <a:off x="4811345" y="473338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61" name="Oval 17"/>
          <p:cNvSpPr>
            <a:spLocks noChangeArrowheads="1"/>
          </p:cNvSpPr>
          <p:nvPr/>
        </p:nvSpPr>
        <p:spPr bwMode="auto">
          <a:xfrm>
            <a:off x="3167198" y="3522791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73" name="Oval 29"/>
          <p:cNvSpPr>
            <a:spLocks noChangeArrowheads="1"/>
          </p:cNvSpPr>
          <p:nvPr/>
        </p:nvSpPr>
        <p:spPr bwMode="auto">
          <a:xfrm>
            <a:off x="3200400" y="4114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74" name="Oval 30"/>
          <p:cNvSpPr>
            <a:spLocks noChangeArrowheads="1"/>
          </p:cNvSpPr>
          <p:nvPr/>
        </p:nvSpPr>
        <p:spPr bwMode="auto">
          <a:xfrm>
            <a:off x="2844330" y="545318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75" name="Oval 31"/>
          <p:cNvSpPr>
            <a:spLocks noChangeArrowheads="1"/>
          </p:cNvSpPr>
          <p:nvPr/>
        </p:nvSpPr>
        <p:spPr bwMode="auto">
          <a:xfrm>
            <a:off x="4768850" y="52578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76" name="Oval 32"/>
          <p:cNvSpPr>
            <a:spLocks noChangeArrowheads="1"/>
          </p:cNvSpPr>
          <p:nvPr/>
        </p:nvSpPr>
        <p:spPr bwMode="auto">
          <a:xfrm>
            <a:off x="5919788" y="464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77" name="Oval 33"/>
          <p:cNvSpPr>
            <a:spLocks noChangeArrowheads="1"/>
          </p:cNvSpPr>
          <p:nvPr/>
        </p:nvSpPr>
        <p:spPr bwMode="auto">
          <a:xfrm>
            <a:off x="6681793" y="3478361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0689" name="Rectangle 3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Recursive Decomposition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962400" y="5029200"/>
            <a:ext cx="199292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68850" y="4267200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612052" y="4876800"/>
            <a:ext cx="23495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854450" y="4038600"/>
            <a:ext cx="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352800" y="5466862"/>
            <a:ext cx="16211" cy="36927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943142" y="3575544"/>
            <a:ext cx="0" cy="66427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3872055" y="3337189"/>
            <a:ext cx="403937" cy="675234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478710" y="3616960"/>
            <a:ext cx="236806" cy="358726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15"/>
          <p:cNvSpPr>
            <a:spLocks noChangeArrowheads="1"/>
          </p:cNvSpPr>
          <p:nvPr/>
        </p:nvSpPr>
        <p:spPr bwMode="auto">
          <a:xfrm flipV="1">
            <a:off x="3252306" y="5913444"/>
            <a:ext cx="222628" cy="213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937690" y="301089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0" name="Oval 17"/>
          <p:cNvSpPr>
            <a:spLocks noChangeArrowheads="1"/>
          </p:cNvSpPr>
          <p:nvPr/>
        </p:nvSpPr>
        <p:spPr bwMode="auto">
          <a:xfrm>
            <a:off x="4820120" y="349544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61" name="Straight Connector 60"/>
          <p:cNvCxnSpPr/>
          <p:nvPr/>
        </p:nvCxnSpPr>
        <p:spPr>
          <a:xfrm>
            <a:off x="5533906" y="4474273"/>
            <a:ext cx="0" cy="66427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15"/>
          <p:cNvSpPr>
            <a:spLocks noChangeArrowheads="1"/>
          </p:cNvSpPr>
          <p:nvPr/>
        </p:nvSpPr>
        <p:spPr bwMode="auto">
          <a:xfrm flipV="1">
            <a:off x="5438168" y="5084206"/>
            <a:ext cx="228600" cy="20911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3116374" y="5400422"/>
            <a:ext cx="637568" cy="109346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Oval 30"/>
          <p:cNvSpPr>
            <a:spLocks noChangeArrowheads="1"/>
          </p:cNvSpPr>
          <p:nvPr/>
        </p:nvSpPr>
        <p:spPr bwMode="auto">
          <a:xfrm flipH="1">
            <a:off x="3780202" y="5918188"/>
            <a:ext cx="316012" cy="19735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3709894" y="5439498"/>
            <a:ext cx="183394" cy="4591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007662" y="3774066"/>
            <a:ext cx="547175" cy="50943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030646" y="3242804"/>
            <a:ext cx="0" cy="62640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391876" y="3637297"/>
            <a:ext cx="507543" cy="40249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Oval 17"/>
          <p:cNvSpPr>
            <a:spLocks noChangeArrowheads="1"/>
          </p:cNvSpPr>
          <p:nvPr/>
        </p:nvSpPr>
        <p:spPr bwMode="auto">
          <a:xfrm>
            <a:off x="4191000" y="3139857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7" name="Oval 33"/>
          <p:cNvSpPr>
            <a:spLocks noChangeArrowheads="1"/>
          </p:cNvSpPr>
          <p:nvPr/>
        </p:nvSpPr>
        <p:spPr bwMode="auto">
          <a:xfrm>
            <a:off x="6521562" y="4257422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 flipV="1">
            <a:off x="6306644" y="3676373"/>
            <a:ext cx="347003" cy="338389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215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Line 2"/>
          <p:cNvSpPr>
            <a:spLocks noChangeShapeType="1"/>
          </p:cNvSpPr>
          <p:nvPr/>
        </p:nvSpPr>
        <p:spPr bwMode="auto">
          <a:xfrm flipV="1">
            <a:off x="37020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47" name="Line 3"/>
          <p:cNvSpPr>
            <a:spLocks noChangeShapeType="1"/>
          </p:cNvSpPr>
          <p:nvPr/>
        </p:nvSpPr>
        <p:spPr bwMode="auto">
          <a:xfrm flipH="1" flipV="1">
            <a:off x="43116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48" name="Line 4"/>
          <p:cNvSpPr>
            <a:spLocks noChangeShapeType="1"/>
          </p:cNvSpPr>
          <p:nvPr/>
        </p:nvSpPr>
        <p:spPr bwMode="auto">
          <a:xfrm flipH="1" flipV="1">
            <a:off x="3352800" y="42672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49" name="Line 5"/>
          <p:cNvSpPr>
            <a:spLocks noChangeShapeType="1"/>
          </p:cNvSpPr>
          <p:nvPr/>
        </p:nvSpPr>
        <p:spPr bwMode="auto">
          <a:xfrm flipH="1">
            <a:off x="4311650" y="4267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50" name="Line 6"/>
          <p:cNvSpPr>
            <a:spLocks noChangeShapeType="1"/>
          </p:cNvSpPr>
          <p:nvPr/>
        </p:nvSpPr>
        <p:spPr bwMode="auto">
          <a:xfrm flipH="1" flipV="1">
            <a:off x="5124450" y="42672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51" name="Line 7"/>
          <p:cNvSpPr>
            <a:spLocks noChangeShapeType="1"/>
          </p:cNvSpPr>
          <p:nvPr/>
        </p:nvSpPr>
        <p:spPr bwMode="auto">
          <a:xfrm flipH="1">
            <a:off x="5157788" y="38100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58" name="Oval 14"/>
          <p:cNvSpPr>
            <a:spLocks noChangeArrowheads="1"/>
          </p:cNvSpPr>
          <p:nvPr/>
        </p:nvSpPr>
        <p:spPr bwMode="auto">
          <a:xfrm>
            <a:off x="4047392" y="526170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59" name="Oval 15"/>
          <p:cNvSpPr>
            <a:spLocks noChangeArrowheads="1"/>
          </p:cNvSpPr>
          <p:nvPr/>
        </p:nvSpPr>
        <p:spPr bwMode="auto">
          <a:xfrm flipV="1">
            <a:off x="5305306" y="3407842"/>
            <a:ext cx="228600" cy="20911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60" name="Oval 16"/>
          <p:cNvSpPr>
            <a:spLocks noChangeArrowheads="1"/>
          </p:cNvSpPr>
          <p:nvPr/>
        </p:nvSpPr>
        <p:spPr bwMode="auto">
          <a:xfrm>
            <a:off x="4811345" y="473338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61" name="Oval 17"/>
          <p:cNvSpPr>
            <a:spLocks noChangeArrowheads="1"/>
          </p:cNvSpPr>
          <p:nvPr/>
        </p:nvSpPr>
        <p:spPr bwMode="auto">
          <a:xfrm>
            <a:off x="3167198" y="3522791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73" name="Oval 29"/>
          <p:cNvSpPr>
            <a:spLocks noChangeArrowheads="1"/>
          </p:cNvSpPr>
          <p:nvPr/>
        </p:nvSpPr>
        <p:spPr bwMode="auto">
          <a:xfrm>
            <a:off x="3200400" y="4114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74" name="Oval 30"/>
          <p:cNvSpPr>
            <a:spLocks noChangeArrowheads="1"/>
          </p:cNvSpPr>
          <p:nvPr/>
        </p:nvSpPr>
        <p:spPr bwMode="auto">
          <a:xfrm>
            <a:off x="2844330" y="545318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75" name="Oval 31"/>
          <p:cNvSpPr>
            <a:spLocks noChangeArrowheads="1"/>
          </p:cNvSpPr>
          <p:nvPr/>
        </p:nvSpPr>
        <p:spPr bwMode="auto">
          <a:xfrm>
            <a:off x="4768850" y="52578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76" name="Oval 32"/>
          <p:cNvSpPr>
            <a:spLocks noChangeArrowheads="1"/>
          </p:cNvSpPr>
          <p:nvPr/>
        </p:nvSpPr>
        <p:spPr bwMode="auto">
          <a:xfrm>
            <a:off x="5919788" y="464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77" name="Oval 33"/>
          <p:cNvSpPr>
            <a:spLocks noChangeArrowheads="1"/>
          </p:cNvSpPr>
          <p:nvPr/>
        </p:nvSpPr>
        <p:spPr bwMode="auto">
          <a:xfrm>
            <a:off x="6681793" y="3478361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0689" name="Rectangle 3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Recursive Decomposition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962400" y="5029200"/>
            <a:ext cx="199292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68850" y="4267200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612052" y="4876800"/>
            <a:ext cx="23495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854450" y="4038600"/>
            <a:ext cx="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352800" y="5466862"/>
            <a:ext cx="16211" cy="36927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943142" y="3575544"/>
            <a:ext cx="0" cy="66427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3872055" y="3337189"/>
            <a:ext cx="403937" cy="675234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478710" y="3616960"/>
            <a:ext cx="236806" cy="358726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15"/>
          <p:cNvSpPr>
            <a:spLocks noChangeArrowheads="1"/>
          </p:cNvSpPr>
          <p:nvPr/>
        </p:nvSpPr>
        <p:spPr bwMode="auto">
          <a:xfrm flipV="1">
            <a:off x="3252306" y="5913444"/>
            <a:ext cx="222628" cy="213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937690" y="301089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0" name="Oval 17"/>
          <p:cNvSpPr>
            <a:spLocks noChangeArrowheads="1"/>
          </p:cNvSpPr>
          <p:nvPr/>
        </p:nvSpPr>
        <p:spPr bwMode="auto">
          <a:xfrm>
            <a:off x="4820120" y="349544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61" name="Straight Connector 60"/>
          <p:cNvCxnSpPr/>
          <p:nvPr/>
        </p:nvCxnSpPr>
        <p:spPr>
          <a:xfrm>
            <a:off x="5533906" y="4474273"/>
            <a:ext cx="0" cy="66427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15"/>
          <p:cNvSpPr>
            <a:spLocks noChangeArrowheads="1"/>
          </p:cNvSpPr>
          <p:nvPr/>
        </p:nvSpPr>
        <p:spPr bwMode="auto">
          <a:xfrm flipV="1">
            <a:off x="5438168" y="5084206"/>
            <a:ext cx="228600" cy="20911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3116374" y="5400422"/>
            <a:ext cx="637568" cy="109346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Oval 30"/>
          <p:cNvSpPr>
            <a:spLocks noChangeArrowheads="1"/>
          </p:cNvSpPr>
          <p:nvPr/>
        </p:nvSpPr>
        <p:spPr bwMode="auto">
          <a:xfrm flipH="1">
            <a:off x="3780202" y="5918188"/>
            <a:ext cx="316012" cy="19735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3709894" y="5439498"/>
            <a:ext cx="183394" cy="4591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007662" y="3774066"/>
            <a:ext cx="547175" cy="50943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030646" y="3242804"/>
            <a:ext cx="0" cy="62640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391876" y="3637297"/>
            <a:ext cx="507543" cy="40249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Oval 17"/>
          <p:cNvSpPr>
            <a:spLocks noChangeArrowheads="1"/>
          </p:cNvSpPr>
          <p:nvPr/>
        </p:nvSpPr>
        <p:spPr bwMode="auto">
          <a:xfrm>
            <a:off x="4191000" y="3139857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7" name="Oval 33"/>
          <p:cNvSpPr>
            <a:spLocks noChangeArrowheads="1"/>
          </p:cNvSpPr>
          <p:nvPr/>
        </p:nvSpPr>
        <p:spPr bwMode="auto">
          <a:xfrm>
            <a:off x="6521562" y="4257422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 flipV="1">
            <a:off x="6306644" y="3676373"/>
            <a:ext cx="347003" cy="338389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5243" y="1788784"/>
            <a:ext cx="308137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Compute decomposition into 4 overlapping subsets</a:t>
            </a:r>
          </a:p>
        </p:txBody>
      </p:sp>
    </p:spTree>
    <p:extLst>
      <p:ext uri="{BB962C8B-B14F-4D97-AF65-F5344CB8AC3E}">
        <p14:creationId xmlns:p14="http://schemas.microsoft.com/office/powerpoint/2010/main" val="319545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Line 2"/>
          <p:cNvSpPr>
            <a:spLocks noChangeShapeType="1"/>
          </p:cNvSpPr>
          <p:nvPr/>
        </p:nvSpPr>
        <p:spPr bwMode="auto">
          <a:xfrm flipV="1">
            <a:off x="37020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47" name="Line 3"/>
          <p:cNvSpPr>
            <a:spLocks noChangeShapeType="1"/>
          </p:cNvSpPr>
          <p:nvPr/>
        </p:nvSpPr>
        <p:spPr bwMode="auto">
          <a:xfrm flipH="1" flipV="1">
            <a:off x="43116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48" name="Line 4"/>
          <p:cNvSpPr>
            <a:spLocks noChangeShapeType="1"/>
          </p:cNvSpPr>
          <p:nvPr/>
        </p:nvSpPr>
        <p:spPr bwMode="auto">
          <a:xfrm flipH="1" flipV="1">
            <a:off x="3352800" y="42672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49" name="Line 5"/>
          <p:cNvSpPr>
            <a:spLocks noChangeShapeType="1"/>
          </p:cNvSpPr>
          <p:nvPr/>
        </p:nvSpPr>
        <p:spPr bwMode="auto">
          <a:xfrm flipH="1">
            <a:off x="4311650" y="4267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50" name="Line 6"/>
          <p:cNvSpPr>
            <a:spLocks noChangeShapeType="1"/>
          </p:cNvSpPr>
          <p:nvPr/>
        </p:nvSpPr>
        <p:spPr bwMode="auto">
          <a:xfrm flipH="1" flipV="1">
            <a:off x="5124450" y="42672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51" name="Line 7"/>
          <p:cNvSpPr>
            <a:spLocks noChangeShapeType="1"/>
          </p:cNvSpPr>
          <p:nvPr/>
        </p:nvSpPr>
        <p:spPr bwMode="auto">
          <a:xfrm flipH="1">
            <a:off x="5157788" y="38100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58" name="Oval 14"/>
          <p:cNvSpPr>
            <a:spLocks noChangeArrowheads="1"/>
          </p:cNvSpPr>
          <p:nvPr/>
        </p:nvSpPr>
        <p:spPr bwMode="auto">
          <a:xfrm>
            <a:off x="4047392" y="526170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59" name="Oval 15"/>
          <p:cNvSpPr>
            <a:spLocks noChangeArrowheads="1"/>
          </p:cNvSpPr>
          <p:nvPr/>
        </p:nvSpPr>
        <p:spPr bwMode="auto">
          <a:xfrm flipV="1">
            <a:off x="5305306" y="3407842"/>
            <a:ext cx="228600" cy="20911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60" name="Oval 16"/>
          <p:cNvSpPr>
            <a:spLocks noChangeArrowheads="1"/>
          </p:cNvSpPr>
          <p:nvPr/>
        </p:nvSpPr>
        <p:spPr bwMode="auto">
          <a:xfrm>
            <a:off x="4811345" y="473338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61" name="Oval 17"/>
          <p:cNvSpPr>
            <a:spLocks noChangeArrowheads="1"/>
          </p:cNvSpPr>
          <p:nvPr/>
        </p:nvSpPr>
        <p:spPr bwMode="auto">
          <a:xfrm>
            <a:off x="3167198" y="3522791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73" name="Oval 29"/>
          <p:cNvSpPr>
            <a:spLocks noChangeArrowheads="1"/>
          </p:cNvSpPr>
          <p:nvPr/>
        </p:nvSpPr>
        <p:spPr bwMode="auto">
          <a:xfrm>
            <a:off x="3200400" y="4114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74" name="Oval 30"/>
          <p:cNvSpPr>
            <a:spLocks noChangeArrowheads="1"/>
          </p:cNvSpPr>
          <p:nvPr/>
        </p:nvSpPr>
        <p:spPr bwMode="auto">
          <a:xfrm>
            <a:off x="2844330" y="545318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75" name="Oval 31"/>
          <p:cNvSpPr>
            <a:spLocks noChangeArrowheads="1"/>
          </p:cNvSpPr>
          <p:nvPr/>
        </p:nvSpPr>
        <p:spPr bwMode="auto">
          <a:xfrm>
            <a:off x="4768850" y="52578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76" name="Oval 32"/>
          <p:cNvSpPr>
            <a:spLocks noChangeArrowheads="1"/>
          </p:cNvSpPr>
          <p:nvPr/>
        </p:nvSpPr>
        <p:spPr bwMode="auto">
          <a:xfrm>
            <a:off x="5919788" y="464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77" name="Oval 33"/>
          <p:cNvSpPr>
            <a:spLocks noChangeArrowheads="1"/>
          </p:cNvSpPr>
          <p:nvPr/>
        </p:nvSpPr>
        <p:spPr bwMode="auto">
          <a:xfrm>
            <a:off x="6681793" y="3478361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0689" name="Rectangle 3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Recursive Decomposition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962400" y="5029200"/>
            <a:ext cx="199292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68850" y="4267200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612052" y="4876800"/>
            <a:ext cx="23495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854450" y="4038600"/>
            <a:ext cx="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352800" y="5466862"/>
            <a:ext cx="16211" cy="36927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943142" y="3575544"/>
            <a:ext cx="0" cy="66427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3872055" y="3337189"/>
            <a:ext cx="403937" cy="675234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478710" y="3616960"/>
            <a:ext cx="236806" cy="358726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15"/>
          <p:cNvSpPr>
            <a:spLocks noChangeArrowheads="1"/>
          </p:cNvSpPr>
          <p:nvPr/>
        </p:nvSpPr>
        <p:spPr bwMode="auto">
          <a:xfrm flipV="1">
            <a:off x="3252306" y="5913444"/>
            <a:ext cx="222628" cy="213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937690" y="301089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0" name="Oval 17"/>
          <p:cNvSpPr>
            <a:spLocks noChangeArrowheads="1"/>
          </p:cNvSpPr>
          <p:nvPr/>
        </p:nvSpPr>
        <p:spPr bwMode="auto">
          <a:xfrm>
            <a:off x="4820120" y="349544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61" name="Straight Connector 60"/>
          <p:cNvCxnSpPr/>
          <p:nvPr/>
        </p:nvCxnSpPr>
        <p:spPr>
          <a:xfrm>
            <a:off x="5533906" y="4474273"/>
            <a:ext cx="0" cy="66427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15"/>
          <p:cNvSpPr>
            <a:spLocks noChangeArrowheads="1"/>
          </p:cNvSpPr>
          <p:nvPr/>
        </p:nvSpPr>
        <p:spPr bwMode="auto">
          <a:xfrm flipV="1">
            <a:off x="5438168" y="5084206"/>
            <a:ext cx="228600" cy="20911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3116374" y="5400422"/>
            <a:ext cx="637568" cy="109346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Oval 30"/>
          <p:cNvSpPr>
            <a:spLocks noChangeArrowheads="1"/>
          </p:cNvSpPr>
          <p:nvPr/>
        </p:nvSpPr>
        <p:spPr bwMode="auto">
          <a:xfrm flipH="1">
            <a:off x="3780202" y="5918188"/>
            <a:ext cx="316012" cy="19735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3709894" y="5439498"/>
            <a:ext cx="183394" cy="4591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007662" y="3774066"/>
            <a:ext cx="547175" cy="50943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030646" y="3242804"/>
            <a:ext cx="0" cy="62640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391876" y="3637297"/>
            <a:ext cx="507543" cy="40249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Oval 17"/>
          <p:cNvSpPr>
            <a:spLocks noChangeArrowheads="1"/>
          </p:cNvSpPr>
          <p:nvPr/>
        </p:nvSpPr>
        <p:spPr bwMode="auto">
          <a:xfrm>
            <a:off x="4191000" y="3139857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7" name="Oval 33"/>
          <p:cNvSpPr>
            <a:spLocks noChangeArrowheads="1"/>
          </p:cNvSpPr>
          <p:nvPr/>
        </p:nvSpPr>
        <p:spPr bwMode="auto">
          <a:xfrm>
            <a:off x="6521562" y="4257422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 flipV="1">
            <a:off x="6306644" y="3676373"/>
            <a:ext cx="347003" cy="338389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5243" y="1788784"/>
            <a:ext cx="308137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Compute decomposition into 4 overlapping subsets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7436" y="1881581"/>
            <a:ext cx="2985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And </a:t>
            </a:r>
            <a:r>
              <a:rPr lang="en-US" sz="2400" dirty="0" err="1" smtClean="0"/>
              <a:t>recurse</a:t>
            </a:r>
            <a:r>
              <a:rPr lang="en-US" sz="2400" dirty="0" smtClean="0"/>
              <a:t> until each</a:t>
            </a:r>
          </a:p>
          <a:p>
            <a:r>
              <a:rPr lang="en-US" sz="2400" dirty="0" smtClean="0"/>
              <a:t>is small enough</a:t>
            </a:r>
          </a:p>
        </p:txBody>
      </p:sp>
    </p:spTree>
    <p:extLst>
      <p:ext uri="{BB962C8B-B14F-4D97-AF65-F5344CB8AC3E}">
        <p14:creationId xmlns:p14="http://schemas.microsoft.com/office/powerpoint/2010/main" val="4153934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Line 2"/>
          <p:cNvSpPr>
            <a:spLocks noChangeShapeType="1"/>
          </p:cNvSpPr>
          <p:nvPr/>
        </p:nvSpPr>
        <p:spPr bwMode="auto">
          <a:xfrm flipV="1">
            <a:off x="37020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47" name="Line 3"/>
          <p:cNvSpPr>
            <a:spLocks noChangeShapeType="1"/>
          </p:cNvSpPr>
          <p:nvPr/>
        </p:nvSpPr>
        <p:spPr bwMode="auto">
          <a:xfrm flipH="1" flipV="1">
            <a:off x="43116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48" name="Line 4"/>
          <p:cNvSpPr>
            <a:spLocks noChangeShapeType="1"/>
          </p:cNvSpPr>
          <p:nvPr/>
        </p:nvSpPr>
        <p:spPr bwMode="auto">
          <a:xfrm flipH="1" flipV="1">
            <a:off x="3352800" y="42672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49" name="Line 5"/>
          <p:cNvSpPr>
            <a:spLocks noChangeShapeType="1"/>
          </p:cNvSpPr>
          <p:nvPr/>
        </p:nvSpPr>
        <p:spPr bwMode="auto">
          <a:xfrm flipH="1">
            <a:off x="4311650" y="4267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50" name="Line 6"/>
          <p:cNvSpPr>
            <a:spLocks noChangeShapeType="1"/>
          </p:cNvSpPr>
          <p:nvPr/>
        </p:nvSpPr>
        <p:spPr bwMode="auto">
          <a:xfrm flipH="1" flipV="1">
            <a:off x="5124450" y="42672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51" name="Line 7"/>
          <p:cNvSpPr>
            <a:spLocks noChangeShapeType="1"/>
          </p:cNvSpPr>
          <p:nvPr/>
        </p:nvSpPr>
        <p:spPr bwMode="auto">
          <a:xfrm flipH="1">
            <a:off x="5157788" y="38100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58" name="Oval 14"/>
          <p:cNvSpPr>
            <a:spLocks noChangeArrowheads="1"/>
          </p:cNvSpPr>
          <p:nvPr/>
        </p:nvSpPr>
        <p:spPr bwMode="auto">
          <a:xfrm>
            <a:off x="4047392" y="526170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59" name="Oval 15"/>
          <p:cNvSpPr>
            <a:spLocks noChangeArrowheads="1"/>
          </p:cNvSpPr>
          <p:nvPr/>
        </p:nvSpPr>
        <p:spPr bwMode="auto">
          <a:xfrm flipV="1">
            <a:off x="5305306" y="3407842"/>
            <a:ext cx="228600" cy="20911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60" name="Oval 16"/>
          <p:cNvSpPr>
            <a:spLocks noChangeArrowheads="1"/>
          </p:cNvSpPr>
          <p:nvPr/>
        </p:nvSpPr>
        <p:spPr bwMode="auto">
          <a:xfrm>
            <a:off x="4811345" y="473338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61" name="Oval 17"/>
          <p:cNvSpPr>
            <a:spLocks noChangeArrowheads="1"/>
          </p:cNvSpPr>
          <p:nvPr/>
        </p:nvSpPr>
        <p:spPr bwMode="auto">
          <a:xfrm>
            <a:off x="3167198" y="3522791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73" name="Oval 29"/>
          <p:cNvSpPr>
            <a:spLocks noChangeArrowheads="1"/>
          </p:cNvSpPr>
          <p:nvPr/>
        </p:nvSpPr>
        <p:spPr bwMode="auto">
          <a:xfrm>
            <a:off x="3200400" y="4114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74" name="Oval 30"/>
          <p:cNvSpPr>
            <a:spLocks noChangeArrowheads="1"/>
          </p:cNvSpPr>
          <p:nvPr/>
        </p:nvSpPr>
        <p:spPr bwMode="auto">
          <a:xfrm>
            <a:off x="2844330" y="545318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75" name="Oval 31"/>
          <p:cNvSpPr>
            <a:spLocks noChangeArrowheads="1"/>
          </p:cNvSpPr>
          <p:nvPr/>
        </p:nvSpPr>
        <p:spPr bwMode="auto">
          <a:xfrm>
            <a:off x="4768850" y="52578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76" name="Oval 32"/>
          <p:cNvSpPr>
            <a:spLocks noChangeArrowheads="1"/>
          </p:cNvSpPr>
          <p:nvPr/>
        </p:nvSpPr>
        <p:spPr bwMode="auto">
          <a:xfrm>
            <a:off x="5919788" y="464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77" name="Oval 33"/>
          <p:cNvSpPr>
            <a:spLocks noChangeArrowheads="1"/>
          </p:cNvSpPr>
          <p:nvPr/>
        </p:nvSpPr>
        <p:spPr bwMode="auto">
          <a:xfrm>
            <a:off x="6681793" y="3478361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0689" name="Rectangle 3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Recursive Decomposition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962400" y="5029200"/>
            <a:ext cx="199292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68850" y="4267200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612052" y="4876800"/>
            <a:ext cx="23495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854450" y="4038600"/>
            <a:ext cx="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352800" y="5466862"/>
            <a:ext cx="16211" cy="36927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943142" y="3575544"/>
            <a:ext cx="0" cy="66427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3872055" y="3337189"/>
            <a:ext cx="403937" cy="675234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478710" y="3616960"/>
            <a:ext cx="236806" cy="358726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15"/>
          <p:cNvSpPr>
            <a:spLocks noChangeArrowheads="1"/>
          </p:cNvSpPr>
          <p:nvPr/>
        </p:nvSpPr>
        <p:spPr bwMode="auto">
          <a:xfrm flipV="1">
            <a:off x="3252306" y="5913444"/>
            <a:ext cx="222628" cy="213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937690" y="301089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0" name="Oval 17"/>
          <p:cNvSpPr>
            <a:spLocks noChangeArrowheads="1"/>
          </p:cNvSpPr>
          <p:nvPr/>
        </p:nvSpPr>
        <p:spPr bwMode="auto">
          <a:xfrm>
            <a:off x="4820120" y="349544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61" name="Straight Connector 60"/>
          <p:cNvCxnSpPr/>
          <p:nvPr/>
        </p:nvCxnSpPr>
        <p:spPr>
          <a:xfrm>
            <a:off x="5533906" y="4474273"/>
            <a:ext cx="0" cy="66427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15"/>
          <p:cNvSpPr>
            <a:spLocks noChangeArrowheads="1"/>
          </p:cNvSpPr>
          <p:nvPr/>
        </p:nvSpPr>
        <p:spPr bwMode="auto">
          <a:xfrm flipV="1">
            <a:off x="5438168" y="5084206"/>
            <a:ext cx="228600" cy="20911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3116374" y="5400422"/>
            <a:ext cx="637568" cy="109346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Oval 30"/>
          <p:cNvSpPr>
            <a:spLocks noChangeArrowheads="1"/>
          </p:cNvSpPr>
          <p:nvPr/>
        </p:nvSpPr>
        <p:spPr bwMode="auto">
          <a:xfrm flipH="1">
            <a:off x="3780202" y="5918188"/>
            <a:ext cx="316012" cy="19735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3709894" y="5439498"/>
            <a:ext cx="183394" cy="4591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007662" y="3774066"/>
            <a:ext cx="547175" cy="50943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030646" y="3242804"/>
            <a:ext cx="0" cy="62640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391876" y="3637297"/>
            <a:ext cx="507543" cy="40249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Oval 17"/>
          <p:cNvSpPr>
            <a:spLocks noChangeArrowheads="1"/>
          </p:cNvSpPr>
          <p:nvPr/>
        </p:nvSpPr>
        <p:spPr bwMode="auto">
          <a:xfrm>
            <a:off x="4191000" y="3139857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7" name="Oval 33"/>
          <p:cNvSpPr>
            <a:spLocks noChangeArrowheads="1"/>
          </p:cNvSpPr>
          <p:nvPr/>
        </p:nvSpPr>
        <p:spPr bwMode="auto">
          <a:xfrm>
            <a:off x="6521562" y="4257422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 flipV="1">
            <a:off x="6306644" y="3676373"/>
            <a:ext cx="347003" cy="338389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5243" y="1788784"/>
            <a:ext cx="308137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Compute decomposition into 4 overlapping subsets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7436" y="1881581"/>
            <a:ext cx="2985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And </a:t>
            </a:r>
            <a:r>
              <a:rPr lang="en-US" sz="2400" dirty="0" err="1" smtClean="0"/>
              <a:t>recurse</a:t>
            </a:r>
            <a:r>
              <a:rPr lang="en-US" sz="2400" dirty="0" smtClean="0"/>
              <a:t> until each</a:t>
            </a:r>
          </a:p>
          <a:p>
            <a:r>
              <a:rPr lang="en-US" sz="2400" dirty="0" smtClean="0"/>
              <a:t>is small enough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99228" y="5836132"/>
            <a:ext cx="41372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Default subset size: 200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7803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Line 2"/>
          <p:cNvSpPr>
            <a:spLocks noChangeShapeType="1"/>
          </p:cNvSpPr>
          <p:nvPr/>
        </p:nvSpPr>
        <p:spPr bwMode="auto">
          <a:xfrm flipV="1">
            <a:off x="37020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47" name="Line 3"/>
          <p:cNvSpPr>
            <a:spLocks noChangeShapeType="1"/>
          </p:cNvSpPr>
          <p:nvPr/>
        </p:nvSpPr>
        <p:spPr bwMode="auto">
          <a:xfrm flipH="1" flipV="1">
            <a:off x="43116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48" name="Line 4"/>
          <p:cNvSpPr>
            <a:spLocks noChangeShapeType="1"/>
          </p:cNvSpPr>
          <p:nvPr/>
        </p:nvSpPr>
        <p:spPr bwMode="auto">
          <a:xfrm flipH="1" flipV="1">
            <a:off x="3352800" y="42672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49" name="Line 5"/>
          <p:cNvSpPr>
            <a:spLocks noChangeShapeType="1"/>
          </p:cNvSpPr>
          <p:nvPr/>
        </p:nvSpPr>
        <p:spPr bwMode="auto">
          <a:xfrm flipH="1">
            <a:off x="4311650" y="4267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50" name="Line 6"/>
          <p:cNvSpPr>
            <a:spLocks noChangeShapeType="1"/>
          </p:cNvSpPr>
          <p:nvPr/>
        </p:nvSpPr>
        <p:spPr bwMode="auto">
          <a:xfrm flipH="1" flipV="1">
            <a:off x="5124450" y="42672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51" name="Line 7"/>
          <p:cNvSpPr>
            <a:spLocks noChangeShapeType="1"/>
          </p:cNvSpPr>
          <p:nvPr/>
        </p:nvSpPr>
        <p:spPr bwMode="auto">
          <a:xfrm flipH="1">
            <a:off x="5157788" y="38100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58" name="Oval 14"/>
          <p:cNvSpPr>
            <a:spLocks noChangeArrowheads="1"/>
          </p:cNvSpPr>
          <p:nvPr/>
        </p:nvSpPr>
        <p:spPr bwMode="auto">
          <a:xfrm>
            <a:off x="4047392" y="526170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59" name="Oval 15"/>
          <p:cNvSpPr>
            <a:spLocks noChangeArrowheads="1"/>
          </p:cNvSpPr>
          <p:nvPr/>
        </p:nvSpPr>
        <p:spPr bwMode="auto">
          <a:xfrm flipV="1">
            <a:off x="5305306" y="3407842"/>
            <a:ext cx="228600" cy="20911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60" name="Oval 16"/>
          <p:cNvSpPr>
            <a:spLocks noChangeArrowheads="1"/>
          </p:cNvSpPr>
          <p:nvPr/>
        </p:nvSpPr>
        <p:spPr bwMode="auto">
          <a:xfrm>
            <a:off x="4811345" y="473338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61" name="Oval 17"/>
          <p:cNvSpPr>
            <a:spLocks noChangeArrowheads="1"/>
          </p:cNvSpPr>
          <p:nvPr/>
        </p:nvSpPr>
        <p:spPr bwMode="auto">
          <a:xfrm>
            <a:off x="3167198" y="3522791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73" name="Oval 29"/>
          <p:cNvSpPr>
            <a:spLocks noChangeArrowheads="1"/>
          </p:cNvSpPr>
          <p:nvPr/>
        </p:nvSpPr>
        <p:spPr bwMode="auto">
          <a:xfrm>
            <a:off x="3200400" y="4114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87774" name="Oval 30"/>
          <p:cNvSpPr>
            <a:spLocks noChangeArrowheads="1"/>
          </p:cNvSpPr>
          <p:nvPr/>
        </p:nvSpPr>
        <p:spPr bwMode="auto">
          <a:xfrm>
            <a:off x="2844330" y="545318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75" name="Oval 31"/>
          <p:cNvSpPr>
            <a:spLocks noChangeArrowheads="1"/>
          </p:cNvSpPr>
          <p:nvPr/>
        </p:nvSpPr>
        <p:spPr bwMode="auto">
          <a:xfrm>
            <a:off x="4768850" y="52578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76" name="Oval 32"/>
          <p:cNvSpPr>
            <a:spLocks noChangeArrowheads="1"/>
          </p:cNvSpPr>
          <p:nvPr/>
        </p:nvSpPr>
        <p:spPr bwMode="auto">
          <a:xfrm>
            <a:off x="5919788" y="464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77" name="Oval 33"/>
          <p:cNvSpPr>
            <a:spLocks noChangeArrowheads="1"/>
          </p:cNvSpPr>
          <p:nvPr/>
        </p:nvSpPr>
        <p:spPr bwMode="auto">
          <a:xfrm>
            <a:off x="6681793" y="3478361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0689" name="Rectangle 3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Current Tree and centroid edge 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962400" y="5029200"/>
            <a:ext cx="199292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68850" y="4267200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612052" y="4876800"/>
            <a:ext cx="23495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854450" y="4038600"/>
            <a:ext cx="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352800" y="5466862"/>
            <a:ext cx="16211" cy="36927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943142" y="3575544"/>
            <a:ext cx="0" cy="66427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3872055" y="3337189"/>
            <a:ext cx="403937" cy="675234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478710" y="3616960"/>
            <a:ext cx="236806" cy="358726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15"/>
          <p:cNvSpPr>
            <a:spLocks noChangeArrowheads="1"/>
          </p:cNvSpPr>
          <p:nvPr/>
        </p:nvSpPr>
        <p:spPr bwMode="auto">
          <a:xfrm flipV="1">
            <a:off x="3252306" y="5913444"/>
            <a:ext cx="222628" cy="213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937690" y="301089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0" name="Oval 17"/>
          <p:cNvSpPr>
            <a:spLocks noChangeArrowheads="1"/>
          </p:cNvSpPr>
          <p:nvPr/>
        </p:nvSpPr>
        <p:spPr bwMode="auto">
          <a:xfrm>
            <a:off x="4820120" y="349544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61" name="Straight Connector 60"/>
          <p:cNvCxnSpPr/>
          <p:nvPr/>
        </p:nvCxnSpPr>
        <p:spPr>
          <a:xfrm>
            <a:off x="5533906" y="4474273"/>
            <a:ext cx="0" cy="66427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15"/>
          <p:cNvSpPr>
            <a:spLocks noChangeArrowheads="1"/>
          </p:cNvSpPr>
          <p:nvPr/>
        </p:nvSpPr>
        <p:spPr bwMode="auto">
          <a:xfrm flipV="1">
            <a:off x="5438168" y="5084206"/>
            <a:ext cx="228600" cy="20911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3116374" y="5400422"/>
            <a:ext cx="637568" cy="109346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Oval 30"/>
          <p:cNvSpPr>
            <a:spLocks noChangeArrowheads="1"/>
          </p:cNvSpPr>
          <p:nvPr/>
        </p:nvSpPr>
        <p:spPr bwMode="auto">
          <a:xfrm flipH="1">
            <a:off x="3780202" y="5918188"/>
            <a:ext cx="316012" cy="19735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3709894" y="5439498"/>
            <a:ext cx="183394" cy="4591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007662" y="3774066"/>
            <a:ext cx="547175" cy="50943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030646" y="3242804"/>
            <a:ext cx="0" cy="62640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391876" y="3637297"/>
            <a:ext cx="507543" cy="40249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Oval 17"/>
          <p:cNvSpPr>
            <a:spLocks noChangeArrowheads="1"/>
          </p:cNvSpPr>
          <p:nvPr/>
        </p:nvSpPr>
        <p:spPr bwMode="auto">
          <a:xfrm>
            <a:off x="4191000" y="3139857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7" name="Oval 33"/>
          <p:cNvSpPr>
            <a:spLocks noChangeArrowheads="1"/>
          </p:cNvSpPr>
          <p:nvPr/>
        </p:nvSpPr>
        <p:spPr bwMode="auto">
          <a:xfrm>
            <a:off x="6521562" y="4257422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 flipV="1">
            <a:off x="6306644" y="3676373"/>
            <a:ext cx="347003" cy="338389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475286" y="3899882"/>
            <a:ext cx="299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286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tree around edge 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103077" y="3684564"/>
            <a:ext cx="825304" cy="23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13079" y="2890570"/>
            <a:ext cx="593504" cy="809035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908837" y="2767427"/>
            <a:ext cx="1348154" cy="91713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496201" y="3707620"/>
            <a:ext cx="610381" cy="57246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28375" y="3707620"/>
            <a:ext cx="483777" cy="538991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ight Triangle 21"/>
          <p:cNvSpPr/>
          <p:nvPr/>
        </p:nvSpPr>
        <p:spPr>
          <a:xfrm>
            <a:off x="5567195" y="1717428"/>
            <a:ext cx="2013731" cy="1485750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ight Triangle 22"/>
          <p:cNvSpPr/>
          <p:nvPr/>
        </p:nvSpPr>
        <p:spPr>
          <a:xfrm flipH="1">
            <a:off x="2285999" y="1717428"/>
            <a:ext cx="1349300" cy="1330577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4553510" y="4227073"/>
            <a:ext cx="1699880" cy="1263237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2735379" y="4216432"/>
            <a:ext cx="1520144" cy="123480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03750" y="3367621"/>
            <a:ext cx="299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534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 = {nearest leaves in each </a:t>
            </a:r>
            <a:r>
              <a:rPr lang="en-US" dirty="0" err="1" smtClean="0"/>
              <a:t>subtree</a:t>
            </a:r>
            <a:r>
              <a:rPr lang="en-US" dirty="0" smtClean="0"/>
              <a:t>}</a:t>
            </a:r>
            <a:br>
              <a:rPr lang="en-US" dirty="0" smtClean="0"/>
            </a:br>
            <a:r>
              <a:rPr lang="en-US" dirty="0" smtClean="0"/>
              <a:t>A, B, C, and D are 4 </a:t>
            </a:r>
            <a:r>
              <a:rPr lang="en-US" dirty="0" err="1" smtClean="0"/>
              <a:t>subtrees</a:t>
            </a:r>
            <a:r>
              <a:rPr lang="en-US" dirty="0" smtClean="0"/>
              <a:t> around 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103077" y="3684564"/>
            <a:ext cx="825304" cy="23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13079" y="2890570"/>
            <a:ext cx="593504" cy="809035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908837" y="2767427"/>
            <a:ext cx="1348154" cy="91713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496201" y="3707620"/>
            <a:ext cx="610381" cy="57246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28375" y="3707620"/>
            <a:ext cx="483777" cy="538991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ight Triangle 21"/>
          <p:cNvSpPr/>
          <p:nvPr/>
        </p:nvSpPr>
        <p:spPr>
          <a:xfrm>
            <a:off x="5567195" y="1717428"/>
            <a:ext cx="2013731" cy="1485750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ight Triangle 22"/>
          <p:cNvSpPr/>
          <p:nvPr/>
        </p:nvSpPr>
        <p:spPr>
          <a:xfrm flipH="1">
            <a:off x="2285999" y="1717428"/>
            <a:ext cx="1349300" cy="1330577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4553510" y="4227073"/>
            <a:ext cx="1699880" cy="1263237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2735379" y="4216432"/>
            <a:ext cx="1520144" cy="123480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33052" y="2519296"/>
            <a:ext cx="3499724" cy="216993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5000"/>
                </a:schemeClr>
              </a:gs>
            </a:gsLst>
            <a:lin ang="16200000" scaled="0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06576" y="3399765"/>
            <a:ext cx="30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80308" y="6623538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62867" y="49237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93969" y="2582761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959484" y="2582761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248966" y="4923732"/>
            <a:ext cx="32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80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Decomposition into 4 overlapping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237304" y="3191560"/>
            <a:ext cx="2344215" cy="149559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5000"/>
                </a:schemeClr>
              </a:gs>
            </a:gsLst>
            <a:lin ang="16200000" scaled="0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52109" y="2238347"/>
            <a:ext cx="2344215" cy="149559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5000"/>
                </a:schemeClr>
              </a:gs>
            </a:gsLst>
            <a:lin ang="16200000" scaled="0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04509" y="4630566"/>
            <a:ext cx="2344215" cy="149559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5000"/>
                </a:schemeClr>
              </a:gs>
            </a:gsLst>
            <a:lin ang="16200000" scaled="0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92939" y="4630566"/>
            <a:ext cx="2344215" cy="149559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5000"/>
                </a:schemeClr>
              </a:gs>
            </a:gsLst>
            <a:lin ang="16200000" scaled="0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484014" y="1880614"/>
            <a:ext cx="2344215" cy="149559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5000"/>
                </a:schemeClr>
              </a:gs>
            </a:gsLst>
            <a:lin ang="16200000" scaled="0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38850" y="2931792"/>
            <a:ext cx="7607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A-X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6155891" y="2507460"/>
            <a:ext cx="8847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C-X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6382994" y="5183000"/>
            <a:ext cx="8847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  <a:r>
              <a:rPr lang="en-US" sz="3200" dirty="0" smtClean="0"/>
              <a:t>-X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1838850" y="5217164"/>
            <a:ext cx="8847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B-X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108610" y="3587457"/>
            <a:ext cx="3976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X</a:t>
            </a:r>
            <a:endParaRPr lang="en-US" sz="3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062785" y="3376211"/>
            <a:ext cx="233539" cy="2112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062785" y="4425067"/>
            <a:ext cx="385939" cy="4675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407000" y="3098191"/>
            <a:ext cx="385939" cy="4675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5247820" y="4425068"/>
            <a:ext cx="690994" cy="5982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954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21" y="969964"/>
            <a:ext cx="3789422" cy="327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141692" y="179388"/>
            <a:ext cx="883300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smtClean="0"/>
              <a:t>Estimating The Tree of Life: a </a:t>
            </a:r>
            <a:r>
              <a:rPr lang="en-US" sz="3200" i="1" dirty="0" smtClean="0"/>
              <a:t>Grand Challenge</a:t>
            </a:r>
            <a:endParaRPr lang="en-US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27538" y="4390362"/>
            <a:ext cx="7828435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Most well studied problem: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	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	Given DNA sequences, find the Maximum Likelihood Tree 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NP-hard, lots of heuristics (</a:t>
            </a:r>
            <a:r>
              <a:rPr lang="en-US" sz="2400" dirty="0" err="1" smtClean="0">
                <a:solidFill>
                  <a:srgbClr val="000000"/>
                </a:solidFill>
              </a:rPr>
              <a:t>RAxML</a:t>
            </a:r>
            <a:r>
              <a:rPr lang="en-US" sz="2400" dirty="0" smtClean="0">
                <a:solidFill>
                  <a:srgbClr val="000000"/>
                </a:solidFill>
              </a:rPr>
              <a:t>, FastTree-2, GARLI, etc.)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5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 overlapping subsets: </a:t>
            </a:r>
            <a:br>
              <a:rPr lang="en-US" dirty="0" smtClean="0"/>
            </a:br>
            <a:r>
              <a:rPr lang="en-US" dirty="0" smtClean="0"/>
              <a:t>A+X, B+X, C+X, and D+X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237304" y="3191560"/>
            <a:ext cx="2344215" cy="149559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5000"/>
                </a:schemeClr>
              </a:gs>
            </a:gsLst>
            <a:lin ang="16200000" scaled="0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52109" y="2238347"/>
            <a:ext cx="2344215" cy="149559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5000"/>
                </a:schemeClr>
              </a:gs>
            </a:gsLst>
            <a:lin ang="16200000" scaled="0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04509" y="4630566"/>
            <a:ext cx="2344215" cy="149559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5000"/>
                </a:schemeClr>
              </a:gs>
            </a:gsLst>
            <a:lin ang="16200000" scaled="0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92939" y="4630566"/>
            <a:ext cx="2344215" cy="149559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5000"/>
                </a:schemeClr>
              </a:gs>
            </a:gsLst>
            <a:lin ang="16200000" scaled="0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484014" y="1880614"/>
            <a:ext cx="2344215" cy="149559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5000"/>
                </a:schemeClr>
              </a:gs>
            </a:gsLst>
            <a:lin ang="16200000" scaled="0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38850" y="2931792"/>
            <a:ext cx="7607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A-X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6155891" y="2507460"/>
            <a:ext cx="8847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C-X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6382994" y="5183000"/>
            <a:ext cx="8847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  <a:r>
              <a:rPr lang="en-US" sz="3200" dirty="0" smtClean="0"/>
              <a:t>-X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1838850" y="5217164"/>
            <a:ext cx="8847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B-X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108610" y="3587457"/>
            <a:ext cx="3976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X</a:t>
            </a:r>
            <a:endParaRPr lang="en-US" sz="3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062785" y="3376211"/>
            <a:ext cx="233539" cy="2112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062785" y="4425067"/>
            <a:ext cx="385939" cy="4675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407000" y="3098191"/>
            <a:ext cx="385939" cy="4675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5247820" y="4425068"/>
            <a:ext cx="690994" cy="5982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956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Guarantee for DACTAL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Theorem: Let S be a set of sequences and S</a:t>
            </a:r>
            <a:r>
              <a:rPr lang="en-US" baseline="-25000" dirty="0" smtClean="0"/>
              <a:t>1</a:t>
            </a:r>
            <a:r>
              <a:rPr lang="en-US" dirty="0" smtClean="0"/>
              <a:t>,S</a:t>
            </a:r>
            <a:r>
              <a:rPr lang="en-US" baseline="-25000" dirty="0" smtClean="0"/>
              <a:t>2</a:t>
            </a:r>
            <a:r>
              <a:rPr lang="en-US" dirty="0" smtClean="0"/>
              <a:t>,…,</a:t>
            </a:r>
            <a:r>
              <a:rPr lang="en-US" dirty="0" err="1" smtClean="0"/>
              <a:t>S</a:t>
            </a:r>
            <a:r>
              <a:rPr lang="en-US" baseline="-25000" dirty="0" err="1" smtClean="0"/>
              <a:t>k</a:t>
            </a:r>
            <a:r>
              <a:rPr lang="en-US" dirty="0" smtClean="0"/>
              <a:t> be the subsets of S produced by the DACTAL decomposition. Suppose every </a:t>
            </a:r>
            <a:r>
              <a:rPr lang="en-US" dirty="0" smtClean="0">
                <a:solidFill>
                  <a:srgbClr val="0000FF"/>
                </a:solidFill>
              </a:rPr>
              <a:t>“short quartet” </a:t>
            </a:r>
            <a:r>
              <a:rPr lang="en-US" dirty="0" smtClean="0"/>
              <a:t>of the true tree T is in some subset, and suppose we obtain the true tree  T</a:t>
            </a:r>
            <a:r>
              <a:rPr lang="en-US" baseline="-25000" dirty="0" smtClean="0"/>
              <a:t>i</a:t>
            </a:r>
            <a:r>
              <a:rPr lang="en-US" dirty="0" smtClean="0"/>
              <a:t> on each S</a:t>
            </a:r>
            <a:r>
              <a:rPr lang="en-US" baseline="-25000" dirty="0" smtClean="0"/>
              <a:t>i</a:t>
            </a:r>
            <a:r>
              <a:rPr lang="en-US" dirty="0" smtClean="0"/>
              <a:t>.  Then </a:t>
            </a:r>
            <a:r>
              <a:rPr lang="en-US" dirty="0" err="1" smtClean="0">
                <a:solidFill>
                  <a:srgbClr val="0000FF"/>
                </a:solidFill>
              </a:rPr>
              <a:t>SuperFine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applied to {T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, T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, …, </a:t>
            </a:r>
            <a:r>
              <a:rPr lang="en-US" dirty="0" err="1" smtClean="0">
                <a:solidFill>
                  <a:srgbClr val="0000FF"/>
                </a:solidFill>
              </a:rPr>
              <a:t>T</a:t>
            </a:r>
            <a:r>
              <a:rPr lang="en-US" baseline="-25000" dirty="0" err="1" smtClean="0">
                <a:solidFill>
                  <a:srgbClr val="0000FF"/>
                </a:solidFill>
              </a:rPr>
              <a:t>k</a:t>
            </a:r>
            <a:r>
              <a:rPr lang="en-US" dirty="0" smtClean="0">
                <a:solidFill>
                  <a:srgbClr val="0000FF"/>
                </a:solidFill>
              </a:rPr>
              <a:t>} </a:t>
            </a:r>
            <a:r>
              <a:rPr lang="en-US" dirty="0" smtClean="0">
                <a:solidFill>
                  <a:srgbClr val="0000FF"/>
                </a:solidFill>
              </a:rPr>
              <a:t>produces </a:t>
            </a:r>
            <a:r>
              <a:rPr lang="en-US" dirty="0" smtClean="0">
                <a:solidFill>
                  <a:srgbClr val="0000FF"/>
                </a:solidFill>
              </a:rPr>
              <a:t>the true tree T on S.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Proof: Enough to show that there are no collisions during the SCM, since then the constructed tree is uniquely defined by the set {T</a:t>
            </a:r>
            <a:r>
              <a:rPr lang="en-US" baseline="-25000" dirty="0" smtClean="0"/>
              <a:t>1</a:t>
            </a:r>
            <a:r>
              <a:rPr lang="en-US" dirty="0"/>
              <a:t>, T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k</a:t>
            </a:r>
            <a:r>
              <a:rPr lang="en-US" dirty="0" smtClean="0"/>
              <a:t>}. But collisions are impossible under the conditions of the theorem.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140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ctal-vs-sat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38" y="1115561"/>
            <a:ext cx="6968784" cy="47301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4032" y="336130"/>
            <a:ext cx="6377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DACTAL on 1000-taxon simulated datasets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71141" y="6293114"/>
            <a:ext cx="7276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We show results for SATe-1; performance of SATe-2 matches DACTAL.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55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rnow.4.fig.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670" y="-4789864"/>
            <a:ext cx="8477540" cy="109709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914" y="280108"/>
            <a:ext cx="7795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DACTAL Performance on 16S.T dataset with 7350 sequences.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962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1080"/>
            <a:ext cx="4343400" cy="19097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normAutofit fontScale="90000"/>
          </a:bodyPr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400" b="1" dirty="0"/>
              <a:t>DACTAL</a:t>
            </a:r>
            <a:r>
              <a:rPr lang="en-GB" sz="2400" dirty="0"/>
              <a:t> more accurate than all standard methods, and much faster than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Baskerville" charset="0"/>
              </a:rPr>
              <a:t>SATé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Baskerville" charset="0"/>
              </a:rPr>
              <a:t> </a:t>
            </a:r>
            <a:r>
              <a:rPr lang="en-GB" sz="2400" b="1" dirty="0">
                <a:solidFill>
                  <a:schemeClr val="accent2"/>
                </a:solidFill>
                <a:latin typeface="Arial" charset="0"/>
                <a:cs typeface="Baskerville" charset="0"/>
              </a:rPr>
              <a:t/>
            </a:r>
            <a:br>
              <a:rPr lang="en-GB" sz="2400" b="1" dirty="0">
                <a:solidFill>
                  <a:schemeClr val="accent2"/>
                </a:solidFill>
                <a:latin typeface="Arial" charset="0"/>
                <a:cs typeface="Baskerville" charset="0"/>
              </a:rPr>
            </a:br>
            <a:r>
              <a:rPr lang="en-GB" sz="2400" dirty="0">
                <a:solidFill>
                  <a:srgbClr val="000000"/>
                </a:solidFill>
                <a:latin typeface="Arial" charset="0"/>
                <a:cs typeface="Baskerville" charset="0"/>
              </a:rPr>
              <a:t/>
            </a:r>
            <a:br>
              <a:rPr lang="en-GB" sz="2400" dirty="0">
                <a:solidFill>
                  <a:srgbClr val="000000"/>
                </a:solidFill>
                <a:latin typeface="Arial" charset="0"/>
                <a:cs typeface="Baskerville" charset="0"/>
              </a:rPr>
            </a:br>
            <a:r>
              <a:rPr lang="en-GB" sz="2400" dirty="0"/>
              <a:t>Average results on 3 large RNA datasets (6K to 28K)</a:t>
            </a:r>
            <a:endParaRPr lang="en-GB" sz="2000" dirty="0"/>
          </a:p>
        </p:txBody>
      </p:sp>
      <p:pic>
        <p:nvPicPr>
          <p:cNvPr id="5724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207963"/>
            <a:ext cx="3940175" cy="660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72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2980" y="2685120"/>
            <a:ext cx="5076552" cy="383550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noAutofit/>
          </a:bodyPr>
          <a:lstStyle/>
          <a:p>
            <a:pPr marL="431800" indent="-323850">
              <a:lnSpc>
                <a:spcPct val="12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600" dirty="0">
                <a:solidFill>
                  <a:srgbClr val="000000"/>
                </a:solidFill>
                <a:cs typeface="Baskerville" charset="0"/>
              </a:rPr>
              <a:t>DACTAL computes ML(MAFFT) </a:t>
            </a:r>
            <a:r>
              <a:rPr lang="en-GB" sz="1600" dirty="0" smtClean="0">
                <a:solidFill>
                  <a:srgbClr val="000000"/>
                </a:solidFill>
                <a:cs typeface="Baskerville" charset="0"/>
              </a:rPr>
              <a:t>trees on 200-taxon subsets</a:t>
            </a:r>
          </a:p>
          <a:p>
            <a:pPr marL="431800" indent="-323850">
              <a:lnSpc>
                <a:spcPct val="12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sz="1600" dirty="0" smtClean="0"/>
          </a:p>
          <a:p>
            <a:pPr marL="431800" indent="-323850" defTabSz="457200">
              <a:lnSpc>
                <a:spcPct val="120000"/>
              </a:lnSpc>
              <a:spcBef>
                <a:spcPct val="35000"/>
              </a:spcBef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1600" dirty="0" smtClean="0"/>
              <a:t>Benchmark datasets </a:t>
            </a:r>
            <a:r>
              <a:rPr lang="en-US" sz="1600" dirty="0"/>
              <a:t>with 6,323 to 27,643 </a:t>
            </a:r>
            <a:r>
              <a:rPr lang="en-US" sz="1600" dirty="0" smtClean="0"/>
              <a:t>sequences from the CRW (Comparative RNA Database) with structural alignments; reference trees are </a:t>
            </a:r>
            <a:r>
              <a:rPr lang="en-US" sz="1600" dirty="0"/>
              <a:t>75% </a:t>
            </a:r>
            <a:r>
              <a:rPr lang="en-US" sz="1600" dirty="0" err="1"/>
              <a:t>RAxML</a:t>
            </a:r>
            <a:r>
              <a:rPr lang="en-US" sz="1600" dirty="0"/>
              <a:t> bootstrap trees</a:t>
            </a:r>
          </a:p>
          <a:p>
            <a:pPr marL="431800" indent="-323850" defTabSz="457200">
              <a:lnSpc>
                <a:spcPct val="120000"/>
              </a:lnSpc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GB" sz="1600" dirty="0" smtClean="0"/>
          </a:p>
          <a:p>
            <a:pPr marL="431800" indent="-323850" defTabSz="457200">
              <a:lnSpc>
                <a:spcPct val="120000"/>
              </a:lnSpc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600" dirty="0" smtClean="0"/>
              <a:t>DACTAL </a:t>
            </a:r>
            <a:r>
              <a:rPr lang="en-GB" sz="1600" dirty="0"/>
              <a:t>(shown in red) run for 5 iterations starting from FT(Part</a:t>
            </a:r>
            <a:r>
              <a:rPr lang="en-GB" sz="1600" dirty="0" smtClean="0"/>
              <a:t>).</a:t>
            </a:r>
            <a:endParaRPr lang="en-GB" sz="1600" dirty="0"/>
          </a:p>
          <a:p>
            <a:pPr marL="431800" indent="-323850" defTabSz="457200">
              <a:lnSpc>
                <a:spcPct val="120000"/>
              </a:lnSpc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600" dirty="0" smtClean="0">
                <a:solidFill>
                  <a:srgbClr val="000000"/>
                </a:solidFill>
                <a:cs typeface="Baskerville" charset="0"/>
              </a:rPr>
              <a:t>SATé</a:t>
            </a:r>
            <a:r>
              <a:rPr lang="en-GB" sz="1600" dirty="0">
                <a:solidFill>
                  <a:srgbClr val="000000"/>
                </a:solidFill>
                <a:cs typeface="Baskerville" charset="0"/>
              </a:rPr>
              <a:t>-2 runs but is not more accurate than DACTAL, and takes </a:t>
            </a:r>
            <a:r>
              <a:rPr lang="en-GB" sz="1600" dirty="0" smtClean="0">
                <a:solidFill>
                  <a:srgbClr val="000000"/>
                </a:solidFill>
                <a:cs typeface="Baskerville" charset="0"/>
              </a:rPr>
              <a:t>longer.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SCM or </a:t>
            </a:r>
            <a:r>
              <a:rPr lang="en-US" dirty="0" err="1" smtClean="0"/>
              <a:t>SuperFine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8518" y="2646813"/>
            <a:ext cx="8860443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DACTAL: Divide-and-Conquer Trees (almost) without </a:t>
            </a:r>
          </a:p>
          <a:p>
            <a:r>
              <a:rPr lang="en-US" sz="2800" dirty="0" smtClean="0"/>
              <a:t>Alignments, </a:t>
            </a:r>
            <a:r>
              <a:rPr lang="en-US" sz="2800" dirty="0" err="1" smtClean="0"/>
              <a:t>Nelesen</a:t>
            </a:r>
            <a:r>
              <a:rPr lang="en-US" sz="2800" dirty="0"/>
              <a:t> </a:t>
            </a:r>
            <a:r>
              <a:rPr lang="en-US" sz="2800" dirty="0" smtClean="0"/>
              <a:t>et al., ISMB and Bioinformatics 2012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0000FF"/>
                </a:solidFill>
              </a:rPr>
              <a:t>DCM1-NJ: absolute fast converging method (Warnow et al.,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SODA </a:t>
            </a:r>
            <a:r>
              <a:rPr lang="en-US" sz="2800" dirty="0" smtClean="0">
                <a:solidFill>
                  <a:srgbClr val="0000FF"/>
                </a:solidFill>
              </a:rPr>
              <a:t>2001 and </a:t>
            </a:r>
            <a:r>
              <a:rPr lang="en-US" sz="2800" dirty="0" err="1" smtClean="0">
                <a:solidFill>
                  <a:srgbClr val="0000FF"/>
                </a:solidFill>
              </a:rPr>
              <a:t>Nakhleh</a:t>
            </a:r>
            <a:r>
              <a:rPr lang="en-US" sz="2800" dirty="0" smtClean="0">
                <a:solidFill>
                  <a:srgbClr val="0000FF"/>
                </a:solidFill>
              </a:rPr>
              <a:t> et al. ISMB 2001)</a:t>
            </a:r>
            <a:endParaRPr lang="en-US" sz="2800" dirty="0" smtClean="0">
              <a:solidFill>
                <a:srgbClr val="0000FF"/>
              </a:solidFill>
            </a:endParaRPr>
          </a:p>
          <a:p>
            <a:endParaRPr lang="en-US" sz="2800" dirty="0"/>
          </a:p>
          <a:p>
            <a:endParaRPr lang="en-US" sz="28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42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Markov Model of Site Evolution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868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Simplest (Jukes-Cantor, 1969):</a:t>
            </a:r>
          </a:p>
          <a:p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The model tree T is binary and has substitution probabilities p(e) on each edge e.</a:t>
            </a:r>
          </a:p>
          <a:p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The state at the root is randomly drawn from {A,C,T,G} (nucleotides)</a:t>
            </a:r>
          </a:p>
          <a:p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If a site (position) changes on an edge, it changes with equal probability to each of the remaining states.</a:t>
            </a:r>
          </a:p>
          <a:p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The evolutionary process is Markovian.</a:t>
            </a:r>
          </a:p>
          <a:p>
            <a:endParaRPr lang="en-US" sz="22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More complex models (such as the General Markov model) are also considered, often with little change to the theory.  </a:t>
            </a:r>
          </a:p>
          <a:p>
            <a:pPr>
              <a:buFontTx/>
              <a:buNone/>
            </a:pPr>
            <a:endParaRPr lang="en-US" sz="22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error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85310" y="2076336"/>
            <a:ext cx="0" cy="24427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34160" y="4519079"/>
            <a:ext cx="6619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6198" y="4714510"/>
            <a:ext cx="2344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10" name="Freeform 9"/>
          <p:cNvSpPr/>
          <p:nvPr/>
        </p:nvSpPr>
        <p:spPr>
          <a:xfrm>
            <a:off x="2149374" y="2149614"/>
            <a:ext cx="6301575" cy="2272554"/>
          </a:xfrm>
          <a:custGeom>
            <a:avLst/>
            <a:gdLst>
              <a:gd name="connsiteX0" fmla="*/ 0 w 6301575"/>
              <a:gd name="connsiteY0" fmla="*/ 0 h 2272554"/>
              <a:gd name="connsiteX1" fmla="*/ 512919 w 6301575"/>
              <a:gd name="connsiteY1" fmla="*/ 1587782 h 2272554"/>
              <a:gd name="connsiteX2" fmla="*/ 2564595 w 6301575"/>
              <a:gd name="connsiteY2" fmla="*/ 2174040 h 2272554"/>
              <a:gd name="connsiteX3" fmla="*/ 6301575 w 6301575"/>
              <a:gd name="connsiteY3" fmla="*/ 2271750 h 227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575" h="2272554">
                <a:moveTo>
                  <a:pt x="0" y="0"/>
                </a:moveTo>
                <a:cubicBezTo>
                  <a:pt x="42743" y="612721"/>
                  <a:pt x="85487" y="1225442"/>
                  <a:pt x="512919" y="1587782"/>
                </a:cubicBezTo>
                <a:cubicBezTo>
                  <a:pt x="940351" y="1950122"/>
                  <a:pt x="1599819" y="2060045"/>
                  <a:pt x="2564595" y="2174040"/>
                </a:cubicBezTo>
                <a:cubicBezTo>
                  <a:pt x="3529371" y="2288035"/>
                  <a:pt x="6301575" y="2271750"/>
                  <a:pt x="6301575" y="22717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9374" y="5676125"/>
            <a:ext cx="3965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are sites in an alignment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4877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7108" name="Picture 4" descr="n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24" y="401015"/>
            <a:ext cx="7168241" cy="452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7109" name="AutoShape 5"/>
          <p:cNvSpPr>
            <a:spLocks noChangeArrowheads="1"/>
          </p:cNvSpPr>
          <p:nvPr/>
        </p:nvSpPr>
        <p:spPr bwMode="auto">
          <a:xfrm rot="10800000">
            <a:off x="3070181" y="4126916"/>
            <a:ext cx="1025525" cy="123825"/>
          </a:xfrm>
          <a:prstGeom prst="rightArrow">
            <a:avLst>
              <a:gd name="adj1" fmla="val 50000"/>
              <a:gd name="adj2" fmla="val 20705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80794" y="5508034"/>
            <a:ext cx="8135076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Neighbor Joining (and many other distance-based methods) are statistically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consistent under Jukes-Cantor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 smtClean="0"/>
              <a:t>Neighbor Joining </a:t>
            </a:r>
            <a:r>
              <a:rPr lang="en-US" sz="3600" b="0" dirty="0"/>
              <a:t>on large diameter trees</a:t>
            </a:r>
            <a:endParaRPr lang="en-US" sz="2400" i="1" dirty="0"/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0" y="1219200"/>
            <a:ext cx="3276600" cy="4267200"/>
          </a:xfrm>
        </p:spPr>
        <p:txBody>
          <a:bodyPr/>
          <a:lstStyle/>
          <a:p>
            <a:pPr marL="166688" indent="-166688">
              <a:lnSpc>
                <a:spcPct val="90000"/>
              </a:lnSpc>
              <a:buFontTx/>
              <a:buNone/>
            </a:pPr>
            <a:endParaRPr lang="en-US" sz="2400"/>
          </a:p>
          <a:p>
            <a:pPr marL="166688" indent="-166688">
              <a:lnSpc>
                <a:spcPct val="90000"/>
              </a:lnSpc>
              <a:buFontTx/>
              <a:buNone/>
            </a:pPr>
            <a:r>
              <a:rPr lang="en-US" sz="2400" b="0">
                <a:solidFill>
                  <a:schemeClr val="accent2"/>
                </a:solidFill>
              </a:rPr>
              <a:t>Simulation study</a:t>
            </a:r>
            <a:r>
              <a:rPr lang="en-US" sz="2400"/>
              <a:t> </a:t>
            </a:r>
            <a:r>
              <a:rPr lang="en-US" sz="2400" b="0"/>
              <a:t>based upon fixed edge lengths, K2P model of evolution, sequence lengths fixed to 1000 nucleotides.</a:t>
            </a:r>
          </a:p>
          <a:p>
            <a:pPr marL="166688" indent="-166688">
              <a:lnSpc>
                <a:spcPct val="90000"/>
              </a:lnSpc>
              <a:buFontTx/>
              <a:buNone/>
            </a:pPr>
            <a:r>
              <a:rPr lang="en-US" sz="2400" b="0"/>
              <a:t>Error rates reflect proportion of incorrect edges in inferred trees.</a:t>
            </a:r>
          </a:p>
          <a:p>
            <a:pPr marL="166688" indent="-166688">
              <a:lnSpc>
                <a:spcPct val="90000"/>
              </a:lnSpc>
              <a:buFontTx/>
              <a:buNone/>
            </a:pPr>
            <a:endParaRPr lang="en-US" sz="2400" b="0"/>
          </a:p>
          <a:p>
            <a:pPr marL="166688" indent="-166688">
              <a:lnSpc>
                <a:spcPct val="90000"/>
              </a:lnSpc>
              <a:buFontTx/>
              <a:buNone/>
            </a:pPr>
            <a:r>
              <a:rPr lang="en-US" sz="1800" b="0" i="1"/>
              <a:t>[Nakhleh et al. ISMB 2001]</a:t>
            </a:r>
          </a:p>
        </p:txBody>
      </p:sp>
      <p:pic>
        <p:nvPicPr>
          <p:cNvPr id="691204" name="Picture 4" descr="tandy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5181600" cy="45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1205" name="Rectangle 5"/>
          <p:cNvSpPr>
            <a:spLocks noChangeArrowheads="1"/>
          </p:cNvSpPr>
          <p:nvPr/>
        </p:nvSpPr>
        <p:spPr bwMode="auto">
          <a:xfrm>
            <a:off x="727075" y="1836738"/>
            <a:ext cx="541338" cy="419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3276600" y="1993900"/>
            <a:ext cx="2209800" cy="10541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1207" name="Rectangle 7"/>
          <p:cNvSpPr>
            <a:spLocks noChangeArrowheads="1"/>
          </p:cNvSpPr>
          <p:nvPr/>
        </p:nvSpPr>
        <p:spPr bwMode="auto">
          <a:xfrm>
            <a:off x="1419225" y="3670300"/>
            <a:ext cx="4137025" cy="2182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1208" name="Group 8"/>
          <p:cNvGrpSpPr>
            <a:grpSpLocks/>
          </p:cNvGrpSpPr>
          <p:nvPr/>
        </p:nvGrpSpPr>
        <p:grpSpPr bwMode="auto">
          <a:xfrm>
            <a:off x="1495425" y="3998913"/>
            <a:ext cx="4014788" cy="1657350"/>
            <a:chOff x="942" y="2559"/>
            <a:chExt cx="2529" cy="1044"/>
          </a:xfrm>
        </p:grpSpPr>
        <p:sp>
          <p:nvSpPr>
            <p:cNvPr id="691209" name="Line 9"/>
            <p:cNvSpPr>
              <a:spLocks noChangeShapeType="1"/>
            </p:cNvSpPr>
            <p:nvPr/>
          </p:nvSpPr>
          <p:spPr bwMode="auto">
            <a:xfrm flipV="1">
              <a:off x="1017" y="3441"/>
              <a:ext cx="168" cy="9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10" name="Line 10"/>
            <p:cNvSpPr>
              <a:spLocks noChangeShapeType="1"/>
            </p:cNvSpPr>
            <p:nvPr/>
          </p:nvSpPr>
          <p:spPr bwMode="auto">
            <a:xfrm flipV="1">
              <a:off x="1179" y="3288"/>
              <a:ext cx="339" cy="15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11" name="Line 11"/>
            <p:cNvSpPr>
              <a:spLocks noChangeShapeType="1"/>
            </p:cNvSpPr>
            <p:nvPr/>
          </p:nvSpPr>
          <p:spPr bwMode="auto">
            <a:xfrm flipV="1">
              <a:off x="1518" y="2889"/>
              <a:ext cx="648" cy="39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12" name="Line 12"/>
            <p:cNvSpPr>
              <a:spLocks noChangeShapeType="1"/>
            </p:cNvSpPr>
            <p:nvPr/>
          </p:nvSpPr>
          <p:spPr bwMode="auto">
            <a:xfrm flipV="1">
              <a:off x="2160" y="2559"/>
              <a:ext cx="1311" cy="333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13" name="Line 13"/>
            <p:cNvSpPr>
              <a:spLocks noChangeShapeType="1"/>
            </p:cNvSpPr>
            <p:nvPr/>
          </p:nvSpPr>
          <p:spPr bwMode="auto">
            <a:xfrm flipV="1">
              <a:off x="942" y="3531"/>
              <a:ext cx="78" cy="7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1214" name="Text Box 14"/>
          <p:cNvSpPr txBox="1">
            <a:spLocks noChangeArrowheads="1"/>
          </p:cNvSpPr>
          <p:nvPr/>
        </p:nvSpPr>
        <p:spPr bwMode="auto">
          <a:xfrm>
            <a:off x="3960813" y="2178050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>
                <a:latin typeface="Times New Roman" charset="0"/>
              </a:rPr>
              <a:t>NJ</a:t>
            </a:r>
          </a:p>
        </p:txBody>
      </p:sp>
      <p:sp>
        <p:nvSpPr>
          <p:cNvPr id="691215" name="Rectangle 15"/>
          <p:cNvSpPr>
            <a:spLocks noChangeArrowheads="1"/>
          </p:cNvSpPr>
          <p:nvPr/>
        </p:nvSpPr>
        <p:spPr bwMode="auto">
          <a:xfrm>
            <a:off x="1289050" y="5984875"/>
            <a:ext cx="452437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1216" name="Rectangle 16"/>
          <p:cNvSpPr>
            <a:spLocks noChangeArrowheads="1"/>
          </p:cNvSpPr>
          <p:nvPr/>
        </p:nvSpPr>
        <p:spPr bwMode="auto">
          <a:xfrm>
            <a:off x="1219200" y="591502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</a:t>
            </a:r>
          </a:p>
        </p:txBody>
      </p:sp>
      <p:sp>
        <p:nvSpPr>
          <p:cNvPr id="691217" name="Rectangle 17"/>
          <p:cNvSpPr>
            <a:spLocks noChangeArrowheads="1"/>
          </p:cNvSpPr>
          <p:nvPr/>
        </p:nvSpPr>
        <p:spPr bwMode="auto">
          <a:xfrm>
            <a:off x="21336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400</a:t>
            </a:r>
          </a:p>
        </p:txBody>
      </p:sp>
      <p:sp>
        <p:nvSpPr>
          <p:cNvPr id="691218" name="Rectangle 18"/>
          <p:cNvSpPr>
            <a:spLocks noChangeArrowheads="1"/>
          </p:cNvSpPr>
          <p:nvPr/>
        </p:nvSpPr>
        <p:spPr bwMode="auto">
          <a:xfrm>
            <a:off x="31242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800</a:t>
            </a:r>
          </a:p>
        </p:txBody>
      </p:sp>
      <p:sp>
        <p:nvSpPr>
          <p:cNvPr id="691219" name="Rectangle 19"/>
          <p:cNvSpPr>
            <a:spLocks noChangeArrowheads="1"/>
          </p:cNvSpPr>
          <p:nvPr/>
        </p:nvSpPr>
        <p:spPr bwMode="auto">
          <a:xfrm>
            <a:off x="5181600" y="5943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1600</a:t>
            </a:r>
          </a:p>
        </p:txBody>
      </p:sp>
      <p:sp>
        <p:nvSpPr>
          <p:cNvPr id="691220" name="Rectangle 20"/>
          <p:cNvSpPr>
            <a:spLocks noChangeArrowheads="1"/>
          </p:cNvSpPr>
          <p:nvPr/>
        </p:nvSpPr>
        <p:spPr bwMode="auto">
          <a:xfrm>
            <a:off x="4114800" y="5943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1200</a:t>
            </a:r>
          </a:p>
        </p:txBody>
      </p:sp>
      <p:sp>
        <p:nvSpPr>
          <p:cNvPr id="691221" name="Rectangle 21"/>
          <p:cNvSpPr>
            <a:spLocks noChangeArrowheads="1"/>
          </p:cNvSpPr>
          <p:nvPr/>
        </p:nvSpPr>
        <p:spPr bwMode="auto">
          <a:xfrm>
            <a:off x="2805113" y="6192838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No. Taxa</a:t>
            </a:r>
          </a:p>
        </p:txBody>
      </p:sp>
      <p:sp>
        <p:nvSpPr>
          <p:cNvPr id="691222" name="Rectangle 22"/>
          <p:cNvSpPr>
            <a:spLocks noChangeArrowheads="1"/>
          </p:cNvSpPr>
          <p:nvPr/>
        </p:nvSpPr>
        <p:spPr bwMode="auto">
          <a:xfrm>
            <a:off x="838200" y="57150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</a:t>
            </a:r>
          </a:p>
        </p:txBody>
      </p:sp>
      <p:sp>
        <p:nvSpPr>
          <p:cNvPr id="691223" name="Rectangle 23"/>
          <p:cNvSpPr>
            <a:spLocks noChangeArrowheads="1"/>
          </p:cNvSpPr>
          <p:nvPr/>
        </p:nvSpPr>
        <p:spPr bwMode="auto">
          <a:xfrm>
            <a:off x="838200" y="4800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0.2</a:t>
            </a:r>
          </a:p>
        </p:txBody>
      </p:sp>
      <p:sp>
        <p:nvSpPr>
          <p:cNvPr id="691224" name="Rectangle 24"/>
          <p:cNvSpPr>
            <a:spLocks noChangeArrowheads="1"/>
          </p:cNvSpPr>
          <p:nvPr/>
        </p:nvSpPr>
        <p:spPr bwMode="auto">
          <a:xfrm>
            <a:off x="838200" y="391477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0.4</a:t>
            </a:r>
          </a:p>
        </p:txBody>
      </p:sp>
      <p:sp>
        <p:nvSpPr>
          <p:cNvPr id="691225" name="Rectangle 25"/>
          <p:cNvSpPr>
            <a:spLocks noChangeArrowheads="1"/>
          </p:cNvSpPr>
          <p:nvPr/>
        </p:nvSpPr>
        <p:spPr bwMode="auto">
          <a:xfrm>
            <a:off x="838200" y="30480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0.6</a:t>
            </a:r>
          </a:p>
        </p:txBody>
      </p:sp>
      <p:sp>
        <p:nvSpPr>
          <p:cNvPr id="691226" name="Rectangle 26"/>
          <p:cNvSpPr>
            <a:spLocks noChangeArrowheads="1"/>
          </p:cNvSpPr>
          <p:nvPr/>
        </p:nvSpPr>
        <p:spPr bwMode="auto">
          <a:xfrm>
            <a:off x="838200" y="216852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0.8</a:t>
            </a:r>
          </a:p>
        </p:txBody>
      </p:sp>
      <p:sp>
        <p:nvSpPr>
          <p:cNvPr id="691227" name="Rectangle 27"/>
          <p:cNvSpPr>
            <a:spLocks noChangeArrowheads="1"/>
          </p:cNvSpPr>
          <p:nvPr/>
        </p:nvSpPr>
        <p:spPr bwMode="auto">
          <a:xfrm rot="-5400000">
            <a:off x="183357" y="3398043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Error Rate</a:t>
            </a:r>
          </a:p>
        </p:txBody>
      </p:sp>
      <p:grpSp>
        <p:nvGrpSpPr>
          <p:cNvPr id="691228" name="Group 28"/>
          <p:cNvGrpSpPr>
            <a:grpSpLocks/>
          </p:cNvGrpSpPr>
          <p:nvPr/>
        </p:nvGrpSpPr>
        <p:grpSpPr bwMode="auto">
          <a:xfrm>
            <a:off x="3429000" y="2362200"/>
            <a:ext cx="457200" cy="0"/>
            <a:chOff x="2160" y="1488"/>
            <a:chExt cx="288" cy="0"/>
          </a:xfrm>
        </p:grpSpPr>
        <p:sp>
          <p:nvSpPr>
            <p:cNvPr id="691229" name="Line 29"/>
            <p:cNvSpPr>
              <a:spLocks noChangeShapeType="1"/>
            </p:cNvSpPr>
            <p:nvPr/>
          </p:nvSpPr>
          <p:spPr bwMode="auto">
            <a:xfrm>
              <a:off x="2160" y="1488"/>
              <a:ext cx="14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30" name="Line 30"/>
            <p:cNvSpPr>
              <a:spLocks noChangeShapeType="1"/>
            </p:cNvSpPr>
            <p:nvPr/>
          </p:nvSpPr>
          <p:spPr bwMode="auto">
            <a:xfrm>
              <a:off x="2304" y="1488"/>
              <a:ext cx="14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7861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Line 2"/>
          <p:cNvSpPr>
            <a:spLocks noChangeShapeType="1"/>
          </p:cNvSpPr>
          <p:nvPr/>
        </p:nvSpPr>
        <p:spPr bwMode="auto">
          <a:xfrm flipV="1">
            <a:off x="37020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47" name="Line 3"/>
          <p:cNvSpPr>
            <a:spLocks noChangeShapeType="1"/>
          </p:cNvSpPr>
          <p:nvPr/>
        </p:nvSpPr>
        <p:spPr bwMode="auto">
          <a:xfrm flipH="1" flipV="1">
            <a:off x="43116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48" name="Line 4"/>
          <p:cNvSpPr>
            <a:spLocks noChangeShapeType="1"/>
          </p:cNvSpPr>
          <p:nvPr/>
        </p:nvSpPr>
        <p:spPr bwMode="auto">
          <a:xfrm flipH="1" flipV="1">
            <a:off x="3352800" y="42672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49" name="Line 5"/>
          <p:cNvSpPr>
            <a:spLocks noChangeShapeType="1"/>
          </p:cNvSpPr>
          <p:nvPr/>
        </p:nvSpPr>
        <p:spPr bwMode="auto">
          <a:xfrm flipH="1">
            <a:off x="4311650" y="4267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50" name="Line 6"/>
          <p:cNvSpPr>
            <a:spLocks noChangeShapeType="1"/>
          </p:cNvSpPr>
          <p:nvPr/>
        </p:nvSpPr>
        <p:spPr bwMode="auto">
          <a:xfrm flipH="1" flipV="1">
            <a:off x="5157788" y="42672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51" name="Line 7"/>
          <p:cNvSpPr>
            <a:spLocks noChangeShapeType="1"/>
          </p:cNvSpPr>
          <p:nvPr/>
        </p:nvSpPr>
        <p:spPr bwMode="auto">
          <a:xfrm flipH="1">
            <a:off x="5157788" y="38100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52" name="Rectangle 8"/>
          <p:cNvSpPr>
            <a:spLocks noChangeArrowheads="1"/>
          </p:cNvSpPr>
          <p:nvPr/>
        </p:nvSpPr>
        <p:spPr bwMode="auto">
          <a:xfrm>
            <a:off x="2209800" y="2362200"/>
            <a:ext cx="884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Verdana" charset="0"/>
              </a:rPr>
              <a:t>AGAT</a:t>
            </a:r>
          </a:p>
        </p:txBody>
      </p:sp>
      <p:sp>
        <p:nvSpPr>
          <p:cNvPr id="287753" name="Rectangle 9"/>
          <p:cNvSpPr>
            <a:spLocks noChangeArrowheads="1"/>
          </p:cNvSpPr>
          <p:nvPr/>
        </p:nvSpPr>
        <p:spPr bwMode="auto">
          <a:xfrm>
            <a:off x="3698875" y="2346325"/>
            <a:ext cx="1374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Verdana" charset="0"/>
              </a:rPr>
              <a:t>TAGACTT</a:t>
            </a:r>
          </a:p>
        </p:txBody>
      </p:sp>
      <p:sp>
        <p:nvSpPr>
          <p:cNvPr id="287754" name="Rectangle 10"/>
          <p:cNvSpPr>
            <a:spLocks noChangeArrowheads="1"/>
          </p:cNvSpPr>
          <p:nvPr/>
        </p:nvSpPr>
        <p:spPr bwMode="auto">
          <a:xfrm>
            <a:off x="5259388" y="2346325"/>
            <a:ext cx="1412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Verdana" charset="0"/>
              </a:rPr>
              <a:t>TGCACAA</a:t>
            </a:r>
          </a:p>
        </p:txBody>
      </p:sp>
      <p:sp>
        <p:nvSpPr>
          <p:cNvPr id="287755" name="Rectangle 11"/>
          <p:cNvSpPr>
            <a:spLocks noChangeArrowheads="1"/>
          </p:cNvSpPr>
          <p:nvPr/>
        </p:nvSpPr>
        <p:spPr bwMode="auto">
          <a:xfrm>
            <a:off x="6858000" y="2346325"/>
            <a:ext cx="1401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Verdana" charset="0"/>
              </a:rPr>
              <a:t>TGCGCTT</a:t>
            </a:r>
          </a:p>
        </p:txBody>
      </p:sp>
      <p:sp>
        <p:nvSpPr>
          <p:cNvPr id="287756" name="Rectangle 12"/>
          <p:cNvSpPr>
            <a:spLocks noChangeArrowheads="1"/>
          </p:cNvSpPr>
          <p:nvPr/>
        </p:nvSpPr>
        <p:spPr bwMode="auto">
          <a:xfrm>
            <a:off x="152400" y="2362200"/>
            <a:ext cx="1827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Verdana" charset="0"/>
              </a:rPr>
              <a:t>AGGGCATGA</a:t>
            </a:r>
          </a:p>
        </p:txBody>
      </p:sp>
      <p:sp>
        <p:nvSpPr>
          <p:cNvPr id="287757" name="Oval 13"/>
          <p:cNvSpPr>
            <a:spLocks noChangeArrowheads="1"/>
          </p:cNvSpPr>
          <p:nvPr/>
        </p:nvSpPr>
        <p:spPr bwMode="auto">
          <a:xfrm>
            <a:off x="11430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58" name="Oval 14"/>
          <p:cNvSpPr>
            <a:spLocks noChangeArrowheads="1"/>
          </p:cNvSpPr>
          <p:nvPr/>
        </p:nvSpPr>
        <p:spPr bwMode="auto">
          <a:xfrm>
            <a:off x="272415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59" name="Oval 15"/>
          <p:cNvSpPr>
            <a:spLocks noChangeArrowheads="1"/>
          </p:cNvSpPr>
          <p:nvPr/>
        </p:nvSpPr>
        <p:spPr bwMode="auto">
          <a:xfrm>
            <a:off x="43053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60" name="Oval 16"/>
          <p:cNvSpPr>
            <a:spLocks noChangeArrowheads="1"/>
          </p:cNvSpPr>
          <p:nvPr/>
        </p:nvSpPr>
        <p:spPr bwMode="auto">
          <a:xfrm>
            <a:off x="588645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61" name="Oval 17"/>
          <p:cNvSpPr>
            <a:spLocks noChangeArrowheads="1"/>
          </p:cNvSpPr>
          <p:nvPr/>
        </p:nvSpPr>
        <p:spPr bwMode="auto">
          <a:xfrm>
            <a:off x="74676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62" name="Rectangle 18"/>
          <p:cNvSpPr>
            <a:spLocks noChangeArrowheads="1"/>
          </p:cNvSpPr>
          <p:nvPr/>
        </p:nvSpPr>
        <p:spPr bwMode="auto">
          <a:xfrm>
            <a:off x="83820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U</a:t>
            </a:r>
          </a:p>
        </p:txBody>
      </p:sp>
      <p:sp>
        <p:nvSpPr>
          <p:cNvPr id="287763" name="Rectangle 19"/>
          <p:cNvSpPr>
            <a:spLocks noChangeArrowheads="1"/>
          </p:cNvSpPr>
          <p:nvPr/>
        </p:nvSpPr>
        <p:spPr bwMode="auto">
          <a:xfrm>
            <a:off x="243840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V</a:t>
            </a:r>
          </a:p>
        </p:txBody>
      </p:sp>
      <p:sp>
        <p:nvSpPr>
          <p:cNvPr id="287764" name="Rectangle 20"/>
          <p:cNvSpPr>
            <a:spLocks noChangeArrowheads="1"/>
          </p:cNvSpPr>
          <p:nvPr/>
        </p:nvSpPr>
        <p:spPr bwMode="auto">
          <a:xfrm>
            <a:off x="3962400" y="167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W</a:t>
            </a:r>
          </a:p>
        </p:txBody>
      </p:sp>
      <p:sp>
        <p:nvSpPr>
          <p:cNvPr id="287765" name="Rectangle 21"/>
          <p:cNvSpPr>
            <a:spLocks noChangeArrowheads="1"/>
          </p:cNvSpPr>
          <p:nvPr/>
        </p:nvSpPr>
        <p:spPr bwMode="auto">
          <a:xfrm>
            <a:off x="553085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X</a:t>
            </a:r>
          </a:p>
        </p:txBody>
      </p:sp>
      <p:sp>
        <p:nvSpPr>
          <p:cNvPr id="287766" name="Rectangle 22"/>
          <p:cNvSpPr>
            <a:spLocks noChangeArrowheads="1"/>
          </p:cNvSpPr>
          <p:nvPr/>
        </p:nvSpPr>
        <p:spPr bwMode="auto">
          <a:xfrm>
            <a:off x="7138988" y="1676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Y</a:t>
            </a:r>
          </a:p>
        </p:txBody>
      </p:sp>
      <p:sp>
        <p:nvSpPr>
          <p:cNvPr id="287767" name="AutoShape 23"/>
          <p:cNvSpPr>
            <a:spLocks noChangeArrowheads="1"/>
          </p:cNvSpPr>
          <p:nvPr/>
        </p:nvSpPr>
        <p:spPr bwMode="auto">
          <a:xfrm>
            <a:off x="3657600" y="3048000"/>
            <a:ext cx="1600200" cy="685800"/>
          </a:xfrm>
          <a:prstGeom prst="downArrow">
            <a:avLst>
              <a:gd name="adj1" fmla="val 67463"/>
              <a:gd name="adj2" fmla="val 53704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68" name="Rectangle 24"/>
          <p:cNvSpPr>
            <a:spLocks noChangeArrowheads="1"/>
          </p:cNvSpPr>
          <p:nvPr/>
        </p:nvSpPr>
        <p:spPr bwMode="auto">
          <a:xfrm>
            <a:off x="2667000" y="3962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U</a:t>
            </a:r>
          </a:p>
        </p:txBody>
      </p:sp>
      <p:sp>
        <p:nvSpPr>
          <p:cNvPr id="287769" name="Rectangle 25"/>
          <p:cNvSpPr>
            <a:spLocks noChangeArrowheads="1"/>
          </p:cNvSpPr>
          <p:nvPr/>
        </p:nvSpPr>
        <p:spPr bwMode="auto">
          <a:xfrm>
            <a:off x="3525838" y="5486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V</a:t>
            </a:r>
          </a:p>
        </p:txBody>
      </p:sp>
      <p:sp>
        <p:nvSpPr>
          <p:cNvPr id="287770" name="Rectangle 26"/>
          <p:cNvSpPr>
            <a:spLocks noChangeArrowheads="1"/>
          </p:cNvSpPr>
          <p:nvPr/>
        </p:nvSpPr>
        <p:spPr bwMode="auto">
          <a:xfrm>
            <a:off x="469265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W</a:t>
            </a:r>
          </a:p>
        </p:txBody>
      </p:sp>
      <p:sp>
        <p:nvSpPr>
          <p:cNvPr id="287771" name="Rectangle 27"/>
          <p:cNvSpPr>
            <a:spLocks noChangeArrowheads="1"/>
          </p:cNvSpPr>
          <p:nvPr/>
        </p:nvSpPr>
        <p:spPr bwMode="auto">
          <a:xfrm>
            <a:off x="6148388" y="3581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X</a:t>
            </a:r>
          </a:p>
        </p:txBody>
      </p:sp>
      <p:sp>
        <p:nvSpPr>
          <p:cNvPr id="287772" name="Rectangle 28"/>
          <p:cNvSpPr>
            <a:spLocks noChangeArrowheads="1"/>
          </p:cNvSpPr>
          <p:nvPr/>
        </p:nvSpPr>
        <p:spPr bwMode="auto">
          <a:xfrm>
            <a:off x="6148388" y="45720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Y</a:t>
            </a:r>
          </a:p>
        </p:txBody>
      </p:sp>
      <p:sp>
        <p:nvSpPr>
          <p:cNvPr id="287773" name="Oval 29"/>
          <p:cNvSpPr>
            <a:spLocks noChangeArrowheads="1"/>
          </p:cNvSpPr>
          <p:nvPr/>
        </p:nvSpPr>
        <p:spPr bwMode="auto">
          <a:xfrm>
            <a:off x="3200400" y="4114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74" name="Oval 30"/>
          <p:cNvSpPr>
            <a:spLocks noChangeArrowheads="1"/>
          </p:cNvSpPr>
          <p:nvPr/>
        </p:nvSpPr>
        <p:spPr bwMode="auto">
          <a:xfrm>
            <a:off x="362585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75" name="Oval 31"/>
          <p:cNvSpPr>
            <a:spLocks noChangeArrowheads="1"/>
          </p:cNvSpPr>
          <p:nvPr/>
        </p:nvSpPr>
        <p:spPr bwMode="auto">
          <a:xfrm>
            <a:off x="476885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76" name="Oval 32"/>
          <p:cNvSpPr>
            <a:spLocks noChangeArrowheads="1"/>
          </p:cNvSpPr>
          <p:nvPr/>
        </p:nvSpPr>
        <p:spPr bwMode="auto">
          <a:xfrm>
            <a:off x="5919788" y="464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77" name="Oval 33"/>
          <p:cNvSpPr>
            <a:spLocks noChangeArrowheads="1"/>
          </p:cNvSpPr>
          <p:nvPr/>
        </p:nvSpPr>
        <p:spPr bwMode="auto">
          <a:xfrm>
            <a:off x="5919788" y="3733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0689" name="Rectangle 3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“real” problem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762000"/>
          </a:xfrm>
        </p:spPr>
        <p:txBody>
          <a:bodyPr/>
          <a:lstStyle/>
          <a:p>
            <a:pPr eaLnBrk="1" hangingPunct="1"/>
            <a:r>
              <a:rPr lang="ja-JP" altLang="en-US" sz="280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Convergence rate</a:t>
            </a:r>
            <a:r>
              <a:rPr lang="ja-JP" altLang="en-US" sz="280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 or sequence length requirement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/>
              <a:t>The sequence length (number of sites) that a phylogeny reconstruction method </a:t>
            </a:r>
            <a:r>
              <a:rPr lang="en-US" sz="2800" dirty="0" smtClean="0">
                <a:solidFill>
                  <a:srgbClr val="0033CC"/>
                </a:solidFill>
              </a:rPr>
              <a:t>M</a:t>
            </a:r>
            <a:r>
              <a:rPr lang="en-US" sz="2800" dirty="0" smtClean="0"/>
              <a:t> needs to reconstruct the true tree with probability at least </a:t>
            </a:r>
            <a:r>
              <a:rPr lang="en-US" sz="2800" dirty="0" smtClean="0">
                <a:solidFill>
                  <a:srgbClr val="0033CC"/>
                </a:solidFill>
              </a:rPr>
              <a:t>1-</a:t>
            </a:r>
            <a:r>
              <a:rPr lang="en-US" sz="2800" dirty="0" smtClean="0">
                <a:solidFill>
                  <a:srgbClr val="0033CC"/>
                </a:solidFill>
                <a:sym typeface="Symbol" charset="0"/>
              </a:rPr>
              <a:t></a:t>
            </a:r>
            <a:r>
              <a:rPr lang="en-US" sz="2800" dirty="0" smtClean="0">
                <a:sym typeface="Symbol" charset="0"/>
              </a:rPr>
              <a:t> </a:t>
            </a:r>
            <a:r>
              <a:rPr lang="en-US" sz="2800" dirty="0" smtClean="0"/>
              <a:t>depends on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33CC"/>
                </a:solidFill>
                <a:sym typeface="Symbol" charset="0"/>
              </a:rPr>
              <a:t>M (the method)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33CC"/>
                </a:solidFill>
                <a:sym typeface="Symbol" charset="0"/>
              </a:rPr>
              <a:t>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33CC"/>
                </a:solidFill>
              </a:rPr>
              <a:t>f</a:t>
            </a:r>
            <a:r>
              <a:rPr lang="en-US" sz="2000" dirty="0" smtClean="0"/>
              <a:t> = min p(e),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33CC"/>
                </a:solidFill>
              </a:rPr>
              <a:t>g</a:t>
            </a:r>
            <a:r>
              <a:rPr lang="en-US" sz="2000" dirty="0" smtClean="0"/>
              <a:t> = max p(e), and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33CC"/>
                </a:solidFill>
              </a:rPr>
              <a:t>n</a:t>
            </a:r>
            <a:r>
              <a:rPr lang="en-US" sz="2000" dirty="0" smtClean="0"/>
              <a:t> = the number of leaves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/>
              <a:t>We fix everything but </a:t>
            </a:r>
            <a:r>
              <a:rPr lang="en-US" sz="2800" dirty="0" smtClean="0">
                <a:solidFill>
                  <a:srgbClr val="0033CC"/>
                </a:solidFill>
              </a:rPr>
              <a:t>n</a:t>
            </a:r>
            <a:r>
              <a:rPr lang="en-US" sz="2800" dirty="0" smtClean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305800" cy="1143000"/>
          </a:xfrm>
        </p:spPr>
        <p:txBody>
          <a:bodyPr/>
          <a:lstStyle/>
          <a:p>
            <a:pPr eaLnBrk="1" hangingPunct="1"/>
            <a:r>
              <a:rPr lang="en-US" sz="4000" i="1">
                <a:latin typeface="Arial" charset="0"/>
                <a:ea typeface="ＭＳ Ｐゴシック" charset="0"/>
                <a:cs typeface="ＭＳ Ｐゴシック" charset="0"/>
              </a:rPr>
              <a:t>afc</a:t>
            </a: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 methods (Warnow et al., 1999)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  <a:buFontTx/>
              <a:buNone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A method M is </a:t>
            </a:r>
            <a:r>
              <a:rPr lang="ja-JP" altLang="en-US" sz="240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absolute fast converging</a:t>
            </a:r>
            <a:r>
              <a:rPr lang="ja-JP" altLang="en-US" sz="240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, or </a:t>
            </a:r>
            <a:r>
              <a:rPr lang="en-US" altLang="ja-JP" sz="2400" i="1">
                <a:latin typeface="Arial" charset="0"/>
                <a:ea typeface="ＭＳ Ｐゴシック" charset="0"/>
                <a:cs typeface="ＭＳ Ｐゴシック" charset="0"/>
              </a:rPr>
              <a:t>afc</a:t>
            </a: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,  if for all positive f, g, and </a:t>
            </a: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, there is a </a:t>
            </a:r>
            <a:r>
              <a:rPr lang="en-US" altLang="ja-JP" sz="2400">
                <a:solidFill>
                  <a:srgbClr val="0033CC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polynomial p(n)</a:t>
            </a: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such that Pr(</a:t>
            </a: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M(S)=T) &gt; 1- </a:t>
            </a: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, when S is a set of sequences generated on T of length at least p</a:t>
            </a: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(n).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FontTx/>
              <a:buNone/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FontTx/>
              <a:buNone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Notes: 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  <a:buFontTx/>
              <a:buNone/>
            </a:pPr>
            <a:r>
              <a:rPr lang="en-US" sz="2400">
                <a:latin typeface="Arial" charset="0"/>
                <a:ea typeface="ＭＳ Ｐゴシック" charset="0"/>
              </a:rPr>
              <a:t>1. The polynomial p(n) will depend upon M, f, g, and </a:t>
            </a:r>
            <a:r>
              <a:rPr lang="en-US" sz="2400">
                <a:latin typeface="Arial" charset="0"/>
                <a:ea typeface="ＭＳ Ｐゴシック" charset="0"/>
                <a:sym typeface="Symbol" charset="0"/>
              </a:rPr>
              <a:t>.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  <a:buFontTx/>
              <a:buNone/>
            </a:pPr>
            <a:r>
              <a:rPr lang="en-US" sz="2400">
                <a:latin typeface="Arial" charset="0"/>
                <a:ea typeface="ＭＳ Ｐゴシック" charset="0"/>
                <a:sym typeface="Symbol" charset="0"/>
              </a:rPr>
              <a:t>2. The method M is not </a:t>
            </a:r>
            <a:r>
              <a:rPr lang="ja-JP" altLang="en-US" sz="2400">
                <a:latin typeface="Arial" charset="0"/>
                <a:ea typeface="ＭＳ Ｐゴシック" charset="0"/>
                <a:sym typeface="Symbol" charset="0"/>
              </a:rPr>
              <a:t>“</a:t>
            </a:r>
            <a:r>
              <a:rPr lang="en-US" altLang="ja-JP" sz="2400">
                <a:latin typeface="Arial" charset="0"/>
                <a:ea typeface="ＭＳ Ｐゴシック" charset="0"/>
                <a:sym typeface="Symbol" charset="0"/>
              </a:rPr>
              <a:t>told</a:t>
            </a:r>
            <a:r>
              <a:rPr lang="ja-JP" altLang="en-US" sz="2400">
                <a:latin typeface="Arial" charset="0"/>
                <a:ea typeface="ＭＳ Ｐゴシック" charset="0"/>
                <a:sym typeface="Symbol" charset="0"/>
              </a:rPr>
              <a:t>”</a:t>
            </a:r>
            <a:r>
              <a:rPr lang="en-US" altLang="ja-JP" sz="2400">
                <a:latin typeface="Arial" charset="0"/>
                <a:ea typeface="ＭＳ Ｐゴシック" charset="0"/>
                <a:sym typeface="Symbol" charset="0"/>
              </a:rPr>
              <a:t> the values of f and g.</a:t>
            </a:r>
            <a:endParaRPr lang="en-US" sz="2400">
              <a:latin typeface="Arial" charset="0"/>
              <a:ea typeface="ＭＳ Ｐゴシック" charset="0"/>
              <a:sym typeface="Symbo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Statistical consistency, exponential convergence, and absolute fast convergence (afc)</a:t>
            </a:r>
          </a:p>
        </p:txBody>
      </p:sp>
      <p:pic>
        <p:nvPicPr>
          <p:cNvPr id="59394" name="Picture 3" descr="convergenc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781800" cy="472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304800" y="728663"/>
            <a:ext cx="8686800" cy="4876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en-US" sz="3600" dirty="0"/>
              <a:t>Theorem (</a:t>
            </a:r>
            <a:r>
              <a:rPr lang="en-US" sz="3600" dirty="0" err="1"/>
              <a:t>Erdos</a:t>
            </a:r>
            <a:r>
              <a:rPr lang="en-US" sz="3600" dirty="0"/>
              <a:t> et al</a:t>
            </a:r>
            <a:r>
              <a:rPr lang="en-US" sz="3600" dirty="0" smtClean="0"/>
              <a:t>. 1999, </a:t>
            </a:r>
            <a:r>
              <a:rPr lang="en-US" sz="3600" dirty="0" err="1" smtClean="0"/>
              <a:t>Atteson</a:t>
            </a:r>
            <a:r>
              <a:rPr lang="en-US" sz="3600" dirty="0" smtClean="0"/>
              <a:t> 1999)</a:t>
            </a:r>
            <a:r>
              <a:rPr lang="en-US" sz="3600" dirty="0"/>
              <a:t>: </a:t>
            </a:r>
            <a:endParaRPr lang="en-US" sz="3600" dirty="0" smtClean="0"/>
          </a:p>
          <a:p>
            <a:pPr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en-US" sz="3600" dirty="0"/>
              <a:t> </a:t>
            </a:r>
            <a:r>
              <a:rPr lang="en-US" sz="3600" dirty="0" smtClean="0"/>
              <a:t>  </a:t>
            </a:r>
            <a:r>
              <a:rPr lang="en-US" sz="3100" dirty="0" smtClean="0"/>
              <a:t>Various distance-based methods (including Neighbor joining) will </a:t>
            </a:r>
            <a:r>
              <a:rPr lang="en-US" sz="3100" dirty="0"/>
              <a:t>return the true tree </a:t>
            </a:r>
            <a:r>
              <a:rPr lang="en-US" sz="3100" dirty="0" smtClean="0"/>
              <a:t>with high probability given </a:t>
            </a:r>
            <a:r>
              <a:rPr lang="en-US" sz="3100" dirty="0"/>
              <a:t>sequence lengths </a:t>
            </a:r>
            <a:r>
              <a:rPr lang="en-US" sz="3100" dirty="0" smtClean="0"/>
              <a:t>that are </a:t>
            </a:r>
            <a:r>
              <a:rPr lang="en-US" sz="3100" i="1" dirty="0"/>
              <a:t>exponential </a:t>
            </a:r>
            <a:r>
              <a:rPr lang="en-US" sz="3100" dirty="0"/>
              <a:t>in the evolutionary diameter of the </a:t>
            </a:r>
            <a:r>
              <a:rPr lang="en-US" sz="3100" dirty="0" smtClean="0"/>
              <a:t>tree (hence, </a:t>
            </a:r>
            <a:r>
              <a:rPr lang="en-US" sz="3100" dirty="0" smtClean="0">
                <a:solidFill>
                  <a:srgbClr val="FF0000"/>
                </a:solidFill>
              </a:rPr>
              <a:t>exponential in n</a:t>
            </a:r>
            <a:r>
              <a:rPr lang="en-US" sz="3100" dirty="0" smtClean="0"/>
              <a:t>).</a:t>
            </a:r>
          </a:p>
          <a:p>
            <a:pPr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endParaRPr lang="en-US" sz="3600" dirty="0"/>
          </a:p>
          <a:p>
            <a:pPr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en-US" sz="3600" dirty="0" smtClean="0"/>
              <a:t>Proof: </a:t>
            </a: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100" dirty="0" smtClean="0"/>
              <a:t>the method returns the true tree if the estimated distance matrix is close to the model tree distance matrix</a:t>
            </a: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100" dirty="0" smtClean="0"/>
              <a:t>the sequence lengths that suffice to achieve bounded error are exponential in the evolutionary diameter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Fast-converging methods (and related work)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1997: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Erdos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Steel,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Szekely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and Warnow (ICALP).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1999: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Erdos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Steel,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Szekely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and Warnow (RSA, TCS); </a:t>
            </a: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              </a:t>
            </a:r>
            <a:r>
              <a:rPr lang="en-US" sz="1800" dirty="0" err="1" smtClean="0">
                <a:latin typeface="Arial" charset="0"/>
                <a:ea typeface="ＭＳ Ｐゴシック" charset="0"/>
                <a:cs typeface="ＭＳ Ｐゴシック" charset="0"/>
              </a:rPr>
              <a:t>Huson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Nettles and Warnow (J. Comp Bio.)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2001: Warnow, St. John, and </a:t>
            </a:r>
            <a:r>
              <a:rPr lang="en-US" sz="18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Moret</a:t>
            </a:r>
            <a:r>
              <a:rPr lang="en-US" sz="18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(SODA)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               </a:t>
            </a:r>
            <a:r>
              <a:rPr lang="en-US" sz="1800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Nakhleh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, St. John, </a:t>
            </a:r>
            <a:r>
              <a:rPr lang="en-US" sz="1800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Roshan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, Sun, and Warnow (ISMB)</a:t>
            </a: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               </a:t>
            </a:r>
            <a:r>
              <a:rPr lang="en-US" sz="1800" dirty="0" err="1" smtClean="0">
                <a:latin typeface="Arial" charset="0"/>
                <a:ea typeface="ＭＳ Ｐゴシック" charset="0"/>
                <a:cs typeface="ＭＳ Ｐゴシック" charset="0"/>
              </a:rPr>
              <a:t>Cryan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Goldberg, and Goldberg (SICOMP); </a:t>
            </a: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               </a:t>
            </a:r>
            <a:r>
              <a:rPr lang="en-US" sz="1800" dirty="0" err="1" smtClean="0">
                <a:latin typeface="Arial" charset="0"/>
                <a:ea typeface="ＭＳ Ｐゴシック" charset="0"/>
                <a:cs typeface="ＭＳ Ｐゴシック" charset="0"/>
              </a:rPr>
              <a:t>Csuros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and Kao (SODA)</a:t>
            </a:r>
            <a:r>
              <a:rPr lang="en-US" sz="18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; 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2002: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Csuros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(J. Comp. Bio.)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2006: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Daskalakis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Mossel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Roch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(STOC), </a:t>
            </a:r>
          </a:p>
          <a:p>
            <a:pPr marL="0" indent="0" eaLnBrk="1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              </a:t>
            </a:r>
            <a:r>
              <a:rPr lang="en-US" sz="1800" dirty="0" err="1" smtClean="0">
                <a:latin typeface="Arial" charset="0"/>
                <a:ea typeface="ＭＳ Ｐゴシック" charset="0"/>
                <a:cs typeface="ＭＳ Ｐゴシック" charset="0"/>
              </a:rPr>
              <a:t>Daskalakis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Hill, Jaffe,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Mihaescu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Mossel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and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Rao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(RECOMB)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2007: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Mossel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(IEEE TCBB)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2008: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Gronau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Moran and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Snir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(SODA)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2010: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Roch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(Science)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2013: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Roch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(in preparation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0" indent="0" eaLnBrk="1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DCM1-boosting: </a:t>
            </a:r>
            <a:br>
              <a:rPr lang="en-US" sz="32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i="1">
                <a:latin typeface="Arial" charset="0"/>
                <a:ea typeface="ＭＳ Ｐゴシック" charset="0"/>
                <a:cs typeface="ＭＳ Ｐゴシック" charset="0"/>
              </a:rPr>
              <a:t>Warnow, St. John, and Moret, SODA 2001</a:t>
            </a:r>
            <a:endParaRPr lang="en-US" sz="3600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81400"/>
            <a:ext cx="80772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800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The DCM1 phase produces a collection of trees (one for each threshold), and the SQS phase picks the </a:t>
            </a: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best</a:t>
            </a: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tree.</a:t>
            </a:r>
          </a:p>
          <a:p>
            <a:pPr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sz="1800" i="1" dirty="0">
                <a:latin typeface="Arial" charset="0"/>
                <a:ea typeface="ＭＳ Ｐゴシック" charset="0"/>
                <a:cs typeface="ＭＳ Ｐゴシック" charset="0"/>
              </a:rPr>
              <a:t>How to compute a tree for a given threshold: </a:t>
            </a:r>
          </a:p>
          <a:p>
            <a:pPr lvl="1"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sz="1600" i="1" dirty="0" err="1">
                <a:latin typeface="Arial" charset="0"/>
                <a:ea typeface="ＭＳ Ｐゴシック" charset="0"/>
              </a:rPr>
              <a:t>Handwaving</a:t>
            </a:r>
            <a:r>
              <a:rPr lang="en-US" sz="1600" i="1" dirty="0">
                <a:latin typeface="Arial" charset="0"/>
                <a:ea typeface="ＭＳ Ｐゴシック" charset="0"/>
              </a:rPr>
              <a:t> description</a:t>
            </a:r>
            <a:r>
              <a:rPr lang="en-US" sz="1600" dirty="0">
                <a:latin typeface="Arial" charset="0"/>
                <a:ea typeface="ＭＳ Ｐゴシック" charset="0"/>
              </a:rPr>
              <a:t>: erase all the entries in the distance matrix above that threshold, and obtain the threshold graph. </a:t>
            </a:r>
            <a:r>
              <a:rPr lang="en-US" sz="1600" dirty="0">
                <a:latin typeface="Arial" charset="0"/>
                <a:ea typeface="ＭＳ Ｐゴシック" charset="0"/>
              </a:rPr>
              <a:t>A</a:t>
            </a:r>
            <a:r>
              <a:rPr lang="en-US" sz="1600" dirty="0" smtClean="0">
                <a:latin typeface="Arial" charset="0"/>
                <a:ea typeface="ＭＳ Ｐゴシック" charset="0"/>
              </a:rPr>
              <a:t>dd </a:t>
            </a:r>
            <a:r>
              <a:rPr lang="en-US" sz="1600" dirty="0">
                <a:latin typeface="Arial" charset="0"/>
                <a:ea typeface="ＭＳ Ｐゴシック" charset="0"/>
              </a:rPr>
              <a:t>edges to get a </a:t>
            </a:r>
            <a:r>
              <a:rPr lang="en-US" sz="1600" dirty="0" err="1">
                <a:solidFill>
                  <a:srgbClr val="0000FF"/>
                </a:solidFill>
                <a:latin typeface="Arial" charset="0"/>
                <a:ea typeface="ＭＳ Ｐゴシック" charset="0"/>
              </a:rPr>
              <a:t>chordal</a:t>
            </a:r>
            <a:r>
              <a:rPr lang="en-US" sz="16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 graph. </a:t>
            </a:r>
            <a:r>
              <a:rPr lang="en-US" sz="1600" dirty="0">
                <a:latin typeface="Arial" charset="0"/>
                <a:ea typeface="ＭＳ Ｐゴシック" charset="0"/>
              </a:rPr>
              <a:t>Use the base method to estimate a tree on each maximal clique. </a:t>
            </a:r>
            <a:r>
              <a:rPr lang="en-US" sz="1600" u="sng" dirty="0">
                <a:latin typeface="Arial" charset="0"/>
                <a:ea typeface="ＭＳ Ｐゴシック" charset="0"/>
              </a:rPr>
              <a:t>Combine the trees </a:t>
            </a:r>
            <a:r>
              <a:rPr lang="en-US" sz="1600" u="sng" dirty="0" smtClean="0">
                <a:latin typeface="Arial" charset="0"/>
                <a:ea typeface="ＭＳ Ｐゴシック" charset="0"/>
              </a:rPr>
              <a:t>together using </a:t>
            </a:r>
            <a:r>
              <a:rPr lang="en-US" sz="1600" u="sng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the Strict Consensus Merger</a:t>
            </a:r>
            <a:r>
              <a:rPr lang="en-US" sz="1600" u="sng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.</a:t>
            </a:r>
            <a:endParaRPr lang="en-US" sz="1600" u="sng" dirty="0">
              <a:solidFill>
                <a:srgbClr val="0000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72100" name="Rectangle 4"/>
          <p:cNvSpPr>
            <a:spLocks noChangeArrowheads="1"/>
          </p:cNvSpPr>
          <p:nvPr/>
        </p:nvSpPr>
        <p:spPr bwMode="auto">
          <a:xfrm>
            <a:off x="2971800" y="2362200"/>
            <a:ext cx="1143000" cy="838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Times New Roman" charset="0"/>
                <a:cs typeface="+mn-cs"/>
              </a:rPr>
              <a:t>DCM1</a:t>
            </a:r>
          </a:p>
        </p:txBody>
      </p:sp>
      <p:sp>
        <p:nvSpPr>
          <p:cNvPr id="772101" name="Rectangle 5"/>
          <p:cNvSpPr>
            <a:spLocks noChangeArrowheads="1"/>
          </p:cNvSpPr>
          <p:nvPr/>
        </p:nvSpPr>
        <p:spPr bwMode="auto">
          <a:xfrm>
            <a:off x="4724400" y="2362200"/>
            <a:ext cx="1143000" cy="838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Times New Roman" charset="0"/>
                <a:cs typeface="+mn-cs"/>
              </a:rPr>
              <a:t>SQS</a:t>
            </a:r>
          </a:p>
        </p:txBody>
      </p:sp>
      <p:cxnSp>
        <p:nvCxnSpPr>
          <p:cNvPr id="772102" name="AutoShape 6"/>
          <p:cNvCxnSpPr>
            <a:cxnSpLocks noChangeShapeType="1"/>
            <a:stCxn id="772100" idx="3"/>
            <a:endCxn id="772101" idx="1"/>
          </p:cNvCxnSpPr>
          <p:nvPr/>
        </p:nvCxnSpPr>
        <p:spPr bwMode="auto">
          <a:xfrm>
            <a:off x="4133850" y="2781300"/>
            <a:ext cx="571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72103" name="Text Box 7"/>
          <p:cNvSpPr txBox="1">
            <a:spLocks noChangeArrowheads="1"/>
          </p:cNvSpPr>
          <p:nvPr/>
        </p:nvSpPr>
        <p:spPr bwMode="auto">
          <a:xfrm>
            <a:off x="685800" y="2133600"/>
            <a:ext cx="19192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  <a:cs typeface="+mn-cs"/>
              </a:rPr>
              <a:t>Exponentially</a:t>
            </a:r>
          </a:p>
          <a:p>
            <a:pPr>
              <a:defRPr/>
            </a:pPr>
            <a:r>
              <a:rPr lang="en-US">
                <a:latin typeface="Times New Roman" charset="0"/>
                <a:cs typeface="+mn-cs"/>
              </a:rPr>
              <a:t>converging</a:t>
            </a:r>
          </a:p>
          <a:p>
            <a:pPr>
              <a:defRPr/>
            </a:pPr>
            <a:r>
              <a:rPr lang="en-US">
                <a:latin typeface="Times New Roman" charset="0"/>
                <a:cs typeface="+mn-cs"/>
              </a:rPr>
              <a:t>(base) method</a:t>
            </a:r>
          </a:p>
        </p:txBody>
      </p:sp>
      <p:sp>
        <p:nvSpPr>
          <p:cNvPr id="772104" name="Text Box 8"/>
          <p:cNvSpPr txBox="1">
            <a:spLocks noChangeArrowheads="1"/>
          </p:cNvSpPr>
          <p:nvPr/>
        </p:nvSpPr>
        <p:spPr bwMode="auto">
          <a:xfrm>
            <a:off x="6324600" y="1981200"/>
            <a:ext cx="2438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  <a:cs typeface="+mn-cs"/>
              </a:rPr>
              <a:t>Absolute fast converging</a:t>
            </a:r>
          </a:p>
          <a:p>
            <a:pPr>
              <a:defRPr/>
            </a:pPr>
            <a:r>
              <a:rPr lang="en-US">
                <a:latin typeface="Times New Roman" charset="0"/>
                <a:cs typeface="+mn-cs"/>
              </a:rPr>
              <a:t>(DCM1-boosted) method</a:t>
            </a:r>
          </a:p>
        </p:txBody>
      </p:sp>
      <p:cxnSp>
        <p:nvCxnSpPr>
          <p:cNvPr id="772105" name="AutoShape 9"/>
          <p:cNvCxnSpPr>
            <a:cxnSpLocks noChangeShapeType="1"/>
            <a:stCxn id="772103" idx="3"/>
            <a:endCxn id="772100" idx="1"/>
          </p:cNvCxnSpPr>
          <p:nvPr/>
        </p:nvCxnSpPr>
        <p:spPr bwMode="auto">
          <a:xfrm>
            <a:off x="2605088" y="2727325"/>
            <a:ext cx="347662" cy="53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72106" name="AutoShape 10"/>
          <p:cNvCxnSpPr>
            <a:cxnSpLocks noChangeShapeType="1"/>
            <a:stCxn id="772101" idx="3"/>
            <a:endCxn id="772104" idx="1"/>
          </p:cNvCxnSpPr>
          <p:nvPr/>
        </p:nvCxnSpPr>
        <p:spPr bwMode="auto">
          <a:xfrm flipV="1">
            <a:off x="5886450" y="2757488"/>
            <a:ext cx="438150" cy="238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4000"/>
              <a:t>DCM1 Decompositions</a:t>
            </a:r>
          </a:p>
        </p:txBody>
      </p:sp>
      <p:sp>
        <p:nvSpPr>
          <p:cNvPr id="466947" name="Text Box 3"/>
          <p:cNvSpPr txBox="1">
            <a:spLocks noChangeArrowheads="1"/>
          </p:cNvSpPr>
          <p:nvPr/>
        </p:nvSpPr>
        <p:spPr bwMode="auto">
          <a:xfrm>
            <a:off x="269875" y="3733800"/>
            <a:ext cx="3138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charset="0"/>
                <a:cs typeface="Times New Roman" charset="0"/>
              </a:rPr>
              <a:t>DCM1 decomposition : </a:t>
            </a:r>
          </a:p>
        </p:txBody>
      </p:sp>
      <p:sp>
        <p:nvSpPr>
          <p:cNvPr id="466948" name="Text Box 4"/>
          <p:cNvSpPr txBox="1">
            <a:spLocks noChangeArrowheads="1"/>
          </p:cNvSpPr>
          <p:nvPr/>
        </p:nvSpPr>
        <p:spPr bwMode="auto">
          <a:xfrm>
            <a:off x="3505200" y="3733800"/>
            <a:ext cx="4200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b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Compute maximal cliques</a:t>
            </a:r>
          </a:p>
        </p:txBody>
      </p:sp>
      <p:grpSp>
        <p:nvGrpSpPr>
          <p:cNvPr id="466949" name="Group 5"/>
          <p:cNvGrpSpPr>
            <a:grpSpLocks/>
          </p:cNvGrpSpPr>
          <p:nvPr/>
        </p:nvGrpSpPr>
        <p:grpSpPr bwMode="auto">
          <a:xfrm>
            <a:off x="1752600" y="4953000"/>
            <a:ext cx="3254375" cy="1295400"/>
            <a:chOff x="495" y="2640"/>
            <a:chExt cx="2241" cy="1008"/>
          </a:xfrm>
        </p:grpSpPr>
        <p:grpSp>
          <p:nvGrpSpPr>
            <p:cNvPr id="466950" name="Group 6"/>
            <p:cNvGrpSpPr>
              <a:grpSpLocks/>
            </p:cNvGrpSpPr>
            <p:nvPr/>
          </p:nvGrpSpPr>
          <p:grpSpPr bwMode="auto">
            <a:xfrm>
              <a:off x="672" y="2880"/>
              <a:ext cx="1845" cy="576"/>
              <a:chOff x="672" y="2880"/>
              <a:chExt cx="2304" cy="720"/>
            </a:xfrm>
          </p:grpSpPr>
          <p:sp>
            <p:nvSpPr>
              <p:cNvPr id="466951" name="Line 7"/>
              <p:cNvSpPr>
                <a:spLocks noChangeShapeType="1"/>
              </p:cNvSpPr>
              <p:nvPr/>
            </p:nvSpPr>
            <p:spPr bwMode="auto">
              <a:xfrm>
                <a:off x="1008" y="3216"/>
                <a:ext cx="16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952" name="Line 8"/>
              <p:cNvSpPr>
                <a:spLocks noChangeShapeType="1"/>
              </p:cNvSpPr>
              <p:nvPr/>
            </p:nvSpPr>
            <p:spPr bwMode="auto">
              <a:xfrm>
                <a:off x="2640" y="3216"/>
                <a:ext cx="336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953" name="Line 9"/>
              <p:cNvSpPr>
                <a:spLocks noChangeShapeType="1"/>
              </p:cNvSpPr>
              <p:nvPr/>
            </p:nvSpPr>
            <p:spPr bwMode="auto">
              <a:xfrm flipV="1">
                <a:off x="2640" y="2880"/>
                <a:ext cx="336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954" name="Line 10"/>
              <p:cNvSpPr>
                <a:spLocks noChangeShapeType="1"/>
              </p:cNvSpPr>
              <p:nvPr/>
            </p:nvSpPr>
            <p:spPr bwMode="auto">
              <a:xfrm>
                <a:off x="2832" y="3024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955" name="Line 11"/>
              <p:cNvSpPr>
                <a:spLocks noChangeShapeType="1"/>
              </p:cNvSpPr>
              <p:nvPr/>
            </p:nvSpPr>
            <p:spPr bwMode="auto">
              <a:xfrm flipV="1">
                <a:off x="2400" y="2880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956" name="Line 12"/>
              <p:cNvSpPr>
                <a:spLocks noChangeShapeType="1"/>
              </p:cNvSpPr>
              <p:nvPr/>
            </p:nvSpPr>
            <p:spPr bwMode="auto">
              <a:xfrm flipH="1" flipV="1">
                <a:off x="2208" y="3024"/>
                <a:ext cx="19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957" name="Line 13"/>
              <p:cNvSpPr>
                <a:spLocks noChangeShapeType="1"/>
              </p:cNvSpPr>
              <p:nvPr/>
            </p:nvSpPr>
            <p:spPr bwMode="auto">
              <a:xfrm flipV="1">
                <a:off x="2400" y="2880"/>
                <a:ext cx="24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958" name="Line 14"/>
              <p:cNvSpPr>
                <a:spLocks noChangeShapeType="1"/>
              </p:cNvSpPr>
              <p:nvPr/>
            </p:nvSpPr>
            <p:spPr bwMode="auto">
              <a:xfrm>
                <a:off x="2208" y="3216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959" name="Line 15"/>
              <p:cNvSpPr>
                <a:spLocks noChangeShapeType="1"/>
              </p:cNvSpPr>
              <p:nvPr/>
            </p:nvSpPr>
            <p:spPr bwMode="auto">
              <a:xfrm flipH="1">
                <a:off x="2064" y="3360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960" name="Line 16"/>
              <p:cNvSpPr>
                <a:spLocks noChangeShapeType="1"/>
              </p:cNvSpPr>
              <p:nvPr/>
            </p:nvSpPr>
            <p:spPr bwMode="auto">
              <a:xfrm flipH="1" flipV="1">
                <a:off x="1920" y="2880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961" name="Line 17"/>
              <p:cNvSpPr>
                <a:spLocks noChangeShapeType="1"/>
              </p:cNvSpPr>
              <p:nvPr/>
            </p:nvSpPr>
            <p:spPr bwMode="auto">
              <a:xfrm flipV="1">
                <a:off x="1920" y="2880"/>
                <a:ext cx="144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962" name="Line 18"/>
              <p:cNvSpPr>
                <a:spLocks noChangeShapeType="1"/>
              </p:cNvSpPr>
              <p:nvPr/>
            </p:nvSpPr>
            <p:spPr bwMode="auto">
              <a:xfrm flipH="1" flipV="1">
                <a:off x="1776" y="3024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963" name="Line 19"/>
              <p:cNvSpPr>
                <a:spLocks noChangeShapeType="1"/>
              </p:cNvSpPr>
              <p:nvPr/>
            </p:nvSpPr>
            <p:spPr bwMode="auto">
              <a:xfrm>
                <a:off x="1536" y="3216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964" name="Line 20"/>
              <p:cNvSpPr>
                <a:spLocks noChangeShapeType="1"/>
              </p:cNvSpPr>
              <p:nvPr/>
            </p:nvSpPr>
            <p:spPr bwMode="auto">
              <a:xfrm>
                <a:off x="1536" y="3360"/>
                <a:ext cx="24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965" name="Line 21"/>
              <p:cNvSpPr>
                <a:spLocks noChangeShapeType="1"/>
              </p:cNvSpPr>
              <p:nvPr/>
            </p:nvSpPr>
            <p:spPr bwMode="auto">
              <a:xfrm flipV="1">
                <a:off x="1296" y="2880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966" name="Line 22"/>
              <p:cNvSpPr>
                <a:spLocks noChangeShapeType="1"/>
              </p:cNvSpPr>
              <p:nvPr/>
            </p:nvSpPr>
            <p:spPr bwMode="auto">
              <a:xfrm flipH="1" flipV="1">
                <a:off x="1200" y="2928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967" name="Line 23"/>
              <p:cNvSpPr>
                <a:spLocks noChangeShapeType="1"/>
              </p:cNvSpPr>
              <p:nvPr/>
            </p:nvSpPr>
            <p:spPr bwMode="auto">
              <a:xfrm flipH="1">
                <a:off x="1296" y="3456"/>
                <a:ext cx="24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968" name="Line 24"/>
              <p:cNvSpPr>
                <a:spLocks noChangeShapeType="1"/>
              </p:cNvSpPr>
              <p:nvPr/>
            </p:nvSpPr>
            <p:spPr bwMode="auto">
              <a:xfrm flipV="1">
                <a:off x="1296" y="2976"/>
                <a:ext cx="24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969" name="Line 25"/>
              <p:cNvSpPr>
                <a:spLocks noChangeShapeType="1"/>
              </p:cNvSpPr>
              <p:nvPr/>
            </p:nvSpPr>
            <p:spPr bwMode="auto">
              <a:xfrm flipH="1" flipV="1">
                <a:off x="720" y="2928"/>
                <a:ext cx="28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970" name="Line 26"/>
              <p:cNvSpPr>
                <a:spLocks noChangeShapeType="1"/>
              </p:cNvSpPr>
              <p:nvPr/>
            </p:nvSpPr>
            <p:spPr bwMode="auto">
              <a:xfrm flipH="1">
                <a:off x="720" y="3216"/>
                <a:ext cx="288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971" name="Line 27"/>
              <p:cNvSpPr>
                <a:spLocks noChangeShapeType="1"/>
              </p:cNvSpPr>
              <p:nvPr/>
            </p:nvSpPr>
            <p:spPr bwMode="auto">
              <a:xfrm flipH="1" flipV="1">
                <a:off x="672" y="3360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6972" name="Oval 28"/>
            <p:cNvSpPr>
              <a:spLocks noChangeArrowheads="1"/>
            </p:cNvSpPr>
            <p:nvPr/>
          </p:nvSpPr>
          <p:spPr bwMode="auto">
            <a:xfrm>
              <a:off x="2152" y="2976"/>
              <a:ext cx="584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73" name="Oval 29"/>
            <p:cNvSpPr>
              <a:spLocks noChangeArrowheads="1"/>
            </p:cNvSpPr>
            <p:nvPr/>
          </p:nvSpPr>
          <p:spPr bwMode="auto">
            <a:xfrm>
              <a:off x="1968" y="2688"/>
              <a:ext cx="584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74" name="Oval 30"/>
            <p:cNvSpPr>
              <a:spLocks noChangeArrowheads="1"/>
            </p:cNvSpPr>
            <p:nvPr/>
          </p:nvSpPr>
          <p:spPr bwMode="auto">
            <a:xfrm>
              <a:off x="1203" y="2707"/>
              <a:ext cx="584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75" name="Oval 31"/>
            <p:cNvSpPr>
              <a:spLocks noChangeArrowheads="1"/>
            </p:cNvSpPr>
            <p:nvPr/>
          </p:nvSpPr>
          <p:spPr bwMode="auto">
            <a:xfrm>
              <a:off x="972" y="3072"/>
              <a:ext cx="584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76" name="Oval 32"/>
            <p:cNvSpPr>
              <a:spLocks noChangeArrowheads="1"/>
            </p:cNvSpPr>
            <p:nvPr/>
          </p:nvSpPr>
          <p:spPr bwMode="auto">
            <a:xfrm>
              <a:off x="495" y="3053"/>
              <a:ext cx="584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77" name="Oval 33"/>
            <p:cNvSpPr>
              <a:spLocks noChangeArrowheads="1"/>
            </p:cNvSpPr>
            <p:nvPr/>
          </p:nvSpPr>
          <p:spPr bwMode="auto">
            <a:xfrm>
              <a:off x="803" y="2669"/>
              <a:ext cx="584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78" name="Oval 34"/>
            <p:cNvSpPr>
              <a:spLocks noChangeArrowheads="1"/>
            </p:cNvSpPr>
            <p:nvPr/>
          </p:nvSpPr>
          <p:spPr bwMode="auto">
            <a:xfrm>
              <a:off x="495" y="2784"/>
              <a:ext cx="584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79" name="Oval 35"/>
            <p:cNvSpPr>
              <a:spLocks noChangeArrowheads="1"/>
            </p:cNvSpPr>
            <p:nvPr/>
          </p:nvSpPr>
          <p:spPr bwMode="auto">
            <a:xfrm>
              <a:off x="1672" y="2640"/>
              <a:ext cx="584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80" name="Oval 36"/>
            <p:cNvSpPr>
              <a:spLocks noChangeArrowheads="1"/>
            </p:cNvSpPr>
            <p:nvPr/>
          </p:nvSpPr>
          <p:spPr bwMode="auto">
            <a:xfrm>
              <a:off x="1395" y="2928"/>
              <a:ext cx="584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981" name="Oval 37"/>
            <p:cNvSpPr>
              <a:spLocks noChangeArrowheads="1"/>
            </p:cNvSpPr>
            <p:nvPr/>
          </p:nvSpPr>
          <p:spPr bwMode="auto">
            <a:xfrm>
              <a:off x="1776" y="2976"/>
              <a:ext cx="584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6982" name="Text Box 38"/>
          <p:cNvSpPr txBox="1">
            <a:spLocks noChangeArrowheads="1"/>
          </p:cNvSpPr>
          <p:nvPr/>
        </p:nvSpPr>
        <p:spPr bwMode="auto">
          <a:xfrm>
            <a:off x="228600" y="1184275"/>
            <a:ext cx="60463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Input</a:t>
            </a:r>
            <a:r>
              <a:rPr lang="en-US" b="0">
                <a:latin typeface="Times New Roman" charset="0"/>
                <a:cs typeface="Times New Roman" charset="0"/>
              </a:rPr>
              <a:t>: Set </a:t>
            </a:r>
            <a:r>
              <a:rPr lang="en-US" b="0" i="1">
                <a:latin typeface="Times New Roman" charset="0"/>
                <a:cs typeface="Times New Roman" charset="0"/>
              </a:rPr>
              <a:t>S</a:t>
            </a:r>
            <a:r>
              <a:rPr lang="en-US" b="0">
                <a:latin typeface="Times New Roman" charset="0"/>
                <a:cs typeface="Times New Roman" charset="0"/>
              </a:rPr>
              <a:t> of sequences, distance matrix </a:t>
            </a:r>
            <a:r>
              <a:rPr lang="en-US" b="0" i="1">
                <a:latin typeface="Times New Roman" charset="0"/>
                <a:cs typeface="Times New Roman" charset="0"/>
              </a:rPr>
              <a:t>d</a:t>
            </a:r>
            <a:r>
              <a:rPr lang="en-US" b="0">
                <a:latin typeface="Times New Roman" charset="0"/>
                <a:cs typeface="Times New Roman" charset="0"/>
              </a:rPr>
              <a:t>, threshold value </a:t>
            </a:r>
            <a:endParaRPr lang="en-US" b="0" i="1">
              <a:latin typeface="Times New Roman" charset="0"/>
              <a:cs typeface="Times New Roman" charset="0"/>
            </a:endParaRPr>
          </a:p>
        </p:txBody>
      </p:sp>
      <p:sp>
        <p:nvSpPr>
          <p:cNvPr id="466983" name="Text Box 39"/>
          <p:cNvSpPr txBox="1">
            <a:spLocks noChangeArrowheads="1"/>
          </p:cNvSpPr>
          <p:nvPr/>
        </p:nvSpPr>
        <p:spPr bwMode="auto">
          <a:xfrm>
            <a:off x="365125" y="1717675"/>
            <a:ext cx="314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charset="0"/>
                <a:cs typeface="Times New Roman" charset="0"/>
              </a:rPr>
              <a:t>1. </a:t>
            </a:r>
            <a:r>
              <a:rPr lang="en-US" sz="2000" b="0">
                <a:latin typeface="Times New Roman" charset="0"/>
                <a:cs typeface="Times New Roman" charset="0"/>
              </a:rPr>
              <a:t>Compute threshold graph</a:t>
            </a:r>
            <a:r>
              <a:rPr lang="en-US" b="0">
                <a:latin typeface="Times New Roman" charset="0"/>
                <a:cs typeface="Times New Roman" charset="0"/>
              </a:rPr>
              <a:t> </a:t>
            </a:r>
          </a:p>
        </p:txBody>
      </p:sp>
      <p:graphicFrame>
        <p:nvGraphicFramePr>
          <p:cNvPr id="466984" name="Object 40"/>
          <p:cNvGraphicFramePr>
            <a:graphicFrameLocks noChangeAspect="1"/>
          </p:cNvGraphicFramePr>
          <p:nvPr/>
        </p:nvGraphicFramePr>
        <p:xfrm>
          <a:off x="1066800" y="2133600"/>
          <a:ext cx="60706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quation" r:id="rId4" imgW="2527696" imgH="203597" progId="Equation.3">
                  <p:embed/>
                </p:oleObj>
              </mc:Choice>
              <mc:Fallback>
                <p:oleObj name="Equation" r:id="rId4" imgW="2527696" imgH="2035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133600"/>
                        <a:ext cx="6070600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6985" name="Text Box 41"/>
          <p:cNvSpPr txBox="1">
            <a:spLocks noChangeArrowheads="1"/>
          </p:cNvSpPr>
          <p:nvPr/>
        </p:nvSpPr>
        <p:spPr bwMode="auto">
          <a:xfrm>
            <a:off x="381000" y="2514600"/>
            <a:ext cx="83264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charset="0"/>
                <a:cs typeface="Times New Roman" charset="0"/>
              </a:rPr>
              <a:t>2. </a:t>
            </a:r>
            <a:r>
              <a:rPr lang="en-US" sz="2000" b="0">
                <a:latin typeface="Times New Roman" charset="0"/>
                <a:cs typeface="Times New Roman" charset="0"/>
              </a:rPr>
              <a:t>Perform minimum weight triangulation (note: if d is an additive matrix, then </a:t>
            </a:r>
          </a:p>
          <a:p>
            <a:pPr eaLnBrk="1" hangingPunct="1"/>
            <a:r>
              <a:rPr lang="en-US" sz="2000" b="0">
                <a:latin typeface="Times New Roman" charset="0"/>
                <a:cs typeface="Times New Roman" charset="0"/>
              </a:rPr>
              <a:t>     the threshold graph is provably chordal).</a:t>
            </a:r>
          </a:p>
        </p:txBody>
      </p:sp>
      <p:sp>
        <p:nvSpPr>
          <p:cNvPr id="466986" name="Rectangle 42"/>
          <p:cNvSpPr>
            <a:spLocks noChangeArrowheads="1"/>
          </p:cNvSpPr>
          <p:nvPr/>
        </p:nvSpPr>
        <p:spPr bwMode="auto">
          <a:xfrm>
            <a:off x="142875" y="1143000"/>
            <a:ext cx="8848725" cy="2092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66987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694295"/>
              </p:ext>
            </p:extLst>
          </p:nvPr>
        </p:nvGraphicFramePr>
        <p:xfrm>
          <a:off x="6010880" y="1204913"/>
          <a:ext cx="120650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Equation" r:id="rId6" imgW="520871" imgH="203508" progId="Equation.3">
                  <p:embed/>
                </p:oleObj>
              </mc:Choice>
              <mc:Fallback>
                <p:oleObj name="Equation" r:id="rId6" imgW="520871" imgH="20350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880" y="1204913"/>
                        <a:ext cx="1206500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77924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sz="3200" b="1">
                <a:latin typeface="Arial" charset="0"/>
                <a:ea typeface="ＭＳ Ｐゴシック" charset="0"/>
                <a:cs typeface="ＭＳ Ｐゴシック" charset="0"/>
              </a:rPr>
              <a:t>Neighbor Joining on large diameter trees</a:t>
            </a:r>
            <a:endParaRPr lang="en-US" sz="3200" b="1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0" y="1219200"/>
            <a:ext cx="3276600" cy="4267200"/>
          </a:xfrm>
        </p:spPr>
        <p:txBody>
          <a:bodyPr>
            <a:normAutofit fontScale="92500"/>
          </a:bodyPr>
          <a:lstStyle/>
          <a:p>
            <a:pPr marL="166688" indent="-166688">
              <a:lnSpc>
                <a:spcPct val="90000"/>
              </a:lnSpc>
              <a:buFontTx/>
              <a:buNone/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166688" indent="-166688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Simulation study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 based upon fixed edge lengths, K2P model of evolution, sequence lengths fixed to 1000 nucleotides.</a:t>
            </a:r>
          </a:p>
          <a:p>
            <a:pPr marL="166688" indent="-166688">
              <a:lnSpc>
                <a:spcPct val="90000"/>
              </a:lnSpc>
              <a:buFontTx/>
              <a:buNone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Error rates reflect proportion of incorrect edges in inferred trees.</a:t>
            </a:r>
          </a:p>
          <a:p>
            <a:pPr marL="166688" indent="-166688">
              <a:lnSpc>
                <a:spcPct val="90000"/>
              </a:lnSpc>
              <a:buFontTx/>
              <a:buNone/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166688" indent="-166688">
              <a:lnSpc>
                <a:spcPct val="90000"/>
              </a:lnSpc>
              <a:buFontTx/>
              <a:buNone/>
            </a:pPr>
            <a:r>
              <a:rPr lang="en-US" sz="1800" i="1">
                <a:latin typeface="Arial" charset="0"/>
                <a:ea typeface="ＭＳ Ｐゴシック" charset="0"/>
                <a:cs typeface="ＭＳ Ｐゴシック" charset="0"/>
              </a:rPr>
              <a:t>[Nakhleh et al. ISMB 2001]</a:t>
            </a:r>
          </a:p>
        </p:txBody>
      </p:sp>
      <p:pic>
        <p:nvPicPr>
          <p:cNvPr id="65539" name="Picture 4" descr="tandy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5181600" cy="455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1205" name="Rectangle 5"/>
          <p:cNvSpPr>
            <a:spLocks noChangeArrowheads="1"/>
          </p:cNvSpPr>
          <p:nvPr/>
        </p:nvSpPr>
        <p:spPr bwMode="auto">
          <a:xfrm>
            <a:off x="727075" y="1836738"/>
            <a:ext cx="541338" cy="419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3276600" y="1993900"/>
            <a:ext cx="2209800" cy="10541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91207" name="Rectangle 7"/>
          <p:cNvSpPr>
            <a:spLocks noChangeArrowheads="1"/>
          </p:cNvSpPr>
          <p:nvPr/>
        </p:nvSpPr>
        <p:spPr bwMode="auto">
          <a:xfrm>
            <a:off x="1419225" y="3670300"/>
            <a:ext cx="4137025" cy="2182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65543" name="Group 8"/>
          <p:cNvGrpSpPr>
            <a:grpSpLocks/>
          </p:cNvGrpSpPr>
          <p:nvPr/>
        </p:nvGrpSpPr>
        <p:grpSpPr bwMode="auto">
          <a:xfrm>
            <a:off x="1495425" y="3998913"/>
            <a:ext cx="4014788" cy="1657350"/>
            <a:chOff x="942" y="2559"/>
            <a:chExt cx="2529" cy="1044"/>
          </a:xfrm>
        </p:grpSpPr>
        <p:sp>
          <p:nvSpPr>
            <p:cNvPr id="691209" name="Line 9"/>
            <p:cNvSpPr>
              <a:spLocks noChangeShapeType="1"/>
            </p:cNvSpPr>
            <p:nvPr/>
          </p:nvSpPr>
          <p:spPr bwMode="auto">
            <a:xfrm flipV="1">
              <a:off x="1017" y="3441"/>
              <a:ext cx="168" cy="9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1210" name="Line 10"/>
            <p:cNvSpPr>
              <a:spLocks noChangeShapeType="1"/>
            </p:cNvSpPr>
            <p:nvPr/>
          </p:nvSpPr>
          <p:spPr bwMode="auto">
            <a:xfrm flipV="1">
              <a:off x="1179" y="3288"/>
              <a:ext cx="339" cy="15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1211" name="Line 11"/>
            <p:cNvSpPr>
              <a:spLocks noChangeShapeType="1"/>
            </p:cNvSpPr>
            <p:nvPr/>
          </p:nvSpPr>
          <p:spPr bwMode="auto">
            <a:xfrm flipV="1">
              <a:off x="1518" y="2889"/>
              <a:ext cx="648" cy="39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1212" name="Line 12"/>
            <p:cNvSpPr>
              <a:spLocks noChangeShapeType="1"/>
            </p:cNvSpPr>
            <p:nvPr/>
          </p:nvSpPr>
          <p:spPr bwMode="auto">
            <a:xfrm flipV="1">
              <a:off x="2160" y="2559"/>
              <a:ext cx="1311" cy="333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1213" name="Line 13"/>
            <p:cNvSpPr>
              <a:spLocks noChangeShapeType="1"/>
            </p:cNvSpPr>
            <p:nvPr/>
          </p:nvSpPr>
          <p:spPr bwMode="auto">
            <a:xfrm flipV="1">
              <a:off x="942" y="3531"/>
              <a:ext cx="78" cy="7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91214" name="Text Box 14"/>
          <p:cNvSpPr txBox="1">
            <a:spLocks noChangeArrowheads="1"/>
          </p:cNvSpPr>
          <p:nvPr/>
        </p:nvSpPr>
        <p:spPr bwMode="auto">
          <a:xfrm>
            <a:off x="3960813" y="2178050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latin typeface="Times New Roman" charset="0"/>
              </a:rPr>
              <a:t>NJ</a:t>
            </a:r>
          </a:p>
        </p:txBody>
      </p:sp>
      <p:sp>
        <p:nvSpPr>
          <p:cNvPr id="691215" name="Rectangle 15"/>
          <p:cNvSpPr>
            <a:spLocks noChangeArrowheads="1"/>
          </p:cNvSpPr>
          <p:nvPr/>
        </p:nvSpPr>
        <p:spPr bwMode="auto">
          <a:xfrm>
            <a:off x="1289050" y="5984875"/>
            <a:ext cx="452437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91216" name="Rectangle 16"/>
          <p:cNvSpPr>
            <a:spLocks noChangeArrowheads="1"/>
          </p:cNvSpPr>
          <p:nvPr/>
        </p:nvSpPr>
        <p:spPr bwMode="auto">
          <a:xfrm>
            <a:off x="1219200" y="591502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Times New Roman" charset="0"/>
              </a:rPr>
              <a:t>0</a:t>
            </a:r>
          </a:p>
        </p:txBody>
      </p:sp>
      <p:sp>
        <p:nvSpPr>
          <p:cNvPr id="691217" name="Rectangle 17"/>
          <p:cNvSpPr>
            <a:spLocks noChangeArrowheads="1"/>
          </p:cNvSpPr>
          <p:nvPr/>
        </p:nvSpPr>
        <p:spPr bwMode="auto">
          <a:xfrm>
            <a:off x="21336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Times New Roman" charset="0"/>
              </a:rPr>
              <a:t>400</a:t>
            </a:r>
          </a:p>
        </p:txBody>
      </p:sp>
      <p:sp>
        <p:nvSpPr>
          <p:cNvPr id="691218" name="Rectangle 18"/>
          <p:cNvSpPr>
            <a:spLocks noChangeArrowheads="1"/>
          </p:cNvSpPr>
          <p:nvPr/>
        </p:nvSpPr>
        <p:spPr bwMode="auto">
          <a:xfrm>
            <a:off x="31242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Times New Roman" charset="0"/>
              </a:rPr>
              <a:t>800</a:t>
            </a:r>
          </a:p>
        </p:txBody>
      </p:sp>
      <p:sp>
        <p:nvSpPr>
          <p:cNvPr id="691219" name="Rectangle 19"/>
          <p:cNvSpPr>
            <a:spLocks noChangeArrowheads="1"/>
          </p:cNvSpPr>
          <p:nvPr/>
        </p:nvSpPr>
        <p:spPr bwMode="auto">
          <a:xfrm>
            <a:off x="5181600" y="5943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Times New Roman" charset="0"/>
              </a:rPr>
              <a:t>1600</a:t>
            </a:r>
          </a:p>
        </p:txBody>
      </p:sp>
      <p:sp>
        <p:nvSpPr>
          <p:cNvPr id="691220" name="Rectangle 20"/>
          <p:cNvSpPr>
            <a:spLocks noChangeArrowheads="1"/>
          </p:cNvSpPr>
          <p:nvPr/>
        </p:nvSpPr>
        <p:spPr bwMode="auto">
          <a:xfrm>
            <a:off x="4114800" y="5943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Times New Roman" charset="0"/>
              </a:rPr>
              <a:t>1200</a:t>
            </a:r>
          </a:p>
        </p:txBody>
      </p:sp>
      <p:sp>
        <p:nvSpPr>
          <p:cNvPr id="691221" name="Rectangle 21"/>
          <p:cNvSpPr>
            <a:spLocks noChangeArrowheads="1"/>
          </p:cNvSpPr>
          <p:nvPr/>
        </p:nvSpPr>
        <p:spPr bwMode="auto">
          <a:xfrm>
            <a:off x="2805113" y="6192838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Times New Roman" charset="0"/>
              </a:rPr>
              <a:t>No. Taxa</a:t>
            </a:r>
          </a:p>
        </p:txBody>
      </p:sp>
      <p:sp>
        <p:nvSpPr>
          <p:cNvPr id="691222" name="Rectangle 22"/>
          <p:cNvSpPr>
            <a:spLocks noChangeArrowheads="1"/>
          </p:cNvSpPr>
          <p:nvPr/>
        </p:nvSpPr>
        <p:spPr bwMode="auto">
          <a:xfrm>
            <a:off x="838200" y="57150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0</a:t>
            </a:r>
          </a:p>
        </p:txBody>
      </p:sp>
      <p:sp>
        <p:nvSpPr>
          <p:cNvPr id="691223" name="Rectangle 23"/>
          <p:cNvSpPr>
            <a:spLocks noChangeArrowheads="1"/>
          </p:cNvSpPr>
          <p:nvPr/>
        </p:nvSpPr>
        <p:spPr bwMode="auto">
          <a:xfrm>
            <a:off x="838200" y="4800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0.2</a:t>
            </a:r>
          </a:p>
        </p:txBody>
      </p:sp>
      <p:sp>
        <p:nvSpPr>
          <p:cNvPr id="691224" name="Rectangle 24"/>
          <p:cNvSpPr>
            <a:spLocks noChangeArrowheads="1"/>
          </p:cNvSpPr>
          <p:nvPr/>
        </p:nvSpPr>
        <p:spPr bwMode="auto">
          <a:xfrm>
            <a:off x="838200" y="391477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0.4</a:t>
            </a:r>
          </a:p>
        </p:txBody>
      </p:sp>
      <p:sp>
        <p:nvSpPr>
          <p:cNvPr id="691225" name="Rectangle 25"/>
          <p:cNvSpPr>
            <a:spLocks noChangeArrowheads="1"/>
          </p:cNvSpPr>
          <p:nvPr/>
        </p:nvSpPr>
        <p:spPr bwMode="auto">
          <a:xfrm>
            <a:off x="838200" y="30480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0.6</a:t>
            </a:r>
          </a:p>
        </p:txBody>
      </p:sp>
      <p:sp>
        <p:nvSpPr>
          <p:cNvPr id="691226" name="Rectangle 26"/>
          <p:cNvSpPr>
            <a:spLocks noChangeArrowheads="1"/>
          </p:cNvSpPr>
          <p:nvPr/>
        </p:nvSpPr>
        <p:spPr bwMode="auto">
          <a:xfrm>
            <a:off x="838200" y="216852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0.8</a:t>
            </a:r>
          </a:p>
        </p:txBody>
      </p:sp>
      <p:sp>
        <p:nvSpPr>
          <p:cNvPr id="691227" name="Rectangle 27"/>
          <p:cNvSpPr>
            <a:spLocks noChangeArrowheads="1"/>
          </p:cNvSpPr>
          <p:nvPr/>
        </p:nvSpPr>
        <p:spPr bwMode="auto">
          <a:xfrm rot="-5400000">
            <a:off x="183357" y="3398043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Error Rate</a:t>
            </a:r>
          </a:p>
        </p:txBody>
      </p:sp>
      <p:grpSp>
        <p:nvGrpSpPr>
          <p:cNvPr id="65558" name="Group 28"/>
          <p:cNvGrpSpPr>
            <a:grpSpLocks/>
          </p:cNvGrpSpPr>
          <p:nvPr/>
        </p:nvGrpSpPr>
        <p:grpSpPr bwMode="auto">
          <a:xfrm>
            <a:off x="3429000" y="2362200"/>
            <a:ext cx="457200" cy="0"/>
            <a:chOff x="2160" y="1488"/>
            <a:chExt cx="288" cy="0"/>
          </a:xfrm>
        </p:grpSpPr>
        <p:sp>
          <p:nvSpPr>
            <p:cNvPr id="691229" name="Line 29"/>
            <p:cNvSpPr>
              <a:spLocks noChangeShapeType="1"/>
            </p:cNvSpPr>
            <p:nvPr/>
          </p:nvSpPr>
          <p:spPr bwMode="auto">
            <a:xfrm>
              <a:off x="2160" y="1488"/>
              <a:ext cx="14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1230" name="Line 30"/>
            <p:cNvSpPr>
              <a:spLocks noChangeShapeType="1"/>
            </p:cNvSpPr>
            <p:nvPr/>
          </p:nvSpPr>
          <p:spPr bwMode="auto">
            <a:xfrm>
              <a:off x="2304" y="1488"/>
              <a:ext cx="14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Chordal graph algorithms yield phylogeny estimation from </a:t>
            </a:r>
            <a:r>
              <a:rPr lang="en-US" sz="3000" i="1"/>
              <a:t>polynomial length</a:t>
            </a:r>
            <a:r>
              <a:rPr lang="en-US" sz="3000"/>
              <a:t> sequences </a:t>
            </a:r>
            <a:endParaRPr lang="en-US" sz="2400" i="1"/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84703" y="1981200"/>
            <a:ext cx="3124200" cy="3581400"/>
          </a:xfrm>
        </p:spPr>
        <p:txBody>
          <a:bodyPr/>
          <a:lstStyle/>
          <a:p>
            <a:pPr marL="166688" indent="-166688">
              <a:lnSpc>
                <a:spcPct val="90000"/>
              </a:lnSpc>
              <a:buFontTx/>
              <a:buNone/>
            </a:pPr>
            <a:endParaRPr lang="en-US" sz="2400" dirty="0"/>
          </a:p>
          <a:p>
            <a:pPr marL="166688" indent="-166688">
              <a:lnSpc>
                <a:spcPct val="90000"/>
              </a:lnSpc>
            </a:pPr>
            <a:r>
              <a:rPr lang="en-US" sz="2400" dirty="0">
                <a:solidFill>
                  <a:srgbClr val="4E1D99"/>
                </a:solidFill>
              </a:rPr>
              <a:t>Theorem (Warnow et al., SODA 2001):</a:t>
            </a:r>
            <a:r>
              <a:rPr lang="en-US" sz="2400" dirty="0"/>
              <a:t> DCM1-NJ correct with high probability given sequences of length </a:t>
            </a:r>
            <a:r>
              <a:rPr lang="en-US" sz="2400" dirty="0">
                <a:solidFill>
                  <a:schemeClr val="accent2"/>
                </a:solidFill>
              </a:rPr>
              <a:t>O(</a:t>
            </a:r>
            <a:r>
              <a:rPr lang="en-US" sz="2400" dirty="0" err="1">
                <a:solidFill>
                  <a:schemeClr val="accent2"/>
                </a:solidFill>
              </a:rPr>
              <a:t>ln</a:t>
            </a:r>
            <a:r>
              <a:rPr lang="en-US" sz="2400" dirty="0">
                <a:solidFill>
                  <a:schemeClr val="accent2"/>
                </a:solidFill>
              </a:rPr>
              <a:t> n </a:t>
            </a:r>
            <a:r>
              <a:rPr lang="en-US" sz="2400" dirty="0" err="1">
                <a:solidFill>
                  <a:schemeClr val="accent2"/>
                </a:solidFill>
              </a:rPr>
              <a:t>e</a:t>
            </a:r>
            <a:r>
              <a:rPr lang="en-US" sz="2400" baseline="30000" dirty="0" err="1">
                <a:solidFill>
                  <a:schemeClr val="accent2"/>
                </a:solidFill>
              </a:rPr>
              <a:t>O</a:t>
            </a:r>
            <a:r>
              <a:rPr lang="en-US" sz="2400" baseline="30000" dirty="0">
                <a:solidFill>
                  <a:schemeClr val="accent2"/>
                </a:solidFill>
              </a:rPr>
              <a:t>(</a:t>
            </a:r>
            <a:r>
              <a:rPr lang="en-US" sz="2400" baseline="30000" dirty="0" err="1">
                <a:solidFill>
                  <a:schemeClr val="accent2"/>
                </a:solidFill>
              </a:rPr>
              <a:t>ln</a:t>
            </a:r>
            <a:r>
              <a:rPr lang="en-US" sz="2400" baseline="30000" dirty="0">
                <a:solidFill>
                  <a:schemeClr val="accent2"/>
                </a:solidFill>
              </a:rPr>
              <a:t> n)</a:t>
            </a:r>
            <a:r>
              <a:rPr lang="en-US" sz="2400" dirty="0">
                <a:solidFill>
                  <a:schemeClr val="accent2"/>
                </a:solidFill>
              </a:rPr>
              <a:t>)</a:t>
            </a:r>
            <a:endParaRPr lang="en-US" sz="2400" dirty="0"/>
          </a:p>
          <a:p>
            <a:pPr marL="166688" indent="-166688">
              <a:lnSpc>
                <a:spcPct val="90000"/>
              </a:lnSpc>
            </a:pPr>
            <a:r>
              <a:rPr lang="en-US" sz="2400" dirty="0"/>
              <a:t>Simulation study from </a:t>
            </a:r>
            <a:r>
              <a:rPr lang="en-US" sz="2400" dirty="0" err="1"/>
              <a:t>Nakhleh</a:t>
            </a:r>
            <a:r>
              <a:rPr lang="en-US" sz="2400" dirty="0"/>
              <a:t> et al. ISMB 2001</a:t>
            </a:r>
          </a:p>
        </p:txBody>
      </p:sp>
      <p:pic>
        <p:nvPicPr>
          <p:cNvPr id="576516" name="Picture 4" descr="tandy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5181600" cy="45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6517" name="Rectangle 5"/>
          <p:cNvSpPr>
            <a:spLocks noChangeArrowheads="1"/>
          </p:cNvSpPr>
          <p:nvPr/>
        </p:nvSpPr>
        <p:spPr bwMode="auto">
          <a:xfrm>
            <a:off x="727075" y="1836738"/>
            <a:ext cx="541338" cy="419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3276600" y="1993900"/>
            <a:ext cx="2209800" cy="10541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6519" name="Rectangle 7"/>
          <p:cNvSpPr>
            <a:spLocks noChangeArrowheads="1"/>
          </p:cNvSpPr>
          <p:nvPr/>
        </p:nvSpPr>
        <p:spPr bwMode="auto">
          <a:xfrm>
            <a:off x="1419225" y="3670300"/>
            <a:ext cx="4137025" cy="2182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6520" name="Group 8"/>
          <p:cNvGrpSpPr>
            <a:grpSpLocks/>
          </p:cNvGrpSpPr>
          <p:nvPr/>
        </p:nvGrpSpPr>
        <p:grpSpPr bwMode="auto">
          <a:xfrm>
            <a:off x="1495425" y="3998913"/>
            <a:ext cx="4014788" cy="1657350"/>
            <a:chOff x="942" y="2559"/>
            <a:chExt cx="2529" cy="1044"/>
          </a:xfrm>
        </p:grpSpPr>
        <p:sp>
          <p:nvSpPr>
            <p:cNvPr id="576521" name="Line 9"/>
            <p:cNvSpPr>
              <a:spLocks noChangeShapeType="1"/>
            </p:cNvSpPr>
            <p:nvPr/>
          </p:nvSpPr>
          <p:spPr bwMode="auto">
            <a:xfrm flipV="1">
              <a:off x="1017" y="3441"/>
              <a:ext cx="168" cy="9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522" name="Line 10"/>
            <p:cNvSpPr>
              <a:spLocks noChangeShapeType="1"/>
            </p:cNvSpPr>
            <p:nvPr/>
          </p:nvSpPr>
          <p:spPr bwMode="auto">
            <a:xfrm flipV="1">
              <a:off x="1179" y="3288"/>
              <a:ext cx="339" cy="15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523" name="Line 11"/>
            <p:cNvSpPr>
              <a:spLocks noChangeShapeType="1"/>
            </p:cNvSpPr>
            <p:nvPr/>
          </p:nvSpPr>
          <p:spPr bwMode="auto">
            <a:xfrm flipV="1">
              <a:off x="1518" y="2889"/>
              <a:ext cx="648" cy="39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524" name="Line 12"/>
            <p:cNvSpPr>
              <a:spLocks noChangeShapeType="1"/>
            </p:cNvSpPr>
            <p:nvPr/>
          </p:nvSpPr>
          <p:spPr bwMode="auto">
            <a:xfrm flipV="1">
              <a:off x="2160" y="2559"/>
              <a:ext cx="1311" cy="333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525" name="Line 13"/>
            <p:cNvSpPr>
              <a:spLocks noChangeShapeType="1"/>
            </p:cNvSpPr>
            <p:nvPr/>
          </p:nvSpPr>
          <p:spPr bwMode="auto">
            <a:xfrm flipV="1">
              <a:off x="942" y="3531"/>
              <a:ext cx="78" cy="7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6526" name="Group 14"/>
          <p:cNvGrpSpPr>
            <a:grpSpLocks/>
          </p:cNvGrpSpPr>
          <p:nvPr/>
        </p:nvGrpSpPr>
        <p:grpSpPr bwMode="auto">
          <a:xfrm>
            <a:off x="1490663" y="5727700"/>
            <a:ext cx="4014787" cy="33338"/>
            <a:chOff x="939" y="3648"/>
            <a:chExt cx="2529" cy="21"/>
          </a:xfrm>
        </p:grpSpPr>
        <p:sp>
          <p:nvSpPr>
            <p:cNvPr id="576527" name="Line 15"/>
            <p:cNvSpPr>
              <a:spLocks noChangeShapeType="1"/>
            </p:cNvSpPr>
            <p:nvPr/>
          </p:nvSpPr>
          <p:spPr bwMode="auto">
            <a:xfrm flipV="1">
              <a:off x="939" y="3669"/>
              <a:ext cx="81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528" name="Line 16"/>
            <p:cNvSpPr>
              <a:spLocks noChangeShapeType="1"/>
            </p:cNvSpPr>
            <p:nvPr/>
          </p:nvSpPr>
          <p:spPr bwMode="auto">
            <a:xfrm flipV="1">
              <a:off x="1020" y="3666"/>
              <a:ext cx="171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529" name="Line 17"/>
            <p:cNvSpPr>
              <a:spLocks noChangeShapeType="1"/>
            </p:cNvSpPr>
            <p:nvPr/>
          </p:nvSpPr>
          <p:spPr bwMode="auto">
            <a:xfrm flipV="1">
              <a:off x="1179" y="3666"/>
              <a:ext cx="333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530" name="Line 18"/>
            <p:cNvSpPr>
              <a:spLocks noChangeShapeType="1"/>
            </p:cNvSpPr>
            <p:nvPr/>
          </p:nvSpPr>
          <p:spPr bwMode="auto">
            <a:xfrm flipV="1">
              <a:off x="1500" y="3657"/>
              <a:ext cx="663" cy="6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531" name="Line 19"/>
            <p:cNvSpPr>
              <a:spLocks noChangeShapeType="1"/>
            </p:cNvSpPr>
            <p:nvPr/>
          </p:nvSpPr>
          <p:spPr bwMode="auto">
            <a:xfrm flipV="1">
              <a:off x="2157" y="3648"/>
              <a:ext cx="1311" cy="9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6532" name="Text Box 20"/>
          <p:cNvSpPr txBox="1">
            <a:spLocks noChangeArrowheads="1"/>
          </p:cNvSpPr>
          <p:nvPr/>
        </p:nvSpPr>
        <p:spPr bwMode="auto">
          <a:xfrm>
            <a:off x="3960813" y="2178050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Times New Roman" charset="0"/>
              </a:rPr>
              <a:t>NJ</a:t>
            </a:r>
          </a:p>
        </p:txBody>
      </p:sp>
      <p:sp>
        <p:nvSpPr>
          <p:cNvPr id="576533" name="Text Box 21"/>
          <p:cNvSpPr txBox="1">
            <a:spLocks noChangeArrowheads="1"/>
          </p:cNvSpPr>
          <p:nvPr/>
        </p:nvSpPr>
        <p:spPr bwMode="auto">
          <a:xfrm>
            <a:off x="3960813" y="2482850"/>
            <a:ext cx="1042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Times New Roman" charset="0"/>
              </a:rPr>
              <a:t>DCM1-NJ</a:t>
            </a:r>
          </a:p>
        </p:txBody>
      </p:sp>
      <p:sp>
        <p:nvSpPr>
          <p:cNvPr id="576534" name="Rectangle 22"/>
          <p:cNvSpPr>
            <a:spLocks noChangeArrowheads="1"/>
          </p:cNvSpPr>
          <p:nvPr/>
        </p:nvSpPr>
        <p:spPr bwMode="auto">
          <a:xfrm>
            <a:off x="1289050" y="5984875"/>
            <a:ext cx="452437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6535" name="Rectangle 23"/>
          <p:cNvSpPr>
            <a:spLocks noChangeArrowheads="1"/>
          </p:cNvSpPr>
          <p:nvPr/>
        </p:nvSpPr>
        <p:spPr bwMode="auto">
          <a:xfrm>
            <a:off x="1219200" y="591502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Times New Roman" charset="0"/>
              </a:rPr>
              <a:t>0</a:t>
            </a:r>
          </a:p>
        </p:txBody>
      </p:sp>
      <p:sp>
        <p:nvSpPr>
          <p:cNvPr id="576536" name="Rectangle 24"/>
          <p:cNvSpPr>
            <a:spLocks noChangeArrowheads="1"/>
          </p:cNvSpPr>
          <p:nvPr/>
        </p:nvSpPr>
        <p:spPr bwMode="auto">
          <a:xfrm>
            <a:off x="21336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Times New Roman" charset="0"/>
              </a:rPr>
              <a:t>400</a:t>
            </a:r>
          </a:p>
        </p:txBody>
      </p:sp>
      <p:sp>
        <p:nvSpPr>
          <p:cNvPr id="576537" name="Rectangle 25"/>
          <p:cNvSpPr>
            <a:spLocks noChangeArrowheads="1"/>
          </p:cNvSpPr>
          <p:nvPr/>
        </p:nvSpPr>
        <p:spPr bwMode="auto">
          <a:xfrm>
            <a:off x="31242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Times New Roman" charset="0"/>
              </a:rPr>
              <a:t>800</a:t>
            </a:r>
          </a:p>
        </p:txBody>
      </p:sp>
      <p:sp>
        <p:nvSpPr>
          <p:cNvPr id="576538" name="Rectangle 26"/>
          <p:cNvSpPr>
            <a:spLocks noChangeArrowheads="1"/>
          </p:cNvSpPr>
          <p:nvPr/>
        </p:nvSpPr>
        <p:spPr bwMode="auto">
          <a:xfrm>
            <a:off x="5181600" y="5943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Times New Roman" charset="0"/>
              </a:rPr>
              <a:t>1600</a:t>
            </a:r>
          </a:p>
        </p:txBody>
      </p:sp>
      <p:sp>
        <p:nvSpPr>
          <p:cNvPr id="576539" name="Rectangle 27"/>
          <p:cNvSpPr>
            <a:spLocks noChangeArrowheads="1"/>
          </p:cNvSpPr>
          <p:nvPr/>
        </p:nvSpPr>
        <p:spPr bwMode="auto">
          <a:xfrm>
            <a:off x="4114800" y="5943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Times New Roman" charset="0"/>
              </a:rPr>
              <a:t>1200</a:t>
            </a:r>
          </a:p>
        </p:txBody>
      </p:sp>
      <p:sp>
        <p:nvSpPr>
          <p:cNvPr id="576540" name="Rectangle 28"/>
          <p:cNvSpPr>
            <a:spLocks noChangeArrowheads="1"/>
          </p:cNvSpPr>
          <p:nvPr/>
        </p:nvSpPr>
        <p:spPr bwMode="auto">
          <a:xfrm>
            <a:off x="2805113" y="6192838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Times New Roman" charset="0"/>
              </a:rPr>
              <a:t>No. Taxa</a:t>
            </a:r>
          </a:p>
        </p:txBody>
      </p:sp>
      <p:sp>
        <p:nvSpPr>
          <p:cNvPr id="576541" name="Rectangle 29"/>
          <p:cNvSpPr>
            <a:spLocks noChangeArrowheads="1"/>
          </p:cNvSpPr>
          <p:nvPr/>
        </p:nvSpPr>
        <p:spPr bwMode="auto">
          <a:xfrm>
            <a:off x="838200" y="57150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Times New Roman" charset="0"/>
              </a:rPr>
              <a:t>0</a:t>
            </a:r>
          </a:p>
        </p:txBody>
      </p:sp>
      <p:sp>
        <p:nvSpPr>
          <p:cNvPr id="576542" name="Rectangle 30"/>
          <p:cNvSpPr>
            <a:spLocks noChangeArrowheads="1"/>
          </p:cNvSpPr>
          <p:nvPr/>
        </p:nvSpPr>
        <p:spPr bwMode="auto">
          <a:xfrm>
            <a:off x="838200" y="4800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Times New Roman" charset="0"/>
              </a:rPr>
              <a:t>0.2</a:t>
            </a:r>
          </a:p>
        </p:txBody>
      </p:sp>
      <p:sp>
        <p:nvSpPr>
          <p:cNvPr id="576543" name="Rectangle 31"/>
          <p:cNvSpPr>
            <a:spLocks noChangeArrowheads="1"/>
          </p:cNvSpPr>
          <p:nvPr/>
        </p:nvSpPr>
        <p:spPr bwMode="auto">
          <a:xfrm>
            <a:off x="838200" y="391477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Times New Roman" charset="0"/>
              </a:rPr>
              <a:t>0.4</a:t>
            </a:r>
          </a:p>
        </p:txBody>
      </p:sp>
      <p:sp>
        <p:nvSpPr>
          <p:cNvPr id="576544" name="Rectangle 32"/>
          <p:cNvSpPr>
            <a:spLocks noChangeArrowheads="1"/>
          </p:cNvSpPr>
          <p:nvPr/>
        </p:nvSpPr>
        <p:spPr bwMode="auto">
          <a:xfrm>
            <a:off x="838200" y="30480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Times New Roman" charset="0"/>
              </a:rPr>
              <a:t>0.6</a:t>
            </a:r>
          </a:p>
        </p:txBody>
      </p:sp>
      <p:sp>
        <p:nvSpPr>
          <p:cNvPr id="576545" name="Rectangle 33"/>
          <p:cNvSpPr>
            <a:spLocks noChangeArrowheads="1"/>
          </p:cNvSpPr>
          <p:nvPr/>
        </p:nvSpPr>
        <p:spPr bwMode="auto">
          <a:xfrm>
            <a:off x="838200" y="216852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Times New Roman" charset="0"/>
              </a:rPr>
              <a:t>0.8</a:t>
            </a:r>
          </a:p>
        </p:txBody>
      </p:sp>
      <p:sp>
        <p:nvSpPr>
          <p:cNvPr id="576546" name="Rectangle 34"/>
          <p:cNvSpPr>
            <a:spLocks noChangeArrowheads="1"/>
          </p:cNvSpPr>
          <p:nvPr/>
        </p:nvSpPr>
        <p:spPr bwMode="auto">
          <a:xfrm rot="-5400000">
            <a:off x="183357" y="3398043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Times New Roman" charset="0"/>
              </a:rPr>
              <a:t>Error Rate</a:t>
            </a:r>
          </a:p>
        </p:txBody>
      </p:sp>
      <p:grpSp>
        <p:nvGrpSpPr>
          <p:cNvPr id="576547" name="Group 35"/>
          <p:cNvGrpSpPr>
            <a:grpSpLocks/>
          </p:cNvGrpSpPr>
          <p:nvPr/>
        </p:nvGrpSpPr>
        <p:grpSpPr bwMode="auto">
          <a:xfrm>
            <a:off x="3429000" y="2362200"/>
            <a:ext cx="457200" cy="0"/>
            <a:chOff x="2160" y="1488"/>
            <a:chExt cx="288" cy="0"/>
          </a:xfrm>
        </p:grpSpPr>
        <p:sp>
          <p:nvSpPr>
            <p:cNvPr id="576548" name="Line 36"/>
            <p:cNvSpPr>
              <a:spLocks noChangeShapeType="1"/>
            </p:cNvSpPr>
            <p:nvPr/>
          </p:nvSpPr>
          <p:spPr bwMode="auto">
            <a:xfrm>
              <a:off x="2160" y="1488"/>
              <a:ext cx="14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549" name="Line 37"/>
            <p:cNvSpPr>
              <a:spLocks noChangeShapeType="1"/>
            </p:cNvSpPr>
            <p:nvPr/>
          </p:nvSpPr>
          <p:spPr bwMode="auto">
            <a:xfrm>
              <a:off x="2304" y="1488"/>
              <a:ext cx="14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6550" name="Group 38"/>
          <p:cNvGrpSpPr>
            <a:grpSpLocks/>
          </p:cNvGrpSpPr>
          <p:nvPr/>
        </p:nvGrpSpPr>
        <p:grpSpPr bwMode="auto">
          <a:xfrm>
            <a:off x="3429000" y="2667000"/>
            <a:ext cx="457200" cy="0"/>
            <a:chOff x="2160" y="1680"/>
            <a:chExt cx="288" cy="0"/>
          </a:xfrm>
        </p:grpSpPr>
        <p:sp>
          <p:nvSpPr>
            <p:cNvPr id="576551" name="Line 39"/>
            <p:cNvSpPr>
              <a:spLocks noChangeShapeType="1"/>
            </p:cNvSpPr>
            <p:nvPr/>
          </p:nvSpPr>
          <p:spPr bwMode="auto">
            <a:xfrm>
              <a:off x="2160" y="1680"/>
              <a:ext cx="1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552" name="Line 40"/>
            <p:cNvSpPr>
              <a:spLocks noChangeShapeType="1"/>
            </p:cNvSpPr>
            <p:nvPr/>
          </p:nvSpPr>
          <p:spPr bwMode="auto">
            <a:xfrm>
              <a:off x="2304" y="1680"/>
              <a:ext cx="1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SuperFine</a:t>
            </a:r>
            <a:r>
              <a:rPr lang="en-US" dirty="0" smtClean="0"/>
              <a:t>-boosting: boosting the accuracy of </a:t>
            </a:r>
            <a:r>
              <a:rPr lang="en-US" dirty="0" err="1" smtClean="0"/>
              <a:t>supertree</a:t>
            </a:r>
            <a:r>
              <a:rPr lang="en-US" dirty="0" smtClean="0"/>
              <a:t> methods through divide-and-conquer, theoretical guarantees under some conditions</a:t>
            </a:r>
          </a:p>
          <a:p>
            <a:endParaRPr lang="en-US" dirty="0"/>
          </a:p>
          <a:p>
            <a:r>
              <a:rPr lang="en-US" dirty="0" smtClean="0"/>
              <a:t>DACTAL-boosting: highly accurate trees without a full multiple sequence alignment (boosts methods that estimate trees from unaligned sequences)</a:t>
            </a:r>
          </a:p>
          <a:p>
            <a:endParaRPr lang="en-US" dirty="0"/>
          </a:p>
          <a:p>
            <a:r>
              <a:rPr lang="en-US" dirty="0" smtClean="0"/>
              <a:t>DCM1-boosting: highly accurate trees from short sequences, polynomial length sequences suffice for accuracy (boosts distance-based methods)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22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1851025" y="2819400"/>
            <a:ext cx="4459288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4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3300" smtClean="0">
                <a:solidFill>
                  <a:srgbClr val="000000"/>
                </a:solidFill>
                <a:latin typeface="Courier New" charset="0"/>
                <a:cs typeface="Arial" charset="0"/>
              </a:rPr>
              <a:t>…AC</a:t>
            </a:r>
            <a:r>
              <a:rPr lang="en-GB" sz="3300" smtClean="0">
                <a:solidFill>
                  <a:srgbClr val="FF00FF"/>
                </a:solidFill>
                <a:latin typeface="Courier New" charset="0"/>
                <a:cs typeface="Arial" charset="0"/>
              </a:rPr>
              <a:t>GGTG</a:t>
            </a:r>
            <a:r>
              <a:rPr lang="en-GB" sz="3300" smtClean="0">
                <a:solidFill>
                  <a:srgbClr val="000000"/>
                </a:solidFill>
                <a:latin typeface="Courier New" charset="0"/>
                <a:cs typeface="Arial" charset="0"/>
              </a:rPr>
              <a:t>CAGT</a:t>
            </a:r>
            <a:r>
              <a:rPr lang="en-GB" sz="3300" smtClean="0">
                <a:solidFill>
                  <a:srgbClr val="FF0000"/>
                </a:solidFill>
                <a:latin typeface="Courier New" charset="0"/>
                <a:cs typeface="Arial" charset="0"/>
              </a:rPr>
              <a:t>T</a:t>
            </a:r>
            <a:r>
              <a:rPr lang="en-GB" sz="3300" smtClean="0">
                <a:solidFill>
                  <a:srgbClr val="000000"/>
                </a:solidFill>
                <a:latin typeface="Courier New" charset="0"/>
                <a:cs typeface="Arial" charset="0"/>
              </a:rPr>
              <a:t>ACCA…</a:t>
            </a: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4505325" y="1828800"/>
            <a:ext cx="1352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mtClean="0">
                <a:solidFill>
                  <a:srgbClr val="FF3300"/>
                </a:solidFill>
                <a:cs typeface="Arial" charset="0"/>
              </a:rPr>
              <a:t>Mutation</a:t>
            </a:r>
          </a:p>
        </p:txBody>
      </p:sp>
      <p:sp>
        <p:nvSpPr>
          <p:cNvPr id="185349" name="Freeform 5"/>
          <p:cNvSpPr>
            <a:spLocks/>
          </p:cNvSpPr>
          <p:nvPr/>
        </p:nvSpPr>
        <p:spPr bwMode="auto">
          <a:xfrm rot="10800000">
            <a:off x="3430588" y="2211388"/>
            <a:ext cx="334962" cy="682625"/>
          </a:xfrm>
          <a:custGeom>
            <a:avLst/>
            <a:gdLst>
              <a:gd name="T0" fmla="*/ 288 w 288"/>
              <a:gd name="T1" fmla="*/ 0 h 691"/>
              <a:gd name="T2" fmla="*/ 266 w 288"/>
              <a:gd name="T3" fmla="*/ 21 h 691"/>
              <a:gd name="T4" fmla="*/ 238 w 288"/>
              <a:gd name="T5" fmla="*/ 64 h 691"/>
              <a:gd name="T6" fmla="*/ 209 w 288"/>
              <a:gd name="T7" fmla="*/ 216 h 691"/>
              <a:gd name="T8" fmla="*/ 180 w 288"/>
              <a:gd name="T9" fmla="*/ 244 h 691"/>
              <a:gd name="T10" fmla="*/ 101 w 288"/>
              <a:gd name="T11" fmla="*/ 331 h 691"/>
              <a:gd name="T12" fmla="*/ 144 w 288"/>
              <a:gd name="T13" fmla="*/ 388 h 691"/>
              <a:gd name="T14" fmla="*/ 101 w 288"/>
              <a:gd name="T15" fmla="*/ 453 h 691"/>
              <a:gd name="T16" fmla="*/ 72 w 288"/>
              <a:gd name="T17" fmla="*/ 496 h 691"/>
              <a:gd name="T18" fmla="*/ 65 w 288"/>
              <a:gd name="T19" fmla="*/ 518 h 691"/>
              <a:gd name="T20" fmla="*/ 72 w 288"/>
              <a:gd name="T21" fmla="*/ 568 h 691"/>
              <a:gd name="T22" fmla="*/ 50 w 288"/>
              <a:gd name="T23" fmla="*/ 583 h 691"/>
              <a:gd name="T24" fmla="*/ 43 w 288"/>
              <a:gd name="T25" fmla="*/ 640 h 691"/>
              <a:gd name="T26" fmla="*/ 14 w 288"/>
              <a:gd name="T27" fmla="*/ 676 h 691"/>
              <a:gd name="T28" fmla="*/ 0 w 288"/>
              <a:gd name="T29" fmla="*/ 691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8" h="691">
                <a:moveTo>
                  <a:pt x="288" y="0"/>
                </a:moveTo>
                <a:cubicBezTo>
                  <a:pt x="281" y="7"/>
                  <a:pt x="272" y="13"/>
                  <a:pt x="266" y="21"/>
                </a:cubicBezTo>
                <a:cubicBezTo>
                  <a:pt x="255" y="34"/>
                  <a:pt x="238" y="64"/>
                  <a:pt x="238" y="64"/>
                </a:cubicBezTo>
                <a:cubicBezTo>
                  <a:pt x="227" y="114"/>
                  <a:pt x="226" y="167"/>
                  <a:pt x="209" y="216"/>
                </a:cubicBezTo>
                <a:cubicBezTo>
                  <a:pt x="205" y="229"/>
                  <a:pt x="189" y="234"/>
                  <a:pt x="180" y="244"/>
                </a:cubicBezTo>
                <a:cubicBezTo>
                  <a:pt x="154" y="274"/>
                  <a:pt x="123" y="297"/>
                  <a:pt x="101" y="331"/>
                </a:cubicBezTo>
                <a:cubicBezTo>
                  <a:pt x="142" y="372"/>
                  <a:pt x="132" y="351"/>
                  <a:pt x="144" y="388"/>
                </a:cubicBezTo>
                <a:cubicBezTo>
                  <a:pt x="134" y="418"/>
                  <a:pt x="120" y="429"/>
                  <a:pt x="101" y="453"/>
                </a:cubicBezTo>
                <a:cubicBezTo>
                  <a:pt x="90" y="467"/>
                  <a:pt x="72" y="496"/>
                  <a:pt x="72" y="496"/>
                </a:cubicBezTo>
                <a:cubicBezTo>
                  <a:pt x="70" y="503"/>
                  <a:pt x="64" y="510"/>
                  <a:pt x="65" y="518"/>
                </a:cubicBezTo>
                <a:cubicBezTo>
                  <a:pt x="70" y="549"/>
                  <a:pt x="97" y="531"/>
                  <a:pt x="72" y="568"/>
                </a:cubicBezTo>
                <a:cubicBezTo>
                  <a:pt x="67" y="575"/>
                  <a:pt x="57" y="578"/>
                  <a:pt x="50" y="583"/>
                </a:cubicBezTo>
                <a:cubicBezTo>
                  <a:pt x="17" y="633"/>
                  <a:pt x="8" y="617"/>
                  <a:pt x="43" y="640"/>
                </a:cubicBezTo>
                <a:cubicBezTo>
                  <a:pt x="32" y="676"/>
                  <a:pt x="45" y="651"/>
                  <a:pt x="14" y="676"/>
                </a:cubicBezTo>
                <a:cubicBezTo>
                  <a:pt x="9" y="680"/>
                  <a:pt x="0" y="691"/>
                  <a:pt x="0" y="691"/>
                </a:cubicBezTo>
              </a:path>
            </a:pathLst>
          </a:custGeom>
          <a:solidFill>
            <a:srgbClr val="00CC99"/>
          </a:solidFill>
          <a:ln w="3816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85350" name="Freeform 6"/>
          <p:cNvSpPr>
            <a:spLocks/>
          </p:cNvSpPr>
          <p:nvPr/>
        </p:nvSpPr>
        <p:spPr bwMode="auto">
          <a:xfrm rot="10800000">
            <a:off x="4725988" y="2365375"/>
            <a:ext cx="195262" cy="479425"/>
          </a:xfrm>
          <a:custGeom>
            <a:avLst/>
            <a:gdLst>
              <a:gd name="T0" fmla="*/ 123 w 123"/>
              <a:gd name="T1" fmla="*/ 0 h 302"/>
              <a:gd name="T2" fmla="*/ 51 w 123"/>
              <a:gd name="T3" fmla="*/ 58 h 302"/>
              <a:gd name="T4" fmla="*/ 94 w 123"/>
              <a:gd name="T5" fmla="*/ 130 h 302"/>
              <a:gd name="T6" fmla="*/ 15 w 123"/>
              <a:gd name="T7" fmla="*/ 223 h 302"/>
              <a:gd name="T8" fmla="*/ 22 w 123"/>
              <a:gd name="T9" fmla="*/ 245 h 302"/>
              <a:gd name="T10" fmla="*/ 36 w 123"/>
              <a:gd name="T11" fmla="*/ 266 h 302"/>
              <a:gd name="T12" fmla="*/ 0 w 123"/>
              <a:gd name="T13" fmla="*/ 302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302">
                <a:moveTo>
                  <a:pt x="123" y="0"/>
                </a:moveTo>
                <a:cubicBezTo>
                  <a:pt x="99" y="19"/>
                  <a:pt x="72" y="36"/>
                  <a:pt x="51" y="58"/>
                </a:cubicBezTo>
                <a:cubicBezTo>
                  <a:pt x="61" y="110"/>
                  <a:pt x="69" y="90"/>
                  <a:pt x="94" y="130"/>
                </a:cubicBezTo>
                <a:cubicBezTo>
                  <a:pt x="60" y="184"/>
                  <a:pt x="55" y="183"/>
                  <a:pt x="15" y="223"/>
                </a:cubicBezTo>
                <a:cubicBezTo>
                  <a:pt x="17" y="230"/>
                  <a:pt x="19" y="238"/>
                  <a:pt x="22" y="245"/>
                </a:cubicBezTo>
                <a:cubicBezTo>
                  <a:pt x="26" y="253"/>
                  <a:pt x="36" y="258"/>
                  <a:pt x="36" y="266"/>
                </a:cubicBezTo>
                <a:cubicBezTo>
                  <a:pt x="36" y="283"/>
                  <a:pt x="0" y="302"/>
                  <a:pt x="0" y="302"/>
                </a:cubicBezTo>
              </a:path>
            </a:pathLst>
          </a:custGeom>
          <a:solidFill>
            <a:srgbClr val="00CC99"/>
          </a:solidFill>
          <a:ln w="3816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3135313" y="1828800"/>
            <a:ext cx="13017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mtClean="0">
                <a:solidFill>
                  <a:srgbClr val="FF3300"/>
                </a:solidFill>
                <a:cs typeface="Arial" charset="0"/>
              </a:rPr>
              <a:t>Deletion</a:t>
            </a:r>
          </a:p>
        </p:txBody>
      </p:sp>
      <p:sp>
        <p:nvSpPr>
          <p:cNvPr id="185352" name="Text Box 8"/>
          <p:cNvSpPr txBox="1">
            <a:spLocks noChangeArrowheads="1"/>
          </p:cNvSpPr>
          <p:nvPr/>
        </p:nvSpPr>
        <p:spPr bwMode="auto">
          <a:xfrm>
            <a:off x="2514600" y="4006850"/>
            <a:ext cx="35814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4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3300" smtClean="0">
                <a:solidFill>
                  <a:srgbClr val="000000"/>
                </a:solidFill>
                <a:latin typeface="Courier New" charset="0"/>
                <a:cs typeface="Arial" charset="0"/>
              </a:rPr>
              <a:t>…ACCAGT</a:t>
            </a:r>
            <a:r>
              <a:rPr lang="en-GB" sz="3300" smtClean="0">
                <a:solidFill>
                  <a:srgbClr val="0033CC"/>
                </a:solidFill>
                <a:latin typeface="Courier New" charset="0"/>
                <a:cs typeface="Arial" charset="0"/>
              </a:rPr>
              <a:t>C</a:t>
            </a:r>
            <a:r>
              <a:rPr lang="en-GB" sz="3300" smtClean="0">
                <a:solidFill>
                  <a:srgbClr val="000000"/>
                </a:solidFill>
                <a:latin typeface="Courier New" charset="0"/>
                <a:cs typeface="Arial" charset="0"/>
              </a:rPr>
              <a:t>ACCA…</a:t>
            </a:r>
          </a:p>
        </p:txBody>
      </p:sp>
      <p:sp>
        <p:nvSpPr>
          <p:cNvPr id="185353" name="Line 9"/>
          <p:cNvSpPr>
            <a:spLocks noChangeShapeType="1"/>
          </p:cNvSpPr>
          <p:nvPr/>
        </p:nvSpPr>
        <p:spPr bwMode="auto">
          <a:xfrm>
            <a:off x="2743200" y="3276600"/>
            <a:ext cx="609600" cy="838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85354" name="Line 10"/>
          <p:cNvSpPr>
            <a:spLocks noChangeShapeType="1"/>
          </p:cNvSpPr>
          <p:nvPr/>
        </p:nvSpPr>
        <p:spPr bwMode="auto">
          <a:xfrm flipH="1">
            <a:off x="3352800" y="3200400"/>
            <a:ext cx="381000" cy="914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85355" name="Line 11"/>
          <p:cNvSpPr>
            <a:spLocks noChangeShapeType="1"/>
          </p:cNvSpPr>
          <p:nvPr/>
        </p:nvSpPr>
        <p:spPr bwMode="auto">
          <a:xfrm flipH="1">
            <a:off x="4495800" y="3276600"/>
            <a:ext cx="3048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3738" name="Rectangle 1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Indels (insertions and deletions)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Meta-Methods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53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Meta-methods 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boost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 the performance of base methods (e.g., for phylogeny or alignment estimation).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2324" name="Rectangle 4"/>
          <p:cNvSpPr>
            <a:spLocks noChangeArrowheads="1"/>
          </p:cNvSpPr>
          <p:nvPr/>
        </p:nvSpPr>
        <p:spPr bwMode="auto">
          <a:xfrm>
            <a:off x="4114800" y="4724400"/>
            <a:ext cx="1752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latin typeface="Times" charset="0"/>
              </a:rPr>
              <a:t>Meta-method</a:t>
            </a:r>
          </a:p>
        </p:txBody>
      </p:sp>
      <p:sp>
        <p:nvSpPr>
          <p:cNvPr id="312325" name="Line 5"/>
          <p:cNvSpPr>
            <a:spLocks noChangeShapeType="1"/>
          </p:cNvSpPr>
          <p:nvPr/>
        </p:nvSpPr>
        <p:spPr bwMode="auto">
          <a:xfrm>
            <a:off x="2743200" y="51816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2326" name="Line 6"/>
          <p:cNvSpPr>
            <a:spLocks noChangeShapeType="1"/>
          </p:cNvSpPr>
          <p:nvPr/>
        </p:nvSpPr>
        <p:spPr bwMode="auto">
          <a:xfrm>
            <a:off x="6019800" y="5181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2327" name="Text Box 7"/>
          <p:cNvSpPr txBox="1">
            <a:spLocks noChangeArrowheads="1"/>
          </p:cNvSpPr>
          <p:nvPr/>
        </p:nvSpPr>
        <p:spPr bwMode="auto">
          <a:xfrm>
            <a:off x="685800" y="49530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Times" charset="0"/>
              </a:rPr>
              <a:t>Base method M</a:t>
            </a:r>
          </a:p>
        </p:txBody>
      </p:sp>
      <p:sp>
        <p:nvSpPr>
          <p:cNvPr id="312328" name="Text Box 8"/>
          <p:cNvSpPr txBox="1">
            <a:spLocks noChangeArrowheads="1"/>
          </p:cNvSpPr>
          <p:nvPr/>
        </p:nvSpPr>
        <p:spPr bwMode="auto">
          <a:xfrm>
            <a:off x="7032625" y="4953000"/>
            <a:ext cx="1730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Times" charset="0"/>
              </a:rPr>
              <a:t>M*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>
                <a:latin typeface="Arial" charset="0"/>
                <a:ea typeface="ＭＳ Ｐゴシック" charset="0"/>
                <a:cs typeface="ＭＳ Ｐゴシック" charset="0"/>
              </a:rPr>
              <a:t>Phylogenetic </a:t>
            </a:r>
            <a:r>
              <a:rPr lang="ja-JP" altLang="en-US" sz="3600" b="1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600" b="1">
                <a:latin typeface="Arial" charset="0"/>
                <a:ea typeface="ＭＳ Ｐゴシック" charset="0"/>
                <a:cs typeface="ＭＳ Ｐゴシック" charset="0"/>
              </a:rPr>
              <a:t>boosters</a:t>
            </a:r>
            <a:r>
              <a:rPr lang="ja-JP" altLang="en-US" sz="3600" b="1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600" b="1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739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153400" cy="4648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Goal: improve accuracy, speed, robustness, or theoretical guarantees of base methods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Techniques: divide-and-conquer, iteration,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chordal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graph algorithms, and    “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bin-and-conquer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Examples: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DCM-boosting for distance-based methods (1999)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DCM-boosting for heuristics for NP-hard problems (1999)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SATé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-boosting for alignment methods (2009 and 2012)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SuperFine</a:t>
            </a:r>
            <a:r>
              <a:rPr lang="en-US" sz="18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-boosting for </a:t>
            </a:r>
            <a:r>
              <a:rPr lang="en-US" sz="18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supertree</a:t>
            </a:r>
            <a:r>
              <a:rPr lang="en-US" sz="18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methods (2012)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DACTAL: almost alignment-free phylogeny estimation methods (2012)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SEPP-boosting for phylogenetic placement of short sequences (2012)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UPP-boosting for alignment methods (in preparation)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PASTA-boosting for alignment methods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(submitted)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TIPP-boosting for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metagenomic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taxon identification (in preparation)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Bin-and-conquer for coalescent-based species tree estimation (2013)</a:t>
            </a:r>
          </a:p>
        </p:txBody>
      </p:sp>
      <p:sp>
        <p:nvSpPr>
          <p:cNvPr id="187395" name="Rectangle 1028"/>
          <p:cNvSpPr>
            <a:spLocks noChangeArrowheads="1"/>
          </p:cNvSpPr>
          <p:nvPr/>
        </p:nvSpPr>
        <p:spPr bwMode="auto">
          <a:xfrm>
            <a:off x="8070850" y="4438650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>
                <a:latin typeface="Arial" charset="0"/>
                <a:ea typeface="ＭＳ Ｐゴシック" charset="0"/>
                <a:cs typeface="ＭＳ Ｐゴシック" charset="0"/>
              </a:rPr>
              <a:t>Phylogenetic </a:t>
            </a:r>
            <a:r>
              <a:rPr lang="ja-JP" altLang="en-US" sz="3600" b="1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600" b="1">
                <a:latin typeface="Arial" charset="0"/>
                <a:ea typeface="ＭＳ Ｐゴシック" charset="0"/>
                <a:cs typeface="ＭＳ Ｐゴシック" charset="0"/>
              </a:rPr>
              <a:t>boosters</a:t>
            </a:r>
            <a:r>
              <a:rPr lang="ja-JP" altLang="en-US" sz="3600" b="1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600" b="1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739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153400" cy="4648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Goal: improve accuracy, speed, robustness, or theoretical guarantees of base methods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Techniques: divide-and-conquer, iteration,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chordal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graph algorithms, and    “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bin-and-conquer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Examples: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DCM-boosting for distance-based methods (1999)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DCM-boosting for heuristics for NP-hard problems (1999)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SATé</a:t>
            </a:r>
            <a:r>
              <a:rPr lang="en-US" sz="18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-boosting for alignment methods (2009 and 2012)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SuperFine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-boosting for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supertree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methods (2012)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DACTAL: almost alignment-free phylogeny estimation methods (2012)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SEPP-boosting for phylogenetic placement of short sequences (2012)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UPP-boosting for alignment methods (in preparation)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PASTA-boosting for alignment methods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(submitted)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TIPP-boosting for </a:t>
            </a:r>
            <a:r>
              <a:rPr lang="en-US" sz="18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metagenomic</a:t>
            </a:r>
            <a:r>
              <a:rPr lang="en-US" sz="18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taxon identification (in preparation)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Bin-and-conquer for coalescent-based species tree estimation (2013)</a:t>
            </a:r>
          </a:p>
        </p:txBody>
      </p:sp>
      <p:sp>
        <p:nvSpPr>
          <p:cNvPr id="187395" name="Rectangle 1028"/>
          <p:cNvSpPr>
            <a:spLocks noChangeArrowheads="1"/>
          </p:cNvSpPr>
          <p:nvPr/>
        </p:nvSpPr>
        <p:spPr bwMode="auto">
          <a:xfrm>
            <a:off x="8070850" y="4438650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5393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>
                <a:latin typeface="Arial" charset="0"/>
                <a:ea typeface="ＭＳ Ｐゴシック" charset="0"/>
                <a:cs typeface="ＭＳ Ｐゴシック" charset="0"/>
              </a:rPr>
              <a:t>Phylogenetic </a:t>
            </a:r>
            <a:r>
              <a:rPr lang="ja-JP" altLang="en-US" sz="3600" b="1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600" b="1">
                <a:latin typeface="Arial" charset="0"/>
                <a:ea typeface="ＭＳ Ｐゴシック" charset="0"/>
                <a:cs typeface="ＭＳ Ｐゴシック" charset="0"/>
              </a:rPr>
              <a:t>boosters</a:t>
            </a:r>
            <a:r>
              <a:rPr lang="ja-JP" altLang="en-US" sz="3600" b="1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600" b="1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739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153400" cy="4648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Goal: improve accuracy, speed, robustness, or theoretical guarantees of base methods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Techniques: divide-and-conquer, iteration,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chordal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graph algorithms, and    “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bin-and-conquer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Examples: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DCM-boosting for distance-based methods (1999)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DCM-boosting for heuristics for NP-hard problems (1999)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SATé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-boosting for alignment methods (2009 and 2012)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SuperFine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-boosting for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supertree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methods (2012)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DACTAL: almost alignment-free phylogeny estimation methods (2012)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SEPP-boosting for phylogenetic placement of short sequences (2012)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UPP-boosting for alignment methods (in preparation)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PASTA-boosting for alignment methods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(submitted)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TIPP-boosting for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metagenomic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taxon identification (in preparation)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Bin-and-conquer for coalescent-based species tree estimation (2013)</a:t>
            </a:r>
          </a:p>
        </p:txBody>
      </p:sp>
      <p:sp>
        <p:nvSpPr>
          <p:cNvPr id="187395" name="Rectangle 1028"/>
          <p:cNvSpPr>
            <a:spLocks noChangeArrowheads="1"/>
          </p:cNvSpPr>
          <p:nvPr/>
        </p:nvSpPr>
        <p:spPr bwMode="auto">
          <a:xfrm>
            <a:off x="8070850" y="4438650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5591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Other Research in My </a:t>
            </a:r>
            <a:r>
              <a:rPr lang="en-US" dirty="0"/>
              <a:t>L</a:t>
            </a:r>
            <a:r>
              <a:rPr lang="en-US" dirty="0" smtClean="0"/>
              <a:t>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295400"/>
            <a:ext cx="8229600" cy="51191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Method development for</a:t>
            </a:r>
          </a:p>
          <a:p>
            <a:pPr marL="285750"/>
            <a:r>
              <a:rPr lang="en-US" sz="2000" dirty="0" smtClean="0"/>
              <a:t>  Estimating species trees from incongruent gene trees</a:t>
            </a:r>
          </a:p>
          <a:p>
            <a:pPr marL="457200" indent="-457200"/>
            <a:r>
              <a:rPr lang="en-US" sz="2000" dirty="0"/>
              <a:t>M</a:t>
            </a:r>
            <a:r>
              <a:rPr lang="en-US" sz="2000" dirty="0" smtClean="0"/>
              <a:t>ultiple sequence alignment</a:t>
            </a:r>
          </a:p>
          <a:p>
            <a:pPr marL="457200" indent="-457200"/>
            <a:r>
              <a:rPr lang="en-US" sz="2000" dirty="0" err="1" smtClean="0"/>
              <a:t>Metagenomic</a:t>
            </a:r>
            <a:r>
              <a:rPr lang="en-US" sz="2000" dirty="0" smtClean="0"/>
              <a:t> taxon identification</a:t>
            </a:r>
          </a:p>
          <a:p>
            <a:pPr marL="457200" indent="-457200"/>
            <a:r>
              <a:rPr lang="en-US" sz="2000" dirty="0" smtClean="0"/>
              <a:t>Genome rearrangement phylogeny</a:t>
            </a:r>
          </a:p>
          <a:p>
            <a:pPr marL="457200" indent="-457200"/>
            <a:r>
              <a:rPr lang="en-US" sz="2000" dirty="0"/>
              <a:t>Historical </a:t>
            </a:r>
            <a:r>
              <a:rPr lang="en-US" sz="2000" dirty="0" smtClean="0"/>
              <a:t>Linguistics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000" dirty="0" smtClean="0"/>
              <a:t>Techniques: </a:t>
            </a:r>
          </a:p>
          <a:p>
            <a:r>
              <a:rPr lang="en-US" sz="2000" dirty="0" smtClean="0"/>
              <a:t>  Statistical estimation under Markov models of evolution</a:t>
            </a:r>
          </a:p>
          <a:p>
            <a:r>
              <a:rPr lang="en-US" sz="2000" dirty="0" smtClean="0"/>
              <a:t>  Graph theory and </a:t>
            </a:r>
            <a:r>
              <a:rPr lang="en-US" sz="2000" dirty="0" err="1" smtClean="0"/>
              <a:t>combinatorics</a:t>
            </a:r>
            <a:endParaRPr lang="en-US" sz="2000" dirty="0" smtClean="0"/>
          </a:p>
          <a:p>
            <a:r>
              <a:rPr lang="en-US" sz="2000" dirty="0" smtClean="0"/>
              <a:t>  Machine learning and data mining</a:t>
            </a:r>
          </a:p>
          <a:p>
            <a:r>
              <a:rPr lang="en-US" sz="2000" dirty="0" smtClean="0"/>
              <a:t>  Heuristics for NP-hard optimization problems</a:t>
            </a:r>
          </a:p>
          <a:p>
            <a:r>
              <a:rPr lang="en-US" sz="2000" dirty="0" smtClean="0"/>
              <a:t>  High performance computing</a:t>
            </a:r>
          </a:p>
          <a:p>
            <a:r>
              <a:rPr lang="en-US" sz="2000" dirty="0" smtClean="0"/>
              <a:t>  Massive simulations</a:t>
            </a:r>
          </a:p>
        </p:txBody>
      </p:sp>
    </p:spTree>
    <p:extLst>
      <p:ext uri="{BB962C8B-B14F-4D97-AF65-F5344CB8AC3E}">
        <p14:creationId xmlns:p14="http://schemas.microsoft.com/office/powerpoint/2010/main" val="2572426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Research Agenda</a:t>
            </a:r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54106"/>
            <a:ext cx="7772400" cy="4445852"/>
          </a:xfrm>
        </p:spPr>
        <p:txBody>
          <a:bodyPr/>
          <a:lstStyle/>
          <a:p>
            <a:pPr marL="533400" indent="-533400" eaLnBrk="1" hangingPunct="1">
              <a:buFontTx/>
              <a:buNone/>
              <a:defRPr/>
            </a:pPr>
            <a:endParaRPr lang="en-US" sz="1800" dirty="0" smtClean="0"/>
          </a:p>
          <a:p>
            <a:pPr marL="533400" indent="-533400" eaLnBrk="1" hangingPunct="1">
              <a:buFontTx/>
              <a:buNone/>
              <a:defRPr/>
            </a:pPr>
            <a:r>
              <a:rPr lang="en-US" sz="1800" dirty="0" smtClean="0"/>
              <a:t>Major scientific goals: </a:t>
            </a:r>
          </a:p>
          <a:p>
            <a:pPr eaLnBrk="1" hangingPunct="1">
              <a:defRPr/>
            </a:pPr>
            <a:r>
              <a:rPr lang="en-US" sz="1800" dirty="0" smtClean="0"/>
              <a:t>Develop </a:t>
            </a:r>
            <a:r>
              <a:rPr lang="en-US" sz="1800" dirty="0" smtClean="0">
                <a:solidFill>
                  <a:srgbClr val="0000FF"/>
                </a:solidFill>
              </a:rPr>
              <a:t>methods</a:t>
            </a:r>
            <a:r>
              <a:rPr lang="en-US" sz="1800" dirty="0" smtClean="0"/>
              <a:t> that produce more accurate alignments and phylogenetic estimations for </a:t>
            </a:r>
            <a:r>
              <a:rPr lang="en-US" sz="1800" i="1" dirty="0" smtClean="0"/>
              <a:t>difficult-to-analyze datasets</a:t>
            </a:r>
          </a:p>
          <a:p>
            <a:pPr eaLnBrk="1" hangingPunct="1">
              <a:defRPr/>
            </a:pPr>
            <a:r>
              <a:rPr lang="en-US" sz="1800" dirty="0" smtClean="0"/>
              <a:t>Produce </a:t>
            </a:r>
            <a:r>
              <a:rPr lang="en-US" sz="1800" dirty="0" smtClean="0">
                <a:solidFill>
                  <a:srgbClr val="0000FF"/>
                </a:solidFill>
              </a:rPr>
              <a:t>mathematical theory </a:t>
            </a:r>
            <a:r>
              <a:rPr lang="en-US" sz="1800" dirty="0" smtClean="0"/>
              <a:t>for statistical inference under complex models of evolution</a:t>
            </a:r>
          </a:p>
          <a:p>
            <a:pPr eaLnBrk="1" hangingPunct="1">
              <a:defRPr/>
            </a:pPr>
            <a:r>
              <a:rPr lang="en-US" sz="1800" dirty="0" smtClean="0"/>
              <a:t>Develop </a:t>
            </a:r>
            <a:r>
              <a:rPr lang="en-US" sz="1800" dirty="0" smtClean="0">
                <a:solidFill>
                  <a:srgbClr val="0000FF"/>
                </a:solidFill>
              </a:rPr>
              <a:t>novel machine learning techniques </a:t>
            </a:r>
            <a:r>
              <a:rPr lang="en-US" sz="1800" dirty="0" smtClean="0"/>
              <a:t>to boost the performance of classification methods </a:t>
            </a:r>
          </a:p>
          <a:p>
            <a:pPr marL="533400" indent="-533400" eaLnBrk="1" hangingPunct="1">
              <a:buFontTx/>
              <a:buNone/>
              <a:defRPr/>
            </a:pPr>
            <a:endParaRPr lang="en-US" sz="1800" dirty="0" smtClean="0"/>
          </a:p>
          <a:p>
            <a:pPr marL="533400" indent="-533400" eaLnBrk="1" hangingPunct="1">
              <a:buFontTx/>
              <a:buNone/>
              <a:defRPr/>
            </a:pPr>
            <a:r>
              <a:rPr lang="en-US" sz="1800" dirty="0" smtClean="0"/>
              <a:t>Software that:</a:t>
            </a:r>
          </a:p>
          <a:p>
            <a:pPr indent="-285750">
              <a:defRPr/>
            </a:pPr>
            <a:r>
              <a:rPr lang="en-US" sz="1800" dirty="0" smtClean="0"/>
              <a:t>Can run efficiently on </a:t>
            </a:r>
            <a:r>
              <a:rPr lang="en-US" sz="1800" i="1" dirty="0" smtClean="0"/>
              <a:t>desktop</a:t>
            </a:r>
            <a:r>
              <a:rPr lang="en-US" sz="1800" dirty="0" smtClean="0"/>
              <a:t> computers on large datasets </a:t>
            </a:r>
          </a:p>
          <a:p>
            <a:pPr indent="-285750">
              <a:defRPr/>
            </a:pPr>
            <a:r>
              <a:rPr lang="en-US" sz="1800" dirty="0" smtClean="0"/>
              <a:t>Can analyze ultra-large datasets (100,000+) using multiple processors</a:t>
            </a:r>
          </a:p>
          <a:p>
            <a:pPr indent="-285750">
              <a:defRPr/>
            </a:pPr>
            <a:r>
              <a:rPr lang="en-US" sz="1800" dirty="0" smtClean="0"/>
              <a:t>Is freely available in </a:t>
            </a:r>
            <a:r>
              <a:rPr lang="en-US" sz="1800" i="1" dirty="0" smtClean="0"/>
              <a:t>open source</a:t>
            </a:r>
            <a:r>
              <a:rPr lang="en-US" sz="1800" dirty="0" smtClean="0"/>
              <a:t> form, with biologist-friendly GUIs </a:t>
            </a:r>
          </a:p>
        </p:txBody>
      </p:sp>
    </p:spTree>
    <p:extLst>
      <p:ext uri="{BB962C8B-B14F-4D97-AF65-F5344CB8AC3E}">
        <p14:creationId xmlns:p14="http://schemas.microsoft.com/office/powerpoint/2010/main" val="2189284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799" y="1023172"/>
            <a:ext cx="3382487" cy="29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683516" y="3970047"/>
            <a:ext cx="775886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 smtClean="0"/>
              <a:t>Large numbers of sequences: NP-hard optimization problems and </a:t>
            </a:r>
          </a:p>
          <a:p>
            <a:r>
              <a:rPr lang="en-US" sz="1800" dirty="0">
                <a:solidFill>
                  <a:srgbClr val="000000"/>
                </a:solidFill>
              </a:rPr>
              <a:t>	</a:t>
            </a:r>
            <a:r>
              <a:rPr lang="en-US" sz="1800" dirty="0" smtClean="0">
                <a:solidFill>
                  <a:srgbClr val="000000"/>
                </a:solidFill>
              </a:rPr>
              <a:t>reasonable heuristics, but very large datasets still difficult.</a:t>
            </a:r>
          </a:p>
          <a:p>
            <a:r>
              <a:rPr lang="en-US" sz="1800" dirty="0">
                <a:solidFill>
                  <a:srgbClr val="000000"/>
                </a:solidFill>
              </a:rPr>
              <a:t>	</a:t>
            </a:r>
            <a:r>
              <a:rPr lang="en-US" sz="1800" dirty="0" smtClean="0">
                <a:solidFill>
                  <a:srgbClr val="000000"/>
                </a:solidFill>
              </a:rPr>
              <a:t>Multiple Sequence Alignment one of the biggest problems.</a:t>
            </a:r>
          </a:p>
          <a:p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 smtClean="0">
                <a:solidFill>
                  <a:srgbClr val="000000"/>
                </a:solidFill>
              </a:rPr>
              <a:t>Large numbers of genes: NP-hard optimization problems, existing </a:t>
            </a:r>
          </a:p>
          <a:p>
            <a:r>
              <a:rPr lang="en-US" sz="1800" dirty="0">
                <a:solidFill>
                  <a:srgbClr val="000000"/>
                </a:solidFill>
              </a:rPr>
              <a:t>	</a:t>
            </a:r>
            <a:r>
              <a:rPr lang="en-US" sz="1800" dirty="0" smtClean="0">
                <a:solidFill>
                  <a:srgbClr val="000000"/>
                </a:solidFill>
              </a:rPr>
              <a:t>heuristics not that good. Gene tree </a:t>
            </a:r>
            <a:r>
              <a:rPr lang="en-US" sz="1800" dirty="0">
                <a:solidFill>
                  <a:srgbClr val="000000"/>
                </a:solidFill>
              </a:rPr>
              <a:t>c</a:t>
            </a:r>
            <a:r>
              <a:rPr lang="en-US" sz="1800" dirty="0" smtClean="0">
                <a:solidFill>
                  <a:srgbClr val="000000"/>
                </a:solidFill>
              </a:rPr>
              <a:t>onflict is a major issue.</a:t>
            </a:r>
          </a:p>
          <a:p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 smtClean="0">
                <a:solidFill>
                  <a:srgbClr val="000000"/>
                </a:solidFill>
              </a:rPr>
              <a:t>“Big Data” complexity: errors in input, fragmentary and missing data, </a:t>
            </a:r>
          </a:p>
          <a:p>
            <a:r>
              <a:rPr lang="en-US" sz="1800" dirty="0">
                <a:solidFill>
                  <a:srgbClr val="000000"/>
                </a:solidFill>
              </a:rPr>
              <a:t>	</a:t>
            </a:r>
            <a:r>
              <a:rPr lang="en-US" sz="1800" dirty="0" smtClean="0">
                <a:solidFill>
                  <a:srgbClr val="000000"/>
                </a:solidFill>
              </a:rPr>
              <a:t>model misspecification, etc.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500958" y="179388"/>
            <a:ext cx="835766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smtClean="0"/>
              <a:t>The Tree of Life: </a:t>
            </a:r>
            <a:r>
              <a:rPr lang="en-US" sz="3200" i="1" dirty="0" smtClean="0">
                <a:solidFill>
                  <a:srgbClr val="0000FF"/>
                </a:solidFill>
              </a:rPr>
              <a:t>Big Data Challenges</a:t>
            </a:r>
            <a:endParaRPr lang="en-US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080458" y="1247595"/>
            <a:ext cx="336191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Large datasets: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100,000+ sequences</a:t>
            </a:r>
          </a:p>
          <a:p>
            <a:r>
              <a:rPr lang="en-US" sz="2400" dirty="0" smtClean="0"/>
              <a:t>         10,000+ genes</a:t>
            </a:r>
          </a:p>
          <a:p>
            <a:r>
              <a:rPr lang="en-US" sz="2400" dirty="0" smtClean="0"/>
              <a:t>“</a:t>
            </a:r>
            <a:r>
              <a:rPr lang="en-US" sz="2400" dirty="0" err="1" smtClean="0"/>
              <a:t>BigData</a:t>
            </a:r>
            <a:r>
              <a:rPr lang="en-US" sz="2400" dirty="0" smtClean="0"/>
              <a:t>” complexity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450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3988" cy="11445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03" rIns="0" bIns="0"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 smtClean="0"/>
              <a:t>Warnow Laboratory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581400"/>
            <a:ext cx="8763000" cy="27432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602" rIns="0" bIns="0">
            <a:normAutofit fontScale="92500" lnSpcReduction="20000"/>
          </a:bodyPr>
          <a:lstStyle/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PhD students: </a:t>
            </a:r>
            <a:r>
              <a:rPr lang="en-US" sz="2000" dirty="0" err="1" smtClean="0"/>
              <a:t>Siavash</a:t>
            </a:r>
            <a:r>
              <a:rPr lang="en-US" sz="2000" dirty="0" smtClean="0"/>
              <a:t> </a:t>
            </a:r>
            <a:r>
              <a:rPr lang="en-US" sz="2000" dirty="0" err="1" smtClean="0"/>
              <a:t>Mirarab</a:t>
            </a:r>
            <a:r>
              <a:rPr lang="en-US" sz="2000" dirty="0" smtClean="0"/>
              <a:t>*, Nam Nguyen, and Md. S. </a:t>
            </a:r>
            <a:r>
              <a:rPr lang="en-US" sz="2000" dirty="0" err="1" smtClean="0"/>
              <a:t>Bayzid</a:t>
            </a:r>
            <a:r>
              <a:rPr lang="en-US" sz="2000" dirty="0" smtClean="0"/>
              <a:t>**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Undergrad: </a:t>
            </a:r>
            <a:r>
              <a:rPr lang="en-US" sz="2000" dirty="0" err="1" smtClean="0"/>
              <a:t>Keerthana</a:t>
            </a:r>
            <a:r>
              <a:rPr lang="en-US" sz="2000" dirty="0" smtClean="0"/>
              <a:t> Kumar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Lab Website: </a:t>
            </a:r>
            <a:r>
              <a:rPr lang="en-US" sz="2000" dirty="0" smtClean="0">
                <a:hlinkClick r:id="rId3"/>
              </a:rPr>
              <a:t>http://www.cs.utexas.edu/users/phylo</a:t>
            </a:r>
            <a:r>
              <a:rPr lang="en-US" sz="2000" dirty="0" smtClean="0"/>
              <a:t> 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000" dirty="0"/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b="1" dirty="0" smtClean="0"/>
              <a:t>Funding</a:t>
            </a:r>
            <a:r>
              <a:rPr lang="en-US" sz="2000" dirty="0" smtClean="0"/>
              <a:t>: Guggenheim Foundation, Packard, NSF, Microsoft Research New England, David </a:t>
            </a:r>
            <a:r>
              <a:rPr lang="en-US" sz="2000" dirty="0" err="1" smtClean="0"/>
              <a:t>Bruton</a:t>
            </a:r>
            <a:r>
              <a:rPr lang="en-US" sz="2000" dirty="0" smtClean="0"/>
              <a:t> Jr. Centennial Professorship, and TACC (Texas Advanced Computing Center)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TACC </a:t>
            </a:r>
            <a:r>
              <a:rPr lang="en-US" sz="2000" dirty="0" smtClean="0"/>
              <a:t>and </a:t>
            </a:r>
            <a:r>
              <a:rPr lang="en-US" sz="2000" smtClean="0"/>
              <a:t>UTCS </a:t>
            </a:r>
            <a:r>
              <a:rPr lang="en-US" sz="2000"/>
              <a:t>c</a:t>
            </a:r>
            <a:r>
              <a:rPr lang="en-US" sz="2000" smtClean="0"/>
              <a:t>omputational </a:t>
            </a:r>
            <a:r>
              <a:rPr lang="en-US" sz="2000" dirty="0" smtClean="0"/>
              <a:t>resources</a:t>
            </a:r>
            <a:endParaRPr lang="en-US" sz="2000" b="1" dirty="0" smtClean="0"/>
          </a:p>
          <a:p>
            <a:pPr marL="107950" indent="0" defTabSz="449263" eaLnBrk="1" hangingPunct="1">
              <a:lnSpc>
                <a:spcPct val="90000"/>
              </a:lnSpc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 smtClean="0"/>
              <a:t>*  </a:t>
            </a:r>
            <a:r>
              <a:rPr lang="en-US" sz="1600" dirty="0" smtClean="0"/>
              <a:t>Supported by HHMI </a:t>
            </a:r>
            <a:r>
              <a:rPr lang="en-US" sz="1600" dirty="0" err="1" smtClean="0"/>
              <a:t>Predoctoral</a:t>
            </a:r>
            <a:r>
              <a:rPr lang="en-US" sz="1600" dirty="0" smtClean="0"/>
              <a:t> Fellowship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1600" dirty="0" smtClean="0"/>
              <a:t>** Supported by Fulbright Foundation </a:t>
            </a:r>
            <a:r>
              <a:rPr lang="en-US" sz="1600" dirty="0" err="1" smtClean="0"/>
              <a:t>Predoctoral</a:t>
            </a:r>
            <a:r>
              <a:rPr lang="en-US" sz="1600" dirty="0" smtClean="0"/>
              <a:t> Fellowship</a:t>
            </a:r>
            <a:endParaRPr lang="en-US" sz="1600" dirty="0"/>
          </a:p>
        </p:txBody>
      </p:sp>
      <p:pic>
        <p:nvPicPr>
          <p:cNvPr id="162819" name="Picture 12" descr="siava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752600"/>
            <a:ext cx="13795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0" name="Picture 13" descr="warn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38" y="1752600"/>
            <a:ext cx="11985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1" name="Picture 1" descr="nam-nguye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1828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2" name="Picture 2" descr="bayzi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0"/>
            <a:ext cx="1262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3" name="Picture 1" descr="n021zsi2b1rwbredjb5g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20907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Computational Phylogenetics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en-US" dirty="0" smtClean="0"/>
              <a:t>Interesting combination of</a:t>
            </a:r>
          </a:p>
          <a:p>
            <a:pPr lvl="1">
              <a:defRPr/>
            </a:pPr>
            <a:r>
              <a:rPr lang="en-US" dirty="0" smtClean="0"/>
              <a:t>statistical estimation under Markov models of evolution</a:t>
            </a:r>
          </a:p>
          <a:p>
            <a:pPr lvl="1">
              <a:defRPr/>
            </a:pPr>
            <a:r>
              <a:rPr lang="en-US" dirty="0" smtClean="0"/>
              <a:t>mathematical </a:t>
            </a:r>
            <a:r>
              <a:rPr lang="en-US" dirty="0" err="1" smtClean="0"/>
              <a:t>modelling</a:t>
            </a:r>
            <a:r>
              <a:rPr lang="en-US" dirty="0" smtClean="0"/>
              <a:t> </a:t>
            </a:r>
          </a:p>
          <a:p>
            <a:pPr lvl="1">
              <a:defRPr/>
            </a:pPr>
            <a:r>
              <a:rPr lang="en-US" dirty="0"/>
              <a:t>g</a:t>
            </a:r>
            <a:r>
              <a:rPr lang="en-US" dirty="0" smtClean="0"/>
              <a:t>raph theory and </a:t>
            </a:r>
            <a:r>
              <a:rPr lang="en-US" dirty="0" err="1" smtClean="0"/>
              <a:t>combinatorics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machine learning and data mining</a:t>
            </a:r>
          </a:p>
          <a:p>
            <a:pPr lvl="1">
              <a:defRPr/>
            </a:pPr>
            <a:r>
              <a:rPr lang="en-US" dirty="0" smtClean="0"/>
              <a:t>heuristics for NP-hard optimization problems</a:t>
            </a:r>
          </a:p>
          <a:p>
            <a:pPr lvl="1">
              <a:defRPr/>
            </a:pPr>
            <a:r>
              <a:rPr lang="en-US" dirty="0" smtClean="0"/>
              <a:t>high performance computing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Testing involves massive simulations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pertree_procedure_summa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0"/>
            <a:ext cx="9144000" cy="63304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76473" y="6467229"/>
            <a:ext cx="279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</a:t>
            </a:r>
            <a:r>
              <a:rPr lang="en-US" dirty="0" err="1" smtClean="0"/>
              <a:t>ioteaching.wordpress.com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90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FF9933"/>
    </a:accent1>
    <a:accent2>
      <a:srgbClr val="003299"/>
    </a:accent2>
    <a:accent3>
      <a:srgbClr val="FFFFFF"/>
    </a:accent3>
    <a:accent4>
      <a:srgbClr val="000000"/>
    </a:accent4>
    <a:accent5>
      <a:srgbClr val="FFCAAD"/>
    </a:accent5>
    <a:accent6>
      <a:srgbClr val="002C8A"/>
    </a:accent6>
    <a:hlink>
      <a:srgbClr val="008004"/>
    </a:hlink>
    <a:folHlink>
      <a:srgbClr val="E44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13449</TotalTime>
  <Words>8719</Words>
  <Application>Microsoft Macintosh PowerPoint</Application>
  <PresentationFormat>On-screen Show (4:3)</PresentationFormat>
  <Paragraphs>1542</Paragraphs>
  <Slides>155</Slides>
  <Notes>94</Notes>
  <HiddenSlides>7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155</vt:i4>
      </vt:variant>
    </vt:vector>
  </HeadingPairs>
  <TitlesOfParts>
    <vt:vector size="157" baseType="lpstr">
      <vt:lpstr>Office Theme</vt:lpstr>
      <vt:lpstr>Microsoft Equation</vt:lpstr>
      <vt:lpstr>Supertrees and the Tree of Life</vt:lpstr>
      <vt:lpstr>Phylogeny (evolutionary tree)</vt:lpstr>
      <vt:lpstr>PowerPoint Presentation</vt:lpstr>
      <vt:lpstr>DNA Sequence Evolution (Idealized)</vt:lpstr>
      <vt:lpstr>PowerPoint Presentation</vt:lpstr>
      <vt:lpstr>Markov Model of Site Evolution</vt:lpstr>
      <vt:lpstr>PowerPoint Presentation</vt:lpstr>
      <vt:lpstr>The “real” problem</vt:lpstr>
      <vt:lpstr>Indels (insertions and deletions)</vt:lpstr>
      <vt:lpstr>PowerPoint Presentation</vt:lpstr>
      <vt:lpstr>Input: unaligned sequences</vt:lpstr>
      <vt:lpstr>Phase 1: Alignment</vt:lpstr>
      <vt:lpstr>Phase 2: Construct tree</vt:lpstr>
      <vt:lpstr>Multiple Sequence Alignment (MSA):  another grand challenge1</vt:lpstr>
      <vt:lpstr>PowerPoint Presentation</vt:lpstr>
      <vt:lpstr>PowerPoint Presentation</vt:lpstr>
      <vt:lpstr>PowerPoint Presentation</vt:lpstr>
      <vt:lpstr>PowerPoint Presentation</vt:lpstr>
      <vt:lpstr>Supertree Methods</vt:lpstr>
      <vt:lpstr>Supertree Methods</vt:lpstr>
      <vt:lpstr>Supertree Methods</vt:lpstr>
      <vt:lpstr>This talk</vt:lpstr>
      <vt:lpstr>Research Agenda</vt:lpstr>
      <vt:lpstr>Computational Phylogenetics</vt:lpstr>
      <vt:lpstr>Sampling multiple genes from multiple species</vt:lpstr>
      <vt:lpstr>Phylogenomics</vt:lpstr>
      <vt:lpstr>Constructing trees from subtrees</vt:lpstr>
      <vt:lpstr>Supertree Estimation</vt:lpstr>
      <vt:lpstr>Supertree Estimation</vt:lpstr>
      <vt:lpstr>Supertree Estimation</vt:lpstr>
      <vt:lpstr>Many Supertree Methods</vt:lpstr>
      <vt:lpstr>MRP: Matrix Representation with Parsimony</vt:lpstr>
      <vt:lpstr>“Combined Analysis”  (e.g., Maximum Likelihood on the concatenated alignment)</vt:lpstr>
      <vt:lpstr>Quantifying Tree Error</vt:lpstr>
      <vt:lpstr>Tree Error of MRP vs. Concatenation with ML</vt:lpstr>
      <vt:lpstr>Supertrees vs. Combined Analysis</vt:lpstr>
      <vt:lpstr>Supertrees vs. Combined Analysis</vt:lpstr>
      <vt:lpstr>SuperFine</vt:lpstr>
      <vt:lpstr>SuperFine-boosting: improves MRP</vt:lpstr>
      <vt:lpstr>SuperFine</vt:lpstr>
      <vt:lpstr>Quantifying Tree Error</vt:lpstr>
      <vt:lpstr>Obtaining a supertree with low FP</vt:lpstr>
      <vt:lpstr>Strict Consensus Merger (SCM)</vt:lpstr>
      <vt:lpstr>Theoretical results for SCM</vt:lpstr>
      <vt:lpstr>Empirical Performance of SCM</vt:lpstr>
      <vt:lpstr>Part II of SuperFine</vt:lpstr>
      <vt:lpstr>Resolving a single polytomy, v, using MRP</vt:lpstr>
      <vt:lpstr>Part 1 of SuperFine</vt:lpstr>
      <vt:lpstr>Part II, Step 1 of SuperFine</vt:lpstr>
      <vt:lpstr>Relabelling produces small source trees</vt:lpstr>
      <vt:lpstr>Part II, Step 2: Apply MRP to the collection of reduced source trees</vt:lpstr>
      <vt:lpstr>Part II, Step 3: Replace polytomy using  tree from MRP</vt:lpstr>
      <vt:lpstr>SuperFine-boosting: improves MRP</vt:lpstr>
      <vt:lpstr>SuperFine is also much faster</vt:lpstr>
      <vt:lpstr>SuperFine-boosting</vt:lpstr>
      <vt:lpstr>Applications of SCM or SuperFine</vt:lpstr>
      <vt:lpstr>Applications of SCM or SuperFine</vt:lpstr>
      <vt:lpstr>DACTAL</vt:lpstr>
      <vt:lpstr>Multiple Sequence Alignment (MSA):  another grand challenge1</vt:lpstr>
      <vt:lpstr>DACTAL</vt:lpstr>
      <vt:lpstr>DACTAL: divide-and-conquer trees (almost) without alignment</vt:lpstr>
      <vt:lpstr>Recursive Decomposition</vt:lpstr>
      <vt:lpstr>Recursive Decomposition</vt:lpstr>
      <vt:lpstr>Recursive Decomposition</vt:lpstr>
      <vt:lpstr>Recursive Decomposition</vt:lpstr>
      <vt:lpstr>Current Tree and centroid edge e</vt:lpstr>
      <vt:lpstr>Current tree around edge e</vt:lpstr>
      <vt:lpstr>X = {nearest leaves in each subtree} A, B, C, and D are 4 subtrees around e</vt:lpstr>
      <vt:lpstr>Decomposition into 4 overlapping sets</vt:lpstr>
      <vt:lpstr>4 overlapping subsets:  A+X, B+X, C+X, and D+X</vt:lpstr>
      <vt:lpstr>Theoretical Guarantee for DACTAL</vt:lpstr>
      <vt:lpstr>PowerPoint Presentation</vt:lpstr>
      <vt:lpstr>PowerPoint Presentation</vt:lpstr>
      <vt:lpstr>DACTAL more accurate than all standard methods, and much faster than SATé   Average results on 3 large RNA datasets (6K to 28K)</vt:lpstr>
      <vt:lpstr>Applications of SCM or SuperFine</vt:lpstr>
      <vt:lpstr>Markov Model of Site Evolution</vt:lpstr>
      <vt:lpstr>Statistical Consistency</vt:lpstr>
      <vt:lpstr>PowerPoint Presentation</vt:lpstr>
      <vt:lpstr>Neighbor Joining on large diameter trees</vt:lpstr>
      <vt:lpstr>“Convergence rate” or sequence length requirement</vt:lpstr>
      <vt:lpstr>afc methods (Warnow et al., 1999)</vt:lpstr>
      <vt:lpstr>Statistical consistency, exponential convergence, and absolute fast convergence (afc)</vt:lpstr>
      <vt:lpstr>PowerPoint Presentation</vt:lpstr>
      <vt:lpstr>Fast-converging methods (and related work)</vt:lpstr>
      <vt:lpstr>DCM1-boosting:  Warnow, St. John, and Moret, SODA 2001</vt:lpstr>
      <vt:lpstr>DCM1 Decompositions</vt:lpstr>
      <vt:lpstr>Neighbor Joining on large diameter trees</vt:lpstr>
      <vt:lpstr>Chordal graph algorithms yield phylogeny estimation from polynomial length sequences </vt:lpstr>
      <vt:lpstr>Summary</vt:lpstr>
      <vt:lpstr>Meta-Methods</vt:lpstr>
      <vt:lpstr>Phylogenetic “boosters” </vt:lpstr>
      <vt:lpstr>Phylogenetic “boosters” </vt:lpstr>
      <vt:lpstr>Phylogenetic “boosters” </vt:lpstr>
      <vt:lpstr>Other Research in My Lab</vt:lpstr>
      <vt:lpstr>Research Agenda</vt:lpstr>
      <vt:lpstr>PowerPoint Presentation</vt:lpstr>
      <vt:lpstr>Warnow Laboratory</vt:lpstr>
      <vt:lpstr>Computational Phylogenetics</vt:lpstr>
      <vt:lpstr>PowerPoint Presentation</vt:lpstr>
      <vt:lpstr>Part II: Species Tree Estimation in the presence of ILS</vt:lpstr>
      <vt:lpstr>Incomplete Lineage Sorting (ILS)</vt:lpstr>
      <vt:lpstr>Species tree estimation: difficult, even for small datasets!</vt:lpstr>
      <vt:lpstr>The Coalescent</vt:lpstr>
      <vt:lpstr>Gene tree in a species tree</vt:lpstr>
      <vt:lpstr>Lineage Sorting</vt:lpstr>
      <vt:lpstr>1KP: Thousand Transcriptome Project</vt:lpstr>
      <vt:lpstr>Avian Phylogenomics Project</vt:lpstr>
      <vt:lpstr>Key observation:  Under the multi-species coalescent model, the species tree  defines a probability distribution on the gene trees</vt:lpstr>
      <vt:lpstr>Two competing approaches </vt:lpstr>
      <vt:lpstr>How to compute a species tree?</vt:lpstr>
      <vt:lpstr>How to compute a species tree?</vt:lpstr>
      <vt:lpstr>How to compute a species tree?</vt:lpstr>
      <vt:lpstr>How to compute a species tree?</vt:lpstr>
      <vt:lpstr>How to compute a species tree?</vt:lpstr>
      <vt:lpstr>How to compute a species tree?</vt:lpstr>
      <vt:lpstr>How to compute a species tree?</vt:lpstr>
      <vt:lpstr>How to compute a species tree?</vt:lpstr>
      <vt:lpstr>How to compute a species tree?</vt:lpstr>
      <vt:lpstr>Statistical Consistency</vt:lpstr>
      <vt:lpstr>Questions </vt:lpstr>
      <vt:lpstr>Statistically consistent under ILS? </vt:lpstr>
      <vt:lpstr>Impact of Gene Tree Estimation Error on MP-EST</vt:lpstr>
      <vt:lpstr>Problem: poor gene trees</vt:lpstr>
      <vt:lpstr>Problem: poor gene trees</vt:lpstr>
      <vt:lpstr>Problem: poor gene trees</vt:lpstr>
      <vt:lpstr>PowerPoint Presentation</vt:lpstr>
      <vt:lpstr>Questions </vt:lpstr>
      <vt:lpstr>Questions </vt:lpstr>
      <vt:lpstr>Addressing gene tree estimation error</vt:lpstr>
      <vt:lpstr>Addressing gene tree estimation error</vt:lpstr>
      <vt:lpstr>Technique #2: Bin-and-Conquer?</vt:lpstr>
      <vt:lpstr>Technique #2: Bin-and-Conquer?</vt:lpstr>
      <vt:lpstr>Statistical binning</vt:lpstr>
      <vt:lpstr>Statistical binning</vt:lpstr>
      <vt:lpstr>Balanced Statistical Binning</vt:lpstr>
      <vt:lpstr>Statistical binning vs. unbinned</vt:lpstr>
      <vt:lpstr>Avian Phylogenomics Project</vt:lpstr>
      <vt:lpstr>Avian Phylogeny</vt:lpstr>
      <vt:lpstr>Avian Phylogeny</vt:lpstr>
      <vt:lpstr>Avian Simulation – 14,000 genes</vt:lpstr>
      <vt:lpstr>Avian Simulation – 14,000 genes</vt:lpstr>
      <vt:lpstr>Avian Phylogeny</vt:lpstr>
      <vt:lpstr>Avian Phylogeny</vt:lpstr>
      <vt:lpstr>To consider</vt:lpstr>
      <vt:lpstr>Basic Questions </vt:lpstr>
      <vt:lpstr>Additional Statistical Questions</vt:lpstr>
      <vt:lpstr>Summary</vt:lpstr>
      <vt:lpstr>Mammalian Simulation Study</vt:lpstr>
      <vt:lpstr>Mammalian simulation</vt:lpstr>
      <vt:lpstr>Results on 11-taxon datasets with weak ILS</vt:lpstr>
      <vt:lpstr>*BEAST better than Maximum Likelihood</vt:lpstr>
      <vt:lpstr>Statistically consistent methods </vt:lpstr>
      <vt:lpstr>Naïve binning vs. unbinned: 50 genes</vt:lpstr>
      <vt:lpstr>Naïve binning vs. unbinned, 100 genes</vt:lpstr>
      <vt:lpstr>Naïve binning vs. unbinned: 50 genes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Algorithms, Statistics, and  Big Data in Biology</dc:title>
  <dc:creator>Tandy Warnow</dc:creator>
  <cp:lastModifiedBy>Tandy Warnow</cp:lastModifiedBy>
  <cp:revision>384</cp:revision>
  <cp:lastPrinted>2013-11-18T00:29:55Z</cp:lastPrinted>
  <dcterms:created xsi:type="dcterms:W3CDTF">2013-06-06T22:08:54Z</dcterms:created>
  <dcterms:modified xsi:type="dcterms:W3CDTF">2013-11-18T12:16:11Z</dcterms:modified>
</cp:coreProperties>
</file>