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2.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5"/>
  </p:notesMasterIdLst>
  <p:sldIdLst>
    <p:sldId id="256" r:id="rId2"/>
    <p:sldId id="563" r:id="rId3"/>
    <p:sldId id="375" r:id="rId4"/>
    <p:sldId id="538" r:id="rId5"/>
    <p:sldId id="474" r:id="rId6"/>
    <p:sldId id="549" r:id="rId7"/>
    <p:sldId id="378" r:id="rId8"/>
    <p:sldId id="379" r:id="rId9"/>
    <p:sldId id="380" r:id="rId10"/>
    <p:sldId id="319" r:id="rId11"/>
    <p:sldId id="320" r:id="rId12"/>
    <p:sldId id="321" r:id="rId13"/>
    <p:sldId id="322" r:id="rId14"/>
    <p:sldId id="323" r:id="rId15"/>
    <p:sldId id="544" r:id="rId16"/>
    <p:sldId id="545" r:id="rId17"/>
    <p:sldId id="533" r:id="rId18"/>
    <p:sldId id="558" r:id="rId19"/>
    <p:sldId id="318" r:id="rId20"/>
    <p:sldId id="422" r:id="rId21"/>
    <p:sldId id="539" r:id="rId22"/>
    <p:sldId id="325" r:id="rId23"/>
    <p:sldId id="324" r:id="rId24"/>
    <p:sldId id="326" r:id="rId25"/>
    <p:sldId id="327" r:id="rId26"/>
    <p:sldId id="383" r:id="rId27"/>
    <p:sldId id="384" r:id="rId28"/>
    <p:sldId id="386" r:id="rId29"/>
    <p:sldId id="387" r:id="rId30"/>
    <p:sldId id="406" r:id="rId31"/>
    <p:sldId id="371" r:id="rId32"/>
    <p:sldId id="372" r:id="rId33"/>
    <p:sldId id="548" r:id="rId34"/>
    <p:sldId id="556" r:id="rId35"/>
    <p:sldId id="547" r:id="rId36"/>
    <p:sldId id="564" r:id="rId37"/>
    <p:sldId id="532" r:id="rId38"/>
    <p:sldId id="566" r:id="rId39"/>
    <p:sldId id="511" r:id="rId40"/>
    <p:sldId id="512" r:id="rId41"/>
    <p:sldId id="513" r:id="rId42"/>
    <p:sldId id="514" r:id="rId43"/>
    <p:sldId id="567" r:id="rId44"/>
    <p:sldId id="565" r:id="rId45"/>
    <p:sldId id="537" r:id="rId46"/>
    <p:sldId id="590" r:id="rId47"/>
    <p:sldId id="520" r:id="rId48"/>
    <p:sldId id="519" r:id="rId49"/>
    <p:sldId id="560" r:id="rId50"/>
    <p:sldId id="561" r:id="rId51"/>
    <p:sldId id="552" r:id="rId52"/>
    <p:sldId id="550" r:id="rId53"/>
    <p:sldId id="403" r:id="rId54"/>
    <p:sldId id="527" r:id="rId55"/>
    <p:sldId id="285" r:id="rId56"/>
    <p:sldId id="583" r:id="rId57"/>
    <p:sldId id="584" r:id="rId58"/>
    <p:sldId id="585" r:id="rId59"/>
    <p:sldId id="587" r:id="rId60"/>
    <p:sldId id="588" r:id="rId61"/>
    <p:sldId id="589" r:id="rId62"/>
    <p:sldId id="576" r:id="rId63"/>
    <p:sldId id="577" r:id="rId64"/>
    <p:sldId id="578" r:id="rId65"/>
    <p:sldId id="579" r:id="rId66"/>
    <p:sldId id="580" r:id="rId67"/>
    <p:sldId id="581" r:id="rId68"/>
    <p:sldId id="582" r:id="rId69"/>
    <p:sldId id="569" r:id="rId70"/>
    <p:sldId id="570" r:id="rId71"/>
    <p:sldId id="571" r:id="rId72"/>
    <p:sldId id="572" r:id="rId73"/>
    <p:sldId id="574" r:id="rId74"/>
    <p:sldId id="575" r:id="rId75"/>
    <p:sldId id="568" r:id="rId76"/>
    <p:sldId id="555" r:id="rId77"/>
    <p:sldId id="554" r:id="rId78"/>
    <p:sldId id="562" r:id="rId79"/>
    <p:sldId id="551" r:id="rId80"/>
    <p:sldId id="396" r:id="rId81"/>
    <p:sldId id="531" r:id="rId82"/>
    <p:sldId id="530" r:id="rId83"/>
    <p:sldId id="485" r:id="rId84"/>
    <p:sldId id="528" r:id="rId85"/>
    <p:sldId id="529" r:id="rId86"/>
    <p:sldId id="494" r:id="rId87"/>
    <p:sldId id="427" r:id="rId88"/>
    <p:sldId id="433" r:id="rId89"/>
    <p:sldId id="457" r:id="rId90"/>
    <p:sldId id="459" r:id="rId91"/>
    <p:sldId id="442" r:id="rId92"/>
    <p:sldId id="493" r:id="rId93"/>
    <p:sldId id="465" r:id="rId94"/>
    <p:sldId id="491" r:id="rId95"/>
    <p:sldId id="424" r:id="rId96"/>
    <p:sldId id="497" r:id="rId97"/>
    <p:sldId id="495" r:id="rId98"/>
    <p:sldId id="498" r:id="rId99"/>
    <p:sldId id="499" r:id="rId100"/>
    <p:sldId id="483" r:id="rId101"/>
    <p:sldId id="407" r:id="rId102"/>
    <p:sldId id="404" r:id="rId103"/>
    <p:sldId id="440" r:id="rId104"/>
    <p:sldId id="432" r:id="rId105"/>
    <p:sldId id="460" r:id="rId106"/>
    <p:sldId id="461" r:id="rId107"/>
    <p:sldId id="464" r:id="rId108"/>
    <p:sldId id="463" r:id="rId109"/>
    <p:sldId id="466" r:id="rId110"/>
    <p:sldId id="456" r:id="rId111"/>
    <p:sldId id="374" r:id="rId112"/>
    <p:sldId id="266" r:id="rId113"/>
    <p:sldId id="287" r:id="rId1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76" y="-10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644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notesMaster" Target="notesMasters/notesMaster1.xml"/><Relationship Id="rId116" Type="http://schemas.openxmlformats.org/officeDocument/2006/relationships/printerSettings" Target="printerSettings/printerSettings1.bin"/><Relationship Id="rId117" Type="http://schemas.openxmlformats.org/officeDocument/2006/relationships/presProps" Target="presProps.xml"/><Relationship Id="rId118" Type="http://schemas.openxmlformats.org/officeDocument/2006/relationships/viewProps" Target="viewProps.xml"/><Relationship Id="rId119" Type="http://schemas.openxmlformats.org/officeDocument/2006/relationships/theme" Target="theme/theme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46CA5-8DE3-2B46-ADDC-6529395AA0B6}" type="datetimeFigureOut">
              <a:rPr lang="en-US" smtClean="0"/>
              <a:t>12/2/14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D0264-F79C-7441-A69D-563981CA0EEB}" type="slidenum">
              <a:rPr lang="en-US" smtClean="0"/>
              <a:t>‹#›</a:t>
            </a:fld>
            <a:endParaRPr lang="en-US"/>
          </a:p>
        </p:txBody>
      </p:sp>
    </p:spTree>
    <p:extLst>
      <p:ext uri="{BB962C8B-B14F-4D97-AF65-F5344CB8AC3E}">
        <p14:creationId xmlns:p14="http://schemas.microsoft.com/office/powerpoint/2010/main" val="2111225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FCB5AF-9135-E746-AC87-38A76588CB17}" type="slidenum">
              <a:rPr lang="en-US" sz="1200"/>
              <a:pPr/>
              <a:t>5</a:t>
            </a:fld>
            <a:endParaRPr lang="en-US" sz="1200"/>
          </a:p>
        </p:txBody>
      </p:sp>
      <p:sp>
        <p:nvSpPr>
          <p:cNvPr id="243714" name="Rectangle 1026"/>
          <p:cNvSpPr>
            <a:spLocks noGrp="1" noRot="1" noChangeAspect="1" noChangeArrowheads="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14339"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7BA2542-7AF3-D540-BB50-3997D673CE2F}" type="slidenum">
              <a:rPr lang="en-US" sz="1200"/>
              <a:pPr/>
              <a:t>14</a:t>
            </a:fld>
            <a:endParaRPr lang="en-US" sz="1200"/>
          </a:p>
        </p:txBody>
      </p:sp>
      <p:sp>
        <p:nvSpPr>
          <p:cNvPr id="6349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C349B9-166E-B442-B3E6-B054961DF609}" type="slidenum">
              <a:rPr lang="en-US" sz="1200"/>
              <a:pPr/>
              <a:t>17</a:t>
            </a:fld>
            <a:endParaRPr lang="en-US" sz="1200"/>
          </a:p>
        </p:txBody>
      </p:sp>
      <p:sp>
        <p:nvSpPr>
          <p:cNvPr id="72192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192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B22762-729E-C740-A34C-C776A071002D}" type="slidenum">
              <a:rPr lang="en-US" sz="1200"/>
              <a:pPr/>
              <a:t>18</a:t>
            </a:fld>
            <a:endParaRPr lang="en-US" sz="120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7BA2542-7AF3-D540-BB50-3997D673CE2F}" type="slidenum">
              <a:rPr lang="en-US" sz="1200"/>
              <a:pPr/>
              <a:t>21</a:t>
            </a:fld>
            <a:endParaRPr lang="en-US" sz="1200"/>
          </a:p>
        </p:txBody>
      </p:sp>
      <p:sp>
        <p:nvSpPr>
          <p:cNvPr id="6349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7E1726-938B-4E4E-BDA1-4D903125EA7E}" type="slidenum">
              <a:rPr lang="en-US" sz="1200"/>
              <a:pPr/>
              <a:t>22</a:t>
            </a:fld>
            <a:endParaRPr lang="en-US" sz="1200"/>
          </a:p>
        </p:txBody>
      </p:sp>
      <p:sp>
        <p:nvSpPr>
          <p:cNvPr id="3174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C737BE-4E36-BF47-8FC7-E4E158EE381C}" type="slidenum">
              <a:rPr lang="en-US" sz="1200"/>
              <a:pPr/>
              <a:t>23</a:t>
            </a:fld>
            <a:endParaRPr lang="en-US" sz="1200"/>
          </a:p>
        </p:txBody>
      </p:sp>
      <p:sp>
        <p:nvSpPr>
          <p:cNvPr id="636930"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36931"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165E38-4151-334E-B583-6170B2062EC0}" type="slidenum">
              <a:rPr lang="en-US" sz="1200"/>
              <a:pPr/>
              <a:t>24</a:t>
            </a:fld>
            <a:endParaRPr lang="en-US" sz="1200"/>
          </a:p>
        </p:txBody>
      </p:sp>
      <p:sp>
        <p:nvSpPr>
          <p:cNvPr id="323586" name="Text Box 2"/>
          <p:cNvSpPr txBox="1">
            <a:spLocks noChangeArrowheads="1"/>
          </p:cNvSpPr>
          <p:nvPr/>
        </p:nvSpPr>
        <p:spPr bwMode="auto">
          <a:xfrm>
            <a:off x="3881438"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fld id="{D9D21D44-66B8-EB42-99BC-A6E223796CB9}" type="slidenum">
              <a:rPr lang="en-GB" sz="1300" smtClean="0">
                <a:solidFill>
                  <a:srgbClr val="000000"/>
                </a:solidFill>
                <a:latin typeface="Times New Roman" charset="0"/>
                <a:cs typeface="Arial" charset="0"/>
              </a:rPr>
              <a:pPr algn="r" eaLnBrk="1">
                <a:lnSpc>
                  <a:spcPct val="86000"/>
                </a:lnSpc>
                <a:buClr>
                  <a:srgbClr val="000000"/>
                </a:buClr>
                <a:buSzPct val="45000"/>
                <a:buFont typeface="Wingdings" charset="0"/>
                <a:buNone/>
                <a:defRPr/>
              </a:pPr>
              <a:t>24</a:t>
            </a:fld>
            <a:endParaRPr lang="en-GB" sz="1300" smtClean="0">
              <a:solidFill>
                <a:srgbClr val="000000"/>
              </a:solidFill>
              <a:latin typeface="Times New Roman" charset="0"/>
              <a:cs typeface="Arial" charset="0"/>
            </a:endParaRPr>
          </a:p>
        </p:txBody>
      </p:sp>
      <p:sp>
        <p:nvSpPr>
          <p:cNvPr id="323587" name="Text Box 3"/>
          <p:cNvSpPr txBox="1">
            <a:spLocks noChangeArrowheads="1"/>
          </p:cNvSpPr>
          <p:nvPr/>
        </p:nvSpPr>
        <p:spPr bwMode="auto">
          <a:xfrm>
            <a:off x="0"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323588" name="Text Box 4"/>
          <p:cNvSpPr txBox="1">
            <a:spLocks noChangeArrowheads="1"/>
          </p:cNvSpPr>
          <p:nvPr/>
        </p:nvSpPr>
        <p:spPr bwMode="auto">
          <a:xfrm>
            <a:off x="0"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323589" name="Text Box 5"/>
          <p:cNvSpPr txBox="1">
            <a:spLocks noChangeArrowheads="1"/>
          </p:cNvSpPr>
          <p:nvPr/>
        </p:nvSpPr>
        <p:spPr bwMode="auto">
          <a:xfrm>
            <a:off x="3881438"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323590" name="Text Box 6"/>
          <p:cNvSpPr txBox="1">
            <a:spLocks noChangeArrowheads="1"/>
          </p:cNvSpPr>
          <p:nvPr/>
        </p:nvSpPr>
        <p:spPr bwMode="auto">
          <a:xfrm>
            <a:off x="1209675" y="685800"/>
            <a:ext cx="44386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23591" name="Text Box 7"/>
          <p:cNvSpPr txBox="1">
            <a:spLocks noGrp="1" noChangeArrowheads="1"/>
          </p:cNvSpPr>
          <p:nvPr>
            <p:ph type="body"/>
          </p:nvPr>
        </p:nvSpPr>
        <p:spPr>
          <a:xfrm>
            <a:off x="685800" y="4341813"/>
            <a:ext cx="5486400" cy="4122737"/>
          </a:xfr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a:defRPr sz="1200">
                <a:solidFill>
                  <a:schemeClr val="tx1"/>
                </a:solidFill>
                <a:latin typeface="Arial" charset="0"/>
                <a:ea typeface="ＭＳ Ｐゴシック" charset="0"/>
                <a:cs typeface="ＭＳ Ｐゴシック" charset="0"/>
              </a:defRPr>
            </a:lvl1pPr>
            <a:lvl2pPr marL="742950" indent="-285750" defTabSz="457200">
              <a:defRPr sz="1200">
                <a:solidFill>
                  <a:schemeClr val="tx1"/>
                </a:solidFill>
                <a:latin typeface="Arial" charset="0"/>
                <a:ea typeface="ＭＳ Ｐゴシック" charset="0"/>
              </a:defRPr>
            </a:lvl2pPr>
            <a:lvl3pPr marL="1143000" indent="-228600" defTabSz="457200">
              <a:defRPr sz="1200">
                <a:solidFill>
                  <a:schemeClr val="tx1"/>
                </a:solidFill>
                <a:latin typeface="Arial" charset="0"/>
                <a:ea typeface="ＭＳ Ｐゴシック" charset="0"/>
              </a:defRPr>
            </a:lvl3pPr>
            <a:lvl4pPr marL="1600200" indent="-228600" defTabSz="457200">
              <a:defRPr sz="1200">
                <a:solidFill>
                  <a:schemeClr val="tx1"/>
                </a:solidFill>
                <a:latin typeface="Arial" charset="0"/>
                <a:ea typeface="ＭＳ Ｐゴシック" charset="0"/>
              </a:defRPr>
            </a:lvl4pPr>
            <a:lvl5pPr marL="2057400" indent="-228600" defTabSz="457200">
              <a:defRPr sz="1200">
                <a:solidFill>
                  <a:schemeClr val="tx1"/>
                </a:solidFill>
                <a:latin typeface="Arial" charset="0"/>
                <a:ea typeface="ＭＳ Ｐゴシック" charset="0"/>
              </a:defRPr>
            </a:lvl5pPr>
            <a:lvl6pPr marL="2514600" indent="-228600" fontAlgn="base">
              <a:spcBef>
                <a:spcPct val="30000"/>
              </a:spcBef>
              <a:spcAft>
                <a:spcPct val="0"/>
              </a:spcAft>
              <a:defRPr sz="1200">
                <a:solidFill>
                  <a:schemeClr val="tx1"/>
                </a:solidFill>
                <a:latin typeface="Arial" charset="0"/>
                <a:ea typeface="ＭＳ Ｐゴシック" charset="0"/>
              </a:defRPr>
            </a:lvl6pPr>
            <a:lvl7pPr marL="2971800" indent="-228600" fontAlgn="base">
              <a:spcBef>
                <a:spcPct val="30000"/>
              </a:spcBef>
              <a:spcAft>
                <a:spcPct val="0"/>
              </a:spcAft>
              <a:defRPr sz="1200">
                <a:solidFill>
                  <a:schemeClr val="tx1"/>
                </a:solidFill>
                <a:latin typeface="Arial" charset="0"/>
                <a:ea typeface="ＭＳ Ｐゴシック" charset="0"/>
              </a:defRPr>
            </a:lvl7pPr>
            <a:lvl8pPr marL="3429000" indent="-228600" fontAlgn="base">
              <a:spcBef>
                <a:spcPct val="30000"/>
              </a:spcBef>
              <a:spcAft>
                <a:spcPct val="0"/>
              </a:spcAft>
              <a:defRPr sz="1200">
                <a:solidFill>
                  <a:schemeClr val="tx1"/>
                </a:solidFill>
                <a:latin typeface="Arial" charset="0"/>
                <a:ea typeface="ＭＳ Ｐゴシック" charset="0"/>
              </a:defRPr>
            </a:lvl8pPr>
            <a:lvl9pPr marL="3886200" indent="-228600" fontAlgn="base">
              <a:spcBef>
                <a:spcPct val="30000"/>
              </a:spcBef>
              <a:spcAft>
                <a:spcPct val="0"/>
              </a:spcAft>
              <a:defRPr sz="1200">
                <a:solidFill>
                  <a:schemeClr val="tx1"/>
                </a:solidFill>
                <a:latin typeface="Arial" charset="0"/>
                <a:ea typeface="ＭＳ Ｐゴシック" charset="0"/>
              </a:defRPr>
            </a:lvl9pPr>
          </a:lstStyle>
          <a:p>
            <a:pPr eaLnBrk="1" hangingPunct="1">
              <a:defRPr/>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64FCE3-D6B3-FC42-AB62-AB708A46C41E}" type="slidenum">
              <a:rPr lang="en-US" sz="1200"/>
              <a:pPr/>
              <a:t>25</a:t>
            </a:fld>
            <a:endParaRPr lang="en-US" sz="1200"/>
          </a:p>
        </p:txBody>
      </p:sp>
      <p:sp>
        <p:nvSpPr>
          <p:cNvPr id="67586" name="Text Box 2"/>
          <p:cNvSpPr txBox="1">
            <a:spLocks noChangeArrowheads="1"/>
          </p:cNvSpPr>
          <p:nvPr/>
        </p:nvSpPr>
        <p:spPr bwMode="auto">
          <a:xfrm>
            <a:off x="3429000" y="7897813"/>
            <a:ext cx="2622550"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7000"/>
              </a:lnSpc>
              <a:buClr>
                <a:srgbClr val="000000"/>
              </a:buClr>
              <a:buSzPct val="45000"/>
              <a:buFont typeface="Wingdings" charset="0"/>
              <a:buNone/>
              <a:defRPr/>
            </a:pPr>
            <a:fld id="{3D1D9E17-D5BE-604A-8D44-4C90451D2646}" type="slidenum">
              <a:rPr lang="en-GB" sz="1100" smtClean="0">
                <a:solidFill>
                  <a:srgbClr val="000000"/>
                </a:solidFill>
                <a:cs typeface="Arial" charset="0"/>
              </a:rPr>
              <a:pPr algn="r" eaLnBrk="1">
                <a:lnSpc>
                  <a:spcPct val="87000"/>
                </a:lnSpc>
                <a:buClr>
                  <a:srgbClr val="000000"/>
                </a:buClr>
                <a:buSzPct val="45000"/>
                <a:buFont typeface="Wingdings" charset="0"/>
                <a:buNone/>
                <a:defRPr/>
              </a:pPr>
              <a:t>25</a:t>
            </a:fld>
            <a:endParaRPr lang="en-GB" sz="1100" smtClean="0">
              <a:solidFill>
                <a:srgbClr val="000000"/>
              </a:solidFill>
              <a:cs typeface="Arial" charset="0"/>
            </a:endParaRPr>
          </a:p>
        </p:txBody>
      </p:sp>
      <p:sp>
        <p:nvSpPr>
          <p:cNvPr id="67587" name="Text Box 3"/>
          <p:cNvSpPr txBox="1">
            <a:spLocks noChangeArrowheads="1"/>
          </p:cNvSpPr>
          <p:nvPr/>
        </p:nvSpPr>
        <p:spPr bwMode="auto">
          <a:xfrm>
            <a:off x="0" y="7897813"/>
            <a:ext cx="2622550"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7000"/>
              </a:lnSpc>
              <a:buClr>
                <a:srgbClr val="000000"/>
              </a:buClr>
              <a:buSzPct val="45000"/>
              <a:buFont typeface="Wingdings" charset="0"/>
              <a:buNone/>
              <a:defRPr/>
            </a:pPr>
            <a:endParaRPr lang="en-GB" sz="1100" smtClean="0">
              <a:solidFill>
                <a:srgbClr val="000000"/>
              </a:solidFill>
              <a:cs typeface="Arial" charset="0"/>
            </a:endParaRPr>
          </a:p>
        </p:txBody>
      </p:sp>
      <p:sp>
        <p:nvSpPr>
          <p:cNvPr id="67588" name="Text Box 4"/>
          <p:cNvSpPr txBox="1">
            <a:spLocks noChangeArrowheads="1"/>
          </p:cNvSpPr>
          <p:nvPr/>
        </p:nvSpPr>
        <p:spPr bwMode="auto">
          <a:xfrm>
            <a:off x="0" y="0"/>
            <a:ext cx="262255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7000"/>
              </a:lnSpc>
              <a:buClr>
                <a:srgbClr val="000000"/>
              </a:buClr>
              <a:buSzPct val="45000"/>
              <a:buFont typeface="Wingdings" charset="0"/>
              <a:buNone/>
              <a:defRPr/>
            </a:pPr>
            <a:endParaRPr lang="en-GB" sz="1100" smtClean="0">
              <a:solidFill>
                <a:srgbClr val="000000"/>
              </a:solidFill>
              <a:cs typeface="Arial" charset="0"/>
            </a:endParaRPr>
          </a:p>
        </p:txBody>
      </p:sp>
      <p:sp>
        <p:nvSpPr>
          <p:cNvPr id="67589" name="Text Box 5"/>
          <p:cNvSpPr txBox="1">
            <a:spLocks noChangeArrowheads="1"/>
          </p:cNvSpPr>
          <p:nvPr/>
        </p:nvSpPr>
        <p:spPr bwMode="auto">
          <a:xfrm>
            <a:off x="3429000" y="0"/>
            <a:ext cx="262255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7000"/>
              </a:lnSpc>
              <a:buClr>
                <a:srgbClr val="000000"/>
              </a:buClr>
              <a:buSzPct val="45000"/>
              <a:buFont typeface="Wingdings" charset="0"/>
              <a:buNone/>
              <a:defRPr/>
            </a:pPr>
            <a:endParaRPr lang="en-GB" sz="1100" smtClean="0">
              <a:solidFill>
                <a:srgbClr val="000000"/>
              </a:solidFill>
              <a:cs typeface="Arial" charset="0"/>
            </a:endParaRPr>
          </a:p>
        </p:txBody>
      </p:sp>
      <p:sp>
        <p:nvSpPr>
          <p:cNvPr id="67590" name="Text Box 6"/>
          <p:cNvSpPr txBox="1">
            <a:spLocks noChangeArrowheads="1"/>
          </p:cNvSpPr>
          <p:nvPr/>
        </p:nvSpPr>
        <p:spPr bwMode="auto">
          <a:xfrm>
            <a:off x="1008063" y="630238"/>
            <a:ext cx="4033837" cy="31178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7591" name="Text Box 7"/>
          <p:cNvSpPr txBox="1">
            <a:spLocks noGrp="1" noChangeArrowheads="1"/>
          </p:cNvSpPr>
          <p:nvPr>
            <p:ph type="body"/>
          </p:nvPr>
        </p:nvSpPr>
        <p:spPr>
          <a:xfrm>
            <a:off x="685800" y="4341813"/>
            <a:ext cx="54864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cs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5pPr>
            <a:lvl6pPr marL="25146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6pPr>
            <a:lvl7pPr marL="29718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7pPr>
            <a:lvl8pPr marL="34290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8pPr>
            <a:lvl9pPr marL="38862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9pPr>
          </a:lstStyle>
          <a:p>
            <a:pPr eaLnBrk="1" hangingPunct="1">
              <a:lnSpc>
                <a:spcPct val="93000"/>
              </a:lnSpc>
              <a:spcBef>
                <a:spcPts val="450"/>
              </a:spcBef>
              <a:defRPr/>
            </a:pPr>
            <a:r>
              <a:rPr lang="en-GB" sz="2000" smtClean="0">
                <a:cs typeface="Arial" charset="0"/>
              </a:rPr>
              <a:t>1. 2 classes of MC: easy, moderate-to-difficult</a:t>
            </a:r>
          </a:p>
          <a:p>
            <a:pPr eaLnBrk="1" hangingPunct="1">
              <a:lnSpc>
                <a:spcPct val="93000"/>
              </a:lnSpc>
              <a:spcBef>
                <a:spcPts val="450"/>
              </a:spcBef>
              <a:defRPr/>
            </a:pPr>
            <a:r>
              <a:rPr lang="en-GB" sz="2000" smtClean="0">
                <a:cs typeface="Arial" charset="0"/>
              </a:rPr>
              <a:t>2. true alignment</a:t>
            </a:r>
          </a:p>
          <a:p>
            <a:pPr eaLnBrk="1" hangingPunct="1">
              <a:lnSpc>
                <a:spcPct val="93000"/>
              </a:lnSpc>
              <a:spcBef>
                <a:spcPts val="450"/>
              </a:spcBef>
              <a:defRPr/>
            </a:pPr>
            <a:r>
              <a:rPr lang="en-GB" sz="2000" smtClean="0">
                <a:cs typeface="Arial" charset="0"/>
              </a:rPr>
              <a:t>3. 2 classes: ClustalW, everything else</a:t>
            </a:r>
          </a:p>
          <a:p>
            <a:pPr eaLnBrk="1" hangingPunct="1">
              <a:lnSpc>
                <a:spcPct val="93000"/>
              </a:lnSpc>
              <a:spcBef>
                <a:spcPts val="450"/>
              </a:spcBef>
              <a:defRPr/>
            </a:pPr>
            <a:endParaRPr lang="en-GB" sz="2000" smtClean="0">
              <a:cs typeface="Arial" charset="0"/>
            </a:endParaRPr>
          </a:p>
          <a:p>
            <a:pPr eaLnBrk="1" hangingPunct="1">
              <a:lnSpc>
                <a:spcPct val="93000"/>
              </a:lnSpc>
              <a:spcBef>
                <a:spcPts val="450"/>
              </a:spcBef>
              <a:defRPr/>
            </a:pPr>
            <a:r>
              <a:rPr lang="en-GB" sz="2000" smtClean="0">
                <a:cs typeface="Arial" charset="0"/>
              </a:rPr>
              <a:t>Alignment error, measured this way, isn't a perfect predictor of tree error, measured this way.</a:t>
            </a:r>
          </a:p>
        </p:txBody>
      </p:sp>
      <p:sp>
        <p:nvSpPr>
          <p:cNvPr id="67592" name="Text Box 8"/>
          <p:cNvSpPr txBox="1">
            <a:spLocks noGrp="1" noRot="1" noChangeAspect="1" noChangeArrowheads="1" noTextEdit="1"/>
          </p:cNvSpPr>
          <p:nvPr>
            <p:ph type="sldImg" idx="1"/>
          </p:nvPr>
        </p:nvSpPr>
        <p:spPr>
          <a:xfrm>
            <a:off x="1143000" y="693738"/>
            <a:ext cx="4570413" cy="3427412"/>
          </a:xfrm>
          <a:solidFill>
            <a:srgbClr val="FFFFFF"/>
          </a:solidFill>
          <a:ln/>
          <a:extLst>
            <a:ext uri="{FAA26D3D-D897-4be2-8F04-BA451C77F1D7}">
              <ma14:placeholderFlag xmlns:ma14="http://schemas.microsoft.com/office/mac/drawingml/2011/main" val="1"/>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620529E-7C2F-8844-B41B-4975EA59A8CB}" type="slidenum">
              <a:rPr lang="en-US" sz="1200"/>
              <a:pPr/>
              <a:t>26</a:t>
            </a:fld>
            <a:endParaRPr lang="en-US" sz="1200"/>
          </a:p>
        </p:txBody>
      </p:sp>
      <p:sp>
        <p:nvSpPr>
          <p:cNvPr id="4229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22915"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7625" eaLnBrk="1" hangingPunct="1">
              <a:spcBef>
                <a:spcPts val="463"/>
              </a:spcBef>
              <a:defRPr/>
            </a:pPr>
            <a:endParaRPr lang="en-US" smtClean="0">
              <a:solidFill>
                <a:srgbClr val="000000"/>
              </a:solidFill>
              <a:latin typeface="Times" charset="0"/>
              <a:cs typeface="Times" charset="0"/>
              <a:sym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7D69B-BBE4-8F48-97D2-904DC7F14590}" type="slidenum">
              <a:rPr lang="en-US"/>
              <a:pPr/>
              <a:t>27</a:t>
            </a:fld>
            <a:endParaRPr lang="en-US"/>
          </a:p>
        </p:txBody>
      </p:sp>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FBEF08-A14E-BE45-9387-83701B851692}" type="slidenum">
              <a:rPr lang="en-US" sz="1200"/>
              <a:pPr/>
              <a:t>6</a:t>
            </a:fld>
            <a:endParaRPr lang="en-US" sz="1200"/>
          </a:p>
        </p:txBody>
      </p:sp>
      <p:sp>
        <p:nvSpPr>
          <p:cNvPr id="6349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0380D2-C1A9-E640-8702-BA773D5D5112}" type="slidenum">
              <a:rPr lang="en-US" sz="1200"/>
              <a:pPr/>
              <a:t>28</a:t>
            </a:fld>
            <a:endParaRPr lang="en-US" sz="1200"/>
          </a:p>
        </p:txBody>
      </p:sp>
      <p:sp>
        <p:nvSpPr>
          <p:cNvPr id="184322" name="Text Box 2"/>
          <p:cNvSpPr txBox="1">
            <a:spLocks noChangeArrowheads="1"/>
          </p:cNvSpPr>
          <p:nvPr/>
        </p:nvSpPr>
        <p:spPr bwMode="auto">
          <a:xfrm>
            <a:off x="1008063" y="623888"/>
            <a:ext cx="4033837" cy="31162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4323" name="Text Box 3"/>
          <p:cNvSpPr txBox="1">
            <a:spLocks noGrp="1" noChangeArrowheads="1"/>
          </p:cNvSpPr>
          <p:nvPr>
            <p:ph type="body"/>
          </p:nvPr>
        </p:nvSpPr>
        <p:spPr>
          <a:xfrm>
            <a:off x="685800" y="4341813"/>
            <a:ext cx="54864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cs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5pPr>
            <a:lvl6pPr marL="25146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6pPr>
            <a:lvl7pPr marL="29718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7pPr>
            <a:lvl8pPr marL="34290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8pPr>
            <a:lvl9pPr marL="38862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9pPr>
          </a:lstStyle>
          <a:p>
            <a:pPr eaLnBrk="1" hangingPunct="1">
              <a:lnSpc>
                <a:spcPct val="93000"/>
              </a:lnSpc>
              <a:spcBef>
                <a:spcPts val="450"/>
              </a:spcBef>
              <a:defRPr/>
            </a:pPr>
            <a:r>
              <a:rPr lang="en-GB" sz="2000" smtClean="0">
                <a:cs typeface="Arial" charset="0"/>
              </a:rPr>
              <a:t>For moderate-to-difficult datasets, SATe gets better trees and alignments than all other estimated methods. Close to what you might get if you had access to true alignment.</a:t>
            </a:r>
          </a:p>
          <a:p>
            <a:pPr eaLnBrk="1" hangingPunct="1">
              <a:lnSpc>
                <a:spcPct val="93000"/>
              </a:lnSpc>
              <a:spcBef>
                <a:spcPts val="450"/>
              </a:spcBef>
              <a:defRPr/>
            </a:pPr>
            <a:endParaRPr lang="en-GB" sz="2400" smtClean="0">
              <a:cs typeface="Arial" charset="0"/>
            </a:endParaRPr>
          </a:p>
          <a:p>
            <a:pPr eaLnBrk="1" hangingPunct="1">
              <a:lnSpc>
                <a:spcPct val="93000"/>
              </a:lnSpc>
              <a:spcBef>
                <a:spcPts val="450"/>
              </a:spcBef>
              <a:defRPr/>
            </a:pPr>
            <a:r>
              <a:rPr lang="en-GB" sz="2000" smtClean="0">
                <a:cs typeface="Arial" charset="0"/>
              </a:rPr>
              <a:t>Opens up a new realm of possibility: Datasets currently considered “unalignable” can in fact be aligned reasonably well. This opens up the feasibility of accurate estimations of deep evolutionary histories using a wider range of markers.</a:t>
            </a:r>
          </a:p>
          <a:p>
            <a:pPr eaLnBrk="1" hangingPunct="1">
              <a:lnSpc>
                <a:spcPct val="93000"/>
              </a:lnSpc>
              <a:spcBef>
                <a:spcPts val="450"/>
              </a:spcBef>
              <a:defRPr/>
            </a:pPr>
            <a:endParaRPr lang="en-GB" sz="2000" smtClean="0">
              <a:cs typeface="Arial" charset="0"/>
            </a:endParaRPr>
          </a:p>
          <a:p>
            <a:pPr eaLnBrk="1" hangingPunct="1">
              <a:lnSpc>
                <a:spcPct val="93000"/>
              </a:lnSpc>
              <a:spcBef>
                <a:spcPts val="450"/>
              </a:spcBef>
              <a:defRPr/>
            </a:pPr>
            <a:r>
              <a:rPr lang="en-GB" sz="2000" smtClean="0">
                <a:cs typeface="Arial" charset="0"/>
              </a:rPr>
              <a:t>TRANSITION: can we do better? What about smaller simulated datasets? And what about biological datasets?</a:t>
            </a:r>
          </a:p>
          <a:p>
            <a:pPr eaLnBrk="1" hangingPunct="1">
              <a:lnSpc>
                <a:spcPct val="93000"/>
              </a:lnSpc>
              <a:spcBef>
                <a:spcPts val="450"/>
              </a:spcBef>
              <a:defRPr/>
            </a:pPr>
            <a:endParaRPr lang="en-GB" sz="2000" smtClean="0">
              <a:cs typeface="Arial" charset="0"/>
            </a:endParaRPr>
          </a:p>
        </p:txBody>
      </p:sp>
      <p:sp>
        <p:nvSpPr>
          <p:cNvPr id="184324" name="Text Box 4"/>
          <p:cNvSpPr txBox="1">
            <a:spLocks noGrp="1" noRot="1" noChangeAspect="1" noChangeArrowheads="1" noTextEdit="1"/>
          </p:cNvSpPr>
          <p:nvPr>
            <p:ph type="sldImg" idx="1"/>
          </p:nvPr>
        </p:nvSpPr>
        <p:spPr>
          <a:xfrm>
            <a:off x="1143000" y="693738"/>
            <a:ext cx="4570413" cy="3427412"/>
          </a:xfrm>
          <a:solidFill>
            <a:srgbClr val="FFFFFF"/>
          </a:solidFill>
          <a:ln/>
          <a:extLst>
            <a:ext uri="{FAA26D3D-D897-4be2-8F04-BA451C77F1D7}">
              <ma14:placeholderFlag xmlns:ma14="http://schemas.microsoft.com/office/mac/drawingml/2011/main" val="1"/>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4376DD-0046-844E-9B9D-0399A9D1FA38}" type="slidenum">
              <a:rPr lang="en-US" sz="1200"/>
              <a:pPr/>
              <a:t>29</a:t>
            </a:fld>
            <a:endParaRPr lang="en-US" sz="1200"/>
          </a:p>
        </p:txBody>
      </p:sp>
      <p:sp>
        <p:nvSpPr>
          <p:cNvPr id="71682" name="Text Box 2"/>
          <p:cNvSpPr txBox="1">
            <a:spLocks noChangeArrowheads="1"/>
          </p:cNvSpPr>
          <p:nvPr/>
        </p:nvSpPr>
        <p:spPr bwMode="auto">
          <a:xfrm>
            <a:off x="1209675" y="693738"/>
            <a:ext cx="44386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683" name="Text Box 3"/>
          <p:cNvSpPr txBox="1">
            <a:spLocks noGrp="1" noChangeArrowheads="1"/>
          </p:cNvSpPr>
          <p:nvPr>
            <p:ph type="body"/>
          </p:nvPr>
        </p:nvSpPr>
        <p:spPr>
          <a:xfrm>
            <a:off x="685800" y="4341813"/>
            <a:ext cx="54864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B22762-729E-C740-A34C-C776A071002D}" type="slidenum">
              <a:rPr lang="en-US" sz="1200"/>
              <a:pPr/>
              <a:t>31</a:t>
            </a:fld>
            <a:endParaRPr lang="en-US" sz="120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B22762-729E-C740-A34C-C776A071002D}" type="slidenum">
              <a:rPr lang="en-US" sz="1200"/>
              <a:pPr/>
              <a:t>34</a:t>
            </a:fld>
            <a:endParaRPr lang="en-US" sz="120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9AF136-597E-7448-9E78-7E4D3DD9D2FC}" type="slidenum">
              <a:rPr lang="en-US" sz="1200"/>
              <a:pPr/>
              <a:t>39</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53603"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3A0C92-41A3-9342-BD2E-189271541760}" type="slidenum">
              <a:rPr lang="en-US" sz="1200"/>
              <a:pPr/>
              <a:t>40</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55651"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A75A702-6F59-B641-B0B8-0134C3D7CFF8}" type="slidenum">
              <a:rPr lang="en-US" sz="1200"/>
              <a:pPr/>
              <a:t>41</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57699"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D4B92E-D478-7043-9405-1E11700E8B9E}" type="slidenum">
              <a:rPr lang="en-US" sz="1200"/>
              <a:pPr/>
              <a:t>42</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59747"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D4B92E-D478-7043-9405-1E11700E8B9E}" type="slidenum">
              <a:rPr lang="en-US" sz="1200"/>
              <a:pPr/>
              <a:t>43</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59747"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575055-65E5-CB49-B0CF-DA0D782BED2F}" type="slidenum">
              <a:rPr lang="en-US" sz="1200"/>
              <a:pPr/>
              <a:t>54</a:t>
            </a:fld>
            <a:endParaRPr lang="en-US" sz="1200"/>
          </a:p>
        </p:txBody>
      </p:sp>
      <p:sp>
        <p:nvSpPr>
          <p:cNvPr id="33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1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470B73-744B-274D-B65B-58AAD195EBFF}" type="slidenum">
              <a:rPr lang="en-US" sz="1200"/>
              <a:pPr/>
              <a:t>7</a:t>
            </a:fld>
            <a:endParaRPr lang="en-US" sz="1200"/>
          </a:p>
        </p:txBody>
      </p:sp>
      <p:sp>
        <p:nvSpPr>
          <p:cNvPr id="630786"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30787"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2D3394-374C-5749-8C7A-E3BB778CBF0F}" type="slidenum">
              <a:rPr lang="en-US" sz="1200"/>
              <a:pPr/>
              <a:t>55</a:t>
            </a:fld>
            <a:endParaRPr lang="en-US" sz="120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ea typeface="MS PGothic" panose="020B0600070205080204" pitchFamily="34" charset="-128"/>
              </a:defRPr>
            </a:lvl1pPr>
            <a:lvl2pPr marL="742950" indent="-285750">
              <a:defRPr baseline="-25000">
                <a:solidFill>
                  <a:schemeClr val="tx1"/>
                </a:solidFill>
                <a:latin typeface="Arial" panose="020B0604020202020204" pitchFamily="34" charset="0"/>
                <a:ea typeface="MS PGothic" panose="020B0600070205080204" pitchFamily="34" charset="-128"/>
              </a:defRPr>
            </a:lvl2pPr>
            <a:lvl3pPr marL="1143000" indent="-228600">
              <a:defRPr baseline="-25000">
                <a:solidFill>
                  <a:schemeClr val="tx1"/>
                </a:solidFill>
                <a:latin typeface="Arial" panose="020B0604020202020204" pitchFamily="34" charset="0"/>
                <a:ea typeface="MS PGothic" panose="020B0600070205080204" pitchFamily="34" charset="-128"/>
              </a:defRPr>
            </a:lvl3pPr>
            <a:lvl4pPr marL="1600200" indent="-228600">
              <a:defRPr baseline="-25000">
                <a:solidFill>
                  <a:schemeClr val="tx1"/>
                </a:solidFill>
                <a:latin typeface="Arial" panose="020B0604020202020204" pitchFamily="34" charset="0"/>
                <a:ea typeface="MS PGothic" panose="020B0600070205080204" pitchFamily="34" charset="-128"/>
              </a:defRPr>
            </a:lvl4pPr>
            <a:lvl5pPr marL="2057400" indent="-228600">
              <a:defRPr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9pPr>
          </a:lstStyle>
          <a:p>
            <a:fld id="{C3F15D8D-5E39-472F-A860-A5763CB295C5}" type="slidenum">
              <a:rPr lang="en-US" altLang="en-US" smtClean="0"/>
              <a:pPr/>
              <a:t>61</a:t>
            </a:fld>
            <a:endParaRPr lang="en-US" altLang="en-US" smtClean="0"/>
          </a:p>
        </p:txBody>
      </p:sp>
    </p:spTree>
    <p:extLst>
      <p:ext uri="{BB962C8B-B14F-4D97-AF65-F5344CB8AC3E}">
        <p14:creationId xmlns:p14="http://schemas.microsoft.com/office/powerpoint/2010/main" val="1464115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solidFill>
                <a:srgbClr val="E25B00"/>
              </a:solidFill>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ea typeface="MS PGothic" panose="020B0600070205080204" pitchFamily="34" charset="-128"/>
              </a:defRPr>
            </a:lvl1pPr>
            <a:lvl2pPr marL="742950" indent="-285750">
              <a:defRPr baseline="-25000">
                <a:solidFill>
                  <a:schemeClr val="tx1"/>
                </a:solidFill>
                <a:latin typeface="Arial" panose="020B0604020202020204" pitchFamily="34" charset="0"/>
                <a:ea typeface="MS PGothic" panose="020B0600070205080204" pitchFamily="34" charset="-128"/>
              </a:defRPr>
            </a:lvl2pPr>
            <a:lvl3pPr marL="1143000" indent="-228600">
              <a:defRPr baseline="-25000">
                <a:solidFill>
                  <a:schemeClr val="tx1"/>
                </a:solidFill>
                <a:latin typeface="Arial" panose="020B0604020202020204" pitchFamily="34" charset="0"/>
                <a:ea typeface="MS PGothic" panose="020B0600070205080204" pitchFamily="34" charset="-128"/>
              </a:defRPr>
            </a:lvl3pPr>
            <a:lvl4pPr marL="1600200" indent="-228600">
              <a:defRPr baseline="-25000">
                <a:solidFill>
                  <a:schemeClr val="tx1"/>
                </a:solidFill>
                <a:latin typeface="Arial" panose="020B0604020202020204" pitchFamily="34" charset="0"/>
                <a:ea typeface="MS PGothic" panose="020B0600070205080204" pitchFamily="34" charset="-128"/>
              </a:defRPr>
            </a:lvl4pPr>
            <a:lvl5pPr marL="2057400" indent="-228600">
              <a:defRPr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9pPr>
          </a:lstStyle>
          <a:p>
            <a:fld id="{974B6F49-734C-4A0F-BB98-D1FEA1CCE219}" type="slidenum">
              <a:rPr lang="en-US" altLang="en-US" smtClean="0"/>
              <a:pPr/>
              <a:t>66</a:t>
            </a:fld>
            <a:endParaRPr lang="en-US" altLang="en-US" smtClean="0"/>
          </a:p>
        </p:txBody>
      </p:sp>
    </p:spTree>
    <p:extLst>
      <p:ext uri="{BB962C8B-B14F-4D97-AF65-F5344CB8AC3E}">
        <p14:creationId xmlns:p14="http://schemas.microsoft.com/office/powerpoint/2010/main" val="2016217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ea typeface="MS PGothic" panose="020B0600070205080204" pitchFamily="34" charset="-128"/>
              </a:defRPr>
            </a:lvl1pPr>
            <a:lvl2pPr marL="742950" indent="-285750">
              <a:defRPr baseline="-25000">
                <a:solidFill>
                  <a:schemeClr val="tx1"/>
                </a:solidFill>
                <a:latin typeface="Arial" panose="020B0604020202020204" pitchFamily="34" charset="0"/>
                <a:ea typeface="MS PGothic" panose="020B0600070205080204" pitchFamily="34" charset="-128"/>
              </a:defRPr>
            </a:lvl2pPr>
            <a:lvl3pPr marL="1143000" indent="-228600">
              <a:defRPr baseline="-25000">
                <a:solidFill>
                  <a:schemeClr val="tx1"/>
                </a:solidFill>
                <a:latin typeface="Arial" panose="020B0604020202020204" pitchFamily="34" charset="0"/>
                <a:ea typeface="MS PGothic" panose="020B0600070205080204" pitchFamily="34" charset="-128"/>
              </a:defRPr>
            </a:lvl3pPr>
            <a:lvl4pPr marL="1600200" indent="-228600">
              <a:defRPr baseline="-25000">
                <a:solidFill>
                  <a:schemeClr val="tx1"/>
                </a:solidFill>
                <a:latin typeface="Arial" panose="020B0604020202020204" pitchFamily="34" charset="0"/>
                <a:ea typeface="MS PGothic" panose="020B0600070205080204" pitchFamily="34" charset="-128"/>
              </a:defRPr>
            </a:lvl4pPr>
            <a:lvl5pPr marL="2057400" indent="-228600">
              <a:defRPr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9pPr>
          </a:lstStyle>
          <a:p>
            <a:fld id="{C3F15D8D-5E39-472F-A860-A5763CB295C5}" type="slidenum">
              <a:rPr lang="en-US" altLang="en-US" smtClean="0"/>
              <a:pPr/>
              <a:t>68</a:t>
            </a:fld>
            <a:endParaRPr lang="en-US" altLang="en-US" smtClean="0"/>
          </a:p>
        </p:txBody>
      </p:sp>
    </p:spTree>
    <p:extLst>
      <p:ext uri="{BB962C8B-B14F-4D97-AF65-F5344CB8AC3E}">
        <p14:creationId xmlns:p14="http://schemas.microsoft.com/office/powerpoint/2010/main" val="1464115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ea typeface="MS PGothic" panose="020B0600070205080204" pitchFamily="34" charset="-128"/>
              </a:defRPr>
            </a:lvl1pPr>
            <a:lvl2pPr marL="742950" indent="-285750">
              <a:defRPr baseline="-25000">
                <a:solidFill>
                  <a:schemeClr val="tx1"/>
                </a:solidFill>
                <a:latin typeface="Arial" panose="020B0604020202020204" pitchFamily="34" charset="0"/>
                <a:ea typeface="MS PGothic" panose="020B0600070205080204" pitchFamily="34" charset="-128"/>
              </a:defRPr>
            </a:lvl2pPr>
            <a:lvl3pPr marL="1143000" indent="-228600">
              <a:defRPr baseline="-25000">
                <a:solidFill>
                  <a:schemeClr val="tx1"/>
                </a:solidFill>
                <a:latin typeface="Arial" panose="020B0604020202020204" pitchFamily="34" charset="0"/>
                <a:ea typeface="MS PGothic" panose="020B0600070205080204" pitchFamily="34" charset="-128"/>
              </a:defRPr>
            </a:lvl3pPr>
            <a:lvl4pPr marL="1600200" indent="-228600">
              <a:defRPr baseline="-25000">
                <a:solidFill>
                  <a:schemeClr val="tx1"/>
                </a:solidFill>
                <a:latin typeface="Arial" panose="020B0604020202020204" pitchFamily="34" charset="0"/>
                <a:ea typeface="MS PGothic" panose="020B0600070205080204" pitchFamily="34" charset="-128"/>
              </a:defRPr>
            </a:lvl4pPr>
            <a:lvl5pPr marL="2057400" indent="-228600">
              <a:defRPr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9pPr>
          </a:lstStyle>
          <a:p>
            <a:fld id="{C3F15D8D-5E39-472F-A860-A5763CB295C5}" type="slidenum">
              <a:rPr lang="en-US" altLang="en-US" smtClean="0"/>
              <a:pPr/>
              <a:t>74</a:t>
            </a:fld>
            <a:endParaRPr lang="en-US" altLang="en-US" smtClean="0"/>
          </a:p>
        </p:txBody>
      </p:sp>
    </p:spTree>
    <p:extLst>
      <p:ext uri="{BB962C8B-B14F-4D97-AF65-F5344CB8AC3E}">
        <p14:creationId xmlns:p14="http://schemas.microsoft.com/office/powerpoint/2010/main" val="1464115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752A48-E815-7D48-A083-958B731EC48B}" type="slidenum">
              <a:rPr lang="en-US" sz="1200"/>
              <a:pPr/>
              <a:t>80</a:t>
            </a:fld>
            <a:endParaRPr lang="en-US" sz="1200"/>
          </a:p>
        </p:txBody>
      </p:sp>
      <p:sp>
        <p:nvSpPr>
          <p:cNvPr id="162818" name="PlaceHolder 1"/>
          <p:cNvSpPr>
            <a:spLocks noGrp="1"/>
          </p:cNvSpPr>
          <p:nvPr>
            <p:ph type="body"/>
          </p:nvPr>
        </p:nvSpPr>
        <p:spPr>
          <a:xfrm>
            <a:off x="685800" y="4343400"/>
            <a:ext cx="5486400" cy="4619625"/>
          </a:xfrm>
          <a:solidFill>
            <a:srgbClr val="FFFFFF"/>
          </a:solidFill>
          <a:ln>
            <a:solidFill>
              <a:srgbClr val="000000"/>
            </a:solidFill>
            <a:miter lim="800000"/>
            <a:headEnd/>
            <a:tailEnd/>
          </a:ln>
        </p:spPr>
        <p:txBody>
          <a:bodyPr lIns="0" tIns="0" rIns="0" bIns="0"/>
          <a:lstStyle/>
          <a:p>
            <a:pPr>
              <a:spcBef>
                <a:spcPct val="0"/>
              </a:spcBef>
              <a:buSzPct val="45000"/>
              <a:buFontTx/>
              <a:buChar char="•"/>
            </a:pPr>
            <a:r>
              <a:rPr lang="fi-FI" sz="1000">
                <a:solidFill>
                  <a:srgbClr val="000000"/>
                </a:solidFill>
              </a:rPr>
              <a:t>The two basic steps in phylogenetic placement is similar to the two phase methods we typically use, align and then place the fragment.</a:t>
            </a:r>
            <a:endParaRPr lang="en-US"/>
          </a:p>
          <a:p>
            <a:pPr>
              <a:spcBef>
                <a:spcPct val="0"/>
              </a:spcBef>
            </a:pPr>
            <a:endParaRPr lang="en-US"/>
          </a:p>
          <a:p>
            <a:pPr>
              <a:spcBef>
                <a:spcPct val="0"/>
              </a:spcBef>
              <a:buSzPct val="45000"/>
              <a:buFontTx/>
              <a:buChar char="•"/>
            </a:pPr>
            <a:r>
              <a:rPr lang="fi-FI" sz="1000">
                <a:solidFill>
                  <a:srgbClr val="000000"/>
                </a:solidFill>
              </a:rPr>
              <a:t>The differences are we align each fragment independently into the backbone tree.  We then take each extended alignment and place each fragment independently into the backbone tree.</a:t>
            </a:r>
            <a:endParaRPr lang="en-US"/>
          </a:p>
          <a:p>
            <a:pPr>
              <a:spcBef>
                <a:spcPct val="0"/>
              </a:spcBef>
            </a:pPr>
            <a:endParaRPr lang="en-US"/>
          </a:p>
          <a:p>
            <a:pPr>
              <a:spcBef>
                <a:spcPct val="0"/>
              </a:spcBef>
              <a:buSzPct val="45000"/>
              <a:buFontTx/>
              <a:buChar char="•"/>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endParaRPr lang="en-US"/>
          </a:p>
          <a:p>
            <a:pPr>
              <a:spcBef>
                <a:spcPct val="0"/>
              </a:spcBef>
              <a:buSzPct val="45000"/>
              <a:buFontTx/>
              <a:buChar char="•"/>
            </a:pPr>
            <a:r>
              <a:rPr lang="fi-FI" sz="1000">
                <a:solidFill>
                  <a:srgbClr val="000000"/>
                </a:solidFill>
              </a:rPr>
              <a:t>Two methods that place the query sequence try to optimize the same criterion: find the ML placement given the extended alignment</a:t>
            </a:r>
            <a:endParaRPr lang="en-US"/>
          </a:p>
          <a:p>
            <a:pPr>
              <a:spcBef>
                <a:spcPct val="0"/>
              </a:spcBef>
            </a:pPr>
            <a:endParaRPr lang="en-US"/>
          </a:p>
          <a:p>
            <a:pPr>
              <a:spcBef>
                <a:spcPct val="0"/>
              </a:spcBef>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81</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6F2C36-8E65-C04A-A49B-92AB1971C8ED}" type="slidenum">
              <a:rPr lang="en-US" sz="1200"/>
              <a:pPr/>
              <a:t>82</a:t>
            </a:fld>
            <a:endParaRPr lang="en-US" sz="1200"/>
          </a:p>
        </p:txBody>
      </p:sp>
      <p:sp>
        <p:nvSpPr>
          <p:cNvPr id="139266" name="PlaceHolder 1"/>
          <p:cNvSpPr>
            <a:spLocks noGrp="1"/>
          </p:cNvSpPr>
          <p:nvPr>
            <p:ph type="body"/>
          </p:nvPr>
        </p:nvSpPr>
        <p:spPr>
          <a:xfrm>
            <a:off x="685800" y="4343400"/>
            <a:ext cx="5486400" cy="4597400"/>
          </a:xfrm>
          <a:solidFill>
            <a:srgbClr val="FFFFFF"/>
          </a:solidFill>
          <a:ln>
            <a:solidFill>
              <a:srgbClr val="000000"/>
            </a:solidFill>
            <a:miter lim="800000"/>
            <a:headEnd/>
            <a:tailEnd/>
          </a:ln>
        </p:spPr>
        <p:txBody>
          <a:bodyPr lIns="0" tIns="0" rIns="0" bIns="0"/>
          <a:lstStyle/>
          <a:p>
            <a:pPr eaLnBrk="1" hangingPunct="1">
              <a:spcBef>
                <a:spcPct val="0"/>
              </a:spcBef>
              <a:buSzPct val="45000"/>
              <a:buFontTx/>
              <a:buChar char="•"/>
            </a:pPr>
            <a:r>
              <a:rPr lang="fi-FI" sz="1000">
                <a:solidFill>
                  <a:srgbClr val="000000"/>
                </a:solidFill>
              </a:rPr>
              <a:t>The two basic steps in phylogenetic placement is similar to the two phase methods we typically use, align and then place the fragment.</a:t>
            </a:r>
            <a:endParaRPr lang="en-US"/>
          </a:p>
          <a:p>
            <a:pPr eaLnBrk="1" hangingPunct="1">
              <a:spcBef>
                <a:spcPct val="0"/>
              </a:spcBef>
            </a:pPr>
            <a:endParaRPr lang="en-US"/>
          </a:p>
          <a:p>
            <a:pPr eaLnBrk="1" hangingPunct="1">
              <a:spcBef>
                <a:spcPct val="0"/>
              </a:spcBef>
              <a:buSzPct val="45000"/>
              <a:buFontTx/>
              <a:buChar char="•"/>
            </a:pPr>
            <a:r>
              <a:rPr lang="fi-FI" sz="1000">
                <a:solidFill>
                  <a:srgbClr val="000000"/>
                </a:solidFill>
              </a:rPr>
              <a:t>The differences are we align each fragment independently into the backbone tree.  We then take each extended alignment and place each fragment independently into the backbone tree.</a:t>
            </a:r>
            <a:endParaRPr lang="en-US"/>
          </a:p>
          <a:p>
            <a:pPr eaLnBrk="1" hangingPunct="1">
              <a:spcBef>
                <a:spcPct val="0"/>
              </a:spcBef>
            </a:pPr>
            <a:endParaRPr lang="en-US"/>
          </a:p>
          <a:p>
            <a:pPr eaLnBrk="1" hangingPunct="1">
              <a:spcBef>
                <a:spcPct val="0"/>
              </a:spcBef>
              <a:buSzPct val="45000"/>
              <a:buFontTx/>
              <a:buChar char="•"/>
            </a:pPr>
            <a:r>
              <a:rPr lang="fi-FI" sz="1000">
                <a:solidFill>
                  <a:srgbClr val="000000"/>
                </a:solidFill>
              </a:rPr>
              <a:t>Two methods to align the query sequences are HMMALIGN, which estimates a hidden markov model profile for the backbone alignment, and then aligns the query sequence to the model, and PaPaRa, which estimates ancestoral parsimony state vectors for each each in the reference tree and aligns the query sequence against each state vector.  It selects the best scoring alignment.  </a:t>
            </a:r>
            <a:endParaRPr lang="en-US"/>
          </a:p>
          <a:p>
            <a:pPr eaLnBrk="1" hangingPunct="1">
              <a:spcBef>
                <a:spcPct val="0"/>
              </a:spcBef>
              <a:buSzPct val="45000"/>
              <a:buFontTx/>
              <a:buChar char="•"/>
            </a:pPr>
            <a:r>
              <a:rPr lang="fi-FI" sz="1000">
                <a:solidFill>
                  <a:srgbClr val="000000"/>
                </a:solidFill>
              </a:rPr>
              <a:t>Two methods that place the query sequence try to optimize the same criterion: find the ML placement given the extended alignment</a:t>
            </a:r>
            <a:endParaRPr lang="en-US"/>
          </a:p>
          <a:p>
            <a:pPr eaLnBrk="1" hangingPunct="1">
              <a:spcBef>
                <a:spcPct val="0"/>
              </a:spcBef>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123C08-0472-C546-B1EC-7DCA9DC50986}" type="slidenum">
              <a:rPr lang="en-US" sz="1200"/>
              <a:pPr/>
              <a:t>84</a:t>
            </a:fld>
            <a:endParaRPr lang="en-US" sz="1200"/>
          </a:p>
        </p:txBody>
      </p:sp>
      <p:sp>
        <p:nvSpPr>
          <p:cNvPr id="514050"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920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884613" y="8685213"/>
            <a:ext cx="2971800" cy="457200"/>
          </a:xfrm>
          <a:prstGeom prst="rect">
            <a:avLst/>
          </a:prstGeom>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B22762-729E-C740-A34C-C776A071002D}" type="slidenum">
              <a:rPr lang="en-US" sz="1200"/>
              <a:pPr/>
              <a:t>86</a:t>
            </a:fld>
            <a:endParaRPr lang="en-US" sz="1200" dirty="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DD9BA0-C942-B547-AE30-3468A34A48AA}" type="slidenum">
              <a:rPr lang="en-US" sz="1200"/>
              <a:pPr/>
              <a:t>8</a:t>
            </a:fld>
            <a:endParaRPr lang="en-US" sz="1200"/>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B72452-DF28-BC4E-9548-FD123E33F72B}" type="slidenum">
              <a:rPr lang="en-US" sz="1200"/>
              <a:pPr/>
              <a:t>87</a:t>
            </a:fld>
            <a:endParaRPr lang="en-US" sz="1200"/>
          </a:p>
        </p:txBody>
      </p:sp>
      <p:sp>
        <p:nvSpPr>
          <p:cNvPr id="25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7E77DF-3D42-B54B-B875-DBDC2F180331}" type="slidenum">
              <a:rPr lang="en-US" sz="1200"/>
              <a:pPr/>
              <a:t>88</a:t>
            </a:fld>
            <a:endParaRPr lang="en-US" sz="1200"/>
          </a:p>
        </p:txBody>
      </p:sp>
      <p:sp>
        <p:nvSpPr>
          <p:cNvPr id="518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C54BC-2E0B-7341-9FD1-21514E065477}" type="slidenum">
              <a:rPr lang="en-US"/>
              <a:pPr/>
              <a:t>89</a:t>
            </a:fld>
            <a:endParaRPr lang="en-US"/>
          </a:p>
        </p:txBody>
      </p:sp>
      <p:sp>
        <p:nvSpPr>
          <p:cNvPr id="62771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77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D3EFEA-9C2D-9243-9D51-53090BE3ADBF}" type="slidenum">
              <a:rPr lang="en-US"/>
              <a:pPr/>
              <a:t>91</a:t>
            </a:fld>
            <a:endParaRPr lang="en-US"/>
          </a:p>
        </p:txBody>
      </p:sp>
      <p:sp>
        <p:nvSpPr>
          <p:cNvPr id="70656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6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D2D581D9-3B5B-4D4F-89B8-A58397FEA9FA}" type="slidenum">
              <a:rPr lang="en-US"/>
              <a:pPr/>
              <a:t>92</a:t>
            </a:fld>
            <a:endParaRPr lang="en-US" dirty="0"/>
          </a:p>
        </p:txBody>
      </p:sp>
      <p:sp>
        <p:nvSpPr>
          <p:cNvPr id="395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5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6A99F9-8754-B145-8EFD-FB76EE5E87C1}" type="slidenum">
              <a:rPr lang="en-US" sz="1200"/>
              <a:pPr/>
              <a:t>94</a:t>
            </a:fld>
            <a:endParaRPr lang="en-US" sz="1200"/>
          </a:p>
        </p:txBody>
      </p:sp>
      <p:sp>
        <p:nvSpPr>
          <p:cNvPr id="21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BE5ED-9113-FA4C-8AF3-0F21F6B645FE}" type="slidenum">
              <a:rPr lang="en-US" smtClean="0"/>
              <a:t>97</a:t>
            </a:fld>
            <a:endParaRPr lang="en-US" dirty="0"/>
          </a:p>
        </p:txBody>
      </p:sp>
    </p:spTree>
    <p:extLst>
      <p:ext uri="{BB962C8B-B14F-4D97-AF65-F5344CB8AC3E}">
        <p14:creationId xmlns:p14="http://schemas.microsoft.com/office/powerpoint/2010/main" val="1258787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A3167B-1F87-CE43-A9D1-5BCAC2B6747C}" type="slidenum">
              <a:rPr lang="en-US" sz="1200"/>
              <a:pPr/>
              <a:t>104</a:t>
            </a:fld>
            <a:endParaRPr lang="en-US" sz="1200"/>
          </a:p>
        </p:txBody>
      </p:sp>
      <p:sp>
        <p:nvSpPr>
          <p:cNvPr id="429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581D9-3B5B-4D4F-89B8-A58397FEA9FA}" type="slidenum">
              <a:rPr lang="en-US"/>
              <a:pPr/>
              <a:t>105</a:t>
            </a:fld>
            <a:endParaRPr lang="en-US"/>
          </a:p>
        </p:txBody>
      </p:sp>
      <p:sp>
        <p:nvSpPr>
          <p:cNvPr id="395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5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point out that supertree methods take overlaping trees and produce a tree, and that the whole process of first generating small trees and then applying a supertree method is often referred to as the </a:t>
            </a:r>
            <a:r>
              <a:rPr lang="ja-JP" altLang="en-US"/>
              <a:t>“</a:t>
            </a:r>
            <a:r>
              <a:rPr lang="en-US"/>
              <a:t>supertree approach</a:t>
            </a:r>
            <a:r>
              <a:rPr lang="ja-JP" altLang="en-US"/>
              <a:t>”</a:t>
            </a:r>
            <a:r>
              <a:rPr lang="en-US"/>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581D9-3B5B-4D4F-89B8-A58397FEA9FA}" type="slidenum">
              <a:rPr lang="en-US"/>
              <a:pPr/>
              <a:t>106</a:t>
            </a:fld>
            <a:endParaRPr lang="en-US"/>
          </a:p>
        </p:txBody>
      </p:sp>
      <p:sp>
        <p:nvSpPr>
          <p:cNvPr id="395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5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point out that supertree methods take overlaping trees and produce a tree, and that the whole process of first generating small trees and then applying a supertree method is often referred to as the </a:t>
            </a:r>
            <a:r>
              <a:rPr lang="ja-JP" altLang="en-US"/>
              <a:t>“</a:t>
            </a:r>
            <a:r>
              <a:rPr lang="en-US"/>
              <a:t>supertree approach</a:t>
            </a:r>
            <a:r>
              <a:rPr lang="ja-JP" altLang="en-US"/>
              <a:t>”</a:t>
            </a:r>
            <a:r>
              <a:rPr lang="en-US"/>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3CF7A7-C063-4746-9026-FEF838732638}" type="slidenum">
              <a:rPr lang="en-US" sz="1200"/>
              <a:pPr/>
              <a:t>9</a:t>
            </a:fld>
            <a:endParaRPr lang="en-US" sz="1200"/>
          </a:p>
        </p:txBody>
      </p:sp>
      <p:sp>
        <p:nvSpPr>
          <p:cNvPr id="2887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EE2B3-BEA7-E746-A1A3-6CB9434A7847}" type="slidenum">
              <a:rPr lang="en-US"/>
              <a:pPr/>
              <a:t>108</a:t>
            </a:fld>
            <a:endParaRPr lang="en-US"/>
          </a:p>
        </p:txBody>
      </p:sp>
      <p:sp>
        <p:nvSpPr>
          <p:cNvPr id="430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C8676C-A8DA-2046-9C8F-C9B25493A40C}" type="slidenum">
              <a:rPr lang="en-US"/>
              <a:pPr/>
              <a:t>109</a:t>
            </a:fld>
            <a:endParaRPr lang="en-US"/>
          </a:p>
        </p:txBody>
      </p:sp>
      <p:sp>
        <p:nvSpPr>
          <p:cNvPr id="35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111</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894449-6730-374B-A83C-0A1C3C7F4F9F}" type="slidenum">
              <a:rPr lang="en-US" sz="1200"/>
              <a:pPr/>
              <a:t>112</a:t>
            </a:fld>
            <a:endParaRPr lang="en-US" sz="1200"/>
          </a:p>
        </p:txBody>
      </p:sp>
      <p:sp>
        <p:nvSpPr>
          <p:cNvPr id="3256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9ACE2-F44C-0943-A49D-21C460920D4D}" type="slidenum">
              <a:rPr lang="en-US" sz="1200"/>
              <a:pPr/>
              <a:t>10</a:t>
            </a:fld>
            <a:endParaRPr lang="en-US" sz="1200"/>
          </a:p>
        </p:txBody>
      </p:sp>
      <p:sp>
        <p:nvSpPr>
          <p:cNvPr id="186370" name="Text Box 2"/>
          <p:cNvSpPr txBox="1">
            <a:spLocks noChangeArrowheads="1"/>
          </p:cNvSpPr>
          <p:nvPr/>
        </p:nvSpPr>
        <p:spPr bwMode="auto">
          <a:xfrm>
            <a:off x="3881438"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gn="r">
              <a:lnSpc>
                <a:spcPct val="86000"/>
              </a:lnSpc>
              <a:buClr>
                <a:srgbClr val="000000"/>
              </a:buClr>
              <a:buSzPct val="45000"/>
              <a:buFont typeface="Wingdings" charset="0"/>
              <a:buNone/>
              <a:defRPr/>
            </a:pPr>
            <a:fld id="{0EEF65E3-9194-3842-A629-F9860AA54956}" type="slidenum">
              <a:rPr lang="en-GB" sz="1300" smtClean="0">
                <a:solidFill>
                  <a:srgbClr val="000000"/>
                </a:solidFill>
                <a:latin typeface="Times New Roman" charset="0"/>
                <a:cs typeface="Arial" charset="0"/>
              </a:rPr>
              <a:pPr algn="r">
                <a:lnSpc>
                  <a:spcPct val="86000"/>
                </a:lnSpc>
                <a:buClr>
                  <a:srgbClr val="000000"/>
                </a:buClr>
                <a:buSzPct val="45000"/>
                <a:buFont typeface="Wingdings" charset="0"/>
                <a:buNone/>
                <a:defRPr/>
              </a:pPr>
              <a:t>10</a:t>
            </a:fld>
            <a:endParaRPr lang="en-GB" sz="1300" smtClean="0">
              <a:solidFill>
                <a:srgbClr val="000000"/>
              </a:solidFill>
              <a:latin typeface="Times New Roman" charset="0"/>
              <a:cs typeface="Arial" charset="0"/>
            </a:endParaRPr>
          </a:p>
        </p:txBody>
      </p:sp>
      <p:sp>
        <p:nvSpPr>
          <p:cNvPr id="186371" name="Text Box 3"/>
          <p:cNvSpPr txBox="1">
            <a:spLocks noChangeArrowheads="1"/>
          </p:cNvSpPr>
          <p:nvPr/>
        </p:nvSpPr>
        <p:spPr bwMode="auto">
          <a:xfrm>
            <a:off x="0"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86372" name="Text Box 4"/>
          <p:cNvSpPr txBox="1">
            <a:spLocks noChangeArrowheads="1"/>
          </p:cNvSpPr>
          <p:nvPr/>
        </p:nvSpPr>
        <p:spPr bwMode="auto">
          <a:xfrm>
            <a:off x="0"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86373" name="Text Box 5"/>
          <p:cNvSpPr txBox="1">
            <a:spLocks noChangeArrowheads="1"/>
          </p:cNvSpPr>
          <p:nvPr/>
        </p:nvSpPr>
        <p:spPr bwMode="auto">
          <a:xfrm>
            <a:off x="3881438"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gn="r">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86374" name="Text Box 6"/>
          <p:cNvSpPr txBox="1">
            <a:spLocks noChangeArrowheads="1"/>
          </p:cNvSpPr>
          <p:nvPr/>
        </p:nvSpPr>
        <p:spPr bwMode="auto">
          <a:xfrm>
            <a:off x="1209675" y="685800"/>
            <a:ext cx="44386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mn-cs"/>
            </a:endParaRPr>
          </a:p>
        </p:txBody>
      </p:sp>
      <p:sp>
        <p:nvSpPr>
          <p:cNvPr id="186375" name="Text Box 7"/>
          <p:cNvSpPr txBox="1">
            <a:spLocks noGrp="1" noChangeArrowheads="1"/>
          </p:cNvSpPr>
          <p:nvPr>
            <p:ph type="body"/>
          </p:nvPr>
        </p:nvSpPr>
        <p:spPr>
          <a:xfrm>
            <a:off x="685800" y="4341813"/>
            <a:ext cx="5486400" cy="4122737"/>
          </a:xfrm>
          <a:solidFill>
            <a:schemeClr val="accent1"/>
          </a:solidFill>
          <a:ln w="9360">
            <a:solidFill>
              <a:schemeClr val="tx1"/>
            </a:solidFill>
            <a:miter lim="800000"/>
            <a:headEnd/>
            <a:tailEnd/>
          </a:ln>
        </p:spPr>
        <p:txBody>
          <a:bodyPr wrap="none" anchor="ctr"/>
          <a:lstStyle>
            <a:lvl1pPr defTabSz="457200">
              <a:defRPr sz="1200">
                <a:solidFill>
                  <a:schemeClr val="tx1"/>
                </a:solidFill>
                <a:latin typeface="Arial" charset="0"/>
                <a:ea typeface="ＭＳ Ｐゴシック" charset="0"/>
              </a:defRPr>
            </a:lvl1pPr>
            <a:lvl2pPr marL="742950" indent="-285750" defTabSz="457200">
              <a:defRPr sz="1200">
                <a:solidFill>
                  <a:schemeClr val="tx1"/>
                </a:solidFill>
                <a:latin typeface="Arial" charset="0"/>
                <a:ea typeface="ＭＳ Ｐゴシック" charset="0"/>
              </a:defRPr>
            </a:lvl2pPr>
            <a:lvl3pPr marL="1143000" indent="-228600" defTabSz="457200">
              <a:defRPr sz="1200">
                <a:solidFill>
                  <a:schemeClr val="tx1"/>
                </a:solidFill>
                <a:latin typeface="Arial" charset="0"/>
                <a:ea typeface="ＭＳ Ｐゴシック" charset="0"/>
              </a:defRPr>
            </a:lvl3pPr>
            <a:lvl4pPr marL="1600200" indent="-228600" defTabSz="457200">
              <a:defRPr sz="1200">
                <a:solidFill>
                  <a:schemeClr val="tx1"/>
                </a:solidFill>
                <a:latin typeface="Arial" charset="0"/>
                <a:ea typeface="ＭＳ Ｐゴシック" charset="0"/>
              </a:defRPr>
            </a:lvl4pPr>
            <a:lvl5pPr marL="2057400" indent="-228600" defTabSz="457200">
              <a:defRPr sz="1200">
                <a:solidFill>
                  <a:schemeClr val="tx1"/>
                </a:solidFill>
                <a:latin typeface="Arial" charset="0"/>
                <a:ea typeface="ＭＳ Ｐゴシック" charset="0"/>
              </a:defRPr>
            </a:lvl5pPr>
            <a:lvl6pPr marL="2514600" indent="-228600" fontAlgn="base">
              <a:spcBef>
                <a:spcPct val="30000"/>
              </a:spcBef>
              <a:spcAft>
                <a:spcPct val="0"/>
              </a:spcAft>
              <a:defRPr sz="1200">
                <a:solidFill>
                  <a:schemeClr val="tx1"/>
                </a:solidFill>
                <a:latin typeface="Arial" charset="0"/>
                <a:ea typeface="ＭＳ Ｐゴシック" charset="0"/>
              </a:defRPr>
            </a:lvl6pPr>
            <a:lvl7pPr marL="2971800" indent="-228600" fontAlgn="base">
              <a:spcBef>
                <a:spcPct val="30000"/>
              </a:spcBef>
              <a:spcAft>
                <a:spcPct val="0"/>
              </a:spcAft>
              <a:defRPr sz="1200">
                <a:solidFill>
                  <a:schemeClr val="tx1"/>
                </a:solidFill>
                <a:latin typeface="Arial" charset="0"/>
                <a:ea typeface="ＭＳ Ｐゴシック" charset="0"/>
              </a:defRPr>
            </a:lvl7pPr>
            <a:lvl8pPr marL="3429000" indent="-228600" fontAlgn="base">
              <a:spcBef>
                <a:spcPct val="30000"/>
              </a:spcBef>
              <a:spcAft>
                <a:spcPct val="0"/>
              </a:spcAft>
              <a:defRPr sz="1200">
                <a:solidFill>
                  <a:schemeClr val="tx1"/>
                </a:solidFill>
                <a:latin typeface="Arial" charset="0"/>
                <a:ea typeface="ＭＳ Ｐゴシック" charset="0"/>
              </a:defRPr>
            </a:lvl8pPr>
            <a:lvl9pPr marL="3886200" indent="-228600" fontAlgn="base">
              <a:spcBef>
                <a:spcPct val="30000"/>
              </a:spcBef>
              <a:spcAft>
                <a:spcPct val="0"/>
              </a:spcAft>
              <a:defRPr sz="1200">
                <a:solidFill>
                  <a:schemeClr val="tx1"/>
                </a:solidFill>
                <a:latin typeface="Arial" charset="0"/>
                <a:ea typeface="ＭＳ Ｐゴシック" charset="0"/>
              </a:defRPr>
            </a:lvl9p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FDE101-6F2D-7A4B-9560-036621FD415F}" type="slidenum">
              <a:rPr lang="en-US" sz="1200"/>
              <a:pPr/>
              <a:t>11</a:t>
            </a:fld>
            <a:endParaRPr lang="en-US" sz="1200"/>
          </a:p>
        </p:txBody>
      </p:sp>
      <p:sp>
        <p:nvSpPr>
          <p:cNvPr id="104450" name="Text Box 2"/>
          <p:cNvSpPr txBox="1">
            <a:spLocks noChangeArrowheads="1"/>
          </p:cNvSpPr>
          <p:nvPr/>
        </p:nvSpPr>
        <p:spPr bwMode="auto">
          <a:xfrm>
            <a:off x="3881438"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fld id="{D6634940-04C5-1546-8254-7492E4B010FE}" type="slidenum">
              <a:rPr lang="en-GB" sz="1300" smtClean="0">
                <a:solidFill>
                  <a:srgbClr val="000000"/>
                </a:solidFill>
                <a:latin typeface="Times New Roman" charset="0"/>
                <a:cs typeface="Arial" charset="0"/>
              </a:rPr>
              <a:pPr algn="r" eaLnBrk="1">
                <a:lnSpc>
                  <a:spcPct val="86000"/>
                </a:lnSpc>
                <a:buClr>
                  <a:srgbClr val="000000"/>
                </a:buClr>
                <a:buSzPct val="45000"/>
                <a:buFont typeface="Wingdings" charset="0"/>
                <a:buNone/>
                <a:defRPr/>
              </a:pPr>
              <a:t>11</a:t>
            </a:fld>
            <a:endParaRPr lang="en-GB" sz="1300" smtClean="0">
              <a:solidFill>
                <a:srgbClr val="000000"/>
              </a:solidFill>
              <a:latin typeface="Times New Roman" charset="0"/>
              <a:cs typeface="Arial" charset="0"/>
            </a:endParaRPr>
          </a:p>
        </p:txBody>
      </p:sp>
      <p:sp>
        <p:nvSpPr>
          <p:cNvPr id="104451" name="Text Box 3"/>
          <p:cNvSpPr txBox="1">
            <a:spLocks noChangeArrowheads="1"/>
          </p:cNvSpPr>
          <p:nvPr/>
        </p:nvSpPr>
        <p:spPr bwMode="auto">
          <a:xfrm>
            <a:off x="0"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04452" name="Text Box 4"/>
          <p:cNvSpPr txBox="1">
            <a:spLocks noChangeArrowheads="1"/>
          </p:cNvSpPr>
          <p:nvPr/>
        </p:nvSpPr>
        <p:spPr bwMode="auto">
          <a:xfrm>
            <a:off x="0"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04453" name="Text Box 5"/>
          <p:cNvSpPr txBox="1">
            <a:spLocks noChangeArrowheads="1"/>
          </p:cNvSpPr>
          <p:nvPr/>
        </p:nvSpPr>
        <p:spPr bwMode="auto">
          <a:xfrm>
            <a:off x="3881438"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04454" name="Text Box 6"/>
          <p:cNvSpPr txBox="1">
            <a:spLocks noChangeArrowheads="1"/>
          </p:cNvSpPr>
          <p:nvPr/>
        </p:nvSpPr>
        <p:spPr bwMode="auto">
          <a:xfrm>
            <a:off x="1209675" y="685800"/>
            <a:ext cx="44386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455" name="Text Box 7"/>
          <p:cNvSpPr txBox="1">
            <a:spLocks noGrp="1" noChangeArrowheads="1"/>
          </p:cNvSpPr>
          <p:nvPr>
            <p:ph type="body"/>
          </p:nvPr>
        </p:nvSpPr>
        <p:spPr>
          <a:xfrm>
            <a:off x="685800" y="4341813"/>
            <a:ext cx="5486400" cy="4122737"/>
          </a:xfr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200" tIns="4200" rIns="4200" bIns="420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cs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5pPr>
            <a:lvl6pPr marL="25146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6pPr>
            <a:lvl7pPr marL="29718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7pPr>
            <a:lvl8pPr marL="34290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8pPr>
            <a:lvl9pPr marL="38862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9pPr>
          </a:lstStyle>
          <a:p>
            <a:pPr eaLnBrk="1" hangingPunct="1">
              <a:lnSpc>
                <a:spcPct val="93000"/>
              </a:lnSpc>
              <a:spcBef>
                <a:spcPts val="450"/>
              </a:spcBef>
              <a:defRPr/>
            </a:pPr>
            <a:r>
              <a:rPr lang="en-GB" sz="2000" smtClean="0">
                <a:cs typeface="Arial" charset="0"/>
              </a:rPr>
              <a:t>Homology = nucleotides lined up since they come from a common ancestor.</a:t>
            </a:r>
          </a:p>
          <a:p>
            <a:pPr eaLnBrk="1" hangingPunct="1">
              <a:lnSpc>
                <a:spcPct val="93000"/>
              </a:lnSpc>
              <a:spcBef>
                <a:spcPts val="450"/>
              </a:spcBef>
              <a:defRPr/>
            </a:pPr>
            <a:r>
              <a:rPr lang="en-GB" sz="2000" smtClean="0">
                <a:cs typeface="Arial" charset="0"/>
              </a:rPr>
              <a:t>Indel = dash.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889CE01-3415-A641-AD38-C60728EF513D}" type="slidenum">
              <a:rPr lang="en-US" sz="1200"/>
              <a:pPr/>
              <a:t>12</a:t>
            </a:fld>
            <a:endParaRPr lang="en-US" sz="1200"/>
          </a:p>
        </p:txBody>
      </p:sp>
      <p:sp>
        <p:nvSpPr>
          <p:cNvPr id="5939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4B624B2-3872-D747-9B04-0111C1A76953}" type="slidenum">
              <a:rPr lang="en-US" sz="1200"/>
              <a:pPr/>
              <a:t>13</a:t>
            </a:fld>
            <a:endParaRPr lang="en-US" sz="1200"/>
          </a:p>
        </p:txBody>
      </p:sp>
      <p:sp>
        <p:nvSpPr>
          <p:cNvPr id="6144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A66021-A087-AC44-99FA-E7DDCD9616C7}"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164741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66021-A087-AC44-99FA-E7DDCD9616C7}"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99847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66021-A087-AC44-99FA-E7DDCD9616C7}"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18952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F7CB8C0A-3026-CD4C-8DBB-FF24A980D8F9}" type="slidenum">
              <a:rPr lang="en-US"/>
              <a:pPr/>
              <a:t>‹#›</a:t>
            </a:fld>
            <a:endParaRPr lang="en-US"/>
          </a:p>
        </p:txBody>
      </p:sp>
    </p:spTree>
    <p:extLst>
      <p:ext uri="{BB962C8B-B14F-4D97-AF65-F5344CB8AC3E}">
        <p14:creationId xmlns:p14="http://schemas.microsoft.com/office/powerpoint/2010/main" val="755843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931ACD-E3BF-9043-993D-E0C7A75DBEE9}" type="slidenum">
              <a:rPr lang="en-US"/>
              <a:pPr>
                <a:defRPr/>
              </a:pPr>
              <a:t>‹#›</a:t>
            </a:fld>
            <a:endParaRPr lang="en-US"/>
          </a:p>
        </p:txBody>
      </p:sp>
    </p:spTree>
    <p:extLst>
      <p:ext uri="{BB962C8B-B14F-4D97-AF65-F5344CB8AC3E}">
        <p14:creationId xmlns:p14="http://schemas.microsoft.com/office/powerpoint/2010/main" val="99848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66021-A087-AC44-99FA-E7DDCD9616C7}"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83088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66021-A087-AC44-99FA-E7DDCD9616C7}"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241811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A66021-A087-AC44-99FA-E7DDCD9616C7}"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54042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A66021-A087-AC44-99FA-E7DDCD9616C7}" type="datetimeFigureOut">
              <a:rPr lang="en-US" smtClean="0"/>
              <a:t>12/2/14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02511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A66021-A087-AC44-99FA-E7DDCD9616C7}" type="datetimeFigureOut">
              <a:rPr lang="en-US" smtClean="0"/>
              <a:t>12/2/14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2076890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66021-A087-AC44-99FA-E7DDCD9616C7}" type="datetimeFigureOut">
              <a:rPr lang="en-US" smtClean="0"/>
              <a:t>12/2/14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08796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66021-A087-AC44-99FA-E7DDCD9616C7}"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172466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66021-A087-AC44-99FA-E7DDCD9616C7}"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632178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66021-A087-AC44-99FA-E7DDCD9616C7}" type="datetimeFigureOut">
              <a:rPr lang="en-US" smtClean="0"/>
              <a:t>12/2/14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1261A-707E-A946-9A16-8EB263176B53}" type="slidenum">
              <a:rPr lang="en-US" smtClean="0"/>
              <a:t>‹#›</a:t>
            </a:fld>
            <a:endParaRPr lang="en-US"/>
          </a:p>
        </p:txBody>
      </p:sp>
    </p:spTree>
    <p:extLst>
      <p:ext uri="{BB962C8B-B14F-4D97-AF65-F5344CB8AC3E}">
        <p14:creationId xmlns:p14="http://schemas.microsoft.com/office/powerpoint/2010/main" val="1826378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emf"/></Relationships>
</file>

<file path=ppt/slides/_rels/slide101.xml.rels><?xml version="1.0" encoding="UTF-8" standalone="yes"?>
<Relationships xmlns="http://schemas.openxmlformats.org/package/2006/relationships"><Relationship Id="rId3" Type="http://schemas.openxmlformats.org/officeDocument/2006/relationships/image" Target="../media/image83.emf"/><Relationship Id="rId4" Type="http://schemas.openxmlformats.org/officeDocument/2006/relationships/image" Target="../media/image84.emf"/><Relationship Id="rId1" Type="http://schemas.openxmlformats.org/officeDocument/2006/relationships/slideLayout" Target="../slideLayouts/slideLayout6.xml"/><Relationship Id="rId2" Type="http://schemas.openxmlformats.org/officeDocument/2006/relationships/image" Target="../media/image82.e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ali-phy.org/"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8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oinfo.cs.rice.edu/phylonet?destination=node/3"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hyperlink" Target="http://www.cs.utexas.edu/users/phylo" TargetMode="External"/><Relationship Id="rId4" Type="http://schemas.openxmlformats.org/officeDocument/2006/relationships/hyperlink" Target="http://tandy.cs.illinois.edu" TargetMode="External"/><Relationship Id="rId5" Type="http://schemas.openxmlformats.org/officeDocument/2006/relationships/hyperlink" Target="mailto:warnow@illinois.edu" TargetMode="External"/><Relationship Id="rId6" Type="http://schemas.openxmlformats.org/officeDocument/2006/relationships/image" Target="../media/image12.jpeg"/><Relationship Id="rId7" Type="http://schemas.openxmlformats.org/officeDocument/2006/relationships/image" Target="../media/image15.jpeg"/><Relationship Id="rId8" Type="http://schemas.openxmlformats.org/officeDocument/2006/relationships/image" Target="../media/image31.jpe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8.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jpeg"/></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jpeg"/><Relationship Id="rId5"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hyperlink" Target="http://cs.illinois.edu/prospective-students/graduate-students" TargetMode="External"/><Relationship Id="rId5" Type="http://schemas.openxmlformats.org/officeDocument/2006/relationships/hyperlink" Target="mailto:warnow@illinois.edu" TargetMode="External"/><Relationship Id="rId6" Type="http://schemas.openxmlformats.org/officeDocument/2006/relationships/hyperlink" Target="http://tandy.cs.illinois.edu"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65.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72.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warnow@illinois.edu" TargetMode="External"/><Relationship Id="rId3" Type="http://schemas.openxmlformats.org/officeDocument/2006/relationships/hyperlink" Target="http://tandy.cs.illinois.edu"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11.png"/><Relationship Id="rId7" Type="http://schemas.openxmlformats.org/officeDocument/2006/relationships/image" Target="../media/image62.jpeg"/><Relationship Id="rId8" Type="http://schemas.openxmlformats.org/officeDocument/2006/relationships/image" Target="../media/image63.jpeg"/><Relationship Id="rId9"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4.png"/></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5" Type="http://schemas.openxmlformats.org/officeDocument/2006/relationships/image" Target="../media/image72.jpeg"/><Relationship Id="rId6" Type="http://schemas.openxmlformats.org/officeDocument/2006/relationships/image" Target="../media/image73.jpe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92.xml.rels><?xml version="1.0" encoding="UTF-8" standalone="yes"?>
<Relationships xmlns="http://schemas.openxmlformats.org/package/2006/relationships"><Relationship Id="rId3" Type="http://schemas.openxmlformats.org/officeDocument/2006/relationships/image" Target="../media/image74.emf"/><Relationship Id="rId4" Type="http://schemas.openxmlformats.org/officeDocument/2006/relationships/image" Target="../media/image75.emf"/><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79.emf"/><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5529"/>
            <a:ext cx="7772400" cy="1470025"/>
          </a:xfrm>
        </p:spPr>
        <p:txBody>
          <a:bodyPr>
            <a:normAutofit/>
          </a:bodyPr>
          <a:lstStyle/>
          <a:p>
            <a:r>
              <a:rPr lang="en-US" sz="3200" b="1" dirty="0"/>
              <a:t>Recent breakthroughs in mathematical and computational </a:t>
            </a:r>
            <a:r>
              <a:rPr lang="en-US" sz="3200" b="1" dirty="0" err="1"/>
              <a:t>phylogenetics</a:t>
            </a:r>
            <a:endParaRPr lang="en-US" sz="3200" b="1" dirty="0"/>
          </a:p>
        </p:txBody>
      </p:sp>
      <p:sp>
        <p:nvSpPr>
          <p:cNvPr id="3" name="Subtitle 2"/>
          <p:cNvSpPr>
            <a:spLocks noGrp="1"/>
          </p:cNvSpPr>
          <p:nvPr>
            <p:ph type="subTitle" idx="1"/>
          </p:nvPr>
        </p:nvSpPr>
        <p:spPr>
          <a:xfrm>
            <a:off x="743135" y="3886200"/>
            <a:ext cx="7924609" cy="1752600"/>
          </a:xfrm>
        </p:spPr>
        <p:txBody>
          <a:bodyPr>
            <a:normAutofit fontScale="85000" lnSpcReduction="20000"/>
          </a:bodyPr>
          <a:lstStyle/>
          <a:p>
            <a:r>
              <a:rPr lang="en-US" dirty="0" smtClean="0"/>
              <a:t>Tandy Warnow</a:t>
            </a:r>
          </a:p>
          <a:p>
            <a:r>
              <a:rPr lang="en-US" dirty="0" smtClean="0"/>
              <a:t>Departments of </a:t>
            </a:r>
            <a:r>
              <a:rPr lang="en-US" dirty="0" smtClean="0"/>
              <a:t>Computer Science and Bioengineering</a:t>
            </a:r>
            <a:endParaRPr lang="en-US" dirty="0" smtClean="0"/>
          </a:p>
          <a:p>
            <a:r>
              <a:rPr lang="en-US" dirty="0" smtClean="0"/>
              <a:t>The University of Illinois at Urbana-Champaign</a:t>
            </a:r>
          </a:p>
          <a:p>
            <a:r>
              <a:rPr lang="en-US" dirty="0" smtClean="0"/>
              <a:t>http://</a:t>
            </a:r>
            <a:r>
              <a:rPr lang="en-US" dirty="0" err="1" smtClean="0"/>
              <a:t>tandy.cs.illinois.edu</a:t>
            </a:r>
            <a:endParaRPr lang="en-US" dirty="0"/>
          </a:p>
        </p:txBody>
      </p:sp>
    </p:spTree>
    <p:extLst>
      <p:ext uri="{BB962C8B-B14F-4D97-AF65-F5344CB8AC3E}">
        <p14:creationId xmlns:p14="http://schemas.microsoft.com/office/powerpoint/2010/main" val="29173380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 Box 3"/>
          <p:cNvSpPr txBox="1">
            <a:spLocks noChangeArrowheads="1"/>
          </p:cNvSpPr>
          <p:nvPr/>
        </p:nvSpPr>
        <p:spPr bwMode="auto">
          <a:xfrm>
            <a:off x="1851025" y="2819400"/>
            <a:ext cx="4459288"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4000"/>
              </a:lnSpc>
              <a:buClr>
                <a:srgbClr val="000000"/>
              </a:buClr>
              <a:buSzPct val="45000"/>
              <a:buFont typeface="Wingdings" charset="0"/>
              <a:buNone/>
              <a:defRPr/>
            </a:pPr>
            <a:r>
              <a:rPr lang="en-GB" sz="3300" smtClean="0">
                <a:solidFill>
                  <a:srgbClr val="000000"/>
                </a:solidFill>
                <a:latin typeface="Courier New" charset="0"/>
                <a:cs typeface="Arial" charset="0"/>
              </a:rPr>
              <a:t>…AC</a:t>
            </a:r>
            <a:r>
              <a:rPr lang="en-GB" sz="3300" smtClean="0">
                <a:solidFill>
                  <a:srgbClr val="FF00FF"/>
                </a:solidFill>
                <a:latin typeface="Courier New" charset="0"/>
                <a:cs typeface="Arial" charset="0"/>
              </a:rPr>
              <a:t>GGTG</a:t>
            </a:r>
            <a:r>
              <a:rPr lang="en-GB" sz="3300" smtClean="0">
                <a:solidFill>
                  <a:srgbClr val="000000"/>
                </a:solidFill>
                <a:latin typeface="Courier New" charset="0"/>
                <a:cs typeface="Arial" charset="0"/>
              </a:rPr>
              <a:t>CAGT</a:t>
            </a:r>
            <a:r>
              <a:rPr lang="en-GB" sz="3300" smtClean="0">
                <a:solidFill>
                  <a:srgbClr val="FF0000"/>
                </a:solidFill>
                <a:latin typeface="Courier New" charset="0"/>
                <a:cs typeface="Arial" charset="0"/>
              </a:rPr>
              <a:t>T</a:t>
            </a:r>
            <a:r>
              <a:rPr lang="en-GB" sz="3300" smtClean="0">
                <a:solidFill>
                  <a:srgbClr val="000000"/>
                </a:solidFill>
                <a:latin typeface="Courier New" charset="0"/>
                <a:cs typeface="Arial" charset="0"/>
              </a:rPr>
              <a:t>ACCA…</a:t>
            </a:r>
          </a:p>
        </p:txBody>
      </p:sp>
      <p:sp>
        <p:nvSpPr>
          <p:cNvPr id="185348" name="Text Box 4"/>
          <p:cNvSpPr txBox="1">
            <a:spLocks noChangeArrowheads="1"/>
          </p:cNvSpPr>
          <p:nvPr/>
        </p:nvSpPr>
        <p:spPr bwMode="auto">
          <a:xfrm>
            <a:off x="4505325" y="1828800"/>
            <a:ext cx="13525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3000"/>
              </a:lnSpc>
              <a:buClr>
                <a:srgbClr val="000000"/>
              </a:buClr>
              <a:buSzPct val="45000"/>
              <a:buFont typeface="Wingdings" charset="0"/>
              <a:buNone/>
              <a:defRPr/>
            </a:pPr>
            <a:r>
              <a:rPr lang="en-GB" smtClean="0">
                <a:solidFill>
                  <a:srgbClr val="FF3300"/>
                </a:solidFill>
                <a:cs typeface="Arial" charset="0"/>
              </a:rPr>
              <a:t>Mutation</a:t>
            </a:r>
          </a:p>
        </p:txBody>
      </p:sp>
      <p:sp>
        <p:nvSpPr>
          <p:cNvPr id="185349" name="Freeform 5"/>
          <p:cNvSpPr>
            <a:spLocks/>
          </p:cNvSpPr>
          <p:nvPr/>
        </p:nvSpPr>
        <p:spPr bwMode="auto">
          <a:xfrm rot="10800000">
            <a:off x="3430588" y="2211388"/>
            <a:ext cx="334962" cy="682625"/>
          </a:xfrm>
          <a:custGeom>
            <a:avLst/>
            <a:gdLst>
              <a:gd name="T0" fmla="*/ 288 w 288"/>
              <a:gd name="T1" fmla="*/ 0 h 691"/>
              <a:gd name="T2" fmla="*/ 266 w 288"/>
              <a:gd name="T3" fmla="*/ 21 h 691"/>
              <a:gd name="T4" fmla="*/ 238 w 288"/>
              <a:gd name="T5" fmla="*/ 64 h 691"/>
              <a:gd name="T6" fmla="*/ 209 w 288"/>
              <a:gd name="T7" fmla="*/ 216 h 691"/>
              <a:gd name="T8" fmla="*/ 180 w 288"/>
              <a:gd name="T9" fmla="*/ 244 h 691"/>
              <a:gd name="T10" fmla="*/ 101 w 288"/>
              <a:gd name="T11" fmla="*/ 331 h 691"/>
              <a:gd name="T12" fmla="*/ 144 w 288"/>
              <a:gd name="T13" fmla="*/ 388 h 691"/>
              <a:gd name="T14" fmla="*/ 101 w 288"/>
              <a:gd name="T15" fmla="*/ 453 h 691"/>
              <a:gd name="T16" fmla="*/ 72 w 288"/>
              <a:gd name="T17" fmla="*/ 496 h 691"/>
              <a:gd name="T18" fmla="*/ 65 w 288"/>
              <a:gd name="T19" fmla="*/ 518 h 691"/>
              <a:gd name="T20" fmla="*/ 72 w 288"/>
              <a:gd name="T21" fmla="*/ 568 h 691"/>
              <a:gd name="T22" fmla="*/ 50 w 288"/>
              <a:gd name="T23" fmla="*/ 583 h 691"/>
              <a:gd name="T24" fmla="*/ 43 w 288"/>
              <a:gd name="T25" fmla="*/ 640 h 691"/>
              <a:gd name="T26" fmla="*/ 14 w 288"/>
              <a:gd name="T27" fmla="*/ 676 h 691"/>
              <a:gd name="T28" fmla="*/ 0 w 288"/>
              <a:gd name="T29"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91">
                <a:moveTo>
                  <a:pt x="288" y="0"/>
                </a:moveTo>
                <a:cubicBezTo>
                  <a:pt x="281" y="7"/>
                  <a:pt x="272" y="13"/>
                  <a:pt x="266" y="21"/>
                </a:cubicBezTo>
                <a:cubicBezTo>
                  <a:pt x="255" y="34"/>
                  <a:pt x="238" y="64"/>
                  <a:pt x="238" y="64"/>
                </a:cubicBezTo>
                <a:cubicBezTo>
                  <a:pt x="227" y="114"/>
                  <a:pt x="226" y="167"/>
                  <a:pt x="209" y="216"/>
                </a:cubicBezTo>
                <a:cubicBezTo>
                  <a:pt x="205" y="229"/>
                  <a:pt x="189" y="234"/>
                  <a:pt x="180" y="244"/>
                </a:cubicBezTo>
                <a:cubicBezTo>
                  <a:pt x="154" y="274"/>
                  <a:pt x="123" y="297"/>
                  <a:pt x="101" y="331"/>
                </a:cubicBezTo>
                <a:cubicBezTo>
                  <a:pt x="142" y="372"/>
                  <a:pt x="132" y="351"/>
                  <a:pt x="144" y="388"/>
                </a:cubicBezTo>
                <a:cubicBezTo>
                  <a:pt x="134" y="418"/>
                  <a:pt x="120" y="429"/>
                  <a:pt x="101" y="453"/>
                </a:cubicBezTo>
                <a:cubicBezTo>
                  <a:pt x="90" y="467"/>
                  <a:pt x="72" y="496"/>
                  <a:pt x="72" y="496"/>
                </a:cubicBezTo>
                <a:cubicBezTo>
                  <a:pt x="70" y="503"/>
                  <a:pt x="64" y="510"/>
                  <a:pt x="65" y="518"/>
                </a:cubicBezTo>
                <a:cubicBezTo>
                  <a:pt x="70" y="549"/>
                  <a:pt x="97" y="531"/>
                  <a:pt x="72" y="568"/>
                </a:cubicBezTo>
                <a:cubicBezTo>
                  <a:pt x="67" y="575"/>
                  <a:pt x="57" y="578"/>
                  <a:pt x="50" y="583"/>
                </a:cubicBezTo>
                <a:cubicBezTo>
                  <a:pt x="17" y="633"/>
                  <a:pt x="8" y="617"/>
                  <a:pt x="43" y="640"/>
                </a:cubicBezTo>
                <a:cubicBezTo>
                  <a:pt x="32" y="676"/>
                  <a:pt x="45" y="651"/>
                  <a:pt x="14" y="676"/>
                </a:cubicBezTo>
                <a:cubicBezTo>
                  <a:pt x="9" y="680"/>
                  <a:pt x="0" y="691"/>
                  <a:pt x="0" y="691"/>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mn-cs"/>
            </a:endParaRPr>
          </a:p>
        </p:txBody>
      </p:sp>
      <p:sp>
        <p:nvSpPr>
          <p:cNvPr id="185350" name="Freeform 6"/>
          <p:cNvSpPr>
            <a:spLocks/>
          </p:cNvSpPr>
          <p:nvPr/>
        </p:nvSpPr>
        <p:spPr bwMode="auto">
          <a:xfrm rot="10800000">
            <a:off x="4725988" y="2365375"/>
            <a:ext cx="195262" cy="479425"/>
          </a:xfrm>
          <a:custGeom>
            <a:avLst/>
            <a:gdLst>
              <a:gd name="T0" fmla="*/ 123 w 123"/>
              <a:gd name="T1" fmla="*/ 0 h 302"/>
              <a:gd name="T2" fmla="*/ 51 w 123"/>
              <a:gd name="T3" fmla="*/ 58 h 302"/>
              <a:gd name="T4" fmla="*/ 94 w 123"/>
              <a:gd name="T5" fmla="*/ 130 h 302"/>
              <a:gd name="T6" fmla="*/ 15 w 123"/>
              <a:gd name="T7" fmla="*/ 223 h 302"/>
              <a:gd name="T8" fmla="*/ 22 w 123"/>
              <a:gd name="T9" fmla="*/ 245 h 302"/>
              <a:gd name="T10" fmla="*/ 36 w 123"/>
              <a:gd name="T11" fmla="*/ 266 h 302"/>
              <a:gd name="T12" fmla="*/ 0 w 12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3" h="302">
                <a:moveTo>
                  <a:pt x="123" y="0"/>
                </a:moveTo>
                <a:cubicBezTo>
                  <a:pt x="99" y="19"/>
                  <a:pt x="72" y="36"/>
                  <a:pt x="51" y="58"/>
                </a:cubicBezTo>
                <a:cubicBezTo>
                  <a:pt x="61" y="110"/>
                  <a:pt x="69" y="90"/>
                  <a:pt x="94" y="130"/>
                </a:cubicBezTo>
                <a:cubicBezTo>
                  <a:pt x="60" y="184"/>
                  <a:pt x="55" y="183"/>
                  <a:pt x="15" y="223"/>
                </a:cubicBezTo>
                <a:cubicBezTo>
                  <a:pt x="17" y="230"/>
                  <a:pt x="19" y="238"/>
                  <a:pt x="22" y="245"/>
                </a:cubicBezTo>
                <a:cubicBezTo>
                  <a:pt x="26" y="253"/>
                  <a:pt x="36" y="258"/>
                  <a:pt x="36" y="266"/>
                </a:cubicBezTo>
                <a:cubicBezTo>
                  <a:pt x="36" y="283"/>
                  <a:pt x="0" y="302"/>
                  <a:pt x="0" y="302"/>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mn-cs"/>
            </a:endParaRPr>
          </a:p>
        </p:txBody>
      </p:sp>
      <p:sp>
        <p:nvSpPr>
          <p:cNvPr id="185351" name="Text Box 7"/>
          <p:cNvSpPr txBox="1">
            <a:spLocks noChangeArrowheads="1"/>
          </p:cNvSpPr>
          <p:nvPr/>
        </p:nvSpPr>
        <p:spPr bwMode="auto">
          <a:xfrm>
            <a:off x="3135313" y="1828800"/>
            <a:ext cx="13017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3000"/>
              </a:lnSpc>
              <a:buClr>
                <a:srgbClr val="000000"/>
              </a:buClr>
              <a:buSzPct val="45000"/>
              <a:buFont typeface="Wingdings" charset="0"/>
              <a:buNone/>
              <a:defRPr/>
            </a:pPr>
            <a:r>
              <a:rPr lang="en-GB" smtClean="0">
                <a:solidFill>
                  <a:srgbClr val="FF3300"/>
                </a:solidFill>
                <a:cs typeface="Arial" charset="0"/>
              </a:rPr>
              <a:t>Deletion</a:t>
            </a:r>
          </a:p>
        </p:txBody>
      </p:sp>
      <p:sp>
        <p:nvSpPr>
          <p:cNvPr id="185352" name="Text Box 8"/>
          <p:cNvSpPr txBox="1">
            <a:spLocks noChangeArrowheads="1"/>
          </p:cNvSpPr>
          <p:nvPr/>
        </p:nvSpPr>
        <p:spPr bwMode="auto">
          <a:xfrm>
            <a:off x="2514600" y="4006850"/>
            <a:ext cx="3581400"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4000"/>
              </a:lnSpc>
              <a:buClr>
                <a:srgbClr val="000000"/>
              </a:buClr>
              <a:buSzPct val="45000"/>
              <a:buFont typeface="Wingdings" charset="0"/>
              <a:buNone/>
              <a:defRPr/>
            </a:pPr>
            <a:r>
              <a:rPr lang="en-GB" sz="3300" smtClean="0">
                <a:solidFill>
                  <a:srgbClr val="000000"/>
                </a:solidFill>
                <a:latin typeface="Courier New" charset="0"/>
                <a:cs typeface="Arial" charset="0"/>
              </a:rPr>
              <a:t>…ACCAGT</a:t>
            </a:r>
            <a:r>
              <a:rPr lang="en-GB" sz="3300" smtClean="0">
                <a:solidFill>
                  <a:srgbClr val="0033CC"/>
                </a:solidFill>
                <a:latin typeface="Courier New" charset="0"/>
                <a:cs typeface="Arial" charset="0"/>
              </a:rPr>
              <a:t>C</a:t>
            </a:r>
            <a:r>
              <a:rPr lang="en-GB" sz="3300" smtClean="0">
                <a:solidFill>
                  <a:srgbClr val="000000"/>
                </a:solidFill>
                <a:latin typeface="Courier New" charset="0"/>
                <a:cs typeface="Arial" charset="0"/>
              </a:rPr>
              <a:t>ACCA…</a:t>
            </a:r>
          </a:p>
        </p:txBody>
      </p:sp>
      <p:sp>
        <p:nvSpPr>
          <p:cNvPr id="185353" name="Line 9"/>
          <p:cNvSpPr>
            <a:spLocks noChangeShapeType="1"/>
          </p:cNvSpPr>
          <p:nvPr/>
        </p:nvSpPr>
        <p:spPr bwMode="auto">
          <a:xfrm>
            <a:off x="2743200" y="3276600"/>
            <a:ext cx="609600" cy="838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85354" name="Line 10"/>
          <p:cNvSpPr>
            <a:spLocks noChangeShapeType="1"/>
          </p:cNvSpPr>
          <p:nvPr/>
        </p:nvSpPr>
        <p:spPr bwMode="auto">
          <a:xfrm flipH="1">
            <a:off x="3352800" y="3200400"/>
            <a:ext cx="381000" cy="914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85355" name="Line 11"/>
          <p:cNvSpPr>
            <a:spLocks noChangeShapeType="1"/>
          </p:cNvSpPr>
          <p:nvPr/>
        </p:nvSpPr>
        <p:spPr bwMode="auto">
          <a:xfrm flipH="1">
            <a:off x="4495800" y="3276600"/>
            <a:ext cx="304800" cy="7620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46090" name="Rectangle 12"/>
          <p:cNvSpPr>
            <a:spLocks noGrp="1" noChangeArrowheads="1"/>
          </p:cNvSpPr>
          <p:nvPr>
            <p:ph type="title"/>
          </p:nvPr>
        </p:nvSpPr>
        <p:spPr>
          <a:xfrm>
            <a:off x="228600" y="533400"/>
            <a:ext cx="8686800" cy="762000"/>
          </a:xfrm>
        </p:spPr>
        <p:txBody>
          <a:bodyPr/>
          <a:lstStyle/>
          <a:p>
            <a:pPr eaLnBrk="1" hangingPunct="1"/>
            <a:r>
              <a:rPr lang="en-US" sz="4000">
                <a:latin typeface="Arial" charset="0"/>
                <a:ea typeface="ＭＳ Ｐゴシック" charset="0"/>
                <a:cs typeface="ＭＳ Ｐゴシック" charset="0"/>
              </a:rPr>
              <a:t>Indels (insertions and deletions)</a:t>
            </a:r>
            <a:endParaRPr lang="en-US">
              <a:latin typeface="Arial" charset="0"/>
              <a:ea typeface="ＭＳ Ｐゴシック" charset="0"/>
              <a:cs typeface="ＭＳ Ｐゴシック"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fam.tandy.alignment_error-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3" name="TextBox 2"/>
          <p:cNvSpPr txBox="1"/>
          <p:nvPr/>
        </p:nvSpPr>
        <p:spPr>
          <a:xfrm>
            <a:off x="705561" y="352778"/>
            <a:ext cx="8042185" cy="523220"/>
          </a:xfrm>
          <a:prstGeom prst="rect">
            <a:avLst/>
          </a:prstGeom>
          <a:noFill/>
        </p:spPr>
        <p:txBody>
          <a:bodyPr wrap="none" rtlCol="0">
            <a:spAutoFit/>
          </a:bodyPr>
          <a:lstStyle/>
          <a:p>
            <a:r>
              <a:rPr lang="en-US" sz="2800" b="1" dirty="0" smtClean="0"/>
              <a:t>AA Sequence Alignment Error (13 </a:t>
            </a:r>
            <a:r>
              <a:rPr lang="en-US" sz="2800" b="1" dirty="0" err="1" smtClean="0"/>
              <a:t>HomFam</a:t>
            </a:r>
            <a:r>
              <a:rPr lang="en-US" sz="2800" b="1" dirty="0" smtClean="0"/>
              <a:t> datasets)</a:t>
            </a:r>
            <a:endParaRPr lang="en-US" sz="2800" b="1" dirty="0"/>
          </a:p>
        </p:txBody>
      </p:sp>
      <p:sp>
        <p:nvSpPr>
          <p:cNvPr id="4" name="TextBox 3"/>
          <p:cNvSpPr txBox="1"/>
          <p:nvPr/>
        </p:nvSpPr>
        <p:spPr>
          <a:xfrm>
            <a:off x="282222" y="5870224"/>
            <a:ext cx="7725192" cy="923330"/>
          </a:xfrm>
          <a:prstGeom prst="rect">
            <a:avLst/>
          </a:prstGeom>
          <a:noFill/>
        </p:spPr>
        <p:txBody>
          <a:bodyPr wrap="none" rtlCol="0">
            <a:spAutoFit/>
          </a:bodyPr>
          <a:lstStyle/>
          <a:p>
            <a:r>
              <a:rPr lang="en-US" dirty="0" err="1" smtClean="0"/>
              <a:t>Homfam</a:t>
            </a:r>
            <a:r>
              <a:rPr lang="en-US" dirty="0" smtClean="0"/>
              <a:t>: </a:t>
            </a:r>
            <a:r>
              <a:rPr lang="en-US" dirty="0" err="1" smtClean="0"/>
              <a:t>Sievers</a:t>
            </a:r>
            <a:r>
              <a:rPr lang="en-US" dirty="0" smtClean="0"/>
              <a:t> et al., MSB 2011 </a:t>
            </a:r>
          </a:p>
          <a:p>
            <a:r>
              <a:rPr lang="en-US" dirty="0" smtClean="0"/>
              <a:t>10,000 to 46,000 sequences per dataset; 5-14 sequences in each seed alignment</a:t>
            </a:r>
          </a:p>
          <a:p>
            <a:r>
              <a:rPr lang="en-US" dirty="0" smtClean="0"/>
              <a:t>Sequence lengths from 46-364 AA </a:t>
            </a:r>
            <a:endParaRPr lang="en-US" dirty="0"/>
          </a:p>
        </p:txBody>
      </p:sp>
    </p:spTree>
    <p:extLst>
      <p:ext uri="{BB962C8B-B14F-4D97-AF65-F5344CB8AC3E}">
        <p14:creationId xmlns:p14="http://schemas.microsoft.com/office/powerpoint/2010/main" val="290953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Alignment Accuracy – Correct columns</a:t>
            </a:r>
            <a:endParaRPr lang="en-US" dirty="0"/>
          </a:p>
        </p:txBody>
      </p:sp>
      <p:pic>
        <p:nvPicPr>
          <p:cNvPr id="3" name="Picture 2"/>
          <p:cNvPicPr>
            <a:picLocks noChangeAspect="1"/>
          </p:cNvPicPr>
          <p:nvPr/>
        </p:nvPicPr>
        <p:blipFill>
          <a:blip r:embed="rId2"/>
          <a:stretch>
            <a:fillRect/>
          </a:stretch>
        </p:blipFill>
        <p:spPr>
          <a:xfrm>
            <a:off x="457200" y="2149370"/>
            <a:ext cx="8229600" cy="3219061"/>
          </a:xfrm>
          <a:prstGeom prst="rect">
            <a:avLst/>
          </a:prstGeom>
        </p:spPr>
      </p:pic>
      <p:pic>
        <p:nvPicPr>
          <p:cNvPr id="4" name="Picture 3"/>
          <p:cNvPicPr>
            <a:picLocks noChangeAspect="1"/>
          </p:cNvPicPr>
          <p:nvPr/>
        </p:nvPicPr>
        <p:blipFill>
          <a:blip r:embed="rId3"/>
          <a:stretch>
            <a:fillRect/>
          </a:stretch>
        </p:blipFill>
        <p:spPr>
          <a:xfrm>
            <a:off x="941847" y="2029927"/>
            <a:ext cx="7453726" cy="511844"/>
          </a:xfrm>
          <a:prstGeom prst="rect">
            <a:avLst/>
          </a:prstGeom>
          <a:solidFill>
            <a:srgbClr val="FFFFFF"/>
          </a:solidFill>
        </p:spPr>
      </p:pic>
      <p:pic>
        <p:nvPicPr>
          <p:cNvPr id="5" name="Picture 4"/>
          <p:cNvPicPr>
            <a:picLocks noChangeAspect="1"/>
          </p:cNvPicPr>
          <p:nvPr/>
        </p:nvPicPr>
        <p:blipFill>
          <a:blip r:embed="rId4"/>
          <a:stretch>
            <a:fillRect/>
          </a:stretch>
        </p:blipFill>
        <p:spPr>
          <a:xfrm>
            <a:off x="1271384" y="5393599"/>
            <a:ext cx="7538680" cy="365682"/>
          </a:xfrm>
          <a:prstGeom prst="rect">
            <a:avLst/>
          </a:prstGeom>
        </p:spPr>
      </p:pic>
    </p:spTree>
    <p:extLst>
      <p:ext uri="{BB962C8B-B14F-4D97-AF65-F5344CB8AC3E}">
        <p14:creationId xmlns:p14="http://schemas.microsoft.com/office/powerpoint/2010/main" val="27257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co-estimation methods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Statistical methods:</a:t>
            </a:r>
          </a:p>
          <a:p>
            <a:r>
              <a:rPr lang="en-US" dirty="0" err="1" smtClean="0"/>
              <a:t>BAli-Phy</a:t>
            </a:r>
            <a:r>
              <a:rPr lang="en-US" dirty="0" smtClean="0"/>
              <a:t> (</a:t>
            </a:r>
            <a:r>
              <a:rPr lang="en-US" dirty="0" err="1" smtClean="0"/>
              <a:t>Redelings</a:t>
            </a:r>
            <a:r>
              <a:rPr lang="en-US" dirty="0" smtClean="0"/>
              <a:t> and </a:t>
            </a:r>
            <a:r>
              <a:rPr lang="en-US" dirty="0" err="1" smtClean="0"/>
              <a:t>Suchard</a:t>
            </a:r>
            <a:r>
              <a:rPr lang="en-US" dirty="0" smtClean="0"/>
              <a:t>): Bayesian software to co-estimate alignments and trees under a statistical model of evolution that includes </a:t>
            </a:r>
            <a:r>
              <a:rPr lang="en-US" dirty="0" err="1" smtClean="0"/>
              <a:t>indels</a:t>
            </a:r>
            <a:r>
              <a:rPr lang="en-US" dirty="0" smtClean="0"/>
              <a:t>. Can scale to about 100 sequences, but takes a very long time.</a:t>
            </a:r>
          </a:p>
          <a:p>
            <a:pPr lvl="1"/>
            <a:r>
              <a:rPr lang="en-US" dirty="0">
                <a:hlinkClick r:id="rId2"/>
              </a:rPr>
              <a:t>http://www.bali-phy.org</a:t>
            </a:r>
            <a:r>
              <a:rPr lang="en-US" dirty="0" smtClean="0">
                <a:hlinkClick r:id="rId2"/>
              </a:rPr>
              <a:t>/</a:t>
            </a:r>
            <a:endParaRPr lang="en-US" dirty="0" smtClean="0"/>
          </a:p>
          <a:p>
            <a:r>
              <a:rPr lang="en-US" dirty="0" err="1"/>
              <a:t>StatAlign</a:t>
            </a:r>
            <a:r>
              <a:rPr lang="en-US" dirty="0"/>
              <a:t>: http://</a:t>
            </a:r>
            <a:r>
              <a:rPr lang="en-US" dirty="0" err="1"/>
              <a:t>statalign.github.io</a:t>
            </a:r>
            <a:r>
              <a:rPr lang="en-US" dirty="0"/>
              <a:t>/</a:t>
            </a:r>
          </a:p>
          <a:p>
            <a:pPr lvl="1"/>
            <a:endParaRPr lang="en-US" dirty="0" smtClean="0"/>
          </a:p>
          <a:p>
            <a:pPr marL="0" indent="0">
              <a:buNone/>
            </a:pPr>
            <a:r>
              <a:rPr lang="en-US" dirty="0" smtClean="0"/>
              <a:t>Extensions of Parsimony</a:t>
            </a:r>
          </a:p>
          <a:p>
            <a:r>
              <a:rPr lang="en-US" dirty="0" smtClean="0"/>
              <a:t>POY (most well known software)</a:t>
            </a:r>
          </a:p>
          <a:p>
            <a:pPr lvl="1"/>
            <a:r>
              <a:rPr lang="en-US" dirty="0"/>
              <a:t>http://</a:t>
            </a:r>
            <a:r>
              <a:rPr lang="en-US" dirty="0" err="1"/>
              <a:t>www.amnh.org</a:t>
            </a:r>
            <a:r>
              <a:rPr lang="en-US" dirty="0"/>
              <a:t>/our-research/computational-sciences/research/projects/systematic-biology/</a:t>
            </a:r>
            <a:r>
              <a:rPr lang="en-US" dirty="0" err="1"/>
              <a:t>poy</a:t>
            </a:r>
            <a:endParaRPr lang="en-US" dirty="0" smtClean="0"/>
          </a:p>
          <a:p>
            <a:r>
              <a:rPr lang="en-US" dirty="0" err="1"/>
              <a:t>BeeTLe</a:t>
            </a:r>
            <a:r>
              <a:rPr lang="en-US" dirty="0"/>
              <a:t> (Liu and Warnow, </a:t>
            </a:r>
            <a:r>
              <a:rPr lang="en-US" dirty="0" err="1"/>
              <a:t>PLoS</a:t>
            </a:r>
            <a:r>
              <a:rPr lang="en-US" dirty="0"/>
              <a:t> One 2012</a:t>
            </a:r>
            <a:r>
              <a:rPr lang="en-US" dirty="0" smtClean="0"/>
              <a:t>) </a:t>
            </a:r>
          </a:p>
          <a:p>
            <a:pPr marL="0" indent="0">
              <a:buNone/>
            </a:pPr>
            <a:endParaRPr lang="en-US" dirty="0"/>
          </a:p>
        </p:txBody>
      </p:sp>
    </p:spTree>
    <p:extLst>
      <p:ext uri="{BB962C8B-B14F-4D97-AF65-F5344CB8AC3E}">
        <p14:creationId xmlns:p14="http://schemas.microsoft.com/office/powerpoint/2010/main" val="3246916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d doolittle tr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835" y="1150485"/>
            <a:ext cx="5886457" cy="4429559"/>
          </a:xfrm>
          <a:prstGeom prst="rect">
            <a:avLst/>
          </a:prstGeom>
        </p:spPr>
      </p:pic>
      <p:sp>
        <p:nvSpPr>
          <p:cNvPr id="3" name="TextBox 2"/>
          <p:cNvSpPr txBox="1"/>
          <p:nvPr/>
        </p:nvSpPr>
        <p:spPr>
          <a:xfrm>
            <a:off x="872406" y="75515"/>
            <a:ext cx="7552669" cy="523220"/>
          </a:xfrm>
          <a:prstGeom prst="rect">
            <a:avLst/>
          </a:prstGeom>
          <a:noFill/>
        </p:spPr>
        <p:txBody>
          <a:bodyPr wrap="none" rtlCol="0">
            <a:spAutoFit/>
          </a:bodyPr>
          <a:lstStyle/>
          <a:p>
            <a:r>
              <a:rPr lang="en-US" sz="2800" dirty="0" smtClean="0"/>
              <a:t>Horizontal Gene Transfer – Phylogenetic Networks</a:t>
            </a:r>
            <a:endParaRPr lang="en-US" sz="2800" dirty="0"/>
          </a:p>
        </p:txBody>
      </p:sp>
      <p:sp>
        <p:nvSpPr>
          <p:cNvPr id="4" name="TextBox 3"/>
          <p:cNvSpPr txBox="1"/>
          <p:nvPr/>
        </p:nvSpPr>
        <p:spPr>
          <a:xfrm>
            <a:off x="6542883" y="5220867"/>
            <a:ext cx="1472053" cy="369332"/>
          </a:xfrm>
          <a:prstGeom prst="rect">
            <a:avLst/>
          </a:prstGeom>
          <a:noFill/>
        </p:spPr>
        <p:txBody>
          <a:bodyPr wrap="none" rtlCol="0">
            <a:spAutoFit/>
          </a:bodyPr>
          <a:lstStyle/>
          <a:p>
            <a:r>
              <a:rPr lang="en-US" dirty="0" smtClean="0"/>
              <a:t>Ford Doolittle</a:t>
            </a:r>
            <a:endParaRPr lang="en-US" dirty="0"/>
          </a:p>
        </p:txBody>
      </p:sp>
    </p:spTree>
    <p:extLst>
      <p:ext uri="{BB962C8B-B14F-4D97-AF65-F5344CB8AC3E}">
        <p14:creationId xmlns:p14="http://schemas.microsoft.com/office/powerpoint/2010/main" val="2780665699"/>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atin typeface="Gill Sans" charset="0"/>
                <a:ea typeface="ＭＳ Ｐゴシック" charset="0"/>
                <a:cs typeface="ＭＳ Ｐゴシック" charset="0"/>
              </a:rPr>
              <a:t>But…</a:t>
            </a:r>
          </a:p>
        </p:txBody>
      </p:sp>
      <p:sp>
        <p:nvSpPr>
          <p:cNvPr id="54274" name="Rectangle 3"/>
          <p:cNvSpPr>
            <a:spLocks noGrp="1" noChangeArrowheads="1"/>
          </p:cNvSpPr>
          <p:nvPr>
            <p:ph type="body" idx="1"/>
          </p:nvPr>
        </p:nvSpPr>
        <p:spPr/>
        <p:txBody>
          <a:bodyPr/>
          <a:lstStyle/>
          <a:p>
            <a:pPr eaLnBrk="1" hangingPunct="1">
              <a:lnSpc>
                <a:spcPct val="90000"/>
              </a:lnSpc>
            </a:pPr>
            <a:r>
              <a:rPr lang="en-US">
                <a:latin typeface="Gill Sans" charset="0"/>
                <a:ea typeface="ＭＳ Ｐゴシック" charset="0"/>
                <a:cs typeface="ＭＳ Ｐゴシック" charset="0"/>
              </a:rPr>
              <a:t>Gene trees may not be identical to species trees:</a:t>
            </a:r>
          </a:p>
          <a:p>
            <a:pPr lvl="1" eaLnBrk="1" hangingPunct="1">
              <a:lnSpc>
                <a:spcPct val="90000"/>
              </a:lnSpc>
            </a:pPr>
            <a:r>
              <a:rPr lang="en-US">
                <a:latin typeface="Gill Sans" charset="0"/>
                <a:ea typeface="ＭＳ Ｐゴシック" charset="0"/>
              </a:rPr>
              <a:t>Incomplete Lineage Sorting (deep coalescence)</a:t>
            </a:r>
          </a:p>
          <a:p>
            <a:pPr lvl="1" eaLnBrk="1" hangingPunct="1">
              <a:lnSpc>
                <a:spcPct val="90000"/>
              </a:lnSpc>
            </a:pPr>
            <a:r>
              <a:rPr lang="en-US">
                <a:latin typeface="Gill Sans" charset="0"/>
                <a:ea typeface="ＭＳ Ｐゴシック" charset="0"/>
              </a:rPr>
              <a:t>Gene duplication and loss</a:t>
            </a:r>
          </a:p>
          <a:p>
            <a:pPr lvl="1" eaLnBrk="1" hangingPunct="1">
              <a:lnSpc>
                <a:spcPct val="90000"/>
              </a:lnSpc>
            </a:pPr>
            <a:r>
              <a:rPr lang="en-US">
                <a:latin typeface="Gill Sans" charset="0"/>
                <a:ea typeface="ＭＳ Ｐゴシック" charset="0"/>
              </a:rPr>
              <a:t>Horizontal gene transfer</a:t>
            </a:r>
          </a:p>
          <a:p>
            <a:pPr lvl="1" eaLnBrk="1" hangingPunct="1">
              <a:lnSpc>
                <a:spcPct val="90000"/>
              </a:lnSpc>
              <a:buFontTx/>
              <a:buNone/>
            </a:pPr>
            <a:endParaRPr lang="en-US">
              <a:latin typeface="Gill Sans" charset="0"/>
              <a:ea typeface="ＭＳ Ｐゴシック" charset="0"/>
            </a:endParaRPr>
          </a:p>
          <a:p>
            <a:pPr eaLnBrk="1" hangingPunct="1">
              <a:lnSpc>
                <a:spcPct val="90000"/>
              </a:lnSpc>
            </a:pPr>
            <a:r>
              <a:rPr lang="en-US">
                <a:latin typeface="Gill Sans" charset="0"/>
                <a:ea typeface="ＭＳ Ｐゴシック" charset="0"/>
                <a:cs typeface="ＭＳ Ｐゴシック" charset="0"/>
              </a:rPr>
              <a:t>This makes combined analysis and standard supertree analyses inappropriate</a:t>
            </a:r>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4242" name="Group 2"/>
          <p:cNvGrpSpPr>
            <a:grpSpLocks/>
          </p:cNvGrpSpPr>
          <p:nvPr/>
        </p:nvGrpSpPr>
        <p:grpSpPr bwMode="auto">
          <a:xfrm>
            <a:off x="554038" y="3725863"/>
            <a:ext cx="4703762" cy="2728912"/>
            <a:chOff x="349" y="2347"/>
            <a:chExt cx="2963" cy="1719"/>
          </a:xfrm>
        </p:grpSpPr>
        <p:sp>
          <p:nvSpPr>
            <p:cNvPr id="394243" name="Line 3"/>
            <p:cNvSpPr>
              <a:spLocks noChangeShapeType="1"/>
            </p:cNvSpPr>
            <p:nvPr/>
          </p:nvSpPr>
          <p:spPr bwMode="auto">
            <a:xfrm>
              <a:off x="711" y="2347"/>
              <a:ext cx="0" cy="869"/>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44" name="Line 4"/>
            <p:cNvSpPr>
              <a:spLocks noChangeShapeType="1"/>
            </p:cNvSpPr>
            <p:nvPr/>
          </p:nvSpPr>
          <p:spPr bwMode="auto">
            <a:xfrm>
              <a:off x="1383" y="2348"/>
              <a:ext cx="0" cy="86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45" name="Line 5"/>
            <p:cNvSpPr>
              <a:spLocks noChangeShapeType="1"/>
            </p:cNvSpPr>
            <p:nvPr/>
          </p:nvSpPr>
          <p:spPr bwMode="auto">
            <a:xfrm>
              <a:off x="2335" y="2348"/>
              <a:ext cx="0" cy="869"/>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46" name="Text Box 6"/>
            <p:cNvSpPr txBox="1">
              <a:spLocks noChangeArrowheads="1"/>
            </p:cNvSpPr>
            <p:nvPr/>
          </p:nvSpPr>
          <p:spPr bwMode="auto">
            <a:xfrm>
              <a:off x="1723" y="3712"/>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800">
                  <a:latin typeface="Helvetica" charset="0"/>
                </a:rPr>
                <a:t>. . .</a:t>
              </a:r>
            </a:p>
          </p:txBody>
        </p:sp>
        <p:sp>
          <p:nvSpPr>
            <p:cNvPr id="394247" name="Line 7"/>
            <p:cNvSpPr>
              <a:spLocks noChangeShapeType="1"/>
            </p:cNvSpPr>
            <p:nvPr/>
          </p:nvSpPr>
          <p:spPr bwMode="auto">
            <a:xfrm flipH="1">
              <a:off x="349" y="3562"/>
              <a:ext cx="362" cy="489"/>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48" name="Line 8"/>
            <p:cNvSpPr>
              <a:spLocks noChangeShapeType="1"/>
            </p:cNvSpPr>
            <p:nvPr/>
          </p:nvSpPr>
          <p:spPr bwMode="auto">
            <a:xfrm rot="18475779" flipH="1">
              <a:off x="1416" y="3573"/>
              <a:ext cx="220" cy="507"/>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49" name="Line 9"/>
            <p:cNvSpPr>
              <a:spLocks noChangeShapeType="1"/>
            </p:cNvSpPr>
            <p:nvPr/>
          </p:nvSpPr>
          <p:spPr bwMode="auto">
            <a:xfrm>
              <a:off x="697" y="3562"/>
              <a:ext cx="294" cy="49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0" name="Line 10"/>
            <p:cNvSpPr>
              <a:spLocks noChangeShapeType="1"/>
            </p:cNvSpPr>
            <p:nvPr/>
          </p:nvSpPr>
          <p:spPr bwMode="auto">
            <a:xfrm flipV="1">
              <a:off x="1119" y="3599"/>
              <a:ext cx="285" cy="45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1" name="Line 11"/>
            <p:cNvSpPr>
              <a:spLocks noChangeShapeType="1"/>
            </p:cNvSpPr>
            <p:nvPr/>
          </p:nvSpPr>
          <p:spPr bwMode="auto">
            <a:xfrm flipH="1">
              <a:off x="1383" y="3811"/>
              <a:ext cx="140" cy="25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2" name="Line 12"/>
            <p:cNvSpPr>
              <a:spLocks noChangeShapeType="1"/>
            </p:cNvSpPr>
            <p:nvPr/>
          </p:nvSpPr>
          <p:spPr bwMode="auto">
            <a:xfrm flipV="1">
              <a:off x="1516" y="3935"/>
              <a:ext cx="64" cy="121"/>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3" name="Line 13"/>
            <p:cNvSpPr>
              <a:spLocks noChangeShapeType="1"/>
            </p:cNvSpPr>
            <p:nvPr/>
          </p:nvSpPr>
          <p:spPr bwMode="auto">
            <a:xfrm>
              <a:off x="646" y="3633"/>
              <a:ext cx="246" cy="41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4" name="Line 14"/>
            <p:cNvSpPr>
              <a:spLocks noChangeShapeType="1"/>
            </p:cNvSpPr>
            <p:nvPr/>
          </p:nvSpPr>
          <p:spPr bwMode="auto">
            <a:xfrm>
              <a:off x="535" y="3786"/>
              <a:ext cx="85" cy="26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5" name="Line 15"/>
            <p:cNvSpPr>
              <a:spLocks noChangeShapeType="1"/>
            </p:cNvSpPr>
            <p:nvPr/>
          </p:nvSpPr>
          <p:spPr bwMode="auto">
            <a:xfrm>
              <a:off x="455" y="3902"/>
              <a:ext cx="59" cy="149"/>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6" name="Line 16"/>
            <p:cNvSpPr>
              <a:spLocks noChangeShapeType="1"/>
            </p:cNvSpPr>
            <p:nvPr/>
          </p:nvSpPr>
          <p:spPr bwMode="auto">
            <a:xfrm flipH="1">
              <a:off x="702" y="3862"/>
              <a:ext cx="78" cy="1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7" name="Line 17"/>
            <p:cNvSpPr>
              <a:spLocks noChangeShapeType="1"/>
            </p:cNvSpPr>
            <p:nvPr/>
          </p:nvSpPr>
          <p:spPr bwMode="auto">
            <a:xfrm flipH="1">
              <a:off x="792" y="3955"/>
              <a:ext cx="47" cy="1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8" name="Line 18"/>
            <p:cNvSpPr>
              <a:spLocks noChangeShapeType="1"/>
            </p:cNvSpPr>
            <p:nvPr/>
          </p:nvSpPr>
          <p:spPr bwMode="auto">
            <a:xfrm rot="18475779" flipH="1">
              <a:off x="2242" y="3716"/>
              <a:ext cx="167" cy="355"/>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9" name="Line 19"/>
            <p:cNvSpPr>
              <a:spLocks noChangeShapeType="1"/>
            </p:cNvSpPr>
            <p:nvPr/>
          </p:nvSpPr>
          <p:spPr bwMode="auto">
            <a:xfrm flipV="1">
              <a:off x="2065" y="3553"/>
              <a:ext cx="267" cy="508"/>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60" name="Line 20"/>
            <p:cNvSpPr>
              <a:spLocks noChangeShapeType="1"/>
            </p:cNvSpPr>
            <p:nvPr/>
          </p:nvSpPr>
          <p:spPr bwMode="auto">
            <a:xfrm flipH="1">
              <a:off x="2487" y="3951"/>
              <a:ext cx="65" cy="11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61" name="Line 21"/>
            <p:cNvSpPr>
              <a:spLocks noChangeShapeType="1"/>
            </p:cNvSpPr>
            <p:nvPr/>
          </p:nvSpPr>
          <p:spPr bwMode="auto">
            <a:xfrm flipV="1">
              <a:off x="2292" y="3942"/>
              <a:ext cx="57" cy="119"/>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62" name="Line 22"/>
            <p:cNvSpPr>
              <a:spLocks noChangeShapeType="1"/>
            </p:cNvSpPr>
            <p:nvPr/>
          </p:nvSpPr>
          <p:spPr bwMode="auto">
            <a:xfrm>
              <a:off x="2333" y="3560"/>
              <a:ext cx="272" cy="493"/>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63" name="Text Box 23"/>
            <p:cNvSpPr txBox="1">
              <a:spLocks noChangeArrowheads="1"/>
            </p:cNvSpPr>
            <p:nvPr/>
          </p:nvSpPr>
          <p:spPr bwMode="auto">
            <a:xfrm>
              <a:off x="2458" y="2552"/>
              <a:ext cx="85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a:latin typeface="Helvetica" charset="0"/>
                </a:rPr>
                <a:t>Analyze</a:t>
              </a:r>
            </a:p>
            <a:p>
              <a:pPr algn="ctr" eaLnBrk="1" hangingPunct="1"/>
              <a:r>
                <a:rPr lang="en-US" sz="2000">
                  <a:latin typeface="Helvetica" charset="0"/>
                </a:rPr>
                <a:t>separately</a:t>
              </a:r>
            </a:p>
          </p:txBody>
        </p:sp>
        <p:sp>
          <p:nvSpPr>
            <p:cNvPr id="394264" name="Line 24"/>
            <p:cNvSpPr>
              <a:spLocks noChangeShapeType="1"/>
            </p:cNvSpPr>
            <p:nvPr/>
          </p:nvSpPr>
          <p:spPr bwMode="auto">
            <a:xfrm flipH="1" flipV="1">
              <a:off x="397" y="3978"/>
              <a:ext cx="37" cy="7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65" name="Line 25"/>
            <p:cNvSpPr>
              <a:spLocks noChangeShapeType="1"/>
            </p:cNvSpPr>
            <p:nvPr/>
          </p:nvSpPr>
          <p:spPr bwMode="auto">
            <a:xfrm flipH="1">
              <a:off x="1245" y="3710"/>
              <a:ext cx="209" cy="35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66" name="Line 26"/>
            <p:cNvSpPr>
              <a:spLocks noChangeShapeType="1"/>
            </p:cNvSpPr>
            <p:nvPr/>
          </p:nvSpPr>
          <p:spPr bwMode="auto">
            <a:xfrm flipV="1">
              <a:off x="2176" y="3843"/>
              <a:ext cx="120" cy="223"/>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94267" name="Group 27"/>
          <p:cNvGrpSpPr>
            <a:grpSpLocks/>
          </p:cNvGrpSpPr>
          <p:nvPr/>
        </p:nvGrpSpPr>
        <p:grpSpPr bwMode="auto">
          <a:xfrm>
            <a:off x="3967160" y="4348164"/>
            <a:ext cx="5253034" cy="2128838"/>
            <a:chOff x="2499" y="2739"/>
            <a:chExt cx="3309" cy="1341"/>
          </a:xfrm>
        </p:grpSpPr>
        <p:grpSp>
          <p:nvGrpSpPr>
            <p:cNvPr id="394268" name="Group 28"/>
            <p:cNvGrpSpPr>
              <a:grpSpLocks/>
            </p:cNvGrpSpPr>
            <p:nvPr/>
          </p:nvGrpSpPr>
          <p:grpSpPr bwMode="auto">
            <a:xfrm>
              <a:off x="3973" y="2739"/>
              <a:ext cx="1835" cy="1341"/>
              <a:chOff x="2108" y="2832"/>
              <a:chExt cx="1835" cy="1493"/>
            </a:xfrm>
          </p:grpSpPr>
          <p:sp>
            <p:nvSpPr>
              <p:cNvPr id="394269" name="Line 29"/>
              <p:cNvSpPr>
                <a:spLocks noChangeShapeType="1"/>
              </p:cNvSpPr>
              <p:nvPr/>
            </p:nvSpPr>
            <p:spPr bwMode="auto">
              <a:xfrm flipH="1">
                <a:off x="2108" y="2832"/>
                <a:ext cx="741" cy="149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0" name="Line 30"/>
              <p:cNvSpPr>
                <a:spLocks noChangeShapeType="1"/>
              </p:cNvSpPr>
              <p:nvPr/>
            </p:nvSpPr>
            <p:spPr bwMode="auto">
              <a:xfrm rot="18475779" flipH="1">
                <a:off x="2833" y="2834"/>
                <a:ext cx="741" cy="147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1" name="Line 31"/>
              <p:cNvSpPr>
                <a:spLocks noChangeShapeType="1"/>
              </p:cNvSpPr>
              <p:nvPr/>
            </p:nvSpPr>
            <p:spPr bwMode="auto">
              <a:xfrm>
                <a:off x="2651" y="3237"/>
                <a:ext cx="332" cy="108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2" name="Line 32"/>
              <p:cNvSpPr>
                <a:spLocks noChangeShapeType="1"/>
              </p:cNvSpPr>
              <p:nvPr/>
            </p:nvSpPr>
            <p:spPr bwMode="auto">
              <a:xfrm flipV="1">
                <a:off x="3137" y="3793"/>
                <a:ext cx="172" cy="529"/>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3" name="Line 33"/>
              <p:cNvSpPr>
                <a:spLocks noChangeShapeType="1"/>
              </p:cNvSpPr>
              <p:nvPr/>
            </p:nvSpPr>
            <p:spPr bwMode="auto">
              <a:xfrm>
                <a:off x="3198" y="4106"/>
                <a:ext cx="84" cy="21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4" name="Line 34"/>
              <p:cNvSpPr>
                <a:spLocks noChangeShapeType="1"/>
              </p:cNvSpPr>
              <p:nvPr/>
            </p:nvSpPr>
            <p:spPr bwMode="auto">
              <a:xfrm flipV="1">
                <a:off x="3406" y="4122"/>
                <a:ext cx="57" cy="19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5" name="Line 35"/>
              <p:cNvSpPr>
                <a:spLocks noChangeShapeType="1"/>
              </p:cNvSpPr>
              <p:nvPr/>
            </p:nvSpPr>
            <p:spPr bwMode="auto">
              <a:xfrm>
                <a:off x="2539" y="3456"/>
                <a:ext cx="250" cy="864"/>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6" name="Line 36"/>
              <p:cNvSpPr>
                <a:spLocks noChangeShapeType="1"/>
              </p:cNvSpPr>
              <p:nvPr/>
            </p:nvSpPr>
            <p:spPr bwMode="auto">
              <a:xfrm>
                <a:off x="2326" y="3893"/>
                <a:ext cx="117" cy="42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7" name="Line 37"/>
              <p:cNvSpPr>
                <a:spLocks noChangeShapeType="1"/>
              </p:cNvSpPr>
              <p:nvPr/>
            </p:nvSpPr>
            <p:spPr bwMode="auto">
              <a:xfrm>
                <a:off x="2219" y="4085"/>
                <a:ext cx="80" cy="235"/>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8" name="Line 38"/>
              <p:cNvSpPr>
                <a:spLocks noChangeShapeType="1"/>
              </p:cNvSpPr>
              <p:nvPr/>
            </p:nvSpPr>
            <p:spPr bwMode="auto">
              <a:xfrm>
                <a:off x="2400" y="3738"/>
                <a:ext cx="183" cy="586"/>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9" name="Line 39"/>
              <p:cNvSpPr>
                <a:spLocks noChangeShapeType="1"/>
              </p:cNvSpPr>
              <p:nvPr/>
            </p:nvSpPr>
            <p:spPr bwMode="auto">
              <a:xfrm flipH="1">
                <a:off x="2678" y="4145"/>
                <a:ext cx="64" cy="176"/>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94280" name="Line 40"/>
            <p:cNvSpPr>
              <a:spLocks noChangeShapeType="1"/>
            </p:cNvSpPr>
            <p:nvPr/>
          </p:nvSpPr>
          <p:spPr bwMode="auto">
            <a:xfrm rot="-5383472">
              <a:off x="3326" y="3230"/>
              <a:ext cx="3" cy="833"/>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81" name="Text Box 41"/>
            <p:cNvSpPr txBox="1">
              <a:spLocks noChangeArrowheads="1"/>
            </p:cNvSpPr>
            <p:nvPr/>
          </p:nvSpPr>
          <p:spPr bwMode="auto">
            <a:xfrm>
              <a:off x="2499" y="3719"/>
              <a:ext cx="14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dirty="0">
                  <a:latin typeface="Helvetica" charset="0"/>
                </a:rPr>
                <a:t> </a:t>
              </a:r>
              <a:r>
                <a:rPr lang="en-US" sz="2000" dirty="0" smtClean="0">
                  <a:latin typeface="Helvetica" charset="0"/>
                </a:rPr>
                <a:t>Summary Method</a:t>
              </a:r>
              <a:endParaRPr lang="en-US" sz="2000" dirty="0">
                <a:latin typeface="Helvetica" charset="0"/>
              </a:endParaRPr>
            </a:p>
          </p:txBody>
        </p:sp>
      </p:grpSp>
      <p:sp>
        <p:nvSpPr>
          <p:cNvPr id="394282" name="Rectangle 42"/>
          <p:cNvSpPr>
            <a:spLocks noGrp="1" noChangeArrowheads="1"/>
          </p:cNvSpPr>
          <p:nvPr>
            <p:ph type="title" idx="4294967295"/>
          </p:nvPr>
        </p:nvSpPr>
        <p:spPr>
          <a:xfrm>
            <a:off x="685800" y="152400"/>
            <a:ext cx="7772400" cy="1143000"/>
          </a:xfrm>
        </p:spPr>
        <p:txBody>
          <a:bodyPr/>
          <a:lstStyle/>
          <a:p>
            <a:r>
              <a:rPr lang="en-US"/>
              <a:t>Two competing approaches </a:t>
            </a:r>
          </a:p>
        </p:txBody>
      </p:sp>
      <p:grpSp>
        <p:nvGrpSpPr>
          <p:cNvPr id="394283" name="Group 43"/>
          <p:cNvGrpSpPr>
            <a:grpSpLocks/>
          </p:cNvGrpSpPr>
          <p:nvPr/>
        </p:nvGrpSpPr>
        <p:grpSpPr bwMode="auto">
          <a:xfrm>
            <a:off x="173038" y="1473200"/>
            <a:ext cx="4173537" cy="1955800"/>
            <a:chOff x="109" y="928"/>
            <a:chExt cx="2629" cy="1232"/>
          </a:xfrm>
        </p:grpSpPr>
        <p:sp>
          <p:nvSpPr>
            <p:cNvPr id="394284" name="Line 44"/>
            <p:cNvSpPr>
              <a:spLocks noChangeShapeType="1"/>
            </p:cNvSpPr>
            <p:nvPr/>
          </p:nvSpPr>
          <p:spPr bwMode="auto">
            <a:xfrm>
              <a:off x="387" y="928"/>
              <a:ext cx="0" cy="12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85" name="Line 45"/>
            <p:cNvSpPr>
              <a:spLocks noChangeShapeType="1"/>
            </p:cNvSpPr>
            <p:nvPr/>
          </p:nvSpPr>
          <p:spPr bwMode="auto">
            <a:xfrm>
              <a:off x="109" y="1128"/>
              <a:ext cx="262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86" name="Text Box 46"/>
            <p:cNvSpPr txBox="1">
              <a:spLocks noChangeArrowheads="1"/>
            </p:cNvSpPr>
            <p:nvPr/>
          </p:nvSpPr>
          <p:spPr bwMode="auto">
            <a:xfrm>
              <a:off x="402" y="935"/>
              <a:ext cx="21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800">
                  <a:solidFill>
                    <a:srgbClr val="E68435"/>
                  </a:solidFill>
                  <a:latin typeface="Helvetica" charset="0"/>
                </a:rPr>
                <a:t> </a:t>
              </a:r>
              <a:r>
                <a:rPr lang="en-US" sz="1800">
                  <a:solidFill>
                    <a:schemeClr val="folHlink"/>
                  </a:solidFill>
                  <a:latin typeface="Helvetica" charset="0"/>
                </a:rPr>
                <a:t>gene 1</a:t>
              </a:r>
              <a:r>
                <a:rPr lang="en-US" sz="1800">
                  <a:latin typeface="Helvetica" charset="0"/>
                </a:rPr>
                <a:t>     </a:t>
              </a:r>
              <a:r>
                <a:rPr lang="en-US" sz="1800">
                  <a:solidFill>
                    <a:schemeClr val="accent1"/>
                  </a:solidFill>
                  <a:latin typeface="Helvetica" charset="0"/>
                </a:rPr>
                <a:t>gene 2</a:t>
              </a:r>
              <a:r>
                <a:rPr lang="en-US" sz="1800">
                  <a:latin typeface="Helvetica" charset="0"/>
                </a:rPr>
                <a:t>   . . .     </a:t>
              </a:r>
              <a:r>
                <a:rPr lang="en-US" sz="1800">
                  <a:solidFill>
                    <a:srgbClr val="CC0000"/>
                  </a:solidFill>
                  <a:latin typeface="Helvetica" charset="0"/>
                </a:rPr>
                <a:t>gene </a:t>
              </a:r>
              <a:r>
                <a:rPr lang="en-US" sz="1800" i="1">
                  <a:solidFill>
                    <a:srgbClr val="CC0000"/>
                  </a:solidFill>
                  <a:latin typeface="Helvetica" charset="0"/>
                </a:rPr>
                <a:t>k</a:t>
              </a:r>
              <a:endParaRPr lang="en-US" sz="1800">
                <a:latin typeface="Helvetica" charset="0"/>
              </a:endParaRPr>
            </a:p>
          </p:txBody>
        </p:sp>
        <p:sp>
          <p:nvSpPr>
            <p:cNvPr id="394287" name="Line 47"/>
            <p:cNvSpPr>
              <a:spLocks noChangeShapeType="1"/>
            </p:cNvSpPr>
            <p:nvPr/>
          </p:nvSpPr>
          <p:spPr bwMode="auto">
            <a:xfrm>
              <a:off x="472" y="1243"/>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88" name="Line 48"/>
            <p:cNvSpPr>
              <a:spLocks noChangeShapeType="1"/>
            </p:cNvSpPr>
            <p:nvPr/>
          </p:nvSpPr>
          <p:spPr bwMode="auto">
            <a:xfrm>
              <a:off x="472" y="1329"/>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89" name="Line 49"/>
            <p:cNvSpPr>
              <a:spLocks noChangeShapeType="1"/>
            </p:cNvSpPr>
            <p:nvPr/>
          </p:nvSpPr>
          <p:spPr bwMode="auto">
            <a:xfrm>
              <a:off x="471" y="1416"/>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90" name="Line 50"/>
            <p:cNvSpPr>
              <a:spLocks noChangeShapeType="1"/>
            </p:cNvSpPr>
            <p:nvPr/>
          </p:nvSpPr>
          <p:spPr bwMode="auto">
            <a:xfrm>
              <a:off x="472" y="1502"/>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91" name="Line 51"/>
            <p:cNvSpPr>
              <a:spLocks noChangeShapeType="1"/>
            </p:cNvSpPr>
            <p:nvPr/>
          </p:nvSpPr>
          <p:spPr bwMode="auto">
            <a:xfrm>
              <a:off x="472" y="1588"/>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92" name="Line 52"/>
            <p:cNvSpPr>
              <a:spLocks noChangeShapeType="1"/>
            </p:cNvSpPr>
            <p:nvPr/>
          </p:nvSpPr>
          <p:spPr bwMode="auto">
            <a:xfrm>
              <a:off x="472" y="1933"/>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93" name="Line 53"/>
            <p:cNvSpPr>
              <a:spLocks noChangeShapeType="1"/>
            </p:cNvSpPr>
            <p:nvPr/>
          </p:nvSpPr>
          <p:spPr bwMode="auto">
            <a:xfrm>
              <a:off x="472" y="2019"/>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94" name="Line 54"/>
            <p:cNvSpPr>
              <a:spLocks noChangeShapeType="1"/>
            </p:cNvSpPr>
            <p:nvPr/>
          </p:nvSpPr>
          <p:spPr bwMode="auto">
            <a:xfrm>
              <a:off x="472" y="2105"/>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95" name="Line 55"/>
            <p:cNvSpPr>
              <a:spLocks noChangeShapeType="1"/>
            </p:cNvSpPr>
            <p:nvPr/>
          </p:nvSpPr>
          <p:spPr bwMode="auto">
            <a:xfrm>
              <a:off x="1132" y="1588"/>
              <a:ext cx="521" cy="0"/>
            </a:xfrm>
            <a:prstGeom prst="line">
              <a:avLst/>
            </a:prstGeom>
            <a:noFill/>
            <a:ln w="190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96" name="Line 56"/>
            <p:cNvSpPr>
              <a:spLocks noChangeShapeType="1"/>
            </p:cNvSpPr>
            <p:nvPr/>
          </p:nvSpPr>
          <p:spPr bwMode="auto">
            <a:xfrm>
              <a:off x="1132" y="1674"/>
              <a:ext cx="521" cy="0"/>
            </a:xfrm>
            <a:prstGeom prst="line">
              <a:avLst/>
            </a:prstGeom>
            <a:noFill/>
            <a:ln w="190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97" name="Line 57"/>
            <p:cNvSpPr>
              <a:spLocks noChangeShapeType="1"/>
            </p:cNvSpPr>
            <p:nvPr/>
          </p:nvSpPr>
          <p:spPr bwMode="auto">
            <a:xfrm>
              <a:off x="1132" y="1760"/>
              <a:ext cx="521" cy="0"/>
            </a:xfrm>
            <a:prstGeom prst="line">
              <a:avLst/>
            </a:prstGeom>
            <a:noFill/>
            <a:ln w="190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98" name="Line 58"/>
            <p:cNvSpPr>
              <a:spLocks noChangeShapeType="1"/>
            </p:cNvSpPr>
            <p:nvPr/>
          </p:nvSpPr>
          <p:spPr bwMode="auto">
            <a:xfrm>
              <a:off x="1132" y="1847"/>
              <a:ext cx="521" cy="0"/>
            </a:xfrm>
            <a:prstGeom prst="line">
              <a:avLst/>
            </a:prstGeom>
            <a:noFill/>
            <a:ln w="190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99" name="Line 59"/>
            <p:cNvSpPr>
              <a:spLocks noChangeShapeType="1"/>
            </p:cNvSpPr>
            <p:nvPr/>
          </p:nvSpPr>
          <p:spPr bwMode="auto">
            <a:xfrm>
              <a:off x="1132" y="1933"/>
              <a:ext cx="521" cy="0"/>
            </a:xfrm>
            <a:prstGeom prst="line">
              <a:avLst/>
            </a:prstGeom>
            <a:noFill/>
            <a:ln w="190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00" name="Line 60"/>
            <p:cNvSpPr>
              <a:spLocks noChangeShapeType="1"/>
            </p:cNvSpPr>
            <p:nvPr/>
          </p:nvSpPr>
          <p:spPr bwMode="auto">
            <a:xfrm>
              <a:off x="2092" y="1243"/>
              <a:ext cx="521"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01" name="Line 61"/>
            <p:cNvSpPr>
              <a:spLocks noChangeShapeType="1"/>
            </p:cNvSpPr>
            <p:nvPr/>
          </p:nvSpPr>
          <p:spPr bwMode="auto">
            <a:xfrm>
              <a:off x="2092" y="1502"/>
              <a:ext cx="521"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02" name="Line 62"/>
            <p:cNvSpPr>
              <a:spLocks noChangeShapeType="1"/>
            </p:cNvSpPr>
            <p:nvPr/>
          </p:nvSpPr>
          <p:spPr bwMode="auto">
            <a:xfrm>
              <a:off x="2092" y="1588"/>
              <a:ext cx="521"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03" name="Line 63"/>
            <p:cNvSpPr>
              <a:spLocks noChangeShapeType="1"/>
            </p:cNvSpPr>
            <p:nvPr/>
          </p:nvSpPr>
          <p:spPr bwMode="auto">
            <a:xfrm>
              <a:off x="2092" y="1674"/>
              <a:ext cx="521"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04" name="Line 64"/>
            <p:cNvSpPr>
              <a:spLocks noChangeShapeType="1"/>
            </p:cNvSpPr>
            <p:nvPr/>
          </p:nvSpPr>
          <p:spPr bwMode="auto">
            <a:xfrm>
              <a:off x="2092" y="2019"/>
              <a:ext cx="521"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05" name="Line 65"/>
            <p:cNvSpPr>
              <a:spLocks noChangeShapeType="1"/>
            </p:cNvSpPr>
            <p:nvPr/>
          </p:nvSpPr>
          <p:spPr bwMode="auto">
            <a:xfrm>
              <a:off x="2092" y="2105"/>
              <a:ext cx="521"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06" name="Text Box 66"/>
            <p:cNvSpPr txBox="1">
              <a:spLocks noChangeArrowheads="1"/>
            </p:cNvSpPr>
            <p:nvPr/>
          </p:nvSpPr>
          <p:spPr bwMode="auto">
            <a:xfrm>
              <a:off x="1696" y="1450"/>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800">
                  <a:latin typeface="Helvetica" charset="0"/>
                </a:rPr>
                <a:t>. . .</a:t>
              </a:r>
            </a:p>
          </p:txBody>
        </p:sp>
      </p:grpSp>
      <p:grpSp>
        <p:nvGrpSpPr>
          <p:cNvPr id="394307" name="Group 67"/>
          <p:cNvGrpSpPr>
            <a:grpSpLocks/>
          </p:cNvGrpSpPr>
          <p:nvPr/>
        </p:nvGrpSpPr>
        <p:grpSpPr bwMode="auto">
          <a:xfrm>
            <a:off x="6316663" y="1460500"/>
            <a:ext cx="2903537" cy="2120900"/>
            <a:chOff x="3934" y="2837"/>
            <a:chExt cx="1829" cy="1488"/>
          </a:xfrm>
        </p:grpSpPr>
        <p:sp>
          <p:nvSpPr>
            <p:cNvPr id="394308" name="Line 68"/>
            <p:cNvSpPr>
              <a:spLocks noChangeShapeType="1"/>
            </p:cNvSpPr>
            <p:nvPr/>
          </p:nvSpPr>
          <p:spPr bwMode="auto">
            <a:xfrm flipH="1">
              <a:off x="3934" y="2837"/>
              <a:ext cx="741" cy="1482"/>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09" name="Line 69"/>
            <p:cNvSpPr>
              <a:spLocks noChangeShapeType="1"/>
            </p:cNvSpPr>
            <p:nvPr/>
          </p:nvSpPr>
          <p:spPr bwMode="auto">
            <a:xfrm rot="18475779" flipH="1">
              <a:off x="4663" y="2839"/>
              <a:ext cx="731" cy="1468"/>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10" name="Line 70"/>
            <p:cNvSpPr>
              <a:spLocks noChangeShapeType="1"/>
            </p:cNvSpPr>
            <p:nvPr/>
          </p:nvSpPr>
          <p:spPr bwMode="auto">
            <a:xfrm>
              <a:off x="4477" y="3242"/>
              <a:ext cx="332" cy="1078"/>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11" name="Line 71"/>
            <p:cNvSpPr>
              <a:spLocks noChangeShapeType="1"/>
            </p:cNvSpPr>
            <p:nvPr/>
          </p:nvSpPr>
          <p:spPr bwMode="auto">
            <a:xfrm flipV="1">
              <a:off x="4969" y="3735"/>
              <a:ext cx="134" cy="582"/>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12" name="Line 72"/>
            <p:cNvSpPr>
              <a:spLocks noChangeShapeType="1"/>
            </p:cNvSpPr>
            <p:nvPr/>
          </p:nvSpPr>
          <p:spPr bwMode="auto">
            <a:xfrm flipH="1">
              <a:off x="5118" y="3935"/>
              <a:ext cx="77" cy="378"/>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13" name="Line 73"/>
            <p:cNvSpPr>
              <a:spLocks noChangeShapeType="1"/>
            </p:cNvSpPr>
            <p:nvPr/>
          </p:nvSpPr>
          <p:spPr bwMode="auto">
            <a:xfrm flipV="1">
              <a:off x="5252" y="4127"/>
              <a:ext cx="42" cy="193"/>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14" name="Line 74"/>
            <p:cNvSpPr>
              <a:spLocks noChangeShapeType="1"/>
            </p:cNvSpPr>
            <p:nvPr/>
          </p:nvSpPr>
          <p:spPr bwMode="auto">
            <a:xfrm>
              <a:off x="4376" y="3444"/>
              <a:ext cx="239" cy="881"/>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15" name="Line 75"/>
            <p:cNvSpPr>
              <a:spLocks noChangeShapeType="1"/>
            </p:cNvSpPr>
            <p:nvPr/>
          </p:nvSpPr>
          <p:spPr bwMode="auto">
            <a:xfrm>
              <a:off x="4157" y="3871"/>
              <a:ext cx="144" cy="454"/>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16" name="Line 76"/>
            <p:cNvSpPr>
              <a:spLocks noChangeShapeType="1"/>
            </p:cNvSpPr>
            <p:nvPr/>
          </p:nvSpPr>
          <p:spPr bwMode="auto">
            <a:xfrm>
              <a:off x="4045" y="4090"/>
              <a:ext cx="80" cy="235"/>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17" name="Line 77"/>
            <p:cNvSpPr>
              <a:spLocks noChangeShapeType="1"/>
            </p:cNvSpPr>
            <p:nvPr/>
          </p:nvSpPr>
          <p:spPr bwMode="auto">
            <a:xfrm flipH="1">
              <a:off x="4398" y="3951"/>
              <a:ext cx="116" cy="362"/>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18" name="Line 78"/>
            <p:cNvSpPr>
              <a:spLocks noChangeShapeType="1"/>
            </p:cNvSpPr>
            <p:nvPr/>
          </p:nvSpPr>
          <p:spPr bwMode="auto">
            <a:xfrm flipH="1">
              <a:off x="4504" y="4149"/>
              <a:ext cx="64" cy="176"/>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94319" name="Line 79"/>
          <p:cNvSpPr>
            <a:spLocks noChangeShapeType="1"/>
          </p:cNvSpPr>
          <p:nvPr/>
        </p:nvSpPr>
        <p:spPr bwMode="auto">
          <a:xfrm>
            <a:off x="4495800" y="2209800"/>
            <a:ext cx="1676400" cy="1588"/>
          </a:xfrm>
          <a:prstGeom prst="line">
            <a:avLst/>
          </a:prstGeom>
          <a:noFill/>
          <a:ln w="571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320" name="Text Box 80"/>
          <p:cNvSpPr txBox="1">
            <a:spLocks noChangeArrowheads="1"/>
          </p:cNvSpPr>
          <p:nvPr/>
        </p:nvSpPr>
        <p:spPr bwMode="auto">
          <a:xfrm>
            <a:off x="4436547" y="2338388"/>
            <a:ext cx="18387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dirty="0" smtClean="0">
                <a:latin typeface="Helvetica" charset="0"/>
              </a:rPr>
              <a:t>Concatenation</a:t>
            </a:r>
            <a:endParaRPr lang="en-US" sz="2000" dirty="0">
              <a:latin typeface="Helvetica" charset="0"/>
            </a:endParaRPr>
          </a:p>
        </p:txBody>
      </p:sp>
      <p:sp>
        <p:nvSpPr>
          <p:cNvPr id="394321" name="Text Box 81"/>
          <p:cNvSpPr txBox="1">
            <a:spLocks noChangeArrowheads="1"/>
          </p:cNvSpPr>
          <p:nvPr/>
        </p:nvSpPr>
        <p:spPr bwMode="auto">
          <a:xfrm rot="-5400000">
            <a:off x="-111918" y="1799431"/>
            <a:ext cx="1087438"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a:t>Species</a:t>
            </a:r>
          </a:p>
        </p:txBody>
      </p:sp>
    </p:spTree>
    <p:extLst>
      <p:ext uri="{BB962C8B-B14F-4D97-AF65-F5344CB8AC3E}">
        <p14:creationId xmlns:p14="http://schemas.microsoft.com/office/powerpoint/2010/main" val="3574626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4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4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4242" name="Group 2"/>
          <p:cNvGrpSpPr>
            <a:grpSpLocks/>
          </p:cNvGrpSpPr>
          <p:nvPr/>
        </p:nvGrpSpPr>
        <p:grpSpPr bwMode="auto">
          <a:xfrm>
            <a:off x="763039" y="1734167"/>
            <a:ext cx="3581400" cy="814388"/>
            <a:chOff x="349" y="3553"/>
            <a:chExt cx="2256" cy="513"/>
          </a:xfrm>
        </p:grpSpPr>
        <p:sp>
          <p:nvSpPr>
            <p:cNvPr id="394246" name="Text Box 6"/>
            <p:cNvSpPr txBox="1">
              <a:spLocks noChangeArrowheads="1"/>
            </p:cNvSpPr>
            <p:nvPr/>
          </p:nvSpPr>
          <p:spPr bwMode="auto">
            <a:xfrm>
              <a:off x="1723" y="3712"/>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800">
                  <a:latin typeface="Helvetica" charset="0"/>
                </a:rPr>
                <a:t>. . .</a:t>
              </a:r>
            </a:p>
          </p:txBody>
        </p:sp>
        <p:sp>
          <p:nvSpPr>
            <p:cNvPr id="394247" name="Line 7"/>
            <p:cNvSpPr>
              <a:spLocks noChangeShapeType="1"/>
            </p:cNvSpPr>
            <p:nvPr/>
          </p:nvSpPr>
          <p:spPr bwMode="auto">
            <a:xfrm flipH="1">
              <a:off x="349" y="3562"/>
              <a:ext cx="362" cy="489"/>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48" name="Line 8"/>
            <p:cNvSpPr>
              <a:spLocks noChangeShapeType="1"/>
            </p:cNvSpPr>
            <p:nvPr/>
          </p:nvSpPr>
          <p:spPr bwMode="auto">
            <a:xfrm rot="18475779" flipH="1">
              <a:off x="1416" y="3573"/>
              <a:ext cx="220" cy="507"/>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49" name="Line 9"/>
            <p:cNvSpPr>
              <a:spLocks noChangeShapeType="1"/>
            </p:cNvSpPr>
            <p:nvPr/>
          </p:nvSpPr>
          <p:spPr bwMode="auto">
            <a:xfrm>
              <a:off x="697" y="3562"/>
              <a:ext cx="294" cy="49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0" name="Line 10"/>
            <p:cNvSpPr>
              <a:spLocks noChangeShapeType="1"/>
            </p:cNvSpPr>
            <p:nvPr/>
          </p:nvSpPr>
          <p:spPr bwMode="auto">
            <a:xfrm flipV="1">
              <a:off x="1119" y="3599"/>
              <a:ext cx="285" cy="45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1" name="Line 11"/>
            <p:cNvSpPr>
              <a:spLocks noChangeShapeType="1"/>
            </p:cNvSpPr>
            <p:nvPr/>
          </p:nvSpPr>
          <p:spPr bwMode="auto">
            <a:xfrm flipH="1">
              <a:off x="1383" y="3811"/>
              <a:ext cx="140" cy="25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2" name="Line 12"/>
            <p:cNvSpPr>
              <a:spLocks noChangeShapeType="1"/>
            </p:cNvSpPr>
            <p:nvPr/>
          </p:nvSpPr>
          <p:spPr bwMode="auto">
            <a:xfrm flipV="1">
              <a:off x="1516" y="3935"/>
              <a:ext cx="64" cy="121"/>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3" name="Line 13"/>
            <p:cNvSpPr>
              <a:spLocks noChangeShapeType="1"/>
            </p:cNvSpPr>
            <p:nvPr/>
          </p:nvSpPr>
          <p:spPr bwMode="auto">
            <a:xfrm>
              <a:off x="646" y="3633"/>
              <a:ext cx="246" cy="41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4" name="Line 14"/>
            <p:cNvSpPr>
              <a:spLocks noChangeShapeType="1"/>
            </p:cNvSpPr>
            <p:nvPr/>
          </p:nvSpPr>
          <p:spPr bwMode="auto">
            <a:xfrm>
              <a:off x="535" y="3786"/>
              <a:ext cx="85" cy="26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5" name="Line 15"/>
            <p:cNvSpPr>
              <a:spLocks noChangeShapeType="1"/>
            </p:cNvSpPr>
            <p:nvPr/>
          </p:nvSpPr>
          <p:spPr bwMode="auto">
            <a:xfrm>
              <a:off x="455" y="3902"/>
              <a:ext cx="59" cy="149"/>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6" name="Line 16"/>
            <p:cNvSpPr>
              <a:spLocks noChangeShapeType="1"/>
            </p:cNvSpPr>
            <p:nvPr/>
          </p:nvSpPr>
          <p:spPr bwMode="auto">
            <a:xfrm flipH="1">
              <a:off x="702" y="3862"/>
              <a:ext cx="78" cy="1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7" name="Line 17"/>
            <p:cNvSpPr>
              <a:spLocks noChangeShapeType="1"/>
            </p:cNvSpPr>
            <p:nvPr/>
          </p:nvSpPr>
          <p:spPr bwMode="auto">
            <a:xfrm flipH="1">
              <a:off x="792" y="3955"/>
              <a:ext cx="47" cy="1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8" name="Line 18"/>
            <p:cNvSpPr>
              <a:spLocks noChangeShapeType="1"/>
            </p:cNvSpPr>
            <p:nvPr/>
          </p:nvSpPr>
          <p:spPr bwMode="auto">
            <a:xfrm rot="18475779" flipH="1">
              <a:off x="2242" y="3716"/>
              <a:ext cx="167" cy="355"/>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59" name="Line 19"/>
            <p:cNvSpPr>
              <a:spLocks noChangeShapeType="1"/>
            </p:cNvSpPr>
            <p:nvPr/>
          </p:nvSpPr>
          <p:spPr bwMode="auto">
            <a:xfrm flipV="1">
              <a:off x="2065" y="3553"/>
              <a:ext cx="267" cy="508"/>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60" name="Line 20"/>
            <p:cNvSpPr>
              <a:spLocks noChangeShapeType="1"/>
            </p:cNvSpPr>
            <p:nvPr/>
          </p:nvSpPr>
          <p:spPr bwMode="auto">
            <a:xfrm flipH="1">
              <a:off x="2487" y="3951"/>
              <a:ext cx="65" cy="11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61" name="Line 21"/>
            <p:cNvSpPr>
              <a:spLocks noChangeShapeType="1"/>
            </p:cNvSpPr>
            <p:nvPr/>
          </p:nvSpPr>
          <p:spPr bwMode="auto">
            <a:xfrm flipV="1">
              <a:off x="2292" y="3942"/>
              <a:ext cx="57" cy="119"/>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62" name="Line 22"/>
            <p:cNvSpPr>
              <a:spLocks noChangeShapeType="1"/>
            </p:cNvSpPr>
            <p:nvPr/>
          </p:nvSpPr>
          <p:spPr bwMode="auto">
            <a:xfrm>
              <a:off x="2333" y="3560"/>
              <a:ext cx="272" cy="493"/>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64" name="Line 24"/>
            <p:cNvSpPr>
              <a:spLocks noChangeShapeType="1"/>
            </p:cNvSpPr>
            <p:nvPr/>
          </p:nvSpPr>
          <p:spPr bwMode="auto">
            <a:xfrm flipH="1" flipV="1">
              <a:off x="397" y="3978"/>
              <a:ext cx="37" cy="7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65" name="Line 25"/>
            <p:cNvSpPr>
              <a:spLocks noChangeShapeType="1"/>
            </p:cNvSpPr>
            <p:nvPr/>
          </p:nvSpPr>
          <p:spPr bwMode="auto">
            <a:xfrm flipH="1">
              <a:off x="1245" y="3710"/>
              <a:ext cx="209" cy="35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66" name="Line 26"/>
            <p:cNvSpPr>
              <a:spLocks noChangeShapeType="1"/>
            </p:cNvSpPr>
            <p:nvPr/>
          </p:nvSpPr>
          <p:spPr bwMode="auto">
            <a:xfrm flipV="1">
              <a:off x="2176" y="3843"/>
              <a:ext cx="120" cy="223"/>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94268" name="Group 28"/>
          <p:cNvGrpSpPr>
            <a:grpSpLocks/>
          </p:cNvGrpSpPr>
          <p:nvPr/>
        </p:nvGrpSpPr>
        <p:grpSpPr bwMode="auto">
          <a:xfrm>
            <a:off x="6307134" y="4348164"/>
            <a:ext cx="2913061" cy="2128838"/>
            <a:chOff x="2108" y="2832"/>
            <a:chExt cx="1835" cy="1493"/>
          </a:xfrm>
        </p:grpSpPr>
        <p:sp>
          <p:nvSpPr>
            <p:cNvPr id="394269" name="Line 29"/>
            <p:cNvSpPr>
              <a:spLocks noChangeShapeType="1"/>
            </p:cNvSpPr>
            <p:nvPr/>
          </p:nvSpPr>
          <p:spPr bwMode="auto">
            <a:xfrm flipH="1">
              <a:off x="2108" y="2832"/>
              <a:ext cx="741" cy="149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0" name="Line 30"/>
            <p:cNvSpPr>
              <a:spLocks noChangeShapeType="1"/>
            </p:cNvSpPr>
            <p:nvPr/>
          </p:nvSpPr>
          <p:spPr bwMode="auto">
            <a:xfrm rot="18475779" flipH="1">
              <a:off x="2833" y="2834"/>
              <a:ext cx="741" cy="147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1" name="Line 31"/>
            <p:cNvSpPr>
              <a:spLocks noChangeShapeType="1"/>
            </p:cNvSpPr>
            <p:nvPr/>
          </p:nvSpPr>
          <p:spPr bwMode="auto">
            <a:xfrm>
              <a:off x="2651" y="3237"/>
              <a:ext cx="332" cy="108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2" name="Line 32"/>
            <p:cNvSpPr>
              <a:spLocks noChangeShapeType="1"/>
            </p:cNvSpPr>
            <p:nvPr/>
          </p:nvSpPr>
          <p:spPr bwMode="auto">
            <a:xfrm flipV="1">
              <a:off x="3137" y="3793"/>
              <a:ext cx="172" cy="529"/>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3" name="Line 33"/>
            <p:cNvSpPr>
              <a:spLocks noChangeShapeType="1"/>
            </p:cNvSpPr>
            <p:nvPr/>
          </p:nvSpPr>
          <p:spPr bwMode="auto">
            <a:xfrm>
              <a:off x="3198" y="4106"/>
              <a:ext cx="84" cy="21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4" name="Line 34"/>
            <p:cNvSpPr>
              <a:spLocks noChangeShapeType="1"/>
            </p:cNvSpPr>
            <p:nvPr/>
          </p:nvSpPr>
          <p:spPr bwMode="auto">
            <a:xfrm flipV="1">
              <a:off x="3406" y="4122"/>
              <a:ext cx="57" cy="19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5" name="Line 35"/>
            <p:cNvSpPr>
              <a:spLocks noChangeShapeType="1"/>
            </p:cNvSpPr>
            <p:nvPr/>
          </p:nvSpPr>
          <p:spPr bwMode="auto">
            <a:xfrm>
              <a:off x="2539" y="3456"/>
              <a:ext cx="250" cy="864"/>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6" name="Line 36"/>
            <p:cNvSpPr>
              <a:spLocks noChangeShapeType="1"/>
            </p:cNvSpPr>
            <p:nvPr/>
          </p:nvSpPr>
          <p:spPr bwMode="auto">
            <a:xfrm>
              <a:off x="2326" y="3893"/>
              <a:ext cx="117" cy="42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7" name="Line 37"/>
            <p:cNvSpPr>
              <a:spLocks noChangeShapeType="1"/>
            </p:cNvSpPr>
            <p:nvPr/>
          </p:nvSpPr>
          <p:spPr bwMode="auto">
            <a:xfrm>
              <a:off x="2219" y="4085"/>
              <a:ext cx="80" cy="235"/>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8" name="Line 38"/>
            <p:cNvSpPr>
              <a:spLocks noChangeShapeType="1"/>
            </p:cNvSpPr>
            <p:nvPr/>
          </p:nvSpPr>
          <p:spPr bwMode="auto">
            <a:xfrm>
              <a:off x="2400" y="3738"/>
              <a:ext cx="183" cy="586"/>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4279" name="Line 39"/>
            <p:cNvSpPr>
              <a:spLocks noChangeShapeType="1"/>
            </p:cNvSpPr>
            <p:nvPr/>
          </p:nvSpPr>
          <p:spPr bwMode="auto">
            <a:xfrm flipH="1">
              <a:off x="2678" y="4145"/>
              <a:ext cx="64" cy="176"/>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94282" name="Rectangle 42"/>
          <p:cNvSpPr>
            <a:spLocks noGrp="1" noChangeArrowheads="1"/>
          </p:cNvSpPr>
          <p:nvPr>
            <p:ph type="title" idx="4294967295"/>
          </p:nvPr>
        </p:nvSpPr>
        <p:spPr>
          <a:xfrm>
            <a:off x="685800" y="152400"/>
            <a:ext cx="7772400" cy="1143000"/>
          </a:xfrm>
        </p:spPr>
        <p:txBody>
          <a:bodyPr/>
          <a:lstStyle/>
          <a:p>
            <a:r>
              <a:rPr lang="en-US" dirty="0" smtClean="0"/>
              <a:t>How to compute a species tree?</a:t>
            </a:r>
            <a:endParaRPr lang="en-US" dirty="0"/>
          </a:p>
        </p:txBody>
      </p:sp>
    </p:spTree>
    <p:extLst>
      <p:ext uri="{BB962C8B-B14F-4D97-AF65-F5344CB8AC3E}">
        <p14:creationId xmlns:p14="http://schemas.microsoft.com/office/powerpoint/2010/main" val="1198559311"/>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
            </a:r>
            <a:r>
              <a:rPr lang="en-US" dirty="0" smtClean="0"/>
              <a:t>tatistically consistent under ILS? </a:t>
            </a:r>
            <a:endParaRPr lang="en-US" dirty="0"/>
          </a:p>
        </p:txBody>
      </p:sp>
      <p:sp>
        <p:nvSpPr>
          <p:cNvPr id="3" name="Content Placeholder 2"/>
          <p:cNvSpPr>
            <a:spLocks noGrp="1"/>
          </p:cNvSpPr>
          <p:nvPr>
            <p:ph idx="1"/>
          </p:nvPr>
        </p:nvSpPr>
        <p:spPr>
          <a:xfrm>
            <a:off x="457200" y="1781645"/>
            <a:ext cx="8229600" cy="4525963"/>
          </a:xfrm>
        </p:spPr>
        <p:txBody>
          <a:bodyPr>
            <a:normAutofit fontScale="85000" lnSpcReduction="20000"/>
          </a:bodyPr>
          <a:lstStyle/>
          <a:p>
            <a:r>
              <a:rPr lang="en-US" dirty="0"/>
              <a:t>MP-EST (Liu et al. 2010): maximum likelihood estimation of rooted species tree – </a:t>
            </a:r>
            <a:r>
              <a:rPr lang="en-US" dirty="0" smtClean="0"/>
              <a:t>YES</a:t>
            </a:r>
          </a:p>
          <a:p>
            <a:pPr marL="0" indent="0">
              <a:buNone/>
            </a:pPr>
            <a:endParaRPr lang="en-US" dirty="0"/>
          </a:p>
          <a:p>
            <a:pPr>
              <a:spcAft>
                <a:spcPts val="1200"/>
              </a:spcAft>
            </a:pPr>
            <a:r>
              <a:rPr lang="en-US" dirty="0" err="1" smtClean="0">
                <a:solidFill>
                  <a:srgbClr val="000000"/>
                </a:solidFill>
              </a:rPr>
              <a:t>BUCKy</a:t>
            </a:r>
            <a:r>
              <a:rPr lang="en-US" dirty="0" smtClean="0">
                <a:solidFill>
                  <a:srgbClr val="000000"/>
                </a:solidFill>
              </a:rPr>
              <a:t>-pop </a:t>
            </a:r>
            <a:r>
              <a:rPr lang="en-US" dirty="0" smtClean="0"/>
              <a:t>(</a:t>
            </a:r>
            <a:r>
              <a:rPr lang="en-US" dirty="0" err="1" smtClean="0"/>
              <a:t>Ané</a:t>
            </a:r>
            <a:r>
              <a:rPr lang="en-US" dirty="0" smtClean="0"/>
              <a:t> and </a:t>
            </a:r>
            <a:r>
              <a:rPr lang="en-US" dirty="0" err="1" smtClean="0"/>
              <a:t>Larget</a:t>
            </a:r>
            <a:r>
              <a:rPr lang="en-US" dirty="0" smtClean="0"/>
              <a:t> 2010): quartet-based Bayesian species tree estimation –YES</a:t>
            </a:r>
          </a:p>
          <a:p>
            <a:pPr>
              <a:spcAft>
                <a:spcPts val="1200"/>
              </a:spcAft>
            </a:pPr>
            <a:r>
              <a:rPr lang="en-US" dirty="0" smtClean="0"/>
              <a:t>MDC – </a:t>
            </a:r>
            <a:r>
              <a:rPr lang="en-US" dirty="0" smtClean="0">
                <a:solidFill>
                  <a:srgbClr val="FF0000"/>
                </a:solidFill>
              </a:rPr>
              <a:t>NO</a:t>
            </a:r>
          </a:p>
          <a:p>
            <a:pPr>
              <a:spcAft>
                <a:spcPts val="1200"/>
              </a:spcAft>
            </a:pPr>
            <a:r>
              <a:rPr lang="en-US" dirty="0" smtClean="0"/>
              <a:t>Greedy – </a:t>
            </a:r>
            <a:r>
              <a:rPr lang="en-US" dirty="0" smtClean="0">
                <a:solidFill>
                  <a:srgbClr val="FF0000"/>
                </a:solidFill>
              </a:rPr>
              <a:t>NO</a:t>
            </a:r>
          </a:p>
          <a:p>
            <a:pPr>
              <a:spcAft>
                <a:spcPts val="1200"/>
              </a:spcAft>
            </a:pPr>
            <a:r>
              <a:rPr lang="en-US" dirty="0" smtClean="0"/>
              <a:t>Concatenation under maximum likelihood – </a:t>
            </a:r>
            <a:r>
              <a:rPr lang="en-US" dirty="0" smtClean="0">
                <a:solidFill>
                  <a:srgbClr val="FF0000"/>
                </a:solidFill>
              </a:rPr>
              <a:t>NO</a:t>
            </a:r>
          </a:p>
          <a:p>
            <a:pPr>
              <a:spcAft>
                <a:spcPts val="1200"/>
              </a:spcAft>
            </a:pPr>
            <a:r>
              <a:rPr lang="en-US" dirty="0" smtClean="0"/>
              <a:t>MRP (</a:t>
            </a:r>
            <a:r>
              <a:rPr lang="en-US" dirty="0" err="1" smtClean="0"/>
              <a:t>supertree</a:t>
            </a:r>
            <a:r>
              <a:rPr lang="en-US" dirty="0" smtClean="0"/>
              <a:t> method) – open </a:t>
            </a:r>
          </a:p>
          <a:p>
            <a:pPr marL="0" indent="0">
              <a:buNone/>
            </a:pPr>
            <a:endParaRPr lang="en-US" dirty="0"/>
          </a:p>
        </p:txBody>
      </p:sp>
    </p:spTree>
    <p:extLst>
      <p:ext uri="{BB962C8B-B14F-4D97-AF65-F5344CB8AC3E}">
        <p14:creationId xmlns:p14="http://schemas.microsoft.com/office/powerpoint/2010/main" val="3128453705"/>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685800" y="298608"/>
            <a:ext cx="7772400" cy="1143000"/>
          </a:xfrm>
        </p:spPr>
        <p:txBody>
          <a:bodyPr>
            <a:noAutofit/>
          </a:bodyPr>
          <a:lstStyle/>
          <a:p>
            <a:r>
              <a:rPr lang="en-US" sz="3200" dirty="0" smtClean="0"/>
              <a:t>The Debate: </a:t>
            </a:r>
            <a:br>
              <a:rPr lang="en-US" sz="3200" dirty="0" smtClean="0"/>
            </a:br>
            <a:r>
              <a:rPr lang="en-US" sz="3200" dirty="0" smtClean="0"/>
              <a:t>Concatenation vs. Coalescent Estimation</a:t>
            </a:r>
            <a:endParaRPr lang="en-US" sz="3200" dirty="0"/>
          </a:p>
        </p:txBody>
      </p:sp>
      <p:sp>
        <p:nvSpPr>
          <p:cNvPr id="429061" name="Rectangle 5"/>
          <p:cNvSpPr>
            <a:spLocks noGrp="1" noChangeArrowheads="1"/>
          </p:cNvSpPr>
          <p:nvPr>
            <p:ph type="body" sz="half" idx="3"/>
          </p:nvPr>
        </p:nvSpPr>
        <p:spPr>
          <a:xfrm>
            <a:off x="685800" y="1854199"/>
            <a:ext cx="7594314" cy="4507806"/>
          </a:xfrm>
        </p:spPr>
        <p:txBody>
          <a:bodyPr>
            <a:noAutofit/>
          </a:bodyPr>
          <a:lstStyle/>
          <a:p>
            <a:pPr marL="457200" indent="-457200">
              <a:lnSpc>
                <a:spcPct val="90000"/>
              </a:lnSpc>
              <a:spcAft>
                <a:spcPts val="1200"/>
              </a:spcAft>
            </a:pPr>
            <a:r>
              <a:rPr lang="en-US" sz="2000" dirty="0" smtClean="0"/>
              <a:t>In favor of coalescent-based estimation</a:t>
            </a:r>
          </a:p>
          <a:p>
            <a:pPr marL="857250" lvl="1" indent="-457200">
              <a:lnSpc>
                <a:spcPct val="90000"/>
              </a:lnSpc>
            </a:pPr>
            <a:r>
              <a:rPr lang="en-US" sz="2000" dirty="0" smtClean="0"/>
              <a:t>Statistical consistency guarantees</a:t>
            </a:r>
          </a:p>
          <a:p>
            <a:pPr marL="857250" lvl="1" indent="-457200">
              <a:lnSpc>
                <a:spcPct val="90000"/>
              </a:lnSpc>
            </a:pPr>
            <a:r>
              <a:rPr lang="en-US" sz="2000" dirty="0" smtClean="0"/>
              <a:t>Addresses gene tree incongruence resulting from ILS</a:t>
            </a:r>
          </a:p>
          <a:p>
            <a:pPr marL="857250" lvl="1" indent="-457200">
              <a:lnSpc>
                <a:spcPct val="90000"/>
              </a:lnSpc>
            </a:pPr>
            <a:r>
              <a:rPr lang="en-US" sz="2000" dirty="0" smtClean="0"/>
              <a:t>Some evidence that concatenation can be positively misleading</a:t>
            </a:r>
          </a:p>
          <a:p>
            <a:pPr marL="457200" indent="-457200">
              <a:lnSpc>
                <a:spcPct val="90000"/>
              </a:lnSpc>
              <a:spcAft>
                <a:spcPts val="1200"/>
              </a:spcAft>
            </a:pPr>
            <a:endParaRPr lang="en-US" sz="2000" dirty="0" smtClean="0"/>
          </a:p>
          <a:p>
            <a:pPr marL="457200" indent="-457200">
              <a:lnSpc>
                <a:spcPct val="90000"/>
              </a:lnSpc>
              <a:spcAft>
                <a:spcPts val="1200"/>
              </a:spcAft>
            </a:pPr>
            <a:r>
              <a:rPr lang="en-US" sz="2000" dirty="0" smtClean="0"/>
              <a:t>In favor of concatenation</a:t>
            </a:r>
          </a:p>
          <a:p>
            <a:pPr marL="857250" lvl="1" indent="-457200">
              <a:lnSpc>
                <a:spcPct val="90000"/>
              </a:lnSpc>
            </a:pPr>
            <a:r>
              <a:rPr lang="en-US" sz="2000" dirty="0" smtClean="0"/>
              <a:t>Reasonable results on data</a:t>
            </a:r>
          </a:p>
          <a:p>
            <a:pPr marL="857250" lvl="1" indent="-457200">
              <a:lnSpc>
                <a:spcPct val="90000"/>
              </a:lnSpc>
            </a:pPr>
            <a:r>
              <a:rPr lang="en-US" sz="2000" dirty="0" smtClean="0"/>
              <a:t>High bootstrap support</a:t>
            </a:r>
          </a:p>
          <a:p>
            <a:pPr marL="857250" lvl="1" indent="-457200">
              <a:lnSpc>
                <a:spcPct val="90000"/>
              </a:lnSpc>
            </a:pPr>
            <a:r>
              <a:rPr lang="en-US" sz="2000" dirty="0" smtClean="0"/>
              <a:t>Summary methods (that combine gene trees) can have poor support or miss well-established clades entirely</a:t>
            </a:r>
          </a:p>
          <a:p>
            <a:pPr marL="857250" lvl="1" indent="-457200">
              <a:lnSpc>
                <a:spcPct val="90000"/>
              </a:lnSpc>
            </a:pPr>
            <a:r>
              <a:rPr lang="en-US" sz="2000" dirty="0" smtClean="0"/>
              <a:t>Some methods (such as *BEAST) are computationally too intensive to use</a:t>
            </a:r>
          </a:p>
        </p:txBody>
      </p:sp>
    </p:spTree>
    <p:extLst>
      <p:ext uri="{BB962C8B-B14F-4D97-AF65-F5344CB8AC3E}">
        <p14:creationId xmlns:p14="http://schemas.microsoft.com/office/powerpoint/2010/main" val="276459409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43964"/>
            <a:ext cx="7772400" cy="1143000"/>
          </a:xfrm>
        </p:spPr>
        <p:txBody>
          <a:bodyPr>
            <a:noAutofit/>
          </a:bodyPr>
          <a:lstStyle/>
          <a:p>
            <a:r>
              <a:rPr lang="en-US" sz="3200" b="1" dirty="0" smtClean="0"/>
              <a:t>Results on 11</a:t>
            </a:r>
            <a:r>
              <a:rPr lang="en-US" sz="3200" b="1" dirty="0"/>
              <a:t>-</a:t>
            </a:r>
            <a:r>
              <a:rPr lang="en-US" sz="3200" b="1" dirty="0" smtClean="0"/>
              <a:t>taxon datasets with </a:t>
            </a:r>
            <a:r>
              <a:rPr lang="en-US" sz="3200" b="1" dirty="0" err="1" smtClean="0"/>
              <a:t>strongILS</a:t>
            </a:r>
            <a:endParaRPr lang="en-US" sz="3200" b="1" dirty="0"/>
          </a:p>
        </p:txBody>
      </p:sp>
      <p:pic>
        <p:nvPicPr>
          <p:cNvPr id="3" name="Content Placeholder 2" descr="11-taxon-strong_rax2.FN.pdf"/>
          <p:cNvPicPr>
            <a:picLocks noGrp="1" noChangeAspect="1"/>
          </p:cNvPicPr>
          <p:nvPr>
            <p:ph sz="quarter" idx="1"/>
          </p:nvPr>
        </p:nvPicPr>
        <p:blipFill>
          <a:blip r:embed="rId3">
            <a:extLst>
              <a:ext uri="{28A0092B-C50C-407E-A947-70E740481C1C}">
                <a14:useLocalDpi xmlns:a14="http://schemas.microsoft.com/office/drawing/2010/main" val="0"/>
              </a:ext>
            </a:extLst>
          </a:blip>
          <a:srcRect l="1007" r="1007"/>
          <a:stretch>
            <a:fillRect/>
          </a:stretch>
        </p:blipFill>
        <p:spPr>
          <a:xfrm>
            <a:off x="1137351" y="1346148"/>
            <a:ext cx="7061201" cy="3671824"/>
          </a:xfrm>
        </p:spPr>
      </p:pic>
      <p:sp>
        <p:nvSpPr>
          <p:cNvPr id="350215" name="Text Box 7"/>
          <p:cNvSpPr txBox="1">
            <a:spLocks noChangeArrowheads="1"/>
          </p:cNvSpPr>
          <p:nvPr/>
        </p:nvSpPr>
        <p:spPr bwMode="auto">
          <a:xfrm>
            <a:off x="1070491" y="5478417"/>
            <a:ext cx="6400800" cy="113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200" dirty="0" smtClean="0">
                <a:solidFill>
                  <a:srgbClr val="FF0000"/>
                </a:solidFill>
              </a:rPr>
              <a:t>*</a:t>
            </a:r>
            <a:r>
              <a:rPr lang="en-US" sz="1600" b="1" dirty="0">
                <a:solidFill>
                  <a:srgbClr val="FF0000"/>
                </a:solidFill>
              </a:rPr>
              <a:t>BEAST</a:t>
            </a:r>
            <a:r>
              <a:rPr lang="en-US" sz="1600" dirty="0">
                <a:solidFill>
                  <a:srgbClr val="FF0000"/>
                </a:solidFill>
              </a:rPr>
              <a:t> </a:t>
            </a:r>
            <a:r>
              <a:rPr lang="en-US" sz="1600" dirty="0"/>
              <a:t>more accurate than summary methods (MP-EST, </a:t>
            </a:r>
            <a:r>
              <a:rPr lang="en-US" sz="1600" dirty="0" err="1"/>
              <a:t>BUCKy</a:t>
            </a:r>
            <a:r>
              <a:rPr lang="en-US" sz="1600" dirty="0"/>
              <a:t>, </a:t>
            </a:r>
            <a:r>
              <a:rPr lang="en-US" sz="1600" dirty="0" err="1"/>
              <a:t>etc</a:t>
            </a:r>
            <a:r>
              <a:rPr lang="en-US" sz="1600" dirty="0"/>
              <a:t>)</a:t>
            </a:r>
          </a:p>
          <a:p>
            <a:r>
              <a:rPr lang="en-US" sz="1600" dirty="0"/>
              <a:t>	 CA-ML: (concatenated </a:t>
            </a:r>
            <a:r>
              <a:rPr lang="en-US" sz="1600" dirty="0" smtClean="0"/>
              <a:t>analysis) also very accurate</a:t>
            </a:r>
            <a:endParaRPr lang="en-US" sz="1600" dirty="0"/>
          </a:p>
          <a:p>
            <a:endParaRPr lang="en-US" sz="1200" dirty="0"/>
          </a:p>
          <a:p>
            <a:r>
              <a:rPr lang="en-US" sz="1200" dirty="0"/>
              <a:t>							Datasets from Chung and </a:t>
            </a:r>
            <a:r>
              <a:rPr lang="en-US" sz="1200" dirty="0" err="1"/>
              <a:t>Ané</a:t>
            </a:r>
            <a:r>
              <a:rPr lang="en-US" sz="1200" dirty="0"/>
              <a:t>, 2011</a:t>
            </a:r>
          </a:p>
          <a:p>
            <a:r>
              <a:rPr lang="en-US" sz="1200" dirty="0"/>
              <a:t>							</a:t>
            </a:r>
            <a:r>
              <a:rPr lang="en-US" sz="1200" dirty="0" err="1"/>
              <a:t>Bayzid</a:t>
            </a:r>
            <a:r>
              <a:rPr lang="en-US" sz="1200" dirty="0"/>
              <a:t> &amp; Warnow, Bioinformatics 2013</a:t>
            </a:r>
          </a:p>
        </p:txBody>
      </p:sp>
      <p:sp>
        <p:nvSpPr>
          <p:cNvPr id="2" name="TextBox 1"/>
          <p:cNvSpPr txBox="1"/>
          <p:nvPr/>
        </p:nvSpPr>
        <p:spPr>
          <a:xfrm>
            <a:off x="1616194" y="134706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1795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4343400" y="1600200"/>
            <a:ext cx="4800600" cy="122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a:lnSpc>
                <a:spcPct val="94000"/>
              </a:lnSpc>
              <a:spcBef>
                <a:spcPts val="1475"/>
              </a:spcBef>
              <a:buClr>
                <a:srgbClr val="000000"/>
              </a:buClr>
              <a:buSzPct val="45000"/>
              <a:buFont typeface="Wingdings" charset="0"/>
              <a:buNone/>
              <a:defRPr/>
            </a:pPr>
            <a:r>
              <a:rPr lang="en-GB" sz="3300" b="1" smtClean="0">
                <a:solidFill>
                  <a:srgbClr val="000000"/>
                </a:solidFill>
                <a:latin typeface="Courier New" charset="0"/>
                <a:cs typeface="Arial" charset="0"/>
              </a:rPr>
              <a:t>…AC</a:t>
            </a:r>
            <a:r>
              <a:rPr lang="en-GB" sz="3300" b="1" smtClean="0">
                <a:solidFill>
                  <a:srgbClr val="FF00FF"/>
                </a:solidFill>
                <a:latin typeface="Courier New" charset="0"/>
                <a:cs typeface="Arial" charset="0"/>
              </a:rPr>
              <a:t>GGTG</a:t>
            </a:r>
            <a:r>
              <a:rPr lang="en-GB" sz="3300" b="1" smtClean="0">
                <a:solidFill>
                  <a:srgbClr val="000000"/>
                </a:solidFill>
                <a:latin typeface="Courier New" charset="0"/>
                <a:cs typeface="Arial" charset="0"/>
              </a:rPr>
              <a:t>CAGT</a:t>
            </a:r>
            <a:r>
              <a:rPr lang="en-GB" sz="3300" b="1" smtClean="0">
                <a:solidFill>
                  <a:srgbClr val="FF0000"/>
                </a:solidFill>
                <a:latin typeface="Courier New" charset="0"/>
                <a:cs typeface="Arial" charset="0"/>
              </a:rPr>
              <a:t>T</a:t>
            </a:r>
            <a:r>
              <a:rPr lang="en-GB" sz="3300" b="1" smtClean="0">
                <a:solidFill>
                  <a:srgbClr val="000000"/>
                </a:solidFill>
                <a:latin typeface="Courier New" charset="0"/>
                <a:cs typeface="Arial" charset="0"/>
              </a:rPr>
              <a:t>ACC</a:t>
            </a:r>
            <a:r>
              <a:rPr lang="en-GB" sz="3300" b="1" smtClean="0">
                <a:solidFill>
                  <a:srgbClr val="FF0000"/>
                </a:solidFill>
                <a:latin typeface="Courier New" charset="0"/>
                <a:cs typeface="Arial" charset="0"/>
              </a:rPr>
              <a:t>-</a:t>
            </a:r>
            <a:r>
              <a:rPr lang="en-GB" sz="3300" b="1" smtClean="0">
                <a:solidFill>
                  <a:srgbClr val="000000"/>
                </a:solidFill>
                <a:latin typeface="Courier New" charset="0"/>
                <a:cs typeface="Arial" charset="0"/>
              </a:rPr>
              <a:t>A…</a:t>
            </a:r>
          </a:p>
          <a:p>
            <a:pPr>
              <a:lnSpc>
                <a:spcPct val="94000"/>
              </a:lnSpc>
              <a:spcBef>
                <a:spcPts val="1475"/>
              </a:spcBef>
              <a:buClr>
                <a:srgbClr val="000000"/>
              </a:buClr>
              <a:buSzPct val="45000"/>
              <a:buFont typeface="Wingdings" charset="0"/>
              <a:buNone/>
              <a:defRPr/>
            </a:pPr>
            <a:r>
              <a:rPr lang="en-GB" sz="3300" b="1" smtClean="0">
                <a:solidFill>
                  <a:srgbClr val="000000"/>
                </a:solidFill>
                <a:latin typeface="Courier New" charset="0"/>
                <a:cs typeface="Arial" charset="0"/>
              </a:rPr>
              <a:t>…AC</a:t>
            </a:r>
            <a:r>
              <a:rPr lang="en-GB" sz="3300" b="1" smtClean="0">
                <a:solidFill>
                  <a:srgbClr val="FF00FF"/>
                </a:solidFill>
                <a:latin typeface="Courier New" charset="0"/>
                <a:cs typeface="Arial" charset="0"/>
              </a:rPr>
              <a:t>----</a:t>
            </a:r>
            <a:r>
              <a:rPr lang="en-GB" sz="3300" b="1" smtClean="0">
                <a:solidFill>
                  <a:srgbClr val="000000"/>
                </a:solidFill>
                <a:latin typeface="Courier New" charset="0"/>
                <a:cs typeface="Arial" charset="0"/>
              </a:rPr>
              <a:t>CAGT</a:t>
            </a:r>
            <a:r>
              <a:rPr lang="en-GB" sz="3300" b="1" smtClean="0">
                <a:solidFill>
                  <a:srgbClr val="0099FF"/>
                </a:solidFill>
                <a:latin typeface="Courier New" charset="0"/>
                <a:cs typeface="Arial" charset="0"/>
              </a:rPr>
              <a:t>C</a:t>
            </a:r>
            <a:r>
              <a:rPr lang="en-GB" sz="3300" b="1" smtClean="0">
                <a:solidFill>
                  <a:srgbClr val="000000"/>
                </a:solidFill>
                <a:latin typeface="Courier New" charset="0"/>
                <a:cs typeface="Arial" charset="0"/>
              </a:rPr>
              <a:t>ACC</a:t>
            </a:r>
            <a:r>
              <a:rPr lang="en-GB" sz="3300" b="1" smtClean="0">
                <a:solidFill>
                  <a:srgbClr val="FF0000"/>
                </a:solidFill>
                <a:latin typeface="Courier New" charset="0"/>
                <a:cs typeface="Arial" charset="0"/>
              </a:rPr>
              <a:t>T</a:t>
            </a:r>
            <a:r>
              <a:rPr lang="en-GB" sz="3300" b="1" smtClean="0">
                <a:solidFill>
                  <a:srgbClr val="000000"/>
                </a:solidFill>
                <a:latin typeface="Courier New" charset="0"/>
                <a:cs typeface="Arial" charset="0"/>
              </a:rPr>
              <a:t>A…</a:t>
            </a:r>
            <a:endParaRPr lang="en-GB" b="1" smtClean="0">
              <a:solidFill>
                <a:srgbClr val="000000"/>
              </a:solidFill>
              <a:latin typeface="Courier New" charset="0"/>
              <a:cs typeface="Arial" charset="0"/>
            </a:endParaRPr>
          </a:p>
        </p:txBody>
      </p:sp>
      <p:sp>
        <p:nvSpPr>
          <p:cNvPr id="103427" name="Rectangle 3"/>
          <p:cNvSpPr>
            <a:spLocks noGrp="1" noChangeArrowheads="1"/>
          </p:cNvSpPr>
          <p:nvPr>
            <p:ph type="body"/>
          </p:nvPr>
        </p:nvSpPr>
        <p:spPr>
          <a:xfrm>
            <a:off x="784225" y="3846513"/>
            <a:ext cx="7359650" cy="154305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lstStyle/>
          <a:p>
            <a:pPr marL="430213" indent="-323850" algn="l" defTabSz="457200" eaLnBrk="1" hangingPunct="1">
              <a:lnSpc>
                <a:spcPct val="90000"/>
              </a:lnSpc>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smtClean="0">
                <a:solidFill>
                  <a:schemeClr val="tx1"/>
                </a:solidFill>
              </a:rPr>
              <a:t>The </a:t>
            </a:r>
            <a:r>
              <a:rPr lang="en-GB" sz="2000" b="1" smtClean="0">
                <a:solidFill>
                  <a:srgbClr val="3333CC"/>
                </a:solidFill>
              </a:rPr>
              <a:t>true multiple alignment</a:t>
            </a:r>
            <a:r>
              <a:rPr lang="en-GB" sz="2000" b="1" smtClean="0">
                <a:solidFill>
                  <a:schemeClr val="tx1"/>
                </a:solidFill>
              </a:rPr>
              <a:t> </a:t>
            </a:r>
          </a:p>
          <a:p>
            <a:pPr marL="862013" lvl="1" indent="-285750" algn="l" defTabSz="457200" eaLnBrk="1" hangingPunct="1">
              <a:lnSpc>
                <a:spcPct val="90000"/>
              </a:lnSpc>
              <a:spcBef>
                <a:spcPct val="200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b="1" smtClean="0">
                <a:solidFill>
                  <a:schemeClr val="tx1"/>
                </a:solidFill>
              </a:rPr>
              <a:t>Reflects historical substitution, insertion, and deletion events</a:t>
            </a:r>
          </a:p>
          <a:p>
            <a:pPr marL="862013" lvl="1" indent="-285750" algn="l" defTabSz="457200" eaLnBrk="1" hangingPunct="1">
              <a:lnSpc>
                <a:spcPct val="90000"/>
              </a:lnSpc>
              <a:spcBef>
                <a:spcPct val="200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b="1" smtClean="0">
                <a:solidFill>
                  <a:schemeClr val="tx1"/>
                </a:solidFill>
              </a:rPr>
              <a:t>Defined using transitive closure of pairwise alignments computed on edges of the true tree</a:t>
            </a:r>
          </a:p>
        </p:txBody>
      </p:sp>
      <p:sp>
        <p:nvSpPr>
          <p:cNvPr id="103428" name="Text Box 4"/>
          <p:cNvSpPr txBox="1">
            <a:spLocks noChangeArrowheads="1"/>
          </p:cNvSpPr>
          <p:nvPr/>
        </p:nvSpPr>
        <p:spPr bwMode="auto">
          <a:xfrm>
            <a:off x="123825" y="1066800"/>
            <a:ext cx="3887788"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4000"/>
              </a:lnSpc>
              <a:buClr>
                <a:srgbClr val="000000"/>
              </a:buClr>
              <a:buSzPct val="45000"/>
              <a:buFont typeface="Wingdings" charset="0"/>
              <a:buNone/>
              <a:defRPr/>
            </a:pPr>
            <a:r>
              <a:rPr lang="en-GB" sz="3300" b="1" smtClean="0">
                <a:solidFill>
                  <a:srgbClr val="000000"/>
                </a:solidFill>
                <a:latin typeface="Courier New" charset="0"/>
                <a:cs typeface="Arial" charset="0"/>
              </a:rPr>
              <a:t>…</a:t>
            </a:r>
            <a:r>
              <a:rPr lang="en-GB" sz="2800" b="1" smtClean="0">
                <a:solidFill>
                  <a:srgbClr val="000000"/>
                </a:solidFill>
                <a:latin typeface="Courier New" charset="0"/>
                <a:cs typeface="Arial" charset="0"/>
              </a:rPr>
              <a:t>AC</a:t>
            </a:r>
            <a:r>
              <a:rPr lang="en-GB" sz="2800" b="1" smtClean="0">
                <a:solidFill>
                  <a:srgbClr val="FF00FF"/>
                </a:solidFill>
                <a:latin typeface="Courier New" charset="0"/>
                <a:cs typeface="Arial" charset="0"/>
              </a:rPr>
              <a:t>GGTG</a:t>
            </a:r>
            <a:r>
              <a:rPr lang="en-GB" sz="2800" b="1" smtClean="0">
                <a:solidFill>
                  <a:srgbClr val="000000"/>
                </a:solidFill>
                <a:latin typeface="Courier New" charset="0"/>
                <a:cs typeface="Arial" charset="0"/>
              </a:rPr>
              <a:t>CAGT</a:t>
            </a:r>
            <a:r>
              <a:rPr lang="en-GB" sz="2800" b="1" smtClean="0">
                <a:solidFill>
                  <a:srgbClr val="FF0000"/>
                </a:solidFill>
                <a:latin typeface="Courier New" charset="0"/>
                <a:cs typeface="Arial" charset="0"/>
              </a:rPr>
              <a:t>T</a:t>
            </a:r>
            <a:r>
              <a:rPr lang="en-GB" sz="2800" b="1" smtClean="0">
                <a:solidFill>
                  <a:srgbClr val="000000"/>
                </a:solidFill>
                <a:latin typeface="Courier New" charset="0"/>
                <a:cs typeface="Arial" charset="0"/>
              </a:rPr>
              <a:t>ACCA</a:t>
            </a:r>
            <a:r>
              <a:rPr lang="en-GB" sz="3300" b="1" smtClean="0">
                <a:solidFill>
                  <a:srgbClr val="000000"/>
                </a:solidFill>
                <a:latin typeface="Courier New" charset="0"/>
                <a:cs typeface="Arial" charset="0"/>
              </a:rPr>
              <a:t>…</a:t>
            </a:r>
          </a:p>
        </p:txBody>
      </p:sp>
      <p:sp>
        <p:nvSpPr>
          <p:cNvPr id="103429" name="Text Box 5"/>
          <p:cNvSpPr txBox="1">
            <a:spLocks noChangeArrowheads="1"/>
          </p:cNvSpPr>
          <p:nvPr/>
        </p:nvSpPr>
        <p:spPr bwMode="auto">
          <a:xfrm>
            <a:off x="2362200" y="414338"/>
            <a:ext cx="137795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3000"/>
              </a:lnSpc>
              <a:buClr>
                <a:srgbClr val="000000"/>
              </a:buClr>
              <a:buSzPct val="45000"/>
              <a:buFont typeface="Wingdings" charset="0"/>
              <a:buNone/>
              <a:defRPr/>
            </a:pPr>
            <a:r>
              <a:rPr lang="en-GB" sz="1800" smtClean="0">
                <a:solidFill>
                  <a:srgbClr val="FF3300"/>
                </a:solidFill>
                <a:cs typeface="Arial" charset="0"/>
              </a:rPr>
              <a:t>Substitution</a:t>
            </a:r>
          </a:p>
        </p:txBody>
      </p:sp>
      <p:sp>
        <p:nvSpPr>
          <p:cNvPr id="103430" name="Freeform 6"/>
          <p:cNvSpPr>
            <a:spLocks/>
          </p:cNvSpPr>
          <p:nvPr/>
        </p:nvSpPr>
        <p:spPr bwMode="auto">
          <a:xfrm rot="10800000">
            <a:off x="1447800" y="533400"/>
            <a:ext cx="334963" cy="682625"/>
          </a:xfrm>
          <a:custGeom>
            <a:avLst/>
            <a:gdLst>
              <a:gd name="T0" fmla="*/ 288 w 288"/>
              <a:gd name="T1" fmla="*/ 0 h 691"/>
              <a:gd name="T2" fmla="*/ 266 w 288"/>
              <a:gd name="T3" fmla="*/ 21 h 691"/>
              <a:gd name="T4" fmla="*/ 238 w 288"/>
              <a:gd name="T5" fmla="*/ 64 h 691"/>
              <a:gd name="T6" fmla="*/ 209 w 288"/>
              <a:gd name="T7" fmla="*/ 216 h 691"/>
              <a:gd name="T8" fmla="*/ 180 w 288"/>
              <a:gd name="T9" fmla="*/ 244 h 691"/>
              <a:gd name="T10" fmla="*/ 101 w 288"/>
              <a:gd name="T11" fmla="*/ 331 h 691"/>
              <a:gd name="T12" fmla="*/ 144 w 288"/>
              <a:gd name="T13" fmla="*/ 388 h 691"/>
              <a:gd name="T14" fmla="*/ 101 w 288"/>
              <a:gd name="T15" fmla="*/ 453 h 691"/>
              <a:gd name="T16" fmla="*/ 72 w 288"/>
              <a:gd name="T17" fmla="*/ 496 h 691"/>
              <a:gd name="T18" fmla="*/ 65 w 288"/>
              <a:gd name="T19" fmla="*/ 518 h 691"/>
              <a:gd name="T20" fmla="*/ 72 w 288"/>
              <a:gd name="T21" fmla="*/ 568 h 691"/>
              <a:gd name="T22" fmla="*/ 50 w 288"/>
              <a:gd name="T23" fmla="*/ 583 h 691"/>
              <a:gd name="T24" fmla="*/ 43 w 288"/>
              <a:gd name="T25" fmla="*/ 640 h 691"/>
              <a:gd name="T26" fmla="*/ 14 w 288"/>
              <a:gd name="T27" fmla="*/ 676 h 691"/>
              <a:gd name="T28" fmla="*/ 0 w 288"/>
              <a:gd name="T29"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91">
                <a:moveTo>
                  <a:pt x="288" y="0"/>
                </a:moveTo>
                <a:cubicBezTo>
                  <a:pt x="281" y="7"/>
                  <a:pt x="272" y="13"/>
                  <a:pt x="266" y="21"/>
                </a:cubicBezTo>
                <a:cubicBezTo>
                  <a:pt x="255" y="34"/>
                  <a:pt x="238" y="64"/>
                  <a:pt x="238" y="64"/>
                </a:cubicBezTo>
                <a:cubicBezTo>
                  <a:pt x="227" y="114"/>
                  <a:pt x="226" y="167"/>
                  <a:pt x="209" y="216"/>
                </a:cubicBezTo>
                <a:cubicBezTo>
                  <a:pt x="205" y="229"/>
                  <a:pt x="189" y="234"/>
                  <a:pt x="180" y="244"/>
                </a:cubicBezTo>
                <a:cubicBezTo>
                  <a:pt x="154" y="274"/>
                  <a:pt x="123" y="297"/>
                  <a:pt x="101" y="331"/>
                </a:cubicBezTo>
                <a:cubicBezTo>
                  <a:pt x="142" y="372"/>
                  <a:pt x="132" y="351"/>
                  <a:pt x="144" y="388"/>
                </a:cubicBezTo>
                <a:cubicBezTo>
                  <a:pt x="134" y="418"/>
                  <a:pt x="120" y="429"/>
                  <a:pt x="101" y="453"/>
                </a:cubicBezTo>
                <a:cubicBezTo>
                  <a:pt x="90" y="467"/>
                  <a:pt x="72" y="496"/>
                  <a:pt x="72" y="496"/>
                </a:cubicBezTo>
                <a:cubicBezTo>
                  <a:pt x="70" y="503"/>
                  <a:pt x="64" y="510"/>
                  <a:pt x="65" y="518"/>
                </a:cubicBezTo>
                <a:cubicBezTo>
                  <a:pt x="70" y="549"/>
                  <a:pt x="97" y="531"/>
                  <a:pt x="72" y="568"/>
                </a:cubicBezTo>
                <a:cubicBezTo>
                  <a:pt x="67" y="575"/>
                  <a:pt x="57" y="578"/>
                  <a:pt x="50" y="583"/>
                </a:cubicBezTo>
                <a:cubicBezTo>
                  <a:pt x="17" y="633"/>
                  <a:pt x="8" y="617"/>
                  <a:pt x="43" y="640"/>
                </a:cubicBezTo>
                <a:cubicBezTo>
                  <a:pt x="32" y="676"/>
                  <a:pt x="45" y="651"/>
                  <a:pt x="14" y="676"/>
                </a:cubicBezTo>
                <a:cubicBezTo>
                  <a:pt x="9" y="680"/>
                  <a:pt x="0" y="691"/>
                  <a:pt x="0" y="691"/>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431" name="Freeform 7"/>
          <p:cNvSpPr>
            <a:spLocks/>
          </p:cNvSpPr>
          <p:nvPr/>
        </p:nvSpPr>
        <p:spPr bwMode="auto">
          <a:xfrm rot="10800000">
            <a:off x="2743200" y="685800"/>
            <a:ext cx="195263" cy="479425"/>
          </a:xfrm>
          <a:custGeom>
            <a:avLst/>
            <a:gdLst>
              <a:gd name="T0" fmla="*/ 123 w 123"/>
              <a:gd name="T1" fmla="*/ 0 h 302"/>
              <a:gd name="T2" fmla="*/ 51 w 123"/>
              <a:gd name="T3" fmla="*/ 58 h 302"/>
              <a:gd name="T4" fmla="*/ 94 w 123"/>
              <a:gd name="T5" fmla="*/ 130 h 302"/>
              <a:gd name="T6" fmla="*/ 15 w 123"/>
              <a:gd name="T7" fmla="*/ 223 h 302"/>
              <a:gd name="T8" fmla="*/ 22 w 123"/>
              <a:gd name="T9" fmla="*/ 245 h 302"/>
              <a:gd name="T10" fmla="*/ 36 w 123"/>
              <a:gd name="T11" fmla="*/ 266 h 302"/>
              <a:gd name="T12" fmla="*/ 0 w 12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3" h="302">
                <a:moveTo>
                  <a:pt x="123" y="0"/>
                </a:moveTo>
                <a:cubicBezTo>
                  <a:pt x="99" y="19"/>
                  <a:pt x="72" y="36"/>
                  <a:pt x="51" y="58"/>
                </a:cubicBezTo>
                <a:cubicBezTo>
                  <a:pt x="61" y="110"/>
                  <a:pt x="69" y="90"/>
                  <a:pt x="94" y="130"/>
                </a:cubicBezTo>
                <a:cubicBezTo>
                  <a:pt x="60" y="184"/>
                  <a:pt x="55" y="183"/>
                  <a:pt x="15" y="223"/>
                </a:cubicBezTo>
                <a:cubicBezTo>
                  <a:pt x="17" y="230"/>
                  <a:pt x="19" y="238"/>
                  <a:pt x="22" y="245"/>
                </a:cubicBezTo>
                <a:cubicBezTo>
                  <a:pt x="26" y="253"/>
                  <a:pt x="36" y="258"/>
                  <a:pt x="36" y="266"/>
                </a:cubicBezTo>
                <a:cubicBezTo>
                  <a:pt x="36" y="283"/>
                  <a:pt x="0" y="302"/>
                  <a:pt x="0" y="302"/>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432" name="Text Box 8"/>
          <p:cNvSpPr txBox="1">
            <a:spLocks noChangeArrowheads="1"/>
          </p:cNvSpPr>
          <p:nvPr/>
        </p:nvSpPr>
        <p:spPr bwMode="auto">
          <a:xfrm>
            <a:off x="1295400" y="261938"/>
            <a:ext cx="102235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3000"/>
              </a:lnSpc>
              <a:buClr>
                <a:srgbClr val="000000"/>
              </a:buClr>
              <a:buSzPct val="45000"/>
              <a:buFont typeface="Wingdings" charset="0"/>
              <a:buNone/>
              <a:defRPr/>
            </a:pPr>
            <a:r>
              <a:rPr lang="en-GB" sz="1800" smtClean="0">
                <a:solidFill>
                  <a:srgbClr val="FF3300"/>
                </a:solidFill>
                <a:cs typeface="Arial" charset="0"/>
              </a:rPr>
              <a:t>Deletion</a:t>
            </a:r>
            <a:endParaRPr lang="en-GB" smtClean="0">
              <a:solidFill>
                <a:srgbClr val="FF3300"/>
              </a:solidFill>
              <a:cs typeface="Arial" charset="0"/>
            </a:endParaRPr>
          </a:p>
        </p:txBody>
      </p:sp>
      <p:sp>
        <p:nvSpPr>
          <p:cNvPr id="103433" name="Text Box 9"/>
          <p:cNvSpPr txBox="1">
            <a:spLocks noChangeArrowheads="1"/>
          </p:cNvSpPr>
          <p:nvPr/>
        </p:nvSpPr>
        <p:spPr bwMode="auto">
          <a:xfrm>
            <a:off x="787400" y="2254250"/>
            <a:ext cx="3581400"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4000"/>
              </a:lnSpc>
              <a:buClr>
                <a:srgbClr val="000000"/>
              </a:buClr>
              <a:buSzPct val="45000"/>
              <a:buFont typeface="Wingdings" charset="0"/>
              <a:buNone/>
              <a:defRPr/>
            </a:pPr>
            <a:r>
              <a:rPr lang="en-GB" sz="3300" b="1" smtClean="0">
                <a:solidFill>
                  <a:srgbClr val="000000"/>
                </a:solidFill>
                <a:latin typeface="Courier New" charset="0"/>
                <a:cs typeface="Arial" charset="0"/>
              </a:rPr>
              <a:t>…</a:t>
            </a:r>
            <a:r>
              <a:rPr lang="en-GB" sz="2800" b="1" smtClean="0">
                <a:solidFill>
                  <a:srgbClr val="000000"/>
                </a:solidFill>
                <a:latin typeface="Courier New" charset="0"/>
                <a:cs typeface="Arial" charset="0"/>
              </a:rPr>
              <a:t>ACCAGT</a:t>
            </a:r>
            <a:r>
              <a:rPr lang="en-GB" sz="2800" b="1" smtClean="0">
                <a:solidFill>
                  <a:srgbClr val="0099FF"/>
                </a:solidFill>
                <a:latin typeface="Courier New" charset="0"/>
                <a:cs typeface="Arial" charset="0"/>
              </a:rPr>
              <a:t>C</a:t>
            </a:r>
            <a:r>
              <a:rPr lang="en-GB" sz="2800" b="1" smtClean="0">
                <a:solidFill>
                  <a:srgbClr val="000000"/>
                </a:solidFill>
                <a:latin typeface="Courier New" charset="0"/>
                <a:cs typeface="Arial" charset="0"/>
              </a:rPr>
              <a:t>ACC</a:t>
            </a:r>
            <a:r>
              <a:rPr lang="en-GB" sz="2800" b="1" smtClean="0">
                <a:solidFill>
                  <a:srgbClr val="FF0000"/>
                </a:solidFill>
                <a:latin typeface="Courier New" charset="0"/>
                <a:cs typeface="Arial" charset="0"/>
              </a:rPr>
              <a:t>T</a:t>
            </a:r>
            <a:r>
              <a:rPr lang="en-GB" sz="2800" b="1" smtClean="0">
                <a:solidFill>
                  <a:srgbClr val="000000"/>
                </a:solidFill>
                <a:latin typeface="Courier New" charset="0"/>
                <a:cs typeface="Arial" charset="0"/>
              </a:rPr>
              <a:t>A</a:t>
            </a:r>
            <a:r>
              <a:rPr lang="en-GB" sz="3300" b="1" smtClean="0">
                <a:solidFill>
                  <a:srgbClr val="000000"/>
                </a:solidFill>
                <a:latin typeface="Courier New" charset="0"/>
                <a:cs typeface="Arial" charset="0"/>
              </a:rPr>
              <a:t>…</a:t>
            </a:r>
          </a:p>
        </p:txBody>
      </p:sp>
      <p:sp>
        <p:nvSpPr>
          <p:cNvPr id="103434" name="Line 10"/>
          <p:cNvSpPr>
            <a:spLocks noChangeShapeType="1"/>
          </p:cNvSpPr>
          <p:nvPr/>
        </p:nvSpPr>
        <p:spPr bwMode="auto">
          <a:xfrm>
            <a:off x="990600" y="1524000"/>
            <a:ext cx="609600" cy="914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5" name="Line 11"/>
          <p:cNvSpPr>
            <a:spLocks noChangeShapeType="1"/>
          </p:cNvSpPr>
          <p:nvPr/>
        </p:nvSpPr>
        <p:spPr bwMode="auto">
          <a:xfrm flipH="1">
            <a:off x="1600200" y="1524000"/>
            <a:ext cx="152400" cy="914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6" name="Line 12"/>
          <p:cNvSpPr>
            <a:spLocks noChangeShapeType="1"/>
          </p:cNvSpPr>
          <p:nvPr/>
        </p:nvSpPr>
        <p:spPr bwMode="auto">
          <a:xfrm flipH="1">
            <a:off x="2514600" y="1524000"/>
            <a:ext cx="152400" cy="8382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7" name="Freeform 13"/>
          <p:cNvSpPr>
            <a:spLocks/>
          </p:cNvSpPr>
          <p:nvPr/>
        </p:nvSpPr>
        <p:spPr bwMode="auto">
          <a:xfrm rot="10800000">
            <a:off x="3352800" y="1905000"/>
            <a:ext cx="195263" cy="479425"/>
          </a:xfrm>
          <a:custGeom>
            <a:avLst/>
            <a:gdLst>
              <a:gd name="T0" fmla="*/ 123 w 123"/>
              <a:gd name="T1" fmla="*/ 0 h 302"/>
              <a:gd name="T2" fmla="*/ 51 w 123"/>
              <a:gd name="T3" fmla="*/ 58 h 302"/>
              <a:gd name="T4" fmla="*/ 94 w 123"/>
              <a:gd name="T5" fmla="*/ 130 h 302"/>
              <a:gd name="T6" fmla="*/ 15 w 123"/>
              <a:gd name="T7" fmla="*/ 223 h 302"/>
              <a:gd name="T8" fmla="*/ 22 w 123"/>
              <a:gd name="T9" fmla="*/ 245 h 302"/>
              <a:gd name="T10" fmla="*/ 36 w 123"/>
              <a:gd name="T11" fmla="*/ 266 h 302"/>
              <a:gd name="T12" fmla="*/ 0 w 12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3" h="302">
                <a:moveTo>
                  <a:pt x="123" y="0"/>
                </a:moveTo>
                <a:cubicBezTo>
                  <a:pt x="99" y="19"/>
                  <a:pt x="72" y="36"/>
                  <a:pt x="51" y="58"/>
                </a:cubicBezTo>
                <a:cubicBezTo>
                  <a:pt x="61" y="110"/>
                  <a:pt x="69" y="90"/>
                  <a:pt x="94" y="130"/>
                </a:cubicBezTo>
                <a:cubicBezTo>
                  <a:pt x="60" y="184"/>
                  <a:pt x="55" y="183"/>
                  <a:pt x="15" y="223"/>
                </a:cubicBezTo>
                <a:cubicBezTo>
                  <a:pt x="17" y="230"/>
                  <a:pt x="19" y="238"/>
                  <a:pt x="22" y="245"/>
                </a:cubicBezTo>
                <a:cubicBezTo>
                  <a:pt x="26" y="253"/>
                  <a:pt x="36" y="258"/>
                  <a:pt x="36" y="266"/>
                </a:cubicBezTo>
                <a:cubicBezTo>
                  <a:pt x="36" y="283"/>
                  <a:pt x="0" y="302"/>
                  <a:pt x="0" y="302"/>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438" name="Text Box 14"/>
          <p:cNvSpPr txBox="1">
            <a:spLocks noChangeArrowheads="1"/>
          </p:cNvSpPr>
          <p:nvPr/>
        </p:nvSpPr>
        <p:spPr bwMode="auto">
          <a:xfrm>
            <a:off x="3124200" y="1600200"/>
            <a:ext cx="10604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3000"/>
              </a:lnSpc>
              <a:buClr>
                <a:srgbClr val="000000"/>
              </a:buClr>
              <a:buSzPct val="45000"/>
              <a:buFont typeface="Wingdings" charset="0"/>
              <a:buNone/>
              <a:defRPr/>
            </a:pPr>
            <a:r>
              <a:rPr lang="en-GB" sz="1800" smtClean="0">
                <a:solidFill>
                  <a:srgbClr val="FF3300"/>
                </a:solidFill>
                <a:cs typeface="Arial" charset="0"/>
              </a:rPr>
              <a:t>Insertion</a:t>
            </a:r>
            <a:endParaRPr lang="en-GB" smtClean="0">
              <a:solidFill>
                <a:srgbClr val="FF3300"/>
              </a:solidFill>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tree/network estimation </a:t>
            </a:r>
            <a:endParaRPr lang="en-US" dirty="0"/>
          </a:p>
        </p:txBody>
      </p:sp>
      <p:sp>
        <p:nvSpPr>
          <p:cNvPr id="3" name="Content Placeholder 2"/>
          <p:cNvSpPr>
            <a:spLocks noGrp="1"/>
          </p:cNvSpPr>
          <p:nvPr>
            <p:ph idx="1"/>
          </p:nvPr>
        </p:nvSpPr>
        <p:spPr/>
        <p:txBody>
          <a:bodyPr>
            <a:normAutofit fontScale="77500" lnSpcReduction="20000"/>
          </a:bodyPr>
          <a:lstStyle/>
          <a:p>
            <a:pPr>
              <a:spcAft>
                <a:spcPts val="1200"/>
              </a:spcAft>
            </a:pPr>
            <a:r>
              <a:rPr lang="en-US" dirty="0" smtClean="0"/>
              <a:t>Methods have been developed to estimate species phylogenies (trees or networks!) from gene trees, when gene trees can conflict from each other (e.g., due to ILS, gene duplication and loss, and horizontal gene transfer).</a:t>
            </a:r>
            <a:endParaRPr lang="en-US" dirty="0"/>
          </a:p>
          <a:p>
            <a:pPr>
              <a:spcAft>
                <a:spcPts val="1200"/>
              </a:spcAft>
            </a:pPr>
            <a:r>
              <a:rPr lang="en-US" dirty="0" err="1" smtClean="0"/>
              <a:t>Phylonet</a:t>
            </a:r>
            <a:r>
              <a:rPr lang="en-US" dirty="0" smtClean="0"/>
              <a:t> (software suite), has effective methods for many optimization problems – including MDC and maximum likelihood.</a:t>
            </a:r>
          </a:p>
          <a:p>
            <a:pPr>
              <a:spcAft>
                <a:spcPts val="1200"/>
              </a:spcAft>
            </a:pPr>
            <a:r>
              <a:rPr lang="en-US" dirty="0" smtClean="0"/>
              <a:t>Tutorial on Wednesday.</a:t>
            </a:r>
          </a:p>
          <a:p>
            <a:pPr>
              <a:spcAft>
                <a:spcPts val="1200"/>
              </a:spcAft>
            </a:pPr>
            <a:r>
              <a:rPr lang="en-US" dirty="0"/>
              <a:t>Software available at </a:t>
            </a:r>
            <a:r>
              <a:rPr lang="en-US" dirty="0">
                <a:hlinkClick r:id="rId2"/>
              </a:rPr>
              <a:t>http://bioinfo.cs.rice.edu/phylonet?destination=node/</a:t>
            </a:r>
            <a:r>
              <a:rPr lang="en-US" dirty="0" smtClean="0">
                <a:hlinkClick r:id="rId2"/>
              </a:rPr>
              <a:t>3</a:t>
            </a:r>
            <a:r>
              <a:rPr lang="en-US" dirty="0" smtClean="0"/>
              <a:t> </a:t>
            </a:r>
          </a:p>
        </p:txBody>
      </p:sp>
    </p:spTree>
    <p:extLst>
      <p:ext uri="{BB962C8B-B14F-4D97-AF65-F5344CB8AC3E}">
        <p14:creationId xmlns:p14="http://schemas.microsoft.com/office/powerpoint/2010/main" val="585920427"/>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304800" y="1630363"/>
            <a:ext cx="8686800" cy="3744487"/>
          </a:xfrm>
        </p:spPr>
        <p:txBody>
          <a:bodyPr lIns="0" tIns="0" rIns="0" bIns="0">
            <a:spAutoFit/>
          </a:bodyPr>
          <a:lstStyle/>
          <a:p>
            <a:pPr marL="431800" indent="-323850" eaLnBrk="1" hangingPunct="1">
              <a:spcBef>
                <a:spcPct val="0"/>
              </a:spcBef>
              <a:spcAft>
                <a:spcPts val="1413"/>
              </a:spcAft>
              <a:buSzPct val="45000"/>
              <a:buFont typeface="StarSymbol" charset="0"/>
              <a:buNone/>
            </a:pPr>
            <a:r>
              <a:rPr lang="fi-FI" sz="4000" dirty="0" smtClean="0">
                <a:latin typeface="Arial" charset="0"/>
                <a:ea typeface="ＭＳ Ｐゴシック" charset="0"/>
                <a:cs typeface="ＭＳ Ｐゴシック" charset="0"/>
              </a:rPr>
              <a:t>1. </a:t>
            </a:r>
            <a:r>
              <a:rPr lang="fi-FI" dirty="0" err="1" smtClean="0">
                <a:ea typeface="ＭＳ Ｐゴシック" charset="0"/>
                <a:cs typeface="ＭＳ Ｐゴシック" charset="0"/>
              </a:rPr>
              <a:t>What</a:t>
            </a:r>
            <a:r>
              <a:rPr lang="fi-FI" dirty="0" smtClean="0">
                <a:ea typeface="ＭＳ Ｐゴシック" charset="0"/>
                <a:cs typeface="ＭＳ Ｐゴシック" charset="0"/>
              </a:rPr>
              <a:t> is </a:t>
            </a:r>
            <a:r>
              <a:rPr lang="fi-FI" dirty="0" err="1" smtClean="0">
                <a:ea typeface="ＭＳ Ｐゴシック" charset="0"/>
                <a:cs typeface="ＭＳ Ｐゴシック" charset="0"/>
              </a:rPr>
              <a:t>this</a:t>
            </a:r>
            <a:r>
              <a:rPr lang="fi-FI" dirty="0" smtClean="0">
                <a:ea typeface="ＭＳ Ｐゴシック" charset="0"/>
                <a:cs typeface="ＭＳ Ｐゴシック" charset="0"/>
              </a:rPr>
              <a:t> </a:t>
            </a:r>
            <a:r>
              <a:rPr lang="fi-FI" dirty="0" err="1" smtClean="0">
                <a:ea typeface="ＭＳ Ｐゴシック" charset="0"/>
                <a:cs typeface="ＭＳ Ｐゴシック" charset="0"/>
              </a:rPr>
              <a:t>fragment</a:t>
            </a:r>
            <a:r>
              <a:rPr lang="fi-FI" dirty="0" smtClean="0">
                <a:ea typeface="ＭＳ Ｐゴシック" charset="0"/>
                <a:cs typeface="ＭＳ Ｐゴシック" charset="0"/>
              </a:rPr>
              <a:t>? (</a:t>
            </a:r>
            <a:r>
              <a:rPr lang="fi-FI" dirty="0" err="1" smtClean="0">
                <a:ea typeface="ＭＳ Ｐゴシック" charset="0"/>
                <a:cs typeface="ＭＳ Ｐゴシック" charset="0"/>
              </a:rPr>
              <a:t>Classify</a:t>
            </a:r>
            <a:r>
              <a:rPr lang="fi-FI" dirty="0" smtClean="0">
                <a:ea typeface="ＭＳ Ｐゴシック" charset="0"/>
                <a:cs typeface="ＭＳ Ｐゴシック" charset="0"/>
              </a:rPr>
              <a:t> </a:t>
            </a:r>
            <a:r>
              <a:rPr lang="fi-FI" dirty="0" err="1" smtClean="0">
                <a:ea typeface="ＭＳ Ｐゴシック" charset="0"/>
                <a:cs typeface="ＭＳ Ｐゴシック" charset="0"/>
              </a:rPr>
              <a:t>each</a:t>
            </a:r>
            <a:r>
              <a:rPr lang="fi-FI" dirty="0" smtClean="0">
                <a:ea typeface="ＭＳ Ｐゴシック" charset="0"/>
                <a:cs typeface="ＭＳ Ｐゴシック" charset="0"/>
              </a:rPr>
              <a:t> </a:t>
            </a:r>
            <a:r>
              <a:rPr lang="fi-FI" dirty="0" err="1" smtClean="0">
                <a:ea typeface="ＭＳ Ｐゴシック" charset="0"/>
                <a:cs typeface="ＭＳ Ｐゴシック" charset="0"/>
              </a:rPr>
              <a:t>fragment</a:t>
            </a:r>
            <a:r>
              <a:rPr lang="fi-FI" dirty="0" smtClean="0">
                <a:ea typeface="ＭＳ Ｐゴシック" charset="0"/>
                <a:cs typeface="ＭＳ Ｐゴシック" charset="0"/>
              </a:rPr>
              <a:t> as </a:t>
            </a:r>
            <a:r>
              <a:rPr lang="fi-FI" dirty="0" err="1" smtClean="0">
                <a:ea typeface="ＭＳ Ｐゴシック" charset="0"/>
                <a:cs typeface="ＭＳ Ｐゴシック" charset="0"/>
              </a:rPr>
              <a:t>well</a:t>
            </a:r>
            <a:r>
              <a:rPr lang="fi-FI" dirty="0" smtClean="0">
                <a:ea typeface="ＭＳ Ｐゴシック" charset="0"/>
                <a:cs typeface="ＭＳ Ｐゴシック" charset="0"/>
              </a:rPr>
              <a:t> as </a:t>
            </a:r>
            <a:r>
              <a:rPr lang="fi-FI" dirty="0" err="1" smtClean="0">
                <a:ea typeface="ＭＳ Ｐゴシック" charset="0"/>
                <a:cs typeface="ＭＳ Ｐゴシック" charset="0"/>
              </a:rPr>
              <a:t>possible</a:t>
            </a:r>
            <a:r>
              <a:rPr lang="fi-FI" dirty="0" smtClean="0">
                <a:ea typeface="ＭＳ Ｐゴシック" charset="0"/>
                <a:cs typeface="ＭＳ Ｐゴシック" charset="0"/>
              </a:rPr>
              <a:t>.)</a:t>
            </a:r>
            <a:endParaRPr lang="fi-FI" dirty="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endParaRPr lang="fi-FI" dirty="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r>
              <a:rPr lang="fi-FI" dirty="0" smtClean="0">
                <a:ea typeface="ＭＳ Ｐゴシック" charset="0"/>
                <a:cs typeface="ＭＳ Ｐゴシック" charset="0"/>
              </a:rPr>
              <a:t>2. </a:t>
            </a:r>
            <a:r>
              <a:rPr lang="fi-FI" dirty="0" err="1" smtClean="0">
                <a:ea typeface="ＭＳ Ｐゴシック" charset="0"/>
                <a:cs typeface="ＭＳ Ｐゴシック" charset="0"/>
              </a:rPr>
              <a:t>What</a:t>
            </a:r>
            <a:r>
              <a:rPr lang="fi-FI" dirty="0" smtClean="0">
                <a:ea typeface="ＭＳ Ｐゴシック" charset="0"/>
                <a:cs typeface="ＭＳ Ｐゴシック" charset="0"/>
              </a:rPr>
              <a:t> is the </a:t>
            </a:r>
            <a:r>
              <a:rPr lang="fi-FI" dirty="0" err="1" smtClean="0">
                <a:ea typeface="ＭＳ Ｐゴシック" charset="0"/>
                <a:cs typeface="ＭＳ Ｐゴシック" charset="0"/>
              </a:rPr>
              <a:t>taxonomic</a:t>
            </a:r>
            <a:r>
              <a:rPr lang="fi-FI" dirty="0" smtClean="0">
                <a:ea typeface="ＭＳ Ｐゴシック" charset="0"/>
                <a:cs typeface="ＭＳ Ｐゴシック" charset="0"/>
              </a:rPr>
              <a:t> </a:t>
            </a:r>
            <a:r>
              <a:rPr lang="fi-FI" dirty="0" err="1" smtClean="0">
                <a:ea typeface="ＭＳ Ｐゴシック" charset="0"/>
                <a:cs typeface="ＭＳ Ｐゴシック" charset="0"/>
              </a:rPr>
              <a:t>distribution</a:t>
            </a:r>
            <a:r>
              <a:rPr lang="fi-FI" dirty="0" smtClean="0">
                <a:ea typeface="ＭＳ Ｐゴシック" charset="0"/>
                <a:cs typeface="ＭＳ Ｐゴシック" charset="0"/>
              </a:rPr>
              <a:t> in the </a:t>
            </a:r>
            <a:r>
              <a:rPr lang="fi-FI" dirty="0" err="1" smtClean="0">
                <a:ea typeface="ＭＳ Ｐゴシック" charset="0"/>
                <a:cs typeface="ＭＳ Ｐゴシック" charset="0"/>
              </a:rPr>
              <a:t>dataset</a:t>
            </a:r>
            <a:r>
              <a:rPr lang="fi-FI" dirty="0" smtClean="0">
                <a:ea typeface="ＭＳ Ｐゴシック" charset="0"/>
                <a:cs typeface="ＭＳ Ｐゴシック" charset="0"/>
              </a:rPr>
              <a:t>? (</a:t>
            </a:r>
            <a:r>
              <a:rPr lang="fi-FI" dirty="0" err="1" smtClean="0">
                <a:ea typeface="ＭＳ Ｐゴシック" charset="0"/>
                <a:cs typeface="ＭＳ Ｐゴシック" charset="0"/>
              </a:rPr>
              <a:t>Note</a:t>
            </a:r>
            <a:r>
              <a:rPr lang="fi-FI" dirty="0" smtClean="0">
                <a:ea typeface="ＭＳ Ｐゴシック" charset="0"/>
                <a:cs typeface="ＭＳ Ｐゴシック" charset="0"/>
              </a:rPr>
              <a:t>: </a:t>
            </a:r>
            <a:r>
              <a:rPr lang="fi-FI" dirty="0" err="1" smtClean="0">
                <a:ea typeface="ＭＳ Ｐゴシック" charset="0"/>
                <a:cs typeface="ＭＳ Ｐゴシック" charset="0"/>
              </a:rPr>
              <a:t>helpful</a:t>
            </a:r>
            <a:r>
              <a:rPr lang="fi-FI" dirty="0" smtClean="0">
                <a:ea typeface="ＭＳ Ｐゴシック" charset="0"/>
                <a:cs typeface="ＭＳ Ｐゴシック" charset="0"/>
              </a:rPr>
              <a:t> to </a:t>
            </a:r>
            <a:r>
              <a:rPr lang="fi-FI" dirty="0" err="1" smtClean="0">
                <a:ea typeface="ＭＳ Ｐゴシック" charset="0"/>
                <a:cs typeface="ＭＳ Ｐゴシック" charset="0"/>
              </a:rPr>
              <a:t>use</a:t>
            </a:r>
            <a:r>
              <a:rPr lang="fi-FI" dirty="0" smtClean="0">
                <a:ea typeface="ＭＳ Ｐゴシック" charset="0"/>
                <a:cs typeface="ＭＳ Ｐゴシック" charset="0"/>
              </a:rPr>
              <a:t> </a:t>
            </a:r>
            <a:r>
              <a:rPr lang="fi-FI" dirty="0" err="1" smtClean="0">
                <a:ea typeface="ＭＳ Ｐゴシック" charset="0"/>
                <a:cs typeface="ＭＳ Ｐゴシック" charset="0"/>
              </a:rPr>
              <a:t>marker</a:t>
            </a:r>
            <a:r>
              <a:rPr lang="fi-FI" dirty="0" smtClean="0">
                <a:ea typeface="ＭＳ Ｐゴシック" charset="0"/>
                <a:cs typeface="ＭＳ Ｐゴシック" charset="0"/>
              </a:rPr>
              <a:t> </a:t>
            </a:r>
            <a:r>
              <a:rPr lang="fi-FI" dirty="0" err="1" smtClean="0">
                <a:ea typeface="ＭＳ Ｐゴシック" charset="0"/>
                <a:cs typeface="ＭＳ Ｐゴシック" charset="0"/>
              </a:rPr>
              <a:t>genes</a:t>
            </a:r>
            <a:r>
              <a:rPr lang="fi-FI" dirty="0" smtClean="0">
                <a:ea typeface="ＭＳ Ｐゴシック" charset="0"/>
                <a:cs typeface="ＭＳ Ｐゴシック" charset="0"/>
              </a:rPr>
              <a:t>.)</a:t>
            </a:r>
            <a:endParaRPr lang="fi-FI" dirty="0">
              <a:ea typeface="ＭＳ Ｐゴシック" charset="0"/>
              <a:cs typeface="ＭＳ Ｐゴシック" charset="0"/>
            </a:endParaRPr>
          </a:p>
          <a:p>
            <a:pPr marL="431800" indent="-323850" eaLnBrk="1" hangingPunct="1">
              <a:spcBef>
                <a:spcPct val="0"/>
              </a:spcBef>
              <a:spcAft>
                <a:spcPts val="1138"/>
              </a:spcAft>
              <a:buSzPct val="45000"/>
              <a:buFont typeface="StarSymbol" charset="0"/>
              <a:buChar char="•"/>
            </a:pPr>
            <a:endParaRPr lang="fi-FI" sz="4000" dirty="0">
              <a:latin typeface="Arial" charset="0"/>
              <a:ea typeface="ＭＳ Ｐゴシック" charset="0"/>
              <a:cs typeface="ＭＳ Ｐゴシック" charset="0"/>
            </a:endParaRPr>
          </a:p>
        </p:txBody>
      </p:sp>
      <p:sp>
        <p:nvSpPr>
          <p:cNvPr id="167938" name="Text Box 4"/>
          <p:cNvSpPr txBox="1">
            <a:spLocks noChangeArrowheads="1"/>
          </p:cNvSpPr>
          <p:nvPr/>
        </p:nvSpPr>
        <p:spPr bwMode="auto">
          <a:xfrm>
            <a:off x="2270433" y="265113"/>
            <a:ext cx="4888277"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smtClean="0">
                <a:solidFill>
                  <a:schemeClr val="tx2"/>
                </a:solidFill>
                <a:latin typeface="+mj-lt"/>
              </a:rPr>
              <a:t>Two Basic Questions</a:t>
            </a:r>
            <a:endParaRPr lang="en-US" sz="4400" dirty="0">
              <a:solidFill>
                <a:schemeClr val="tx2"/>
              </a:solidFill>
              <a:latin typeface="+mj-lt"/>
            </a:endParaRPr>
          </a:p>
        </p:txBody>
      </p:sp>
    </p:spTree>
    <p:extLst>
      <p:ext uri="{BB962C8B-B14F-4D97-AF65-F5344CB8AC3E}">
        <p14:creationId xmlns:p14="http://schemas.microsoft.com/office/powerpoint/2010/main" val="28417030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SEPP</a:t>
            </a:r>
          </a:p>
        </p:txBody>
      </p:sp>
      <p:sp>
        <p:nvSpPr>
          <p:cNvPr id="165890" name="Rectangle 3"/>
          <p:cNvSpPr>
            <a:spLocks noGrp="1" noChangeArrowheads="1"/>
          </p:cNvSpPr>
          <p:nvPr>
            <p:ph type="body" idx="1"/>
          </p:nvPr>
        </p:nvSpPr>
        <p:spPr/>
        <p:txBody>
          <a:bodyPr/>
          <a:lstStyle/>
          <a:p>
            <a:pPr eaLnBrk="1" hangingPunct="1">
              <a:lnSpc>
                <a:spcPct val="90000"/>
              </a:lnSpc>
            </a:pPr>
            <a:r>
              <a:rPr lang="en-US" sz="2800" b="1" dirty="0">
                <a:solidFill>
                  <a:srgbClr val="1735B6"/>
                </a:solidFill>
                <a:latin typeface="Arial" charset="0"/>
                <a:ea typeface="ＭＳ Ｐゴシック" charset="0"/>
                <a:cs typeface="ＭＳ Ｐゴシック" charset="0"/>
              </a:rPr>
              <a:t>SEPP: </a:t>
            </a:r>
            <a:r>
              <a:rPr lang="en-US" sz="2800" b="1" dirty="0" err="1">
                <a:solidFill>
                  <a:srgbClr val="1735B6"/>
                </a:solidFill>
                <a:latin typeface="Arial" charset="0"/>
                <a:ea typeface="ＭＳ Ｐゴシック" charset="0"/>
                <a:cs typeface="ＭＳ Ｐゴシック" charset="0"/>
              </a:rPr>
              <a:t>SATé</a:t>
            </a:r>
            <a:r>
              <a:rPr lang="en-US" sz="2800" b="1" dirty="0">
                <a:solidFill>
                  <a:srgbClr val="1735B6"/>
                </a:solidFill>
                <a:latin typeface="Arial" charset="0"/>
                <a:ea typeface="ＭＳ Ｐゴシック" charset="0"/>
                <a:cs typeface="ＭＳ Ｐゴシック" charset="0"/>
              </a:rPr>
              <a:t>-enabled Phylogenetic Placement</a:t>
            </a:r>
            <a:r>
              <a:rPr lang="en-US" sz="2800" dirty="0">
                <a:solidFill>
                  <a:srgbClr val="1735B6"/>
                </a:solidFill>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 by </a:t>
            </a:r>
            <a:r>
              <a:rPr lang="en-US" sz="2800" dirty="0" err="1">
                <a:latin typeface="Arial" charset="0"/>
                <a:ea typeface="ＭＳ Ｐゴシック" charset="0"/>
                <a:cs typeface="ＭＳ Ｐゴシック" charset="0"/>
              </a:rPr>
              <a:t>Mirarab</a:t>
            </a:r>
            <a:r>
              <a:rPr lang="en-US" sz="2800" dirty="0">
                <a:latin typeface="Arial" charset="0"/>
                <a:ea typeface="ＭＳ Ｐゴシック" charset="0"/>
                <a:cs typeface="ＭＳ Ｐゴシック" charset="0"/>
              </a:rPr>
              <a:t>, Nguyen, and Warnow</a:t>
            </a:r>
          </a:p>
          <a:p>
            <a:pPr eaLnBrk="1" hangingPunct="1">
              <a:lnSpc>
                <a:spcPct val="90000"/>
              </a:lnSpc>
            </a:pPr>
            <a:endParaRPr lang="en-US" sz="2800" dirty="0">
              <a:latin typeface="Arial" charset="0"/>
              <a:ea typeface="ＭＳ Ｐゴシック" charset="0"/>
              <a:cs typeface="ＭＳ Ｐゴシック" charset="0"/>
            </a:endParaRPr>
          </a:p>
          <a:p>
            <a:pPr eaLnBrk="1" hangingPunct="1">
              <a:lnSpc>
                <a:spcPct val="90000"/>
              </a:lnSpc>
            </a:pPr>
            <a:r>
              <a:rPr lang="en-US" sz="2800" dirty="0">
                <a:latin typeface="Arial" charset="0"/>
                <a:ea typeface="ＭＳ Ｐゴシック" charset="0"/>
                <a:cs typeface="ＭＳ Ｐゴシック" charset="0"/>
              </a:rPr>
              <a:t>Pacific Symposium on Biocomputing, 2012 (special session on the Human </a:t>
            </a:r>
            <a:r>
              <a:rPr lang="en-US" sz="2800" dirty="0" err="1">
                <a:latin typeface="Arial" charset="0"/>
                <a:ea typeface="ＭＳ Ｐゴシック" charset="0"/>
                <a:cs typeface="ＭＳ Ｐゴシック" charset="0"/>
              </a:rPr>
              <a:t>Microbiome</a:t>
            </a:r>
            <a:r>
              <a:rPr lang="en-US" sz="2800" dirty="0" smtClean="0">
                <a:latin typeface="Arial" charset="0"/>
                <a:ea typeface="ＭＳ Ｐゴシック" charset="0"/>
                <a:cs typeface="ＭＳ Ｐゴシック" charset="0"/>
              </a:rPr>
              <a:t>)</a:t>
            </a:r>
          </a:p>
          <a:p>
            <a:pPr eaLnBrk="1" hangingPunct="1">
              <a:lnSpc>
                <a:spcPct val="90000"/>
              </a:lnSpc>
            </a:pPr>
            <a:endParaRPr lang="en-US" sz="2800" dirty="0">
              <a:latin typeface="Arial" charset="0"/>
              <a:ea typeface="ＭＳ Ｐゴシック" charset="0"/>
              <a:cs typeface="ＭＳ Ｐゴシック" charset="0"/>
            </a:endParaRPr>
          </a:p>
          <a:p>
            <a:pPr eaLnBrk="1" hangingPunct="1">
              <a:lnSpc>
                <a:spcPct val="90000"/>
              </a:lnSpc>
            </a:pPr>
            <a:r>
              <a:rPr lang="en-US" sz="2800" dirty="0" smtClean="0">
                <a:latin typeface="Arial" charset="0"/>
                <a:ea typeface="ＭＳ Ｐゴシック" charset="0"/>
                <a:cs typeface="ＭＳ Ｐゴシック" charset="0"/>
              </a:rPr>
              <a:t>Tutorial on Thursday.</a:t>
            </a:r>
            <a:endParaRPr lang="en-US" sz="2800" dirty="0">
              <a:latin typeface="Arial" charset="0"/>
              <a:ea typeface="ＭＳ Ｐゴシック" charset="0"/>
              <a:cs typeface="ＭＳ Ｐゴシック" charset="0"/>
            </a:endParaRPr>
          </a:p>
          <a:p>
            <a:pPr eaLnBrk="1" hangingPunct="1">
              <a:lnSpc>
                <a:spcPct val="90000"/>
              </a:lnSpc>
            </a:pPr>
            <a:endParaRPr lang="en-US" sz="28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problems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Genomic MSA estimation:</a:t>
            </a:r>
          </a:p>
          <a:p>
            <a:pPr lvl="1"/>
            <a:r>
              <a:rPr lang="en-US" dirty="0" smtClean="0"/>
              <a:t>Multiple sequence alignment of very long sequences </a:t>
            </a:r>
          </a:p>
          <a:p>
            <a:pPr lvl="1"/>
            <a:r>
              <a:rPr lang="en-US" dirty="0" smtClean="0"/>
              <a:t>Multiple sequence alignment of sequences that evolve with rearrangement events</a:t>
            </a:r>
          </a:p>
          <a:p>
            <a:r>
              <a:rPr lang="en-US" dirty="0" smtClean="0"/>
              <a:t>Phylogeny estimation under more complex models </a:t>
            </a:r>
          </a:p>
          <a:p>
            <a:pPr lvl="1"/>
            <a:r>
              <a:rPr lang="en-US" dirty="0" err="1" smtClean="0"/>
              <a:t>Heterotachy</a:t>
            </a:r>
            <a:endParaRPr lang="en-US" dirty="0" smtClean="0"/>
          </a:p>
          <a:p>
            <a:pPr lvl="1"/>
            <a:r>
              <a:rPr lang="en-US" dirty="0" smtClean="0"/>
              <a:t>Violation of the rates-across-sites assumption</a:t>
            </a:r>
          </a:p>
          <a:p>
            <a:pPr lvl="1"/>
            <a:r>
              <a:rPr lang="en-US" dirty="0" smtClean="0"/>
              <a:t>Rearrangements</a:t>
            </a:r>
          </a:p>
          <a:p>
            <a:r>
              <a:rPr lang="en-US" dirty="0" smtClean="0"/>
              <a:t>Estimating branch support on very large datasets</a:t>
            </a:r>
          </a:p>
        </p:txBody>
      </p:sp>
    </p:spTree>
    <p:extLst>
      <p:ext uri="{BB962C8B-B14F-4D97-AF65-F5344CB8AC3E}">
        <p14:creationId xmlns:p14="http://schemas.microsoft.com/office/powerpoint/2010/main" val="12681732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z="3600">
                <a:latin typeface="Arial" charset="0"/>
                <a:ea typeface="ＭＳ Ｐゴシック" charset="0"/>
                <a:cs typeface="ＭＳ Ｐゴシック" charset="0"/>
              </a:rPr>
              <a:t>Input: unaligned sequences</a:t>
            </a:r>
            <a:endParaRPr lang="en-US">
              <a:latin typeface="Arial" charset="0"/>
              <a:ea typeface="ＭＳ Ｐゴシック" charset="0"/>
              <a:cs typeface="ＭＳ Ｐゴシック" charset="0"/>
            </a:endParaRPr>
          </a:p>
        </p:txBody>
      </p:sp>
      <p:sp>
        <p:nvSpPr>
          <p:cNvPr id="58371" name="Text Box 3"/>
          <p:cNvSpPr txBox="1">
            <a:spLocks noChangeArrowheads="1"/>
          </p:cNvSpPr>
          <p:nvPr/>
        </p:nvSpPr>
        <p:spPr bwMode="auto">
          <a:xfrm>
            <a:off x="228600" y="2025650"/>
            <a:ext cx="399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b="1">
                <a:solidFill>
                  <a:schemeClr val="accent2"/>
                </a:solidFill>
                <a:latin typeface="Courier New" charset="0"/>
              </a:rPr>
              <a:t>S1 = AGGCTATCACCTGACCTCCA</a:t>
            </a:r>
          </a:p>
          <a:p>
            <a:pPr eaLnBrk="1" hangingPunct="1">
              <a:defRPr/>
            </a:pPr>
            <a:r>
              <a:rPr lang="en-US" sz="2000" b="1">
                <a:solidFill>
                  <a:schemeClr val="accent2"/>
                </a:solidFill>
                <a:latin typeface="Courier New" charset="0"/>
              </a:rPr>
              <a:t>S2 = TAGCTATCACGACCGC</a:t>
            </a:r>
          </a:p>
          <a:p>
            <a:pPr eaLnBrk="1" hangingPunct="1">
              <a:defRPr/>
            </a:pPr>
            <a:r>
              <a:rPr lang="en-US" sz="2000" b="1">
                <a:solidFill>
                  <a:schemeClr val="accent2"/>
                </a:solidFill>
                <a:latin typeface="Courier New" charset="0"/>
              </a:rPr>
              <a:t>S3 = TAGCTGACCGC</a:t>
            </a:r>
          </a:p>
          <a:p>
            <a:pPr eaLnBrk="1" hangingPunct="1">
              <a:defRPr/>
            </a:pPr>
            <a:r>
              <a:rPr lang="en-US" sz="2000" b="1">
                <a:solidFill>
                  <a:schemeClr val="accent2"/>
                </a:solidFill>
                <a:latin typeface="Courier New" charset="0"/>
              </a:rPr>
              <a:t>S4 = TCACGACCGACA</a:t>
            </a:r>
            <a:endParaRPr lang="en-US" sz="2000" b="1">
              <a:solidFill>
                <a:srgbClr val="006699"/>
              </a:solidFill>
              <a:latin typeface="Courier New"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3600">
                <a:latin typeface="Arial" charset="0"/>
                <a:ea typeface="ＭＳ Ｐゴシック" charset="0"/>
                <a:cs typeface="ＭＳ Ｐゴシック" charset="0"/>
              </a:rPr>
              <a:t>Phase 1: Alignment</a:t>
            </a:r>
            <a:endParaRPr lang="en-US">
              <a:latin typeface="Arial" charset="0"/>
              <a:ea typeface="ＭＳ Ｐゴシック" charset="0"/>
              <a:cs typeface="ＭＳ Ｐゴシック" charset="0"/>
            </a:endParaRPr>
          </a:p>
        </p:txBody>
      </p:sp>
      <p:sp>
        <p:nvSpPr>
          <p:cNvPr id="60419" name="Text Box 3"/>
          <p:cNvSpPr txBox="1">
            <a:spLocks noChangeArrowheads="1"/>
          </p:cNvSpPr>
          <p:nvPr/>
        </p:nvSpPr>
        <p:spPr bwMode="auto">
          <a:xfrm>
            <a:off x="4572000" y="2057400"/>
            <a:ext cx="419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a:solidFill>
                  <a:schemeClr val="accent2"/>
                </a:solidFill>
                <a:latin typeface="Courier New" charset="0"/>
              </a:rPr>
              <a:t>S1 = -AGGCTATCACCTGACCTCCA</a:t>
            </a:r>
          </a:p>
          <a:p>
            <a:pPr eaLnBrk="1" hangingPunct="1">
              <a:defRPr/>
            </a:pPr>
            <a:r>
              <a:rPr lang="en-US" sz="2000" b="1">
                <a:solidFill>
                  <a:schemeClr val="accent2"/>
                </a:solidFill>
                <a:latin typeface="Courier New" charset="0"/>
              </a:rPr>
              <a:t>S2 = TAG-CTATCAC--GACCGC--</a:t>
            </a:r>
          </a:p>
          <a:p>
            <a:pPr eaLnBrk="1" hangingPunct="1">
              <a:defRPr/>
            </a:pPr>
            <a:r>
              <a:rPr lang="en-US" sz="2000" b="1">
                <a:solidFill>
                  <a:schemeClr val="accent2"/>
                </a:solidFill>
                <a:latin typeface="Courier New" charset="0"/>
              </a:rPr>
              <a:t>S3 = TAG-CT-------GACCGC--</a:t>
            </a:r>
          </a:p>
          <a:p>
            <a:pPr eaLnBrk="1" hangingPunct="1">
              <a:defRPr/>
            </a:pPr>
            <a:r>
              <a:rPr lang="en-US" sz="2000" b="1">
                <a:solidFill>
                  <a:schemeClr val="accent2"/>
                </a:solidFill>
                <a:latin typeface="Courier New" charset="0"/>
              </a:rPr>
              <a:t>S4 = -------TCAC--GACCGACA</a:t>
            </a:r>
            <a:endParaRPr lang="en-US" sz="2000">
              <a:solidFill>
                <a:schemeClr val="accent2"/>
              </a:solidFill>
              <a:latin typeface="Courier New" charset="0"/>
            </a:endParaRPr>
          </a:p>
        </p:txBody>
      </p:sp>
      <p:sp>
        <p:nvSpPr>
          <p:cNvPr id="60420" name="Text Box 4"/>
          <p:cNvSpPr txBox="1">
            <a:spLocks noChangeArrowheads="1"/>
          </p:cNvSpPr>
          <p:nvPr/>
        </p:nvSpPr>
        <p:spPr bwMode="auto">
          <a:xfrm>
            <a:off x="228600" y="2025650"/>
            <a:ext cx="399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b="1">
                <a:solidFill>
                  <a:schemeClr val="accent2"/>
                </a:solidFill>
                <a:latin typeface="Courier New" charset="0"/>
              </a:rPr>
              <a:t>S1 = AGGCTATCACCTGACCTCCA</a:t>
            </a:r>
          </a:p>
          <a:p>
            <a:pPr eaLnBrk="1" hangingPunct="1">
              <a:defRPr/>
            </a:pPr>
            <a:r>
              <a:rPr lang="en-US" sz="2000" b="1">
                <a:solidFill>
                  <a:schemeClr val="accent2"/>
                </a:solidFill>
                <a:latin typeface="Courier New" charset="0"/>
              </a:rPr>
              <a:t>S2 = TAGCTATCACGACCGC</a:t>
            </a:r>
          </a:p>
          <a:p>
            <a:pPr eaLnBrk="1" hangingPunct="1">
              <a:defRPr/>
            </a:pPr>
            <a:r>
              <a:rPr lang="en-US" sz="2000" b="1">
                <a:solidFill>
                  <a:schemeClr val="accent2"/>
                </a:solidFill>
                <a:latin typeface="Courier New" charset="0"/>
              </a:rPr>
              <a:t>S3 = TAGCTGACCGC</a:t>
            </a:r>
          </a:p>
          <a:p>
            <a:pPr eaLnBrk="1" hangingPunct="1">
              <a:defRPr/>
            </a:pPr>
            <a:r>
              <a:rPr lang="en-US" sz="2000" b="1">
                <a:solidFill>
                  <a:schemeClr val="accent2"/>
                </a:solidFill>
                <a:latin typeface="Courier New" charset="0"/>
              </a:rPr>
              <a:t>S4 = TCACGACCGACA</a:t>
            </a:r>
            <a:endParaRPr lang="en-US" sz="2000" b="1">
              <a:solidFill>
                <a:srgbClr val="006699"/>
              </a:solidFill>
              <a:latin typeface="Courier New" charset="0"/>
            </a:endParaRPr>
          </a:p>
        </p:txBody>
      </p:sp>
      <p:sp>
        <p:nvSpPr>
          <p:cNvPr id="60421" name="Line 5"/>
          <p:cNvSpPr>
            <a:spLocks noChangeShapeType="1"/>
          </p:cNvSpPr>
          <p:nvPr/>
        </p:nvSpPr>
        <p:spPr bwMode="auto">
          <a:xfrm>
            <a:off x="4038600" y="2743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dissolve">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z="3600">
                <a:latin typeface="Arial" charset="0"/>
                <a:ea typeface="ＭＳ Ｐゴシック" charset="0"/>
                <a:cs typeface="ＭＳ Ｐゴシック" charset="0"/>
              </a:rPr>
              <a:t>Phase 2: Construct tree</a:t>
            </a:r>
            <a:endParaRPr lang="en-US">
              <a:latin typeface="Arial" charset="0"/>
              <a:ea typeface="ＭＳ Ｐゴシック" charset="0"/>
              <a:cs typeface="ＭＳ Ｐゴシック" charset="0"/>
            </a:endParaRPr>
          </a:p>
        </p:txBody>
      </p:sp>
      <p:sp>
        <p:nvSpPr>
          <p:cNvPr id="62467" name="Text Box 3"/>
          <p:cNvSpPr txBox="1">
            <a:spLocks noChangeArrowheads="1"/>
          </p:cNvSpPr>
          <p:nvPr/>
        </p:nvSpPr>
        <p:spPr bwMode="auto">
          <a:xfrm>
            <a:off x="4572000" y="2057400"/>
            <a:ext cx="419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S4 = -------TCAC--GACCGACA</a:t>
            </a:r>
            <a:endParaRPr lang="en-US" sz="2000" dirty="0">
              <a:solidFill>
                <a:schemeClr val="accent2"/>
              </a:solidFill>
              <a:latin typeface="Courier New" charset="0"/>
            </a:endParaRPr>
          </a:p>
        </p:txBody>
      </p:sp>
      <p:sp>
        <p:nvSpPr>
          <p:cNvPr id="62468" name="Text Box 4"/>
          <p:cNvSpPr txBox="1">
            <a:spLocks noChangeArrowheads="1"/>
          </p:cNvSpPr>
          <p:nvPr/>
        </p:nvSpPr>
        <p:spPr bwMode="auto">
          <a:xfrm>
            <a:off x="228600" y="2025650"/>
            <a:ext cx="399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b="1">
                <a:solidFill>
                  <a:schemeClr val="accent2"/>
                </a:solidFill>
                <a:latin typeface="Courier New" charset="0"/>
              </a:rPr>
              <a:t>S1 = AGGCTATCACCTGACCTCCA</a:t>
            </a:r>
          </a:p>
          <a:p>
            <a:pPr eaLnBrk="1" hangingPunct="1">
              <a:defRPr/>
            </a:pPr>
            <a:r>
              <a:rPr lang="en-US" sz="2000" b="1">
                <a:solidFill>
                  <a:schemeClr val="accent2"/>
                </a:solidFill>
                <a:latin typeface="Courier New" charset="0"/>
              </a:rPr>
              <a:t>S2 = TAGCTATCACGACCGC</a:t>
            </a:r>
          </a:p>
          <a:p>
            <a:pPr eaLnBrk="1" hangingPunct="1">
              <a:defRPr/>
            </a:pPr>
            <a:r>
              <a:rPr lang="en-US" sz="2000" b="1">
                <a:solidFill>
                  <a:schemeClr val="accent2"/>
                </a:solidFill>
                <a:latin typeface="Courier New" charset="0"/>
              </a:rPr>
              <a:t>S3 = TAGCTGACCGC</a:t>
            </a:r>
          </a:p>
          <a:p>
            <a:pPr eaLnBrk="1" hangingPunct="1">
              <a:defRPr/>
            </a:pPr>
            <a:r>
              <a:rPr lang="en-US" sz="2000" b="1">
                <a:solidFill>
                  <a:schemeClr val="accent2"/>
                </a:solidFill>
                <a:latin typeface="Courier New" charset="0"/>
              </a:rPr>
              <a:t>S4 = TCACGACCGACA</a:t>
            </a:r>
            <a:endParaRPr lang="en-US" sz="2000" b="1">
              <a:solidFill>
                <a:srgbClr val="006699"/>
              </a:solidFill>
              <a:latin typeface="Courier New" charset="0"/>
            </a:endParaRPr>
          </a:p>
        </p:txBody>
      </p:sp>
      <p:sp>
        <p:nvSpPr>
          <p:cNvPr id="62469" name="Line 5"/>
          <p:cNvSpPr>
            <a:spLocks noChangeShapeType="1"/>
          </p:cNvSpPr>
          <p:nvPr/>
        </p:nvSpPr>
        <p:spPr bwMode="auto">
          <a:xfrm>
            <a:off x="4038600" y="2743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2470" name="Text Box 6"/>
          <p:cNvSpPr txBox="1">
            <a:spLocks noChangeArrowheads="1"/>
          </p:cNvSpPr>
          <p:nvPr/>
        </p:nvSpPr>
        <p:spPr bwMode="auto">
          <a:xfrm>
            <a:off x="2514600" y="40386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Times" charset="0"/>
            </a:endParaRPr>
          </a:p>
        </p:txBody>
      </p:sp>
      <p:sp>
        <p:nvSpPr>
          <p:cNvPr id="62471" name="Text Box 7"/>
          <p:cNvSpPr txBox="1">
            <a:spLocks noChangeArrowheads="1"/>
          </p:cNvSpPr>
          <p:nvPr/>
        </p:nvSpPr>
        <p:spPr bwMode="auto">
          <a:xfrm>
            <a:off x="2286000" y="41910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Times" charset="0"/>
            </a:endParaRPr>
          </a:p>
        </p:txBody>
      </p:sp>
      <p:cxnSp>
        <p:nvCxnSpPr>
          <p:cNvPr id="62472" name="AutoShape 8"/>
          <p:cNvCxnSpPr>
            <a:cxnSpLocks noChangeShapeType="1"/>
          </p:cNvCxnSpPr>
          <p:nvPr/>
        </p:nvCxnSpPr>
        <p:spPr bwMode="auto">
          <a:xfrm>
            <a:off x="2362200" y="4267200"/>
            <a:ext cx="533400" cy="609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3" name="AutoShape 9"/>
          <p:cNvCxnSpPr>
            <a:cxnSpLocks noChangeShapeType="1"/>
          </p:cNvCxnSpPr>
          <p:nvPr/>
        </p:nvCxnSpPr>
        <p:spPr bwMode="auto">
          <a:xfrm>
            <a:off x="2895600" y="4876800"/>
            <a:ext cx="9906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4" name="AutoShape 10"/>
          <p:cNvCxnSpPr>
            <a:cxnSpLocks noChangeShapeType="1"/>
          </p:cNvCxnSpPr>
          <p:nvPr/>
        </p:nvCxnSpPr>
        <p:spPr bwMode="auto">
          <a:xfrm flipV="1">
            <a:off x="3886200" y="4343400"/>
            <a:ext cx="53340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5" name="AutoShape 11"/>
          <p:cNvCxnSpPr>
            <a:cxnSpLocks noChangeShapeType="1"/>
          </p:cNvCxnSpPr>
          <p:nvPr/>
        </p:nvCxnSpPr>
        <p:spPr bwMode="auto">
          <a:xfrm>
            <a:off x="3886200" y="4876800"/>
            <a:ext cx="60960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6" name="AutoShape 12"/>
          <p:cNvCxnSpPr>
            <a:cxnSpLocks noChangeShapeType="1"/>
          </p:cNvCxnSpPr>
          <p:nvPr/>
        </p:nvCxnSpPr>
        <p:spPr bwMode="auto">
          <a:xfrm flipH="1">
            <a:off x="2362200" y="4876800"/>
            <a:ext cx="53340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2477" name="Text Box 13"/>
          <p:cNvSpPr txBox="1">
            <a:spLocks noChangeArrowheads="1"/>
          </p:cNvSpPr>
          <p:nvPr/>
        </p:nvSpPr>
        <p:spPr bwMode="auto">
          <a:xfrm>
            <a:off x="1981200" y="39624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Times" charset="0"/>
              </a:rPr>
              <a:t>S1</a:t>
            </a:r>
            <a:endParaRPr lang="en-US" b="1">
              <a:latin typeface="Times" charset="0"/>
            </a:endParaRPr>
          </a:p>
        </p:txBody>
      </p:sp>
      <p:sp>
        <p:nvSpPr>
          <p:cNvPr id="62478" name="Text Box 14"/>
          <p:cNvSpPr txBox="1">
            <a:spLocks noChangeArrowheads="1"/>
          </p:cNvSpPr>
          <p:nvPr/>
        </p:nvSpPr>
        <p:spPr bwMode="auto">
          <a:xfrm>
            <a:off x="2057400" y="53340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Times" charset="0"/>
              </a:rPr>
              <a:t>S4</a:t>
            </a:r>
            <a:endParaRPr lang="en-US" b="1">
              <a:latin typeface="Times" charset="0"/>
            </a:endParaRPr>
          </a:p>
        </p:txBody>
      </p:sp>
      <p:sp>
        <p:nvSpPr>
          <p:cNvPr id="62479" name="Text Box 15"/>
          <p:cNvSpPr txBox="1">
            <a:spLocks noChangeArrowheads="1"/>
          </p:cNvSpPr>
          <p:nvPr/>
        </p:nvSpPr>
        <p:spPr bwMode="auto">
          <a:xfrm>
            <a:off x="4419600" y="40386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charset="0"/>
              </a:rPr>
              <a:t>S2</a:t>
            </a:r>
          </a:p>
        </p:txBody>
      </p:sp>
      <p:sp>
        <p:nvSpPr>
          <p:cNvPr id="62480" name="Text Box 16"/>
          <p:cNvSpPr txBox="1">
            <a:spLocks noChangeArrowheads="1"/>
          </p:cNvSpPr>
          <p:nvPr/>
        </p:nvSpPr>
        <p:spPr bwMode="auto">
          <a:xfrm>
            <a:off x="4495800" y="5334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charset="0"/>
              </a:rPr>
              <a:t>S3</a:t>
            </a:r>
          </a:p>
        </p:txBody>
      </p:sp>
      <p:sp>
        <p:nvSpPr>
          <p:cNvPr id="62481" name="Line 17"/>
          <p:cNvSpPr>
            <a:spLocks noChangeShapeType="1"/>
          </p:cNvSpPr>
          <p:nvPr/>
        </p:nvSpPr>
        <p:spPr bwMode="auto">
          <a:xfrm flipH="1">
            <a:off x="4800600" y="3505200"/>
            <a:ext cx="17526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772"/>
            <a:ext cx="8229600" cy="1143000"/>
          </a:xfrm>
        </p:spPr>
        <p:txBody>
          <a:bodyPr/>
          <a:lstStyle/>
          <a:p>
            <a:r>
              <a:rPr lang="en-US" dirty="0" err="1" smtClean="0"/>
              <a:t>Phylogenomic</a:t>
            </a:r>
            <a:r>
              <a:rPr lang="en-US" dirty="0" smtClean="0"/>
              <a:t> pipeline</a:t>
            </a:r>
            <a:endParaRPr lang="en-US" dirty="0"/>
          </a:p>
        </p:txBody>
      </p:sp>
      <p:sp>
        <p:nvSpPr>
          <p:cNvPr id="3" name="Content Placeholder 2"/>
          <p:cNvSpPr>
            <a:spLocks noGrp="1"/>
          </p:cNvSpPr>
          <p:nvPr>
            <p:ph idx="1"/>
          </p:nvPr>
        </p:nvSpPr>
        <p:spPr>
          <a:xfrm>
            <a:off x="457200" y="1556430"/>
            <a:ext cx="8229600" cy="5533920"/>
          </a:xfrm>
        </p:spPr>
        <p:txBody>
          <a:bodyPr>
            <a:noAutofit/>
          </a:bodyPr>
          <a:lstStyle/>
          <a:p>
            <a:pPr>
              <a:spcAft>
                <a:spcPts val="600"/>
              </a:spcAft>
            </a:pPr>
            <a:r>
              <a:rPr lang="en-US" sz="2000" dirty="0" smtClean="0">
                <a:solidFill>
                  <a:srgbClr val="000000"/>
                </a:solidFill>
              </a:rPr>
              <a:t>Select taxon set and markers</a:t>
            </a:r>
          </a:p>
          <a:p>
            <a:pPr>
              <a:spcAft>
                <a:spcPts val="600"/>
              </a:spcAft>
            </a:pPr>
            <a:r>
              <a:rPr lang="en-US" sz="2000" dirty="0" smtClean="0">
                <a:solidFill>
                  <a:srgbClr val="000000"/>
                </a:solidFill>
              </a:rPr>
              <a:t>Gather and screen sequence data, possibly identify </a:t>
            </a:r>
            <a:r>
              <a:rPr lang="en-US" sz="2000" dirty="0" err="1" smtClean="0">
                <a:solidFill>
                  <a:srgbClr val="000000"/>
                </a:solidFill>
              </a:rPr>
              <a:t>orthologs</a:t>
            </a:r>
            <a:endParaRPr lang="en-US" sz="2000" dirty="0" smtClean="0">
              <a:solidFill>
                <a:srgbClr val="000000"/>
              </a:solidFill>
            </a:endParaRPr>
          </a:p>
          <a:p>
            <a:pPr>
              <a:spcAft>
                <a:spcPts val="600"/>
              </a:spcAft>
            </a:pPr>
            <a:r>
              <a:rPr lang="en-US" sz="2000" dirty="0" smtClean="0">
                <a:solidFill>
                  <a:srgbClr val="000000"/>
                </a:solidFill>
              </a:rPr>
              <a:t>Compute multiple sequence alignments for each locus</a:t>
            </a:r>
          </a:p>
          <a:p>
            <a:pPr>
              <a:spcAft>
                <a:spcPts val="600"/>
              </a:spcAft>
            </a:pPr>
            <a:r>
              <a:rPr lang="en-US" sz="2000" dirty="0" smtClean="0">
                <a:solidFill>
                  <a:srgbClr val="000000"/>
                </a:solidFill>
              </a:rPr>
              <a:t>Compute species tree or network:</a:t>
            </a:r>
          </a:p>
          <a:p>
            <a:pPr lvl="1">
              <a:spcAft>
                <a:spcPts val="600"/>
              </a:spcAft>
            </a:pPr>
            <a:r>
              <a:rPr lang="en-US" sz="2000" dirty="0" smtClean="0">
                <a:solidFill>
                  <a:srgbClr val="000000"/>
                </a:solidFill>
              </a:rPr>
              <a:t>Compute gene trees on the alignments and combine the estimated gene trees, OR</a:t>
            </a:r>
          </a:p>
          <a:p>
            <a:pPr lvl="1">
              <a:spcAft>
                <a:spcPts val="600"/>
              </a:spcAft>
            </a:pPr>
            <a:r>
              <a:rPr lang="en-US" sz="2000" dirty="0" smtClean="0">
                <a:solidFill>
                  <a:srgbClr val="000000"/>
                </a:solidFill>
              </a:rPr>
              <a:t>Estimate a tree from a concatenation of the multiple sequence alignments </a:t>
            </a:r>
          </a:p>
          <a:p>
            <a:pPr>
              <a:spcAft>
                <a:spcPts val="600"/>
              </a:spcAft>
            </a:pPr>
            <a:r>
              <a:rPr lang="en-US" sz="2000" dirty="0" smtClean="0">
                <a:solidFill>
                  <a:srgbClr val="000000"/>
                </a:solidFill>
              </a:rPr>
              <a:t>Get statistical support on each branch (e.g., bootstrapping)</a:t>
            </a:r>
          </a:p>
          <a:p>
            <a:pPr>
              <a:spcAft>
                <a:spcPts val="600"/>
              </a:spcAft>
            </a:pPr>
            <a:r>
              <a:rPr lang="en-US" sz="2000" dirty="0" smtClean="0">
                <a:solidFill>
                  <a:srgbClr val="000000"/>
                </a:solidFill>
              </a:rPr>
              <a:t>Estimate dates on the nodes of the phylogeny</a:t>
            </a:r>
          </a:p>
          <a:p>
            <a:pPr>
              <a:spcAft>
                <a:spcPts val="600"/>
              </a:spcAft>
            </a:pPr>
            <a:r>
              <a:rPr lang="en-US" sz="2000" dirty="0" smtClean="0">
                <a:solidFill>
                  <a:srgbClr val="000000"/>
                </a:solidFill>
              </a:rPr>
              <a:t>Use species tree with branch support and dates </a:t>
            </a:r>
            <a:r>
              <a:rPr lang="en-US" sz="2000" u="sng" dirty="0" smtClean="0">
                <a:solidFill>
                  <a:srgbClr val="000000"/>
                </a:solidFill>
              </a:rPr>
              <a:t>to understand biology</a:t>
            </a:r>
          </a:p>
        </p:txBody>
      </p:sp>
    </p:spTree>
    <p:extLst>
      <p:ext uri="{BB962C8B-B14F-4D97-AF65-F5344CB8AC3E}">
        <p14:creationId xmlns:p14="http://schemas.microsoft.com/office/powerpoint/2010/main" val="35498824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772"/>
            <a:ext cx="8229600" cy="1143000"/>
          </a:xfrm>
        </p:spPr>
        <p:txBody>
          <a:bodyPr/>
          <a:lstStyle/>
          <a:p>
            <a:r>
              <a:rPr lang="en-US" dirty="0" err="1" smtClean="0"/>
              <a:t>Phylogenomic</a:t>
            </a:r>
            <a:r>
              <a:rPr lang="en-US" dirty="0" smtClean="0"/>
              <a:t> pipeline</a:t>
            </a:r>
            <a:endParaRPr lang="en-US" dirty="0"/>
          </a:p>
        </p:txBody>
      </p:sp>
      <p:sp>
        <p:nvSpPr>
          <p:cNvPr id="3" name="Content Placeholder 2"/>
          <p:cNvSpPr>
            <a:spLocks noGrp="1"/>
          </p:cNvSpPr>
          <p:nvPr>
            <p:ph idx="1"/>
          </p:nvPr>
        </p:nvSpPr>
        <p:spPr>
          <a:xfrm>
            <a:off x="457200" y="1556430"/>
            <a:ext cx="8229600" cy="5533920"/>
          </a:xfrm>
        </p:spPr>
        <p:txBody>
          <a:bodyPr>
            <a:noAutofit/>
          </a:bodyPr>
          <a:lstStyle/>
          <a:p>
            <a:pPr>
              <a:spcAft>
                <a:spcPts val="600"/>
              </a:spcAft>
            </a:pPr>
            <a:r>
              <a:rPr lang="en-US" sz="2000" dirty="0" smtClean="0"/>
              <a:t>Select taxon set and markers</a:t>
            </a:r>
          </a:p>
          <a:p>
            <a:pPr>
              <a:spcAft>
                <a:spcPts val="600"/>
              </a:spcAft>
            </a:pPr>
            <a:r>
              <a:rPr lang="en-US" sz="2000" dirty="0" smtClean="0"/>
              <a:t>Gather and screen sequence data, possibly identify </a:t>
            </a:r>
            <a:r>
              <a:rPr lang="en-US" sz="2000" dirty="0" err="1" smtClean="0"/>
              <a:t>orthologs</a:t>
            </a:r>
            <a:endParaRPr lang="en-US" sz="2000" dirty="0" smtClean="0"/>
          </a:p>
          <a:p>
            <a:pPr>
              <a:spcAft>
                <a:spcPts val="600"/>
              </a:spcAft>
            </a:pPr>
            <a:r>
              <a:rPr lang="en-US" sz="2000" dirty="0" smtClean="0">
                <a:solidFill>
                  <a:srgbClr val="0000FF"/>
                </a:solidFill>
              </a:rPr>
              <a:t>Compute multiple sequence alignments for each locus</a:t>
            </a:r>
          </a:p>
          <a:p>
            <a:pPr>
              <a:spcAft>
                <a:spcPts val="600"/>
              </a:spcAft>
            </a:pPr>
            <a:r>
              <a:rPr lang="en-US" sz="2000" dirty="0" smtClean="0"/>
              <a:t>Compute species tree or network:</a:t>
            </a:r>
          </a:p>
          <a:p>
            <a:pPr lvl="1">
              <a:spcAft>
                <a:spcPts val="600"/>
              </a:spcAft>
            </a:pPr>
            <a:r>
              <a:rPr lang="en-US" sz="2000" dirty="0" smtClean="0">
                <a:solidFill>
                  <a:srgbClr val="0000FF"/>
                </a:solidFill>
              </a:rPr>
              <a:t>Compute gene trees on the alignments </a:t>
            </a:r>
            <a:r>
              <a:rPr lang="en-US" sz="2000" dirty="0" smtClean="0"/>
              <a:t>and combine the estimated gene trees, OR</a:t>
            </a:r>
          </a:p>
          <a:p>
            <a:pPr lvl="1">
              <a:spcAft>
                <a:spcPts val="600"/>
              </a:spcAft>
            </a:pPr>
            <a:r>
              <a:rPr lang="en-US" sz="2000" dirty="0" smtClean="0"/>
              <a:t>Estimate a tree from a concatenation of the multiple sequence alignments </a:t>
            </a:r>
          </a:p>
          <a:p>
            <a:pPr>
              <a:spcAft>
                <a:spcPts val="600"/>
              </a:spcAft>
            </a:pPr>
            <a:r>
              <a:rPr lang="en-US" sz="2000" dirty="0" smtClean="0"/>
              <a:t>Get statistical support on each branch (e.g., bootstrapping)</a:t>
            </a:r>
          </a:p>
          <a:p>
            <a:pPr>
              <a:spcAft>
                <a:spcPts val="600"/>
              </a:spcAft>
            </a:pPr>
            <a:r>
              <a:rPr lang="en-US" sz="2000" dirty="0" smtClean="0"/>
              <a:t>Estimate dates on the nodes of the phylogeny</a:t>
            </a:r>
          </a:p>
          <a:p>
            <a:pPr>
              <a:spcAft>
                <a:spcPts val="600"/>
              </a:spcAft>
            </a:pPr>
            <a:r>
              <a:rPr lang="en-US" sz="2000" dirty="0" smtClean="0"/>
              <a:t>Use species tree with branch support and dates </a:t>
            </a:r>
            <a:r>
              <a:rPr lang="en-US" sz="2000" u="sng" dirty="0" smtClean="0"/>
              <a:t>to understand biology</a:t>
            </a:r>
          </a:p>
        </p:txBody>
      </p:sp>
    </p:spTree>
    <p:extLst>
      <p:ext uri="{BB962C8B-B14F-4D97-AF65-F5344CB8AC3E}">
        <p14:creationId xmlns:p14="http://schemas.microsoft.com/office/powerpoint/2010/main" val="18835383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5800" y="381000"/>
            <a:ext cx="7772400" cy="1143000"/>
          </a:xfrm>
        </p:spPr>
        <p:txBody>
          <a:bodyPr>
            <a:normAutofit fontScale="90000"/>
          </a:bodyPr>
          <a:lstStyle/>
          <a:p>
            <a:pPr eaLnBrk="1" hangingPunct="1"/>
            <a:r>
              <a:rPr lang="en-US" dirty="0">
                <a:latin typeface="Arial" charset="0"/>
                <a:ea typeface="ＭＳ Ｐゴシック" charset="0"/>
                <a:cs typeface="ＭＳ Ｐゴシック" charset="0"/>
              </a:rPr>
              <a:t>Large-scale </a:t>
            </a:r>
            <a:r>
              <a:rPr lang="en-US" dirty="0" smtClean="0">
                <a:latin typeface="Arial" charset="0"/>
                <a:ea typeface="ＭＳ Ｐゴシック" charset="0"/>
                <a:cs typeface="ＭＳ Ｐゴシック" charset="0"/>
              </a:rPr>
              <a:t>Alignment </a:t>
            </a:r>
            <a:r>
              <a:rPr lang="en-US" dirty="0">
                <a:latin typeface="Arial" charset="0"/>
                <a:ea typeface="ＭＳ Ｐゴシック" charset="0"/>
                <a:cs typeface="ＭＳ Ｐゴシック" charset="0"/>
              </a:rPr>
              <a:t>Estimation</a:t>
            </a:r>
          </a:p>
        </p:txBody>
      </p:sp>
      <p:sp>
        <p:nvSpPr>
          <p:cNvPr id="720899" name="Rectangle 3"/>
          <p:cNvSpPr>
            <a:spLocks noGrp="1" noChangeArrowheads="1"/>
          </p:cNvSpPr>
          <p:nvPr>
            <p:ph type="body" idx="1"/>
          </p:nvPr>
        </p:nvSpPr>
        <p:spPr>
          <a:xfrm>
            <a:off x="685800" y="1981200"/>
            <a:ext cx="7924800" cy="4572000"/>
          </a:xfrm>
        </p:spPr>
        <p:txBody>
          <a:bodyPr/>
          <a:lstStyle/>
          <a:p>
            <a:pPr eaLnBrk="1" hangingPunct="1">
              <a:spcAft>
                <a:spcPts val="1200"/>
              </a:spcAft>
              <a:defRPr/>
            </a:pPr>
            <a:r>
              <a:rPr lang="en-US" dirty="0" smtClean="0">
                <a:solidFill>
                  <a:srgbClr val="000000"/>
                </a:solidFill>
              </a:rPr>
              <a:t>Many genes are considered </a:t>
            </a:r>
            <a:r>
              <a:rPr lang="en-US" dirty="0" err="1" smtClean="0">
                <a:solidFill>
                  <a:srgbClr val="000000"/>
                </a:solidFill>
              </a:rPr>
              <a:t>unalignable</a:t>
            </a:r>
            <a:r>
              <a:rPr lang="en-US" dirty="0" smtClean="0">
                <a:solidFill>
                  <a:srgbClr val="000000"/>
                </a:solidFill>
              </a:rPr>
              <a:t> due to high rates of evolution </a:t>
            </a:r>
          </a:p>
          <a:p>
            <a:pPr eaLnBrk="1" hangingPunct="1">
              <a:spcAft>
                <a:spcPts val="1200"/>
              </a:spcAft>
              <a:defRPr/>
            </a:pPr>
            <a:r>
              <a:rPr lang="en-US" dirty="0" smtClean="0">
                <a:solidFill>
                  <a:srgbClr val="000000"/>
                </a:solidFill>
              </a:rPr>
              <a:t>Only a few methods can analyze large datasets</a:t>
            </a:r>
          </a:p>
          <a:p>
            <a:pPr eaLnBrk="1" hangingPunct="1">
              <a:spcAft>
                <a:spcPts val="1200"/>
              </a:spcAft>
              <a:defRPr/>
            </a:pPr>
            <a:r>
              <a:rPr lang="en-US" dirty="0" err="1" smtClean="0">
                <a:solidFill>
                  <a:srgbClr val="000000"/>
                </a:solidFill>
              </a:rPr>
              <a:t>iPlant</a:t>
            </a:r>
            <a:r>
              <a:rPr lang="en-US" dirty="0" smtClean="0">
                <a:solidFill>
                  <a:srgbClr val="000000"/>
                </a:solidFill>
              </a:rPr>
              <a:t> (NSF Plant Biology Collaborative) and other projects planning to construct phylogenies with 500,000 taxa</a:t>
            </a:r>
          </a:p>
        </p:txBody>
      </p:sp>
    </p:spTree>
    <p:extLst>
      <p:ext uri="{BB962C8B-B14F-4D97-AF65-F5344CB8AC3E}">
        <p14:creationId xmlns:p14="http://schemas.microsoft.com/office/powerpoint/2010/main" val="10000598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130175"/>
            <a:ext cx="7773988" cy="1144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normAutofit/>
          </a:bodyPr>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dirty="0" smtClean="0"/>
              <a:t>1kp: Thousand </a:t>
            </a:r>
            <a:r>
              <a:rPr lang="en-US" sz="3200" dirty="0" err="1" smtClean="0"/>
              <a:t>Transcriptome</a:t>
            </a:r>
            <a:r>
              <a:rPr lang="en-US" sz="3200" dirty="0" smtClean="0"/>
              <a:t> Project</a:t>
            </a:r>
          </a:p>
        </p:txBody>
      </p:sp>
      <p:sp>
        <p:nvSpPr>
          <p:cNvPr id="247811" name="Rectangle 3"/>
          <p:cNvSpPr>
            <a:spLocks noGrp="1" noChangeArrowheads="1"/>
          </p:cNvSpPr>
          <p:nvPr>
            <p:ph type="body" idx="1"/>
          </p:nvPr>
        </p:nvSpPr>
        <p:spPr>
          <a:xfrm>
            <a:off x="684213" y="3200400"/>
            <a:ext cx="7773987" cy="16543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Autofit/>
          </a:bodyPr>
          <a:lstStyle/>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First study (</a:t>
            </a:r>
            <a:r>
              <a:rPr lang="en-US" sz="2000" dirty="0" err="1" smtClean="0"/>
              <a:t>Wickett</a:t>
            </a:r>
            <a:r>
              <a:rPr lang="en-US" sz="2000" dirty="0" smtClean="0"/>
              <a:t>, Mirarab, et al., PNAS 2014) had ~100 species and ~800 genes, gene trees and alignments estimated using </a:t>
            </a:r>
            <a:r>
              <a:rPr lang="en-US" sz="2000" dirty="0" err="1" smtClean="0"/>
              <a:t>SATe</a:t>
            </a:r>
            <a:r>
              <a:rPr lang="en-US" sz="2000" dirty="0" smtClean="0"/>
              <a:t>, and a coalescent-based species tree estimated using ASTRAL</a:t>
            </a:r>
          </a:p>
          <a:p>
            <a:pPr marL="431800" indent="-323850" defTabSz="449263">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Second study: Plant </a:t>
            </a:r>
            <a:r>
              <a:rPr lang="en-US" sz="2000" dirty="0"/>
              <a:t>Tree of Life based on </a:t>
            </a:r>
            <a:r>
              <a:rPr lang="en-US" sz="2000" dirty="0" err="1"/>
              <a:t>transcriptomes</a:t>
            </a:r>
            <a:r>
              <a:rPr lang="en-US" sz="2000" dirty="0"/>
              <a:t> of ~1200 </a:t>
            </a:r>
            <a:r>
              <a:rPr lang="en-US" sz="2000" dirty="0" smtClean="0"/>
              <a:t>species, and </a:t>
            </a:r>
            <a:r>
              <a:rPr lang="en-US" sz="2000" dirty="0"/>
              <a:t>m</a:t>
            </a:r>
            <a:r>
              <a:rPr lang="en-US" sz="2000" dirty="0" smtClean="0"/>
              <a:t>ore </a:t>
            </a:r>
            <a:r>
              <a:rPr lang="en-US" sz="2000" dirty="0"/>
              <a:t>than 13,000 gene families (most not single copy)</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dirty="0" smtClean="0"/>
          </a:p>
          <a:p>
            <a:pPr marL="431800" indent="-323850" defTabSz="449263" eaLnBrk="1" hangingPunct="1">
              <a:lnSpc>
                <a:spcPct val="90000"/>
              </a:lnSpc>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smtClean="0">
                <a:solidFill>
                  <a:schemeClr val="bg1"/>
                </a:solidFill>
              </a:rPr>
              <a:t>Gene Tree Incongruence</a:t>
            </a:r>
          </a:p>
        </p:txBody>
      </p:sp>
      <p:pic>
        <p:nvPicPr>
          <p:cNvPr id="24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746250"/>
            <a:ext cx="804863" cy="944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1722438"/>
            <a:ext cx="968375" cy="968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13" y="1735138"/>
            <a:ext cx="763587" cy="95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5" name="Text Box 7"/>
          <p:cNvSpPr txBox="1">
            <a:spLocks noChangeArrowheads="1"/>
          </p:cNvSpPr>
          <p:nvPr/>
        </p:nvSpPr>
        <p:spPr bwMode="auto">
          <a:xfrm>
            <a:off x="180975" y="1238250"/>
            <a:ext cx="14097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G. </a:t>
            </a:r>
            <a:r>
              <a:rPr lang="en-US" sz="1000" dirty="0" err="1" smtClean="0">
                <a:solidFill>
                  <a:srgbClr val="000000"/>
                </a:solidFill>
                <a:cs typeface="DejaVu Sans" charset="0"/>
              </a:rPr>
              <a:t>Ka-Shu</a:t>
            </a:r>
            <a:r>
              <a:rPr lang="en-US" sz="1000" dirty="0" smtClean="0">
                <a:solidFill>
                  <a:srgbClr val="000000"/>
                </a:solidFill>
                <a:cs typeface="DejaVu Sans" charset="0"/>
              </a:rPr>
              <a:t> Wong</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Alberta</a:t>
            </a:r>
          </a:p>
        </p:txBody>
      </p:sp>
      <p:sp>
        <p:nvSpPr>
          <p:cNvPr id="247816" name="Text Box 8"/>
          <p:cNvSpPr txBox="1">
            <a:spLocks noChangeArrowheads="1"/>
          </p:cNvSpPr>
          <p:nvPr/>
        </p:nvSpPr>
        <p:spPr bwMode="auto">
          <a:xfrm>
            <a:off x="2527300" y="1227138"/>
            <a:ext cx="12192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Wickett</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Northwestern</a:t>
            </a:r>
          </a:p>
        </p:txBody>
      </p:sp>
      <p:sp>
        <p:nvSpPr>
          <p:cNvPr id="247817" name="Text Box 9"/>
          <p:cNvSpPr txBox="1">
            <a:spLocks noChangeArrowheads="1"/>
          </p:cNvSpPr>
          <p:nvPr/>
        </p:nvSpPr>
        <p:spPr bwMode="auto">
          <a:xfrm>
            <a:off x="1287463" y="1219200"/>
            <a:ext cx="132715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J. </a:t>
            </a:r>
            <a:r>
              <a:rPr lang="en-US" sz="1000" dirty="0" err="1" smtClean="0">
                <a:solidFill>
                  <a:srgbClr val="000000"/>
                </a:solidFill>
                <a:cs typeface="DejaVu Sans" charset="0"/>
              </a:rPr>
              <a:t>Leebens</a:t>
            </a:r>
            <a:r>
              <a:rPr lang="en-US" sz="1000" dirty="0" smtClean="0">
                <a:solidFill>
                  <a:srgbClr val="000000"/>
                </a:solidFill>
                <a:cs typeface="DejaVu Sans" charset="0"/>
              </a:rPr>
              <a:t>-Mack</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Georgia</a:t>
            </a:r>
          </a:p>
        </p:txBody>
      </p:sp>
      <p:pic>
        <p:nvPicPr>
          <p:cNvPr id="2478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350" y="1735138"/>
            <a:ext cx="1146175" cy="86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9" name="Text Box 11"/>
          <p:cNvSpPr txBox="1">
            <a:spLocks noChangeArrowheads="1"/>
          </p:cNvSpPr>
          <p:nvPr/>
        </p:nvSpPr>
        <p:spPr bwMode="auto">
          <a:xfrm>
            <a:off x="3562350" y="1206500"/>
            <a:ext cx="87471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Lst>
              <a:defRPr sz="2400">
                <a:solidFill>
                  <a:schemeClr val="tx1"/>
                </a:solidFill>
                <a:latin typeface="Arial" charset="0"/>
                <a:ea typeface="ＭＳ Ｐゴシック" charset="0"/>
              </a:defRPr>
            </a:lvl2pPr>
            <a:lvl3pPr marL="1036638" indent="-207963" defTabSz="407988">
              <a:tabLst>
                <a:tab pos="657225" algn="l"/>
              </a:tabLst>
              <a:defRPr sz="2400">
                <a:solidFill>
                  <a:schemeClr val="tx1"/>
                </a:solidFill>
                <a:latin typeface="Arial" charset="0"/>
                <a:ea typeface="ＭＳ Ｐゴシック" charset="0"/>
              </a:defRPr>
            </a:lvl3pPr>
            <a:lvl4pPr marL="1450975" indent="-206375" defTabSz="407988">
              <a:tabLst>
                <a:tab pos="657225" algn="l"/>
              </a:tabLst>
              <a:defRPr sz="2400">
                <a:solidFill>
                  <a:schemeClr val="tx1"/>
                </a:solidFill>
                <a:latin typeface="Arial" charset="0"/>
                <a:ea typeface="ＭＳ Ｐゴシック" charset="0"/>
              </a:defRPr>
            </a:lvl4pPr>
            <a:lvl5pPr marL="1866900" indent="-207963" defTabSz="407988">
              <a:tabLst>
                <a:tab pos="657225"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Matasci</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err="1" smtClean="0">
                <a:solidFill>
                  <a:srgbClr val="000000"/>
                </a:solidFill>
                <a:cs typeface="DejaVu Sans" charset="0"/>
              </a:rPr>
              <a:t>iPlant</a:t>
            </a:r>
            <a:endParaRPr lang="en-US" sz="1000" dirty="0" smtClean="0">
              <a:solidFill>
                <a:srgbClr val="000000"/>
              </a:solidFill>
              <a:cs typeface="DejaVu Sans" charset="0"/>
            </a:endParaRPr>
          </a:p>
        </p:txBody>
      </p:sp>
      <p:pic>
        <p:nvPicPr>
          <p:cNvPr id="82955" name="Picture 12" descr="siav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4838" y="1717675"/>
            <a:ext cx="8969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13" descr="warn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0913" y="1733550"/>
            <a:ext cx="7794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7" name="Text Box 14"/>
          <p:cNvSpPr txBox="1">
            <a:spLocks noChangeArrowheads="1"/>
          </p:cNvSpPr>
          <p:nvPr/>
        </p:nvSpPr>
        <p:spPr bwMode="auto">
          <a:xfrm>
            <a:off x="4719638" y="1190625"/>
            <a:ext cx="4364037"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t>T. Warnow,        S. Mirarab,                N. Nguyen,           Md. </a:t>
            </a:r>
            <a:r>
              <a:rPr lang="en-US" sz="1000" dirty="0" err="1"/>
              <a:t>S.Bayzid</a:t>
            </a:r>
            <a:endParaRPr lang="en-US" sz="1000" dirty="0"/>
          </a:p>
          <a:p>
            <a:r>
              <a:rPr lang="en-US" sz="1000" dirty="0" smtClean="0"/>
              <a:t>UIUC                  </a:t>
            </a:r>
            <a:r>
              <a:rPr lang="en-US" sz="1000" dirty="0"/>
              <a:t>UT-Austin                 UT-Austin              UT-Austin</a:t>
            </a:r>
          </a:p>
        </p:txBody>
      </p:sp>
      <p:pic>
        <p:nvPicPr>
          <p:cNvPr id="82958" name="Picture 1" descr="bayzi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18463" y="1708150"/>
            <a:ext cx="84613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9" name="Picture 2" descr="nam-nguye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84975" y="1731963"/>
            <a:ext cx="1149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0" name="TextBox 4"/>
          <p:cNvSpPr txBox="1">
            <a:spLocks noChangeArrowheads="1"/>
          </p:cNvSpPr>
          <p:nvPr/>
        </p:nvSpPr>
        <p:spPr bwMode="auto">
          <a:xfrm>
            <a:off x="823710" y="5063763"/>
            <a:ext cx="7567396" cy="10956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a:lnSpc>
                <a:spcPct val="90000"/>
              </a:lnSpc>
              <a:buSzPct val="45000"/>
            </a:pPr>
            <a:r>
              <a:rPr lang="en-US" dirty="0" smtClean="0"/>
              <a:t>Upcoming Challenges: </a:t>
            </a:r>
          </a:p>
          <a:p>
            <a:pPr>
              <a:lnSpc>
                <a:spcPct val="90000"/>
              </a:lnSpc>
              <a:buSzPct val="45000"/>
            </a:pPr>
            <a:r>
              <a:rPr lang="en-US" dirty="0"/>
              <a:t>	</a:t>
            </a:r>
            <a:r>
              <a:rPr lang="en-US" dirty="0" smtClean="0"/>
              <a:t>Species tree estimation from conflicting gene trees</a:t>
            </a:r>
            <a:endParaRPr lang="en-US" dirty="0"/>
          </a:p>
          <a:p>
            <a:pPr>
              <a:lnSpc>
                <a:spcPct val="90000"/>
              </a:lnSpc>
              <a:buSzPct val="45000"/>
            </a:pPr>
            <a:r>
              <a:rPr lang="en-US" b="1" dirty="0">
                <a:solidFill>
                  <a:srgbClr val="0000FF"/>
                </a:solidFill>
              </a:rPr>
              <a:t>	Alignment of datasets with &gt; 100,000 </a:t>
            </a:r>
            <a:r>
              <a:rPr lang="en-US" b="1" dirty="0" smtClean="0">
                <a:solidFill>
                  <a:srgbClr val="0000FF"/>
                </a:solidFill>
              </a:rPr>
              <a:t>sequences </a:t>
            </a:r>
          </a:p>
        </p:txBody>
      </p:sp>
      <p:sp>
        <p:nvSpPr>
          <p:cNvPr id="82961" name="TextBox 5"/>
          <p:cNvSpPr txBox="1">
            <a:spLocks noChangeArrowheads="1"/>
          </p:cNvSpPr>
          <p:nvPr/>
        </p:nvSpPr>
        <p:spPr bwMode="auto">
          <a:xfrm>
            <a:off x="5997575" y="2828925"/>
            <a:ext cx="27384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Plus many many other people…</a:t>
            </a:r>
          </a:p>
          <a:p>
            <a:endParaRPr lang="en-US"/>
          </a:p>
        </p:txBody>
      </p:sp>
    </p:spTree>
    <p:extLst>
      <p:ext uri="{BB962C8B-B14F-4D97-AF65-F5344CB8AC3E}">
        <p14:creationId xmlns:p14="http://schemas.microsoft.com/office/powerpoint/2010/main" val="378968842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85800" y="304800"/>
            <a:ext cx="7772400" cy="1143000"/>
          </a:xfrm>
        </p:spPr>
        <p:txBody>
          <a:bodyPr/>
          <a:lstStyle/>
          <a:p>
            <a:r>
              <a:rPr lang="en-US" sz="3600" dirty="0" smtClean="0">
                <a:latin typeface="Arial" charset="0"/>
                <a:ea typeface="ＭＳ Ｐゴシック" charset="0"/>
                <a:cs typeface="ＭＳ Ｐゴシック" charset="0"/>
              </a:rPr>
              <a:t> This talk</a:t>
            </a:r>
            <a:endParaRPr lang="en-US" sz="3600" dirty="0">
              <a:latin typeface="Arial" charset="0"/>
              <a:ea typeface="ＭＳ Ｐゴシック" charset="0"/>
              <a:cs typeface="ＭＳ Ｐゴシック" charset="0"/>
            </a:endParaRPr>
          </a:p>
        </p:txBody>
      </p:sp>
      <p:sp>
        <p:nvSpPr>
          <p:cNvPr id="45058" name="Content Placeholder 2"/>
          <p:cNvSpPr>
            <a:spLocks noGrp="1"/>
          </p:cNvSpPr>
          <p:nvPr>
            <p:ph idx="1"/>
          </p:nvPr>
        </p:nvSpPr>
        <p:spPr>
          <a:xfrm>
            <a:off x="685800" y="1676400"/>
            <a:ext cx="7924800" cy="4495800"/>
          </a:xfrm>
        </p:spPr>
        <p:txBody>
          <a:bodyPr>
            <a:normAutofit/>
          </a:bodyPr>
          <a:lstStyle/>
          <a:p>
            <a:pPr>
              <a:spcAft>
                <a:spcPts val="1200"/>
              </a:spcAft>
            </a:pPr>
            <a:r>
              <a:rPr lang="en-US" sz="2600" dirty="0" smtClean="0">
                <a:latin typeface="Arial" charset="0"/>
                <a:ea typeface="ＭＳ Ｐゴシック" charset="0"/>
                <a:cs typeface="ＭＳ Ｐゴシック" charset="0"/>
              </a:rPr>
              <a:t>“Big data” multiple sequence alignment</a:t>
            </a:r>
          </a:p>
          <a:p>
            <a:pPr>
              <a:spcAft>
                <a:spcPts val="1200"/>
              </a:spcAft>
            </a:pPr>
            <a:r>
              <a:rPr lang="en-US" sz="2600" u="sng" dirty="0" err="1" smtClean="0">
                <a:solidFill>
                  <a:srgbClr val="0000FF"/>
                </a:solidFill>
                <a:latin typeface="Arial" charset="0"/>
                <a:ea typeface="ＭＳ Ｐゴシック" charset="0"/>
                <a:cs typeface="ＭＳ Ｐゴシック" charset="0"/>
              </a:rPr>
              <a:t>SATé</a:t>
            </a:r>
            <a:r>
              <a:rPr lang="en-US" sz="2600" dirty="0" smtClean="0">
                <a:latin typeface="Arial" charset="0"/>
                <a:ea typeface="ＭＳ Ｐゴシック" charset="0"/>
                <a:cs typeface="ＭＳ Ｐゴシック" charset="0"/>
              </a:rPr>
              <a:t> (Science 2009, Systematic Biology 2012) and </a:t>
            </a:r>
            <a:r>
              <a:rPr lang="en-US" sz="2600" u="sng" dirty="0" smtClean="0">
                <a:solidFill>
                  <a:srgbClr val="0000FF"/>
                </a:solidFill>
                <a:latin typeface="Arial" charset="0"/>
                <a:ea typeface="ＭＳ Ｐゴシック" charset="0"/>
                <a:cs typeface="ＭＳ Ｐゴシック" charset="0"/>
              </a:rPr>
              <a:t>PASTA</a:t>
            </a:r>
            <a:r>
              <a:rPr lang="en-US" sz="2600" dirty="0" smtClean="0">
                <a:latin typeface="Arial" charset="0"/>
                <a:ea typeface="ＭＳ Ｐゴシック" charset="0"/>
                <a:cs typeface="ＭＳ Ｐゴシック" charset="0"/>
              </a:rPr>
              <a:t> (RECOMB and JCB 2014), methods for co-estimation of alignments and trees</a:t>
            </a:r>
          </a:p>
          <a:p>
            <a:pPr>
              <a:spcAft>
                <a:spcPts val="1200"/>
              </a:spcAft>
            </a:pPr>
            <a:r>
              <a:rPr lang="en-US" sz="2600" dirty="0" smtClean="0">
                <a:latin typeface="Arial" charset="0"/>
                <a:ea typeface="ＭＳ Ｐゴシック" charset="0"/>
                <a:cs typeface="ＭＳ Ｐゴシック" charset="0"/>
              </a:rPr>
              <a:t>The </a:t>
            </a:r>
            <a:r>
              <a:rPr lang="en-US" sz="2600" u="sng" dirty="0" smtClean="0">
                <a:solidFill>
                  <a:srgbClr val="0000FF"/>
                </a:solidFill>
                <a:latin typeface="Arial" charset="0"/>
                <a:ea typeface="ＭＳ Ｐゴシック" charset="0"/>
                <a:cs typeface="ＭＳ Ｐゴシック" charset="0"/>
              </a:rPr>
              <a:t>UPP</a:t>
            </a:r>
            <a:r>
              <a:rPr lang="en-US" sz="2600" dirty="0" smtClean="0">
                <a:solidFill>
                  <a:srgbClr val="0000FF"/>
                </a:solidFill>
                <a:latin typeface="Arial" charset="0"/>
                <a:ea typeface="ＭＳ Ｐゴシック" charset="0"/>
                <a:cs typeface="ＭＳ Ｐゴシック" charset="0"/>
              </a:rPr>
              <a:t> </a:t>
            </a:r>
            <a:r>
              <a:rPr lang="en-US" sz="2600" dirty="0" smtClean="0">
                <a:latin typeface="Arial" charset="0"/>
                <a:ea typeface="ＭＳ Ｐゴシック" charset="0"/>
                <a:cs typeface="ＭＳ Ｐゴシック" charset="0"/>
              </a:rPr>
              <a:t>method (ultra-large multiple sequence alignments using phylogenetic profiles), and its HMM Ensemble technique (submitted)</a:t>
            </a:r>
            <a:endParaRPr lang="en-US" sz="2200" dirty="0" smtClean="0">
              <a:latin typeface="Arial"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jpg"/>
          <p:cNvPicPr/>
          <p:nvPr/>
        </p:nvPicPr>
        <p:blipFill rotWithShape="1">
          <a:blip r:embed="rId2" cstate="print">
            <a:extLst>
              <a:ext uri="{28A0092B-C50C-407E-A947-70E740481C1C}">
                <a14:useLocalDpi xmlns:a14="http://schemas.microsoft.com/office/drawing/2010/main"/>
              </a:ext>
            </a:extLst>
          </a:blip>
          <a:srcRect/>
          <a:stretch/>
        </p:blipFill>
        <p:spPr>
          <a:xfrm>
            <a:off x="4605607" y="4335767"/>
            <a:ext cx="1441450" cy="1810761"/>
          </a:xfrm>
          <a:prstGeom prst="rect">
            <a:avLst/>
          </a:prstGeom>
          <a:ln w="12700">
            <a:miter lim="400000"/>
          </a:ln>
        </p:spPr>
      </p:pic>
      <p:pic>
        <p:nvPicPr>
          <p:cNvPr id="40" name="image.jpg"/>
          <p:cNvPicPr/>
          <p:nvPr/>
        </p:nvPicPr>
        <p:blipFill rotWithShape="1">
          <a:blip r:embed="rId3" cstate="print">
            <a:extLst>
              <a:ext uri="{28A0092B-C50C-407E-A947-70E740481C1C}">
                <a14:useLocalDpi xmlns:a14="http://schemas.microsoft.com/office/drawing/2010/main"/>
              </a:ext>
            </a:extLst>
          </a:blip>
          <a:srcRect/>
          <a:stretch/>
        </p:blipFill>
        <p:spPr>
          <a:xfrm>
            <a:off x="6184613" y="4310368"/>
            <a:ext cx="1425575" cy="1836160"/>
          </a:xfrm>
          <a:prstGeom prst="rect">
            <a:avLst/>
          </a:prstGeom>
          <a:ln w="12700">
            <a:miter lim="400000"/>
          </a:ln>
        </p:spPr>
      </p:pic>
      <p:sp>
        <p:nvSpPr>
          <p:cNvPr id="42" name="Shape 42"/>
          <p:cNvSpPr/>
          <p:nvPr/>
        </p:nvSpPr>
        <p:spPr>
          <a:xfrm>
            <a:off x="6262400" y="3842055"/>
            <a:ext cx="1285565" cy="411931"/>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lvl1pPr>
          </a:lstStyle>
          <a:p>
            <a:pPr lvl="0">
              <a:defRPr sz="1800"/>
            </a:pPr>
            <a:r>
              <a:rPr sz="2200" dirty="0"/>
              <a:t>Orangutan</a:t>
            </a:r>
          </a:p>
        </p:txBody>
      </p:sp>
      <p:sp>
        <p:nvSpPr>
          <p:cNvPr id="43" name="Shape 43"/>
          <p:cNvSpPr/>
          <p:nvPr/>
        </p:nvSpPr>
        <p:spPr>
          <a:xfrm>
            <a:off x="1868219" y="3870629"/>
            <a:ext cx="897707" cy="411932"/>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lvl1pPr>
          </a:lstStyle>
          <a:p>
            <a:pPr lvl="0">
              <a:defRPr sz="1800"/>
            </a:pPr>
            <a:r>
              <a:rPr sz="2200"/>
              <a:t>Gorilla</a:t>
            </a:r>
          </a:p>
        </p:txBody>
      </p:sp>
      <p:sp>
        <p:nvSpPr>
          <p:cNvPr id="44" name="Shape 44"/>
          <p:cNvSpPr/>
          <p:nvPr/>
        </p:nvSpPr>
        <p:spPr>
          <a:xfrm>
            <a:off x="4563668" y="3856342"/>
            <a:ext cx="1502755" cy="411932"/>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lvl1pPr>
          </a:lstStyle>
          <a:p>
            <a:pPr lvl="0">
              <a:defRPr sz="1800"/>
            </a:pPr>
            <a:r>
              <a:rPr sz="2200" dirty="0"/>
              <a:t>Chimpanzee</a:t>
            </a:r>
          </a:p>
        </p:txBody>
      </p:sp>
      <p:sp>
        <p:nvSpPr>
          <p:cNvPr id="45" name="Shape 45"/>
          <p:cNvSpPr/>
          <p:nvPr/>
        </p:nvSpPr>
        <p:spPr>
          <a:xfrm>
            <a:off x="3273416" y="3856342"/>
            <a:ext cx="928812" cy="411931"/>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lvl1pPr>
          </a:lstStyle>
          <a:p>
            <a:pPr lvl="0">
              <a:defRPr sz="1800"/>
            </a:pPr>
            <a:r>
              <a:rPr sz="2200" dirty="0"/>
              <a:t>Human</a:t>
            </a:r>
          </a:p>
        </p:txBody>
      </p:sp>
      <p:pic>
        <p:nvPicPr>
          <p:cNvPr id="46" name="image.jpg"/>
          <p:cNvPicPr/>
          <p:nvPr/>
        </p:nvPicPr>
        <p:blipFill rotWithShape="1">
          <a:blip r:embed="rId4" cstate="print">
            <a:extLst>
              <a:ext uri="{28A0092B-C50C-407E-A947-70E740481C1C}">
                <a14:useLocalDpi xmlns:a14="http://schemas.microsoft.com/office/drawing/2010/main"/>
              </a:ext>
            </a:extLst>
          </a:blip>
          <a:srcRect/>
          <a:stretch/>
        </p:blipFill>
        <p:spPr>
          <a:xfrm>
            <a:off x="1550719" y="4335767"/>
            <a:ext cx="1458913" cy="1825048"/>
          </a:xfrm>
          <a:prstGeom prst="rect">
            <a:avLst/>
          </a:prstGeom>
          <a:ln w="12700">
            <a:miter lim="400000"/>
          </a:ln>
        </p:spPr>
      </p:pic>
      <p:sp>
        <p:nvSpPr>
          <p:cNvPr id="47" name="Shape 47"/>
          <p:cNvSpPr/>
          <p:nvPr/>
        </p:nvSpPr>
        <p:spPr>
          <a:xfrm>
            <a:off x="3083504" y="6187880"/>
            <a:ext cx="2994194" cy="248400"/>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p>
            <a:pPr lvl="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pPr>
            <a:r>
              <a:rPr sz="1000" i="1" dirty="0"/>
              <a:t>From the Tree of the Life Website</a:t>
            </a:r>
            <a:r>
              <a:rPr sz="1000" i="1" dirty="0" smtClean="0"/>
              <a:t>,</a:t>
            </a:r>
            <a:r>
              <a:rPr lang="en-US" sz="1000" i="1" dirty="0" smtClean="0"/>
              <a:t> </a:t>
            </a:r>
            <a:r>
              <a:rPr sz="1000" i="1" dirty="0" smtClean="0"/>
              <a:t>University </a:t>
            </a:r>
            <a:r>
              <a:rPr sz="1000" i="1" dirty="0"/>
              <a:t>of </a:t>
            </a:r>
            <a:r>
              <a:rPr sz="1000" i="1" dirty="0" smtClean="0"/>
              <a:t>Arizona</a:t>
            </a:r>
            <a:endParaRPr lang="en-US" sz="1000" i="1" dirty="0" smtClean="0"/>
          </a:p>
        </p:txBody>
      </p:sp>
      <p:pic>
        <p:nvPicPr>
          <p:cNvPr id="49" name="image.png"/>
          <p:cNvPicPr/>
          <p:nvPr/>
        </p:nvPicPr>
        <p:blipFill rotWithShape="1">
          <a:blip r:embed="rId5" cstate="print">
            <a:extLst>
              <a:ext uri="{28A0092B-C50C-407E-A947-70E740481C1C}">
                <a14:useLocalDpi xmlns:a14="http://schemas.microsoft.com/office/drawing/2010/main"/>
              </a:ext>
            </a:extLst>
          </a:blip>
          <a:srcRect/>
          <a:stretch/>
        </p:blipFill>
        <p:spPr>
          <a:xfrm>
            <a:off x="3118371" y="4335768"/>
            <a:ext cx="1371600" cy="1809930"/>
          </a:xfrm>
          <a:prstGeom prst="rect">
            <a:avLst/>
          </a:prstGeom>
          <a:ln w="12700">
            <a:miter lim="400000"/>
          </a:ln>
        </p:spPr>
      </p:pic>
      <p:sp>
        <p:nvSpPr>
          <p:cNvPr id="2" name="Title 1"/>
          <p:cNvSpPr>
            <a:spLocks noGrp="1"/>
          </p:cNvSpPr>
          <p:nvPr>
            <p:ph type="title"/>
          </p:nvPr>
        </p:nvSpPr>
        <p:spPr/>
        <p:txBody>
          <a:bodyPr>
            <a:normAutofit/>
          </a:bodyPr>
          <a:lstStyle/>
          <a:p>
            <a:pPr lvl="0"/>
            <a:r>
              <a:rPr lang="en-US" dirty="0" smtClean="0"/>
              <a:t>			Phylogeny (evolutionary tree)	</a:t>
            </a:r>
            <a:endParaRPr lang="en-US" dirty="0"/>
          </a:p>
        </p:txBody>
      </p:sp>
      <p:sp>
        <p:nvSpPr>
          <p:cNvPr id="28" name="Freeform 27"/>
          <p:cNvSpPr/>
          <p:nvPr/>
        </p:nvSpPr>
        <p:spPr>
          <a:xfrm>
            <a:off x="1973504" y="1930400"/>
            <a:ext cx="5187710" cy="1853167"/>
          </a:xfrm>
          <a:custGeom>
            <a:avLst/>
            <a:gdLst>
              <a:gd name="connsiteX0" fmla="*/ 2025569 w 5231757"/>
              <a:gd name="connsiteY0" fmla="*/ 671332 h 3738623"/>
              <a:gd name="connsiteX1" fmla="*/ 0 w 5231757"/>
              <a:gd name="connsiteY1" fmla="*/ 3727048 h 3738623"/>
              <a:gd name="connsiteX2" fmla="*/ 740780 w 5231757"/>
              <a:gd name="connsiteY2" fmla="*/ 3727048 h 3738623"/>
              <a:gd name="connsiteX3" fmla="*/ 1666754 w 5231757"/>
              <a:gd name="connsiteY3" fmla="*/ 2349661 h 3738623"/>
              <a:gd name="connsiteX4" fmla="*/ 2095018 w 5231757"/>
              <a:gd name="connsiteY4" fmla="*/ 2916820 h 3738623"/>
              <a:gd name="connsiteX5" fmla="*/ 1574157 w 5231757"/>
              <a:gd name="connsiteY5" fmla="*/ 3727048 h 3738623"/>
              <a:gd name="connsiteX6" fmla="*/ 2280212 w 5231757"/>
              <a:gd name="connsiteY6" fmla="*/ 3727048 h 3738623"/>
              <a:gd name="connsiteX7" fmla="*/ 2523281 w 5231757"/>
              <a:gd name="connsiteY7" fmla="*/ 3333509 h 3738623"/>
              <a:gd name="connsiteX8" fmla="*/ 2766349 w 5231757"/>
              <a:gd name="connsiteY8" fmla="*/ 3727048 h 3738623"/>
              <a:gd name="connsiteX9" fmla="*/ 3333509 w 5231757"/>
              <a:gd name="connsiteY9" fmla="*/ 3727048 h 3738623"/>
              <a:gd name="connsiteX10" fmla="*/ 3483980 w 5231757"/>
              <a:gd name="connsiteY10" fmla="*/ 3727048 h 3738623"/>
              <a:gd name="connsiteX11" fmla="*/ 2048719 w 5231757"/>
              <a:gd name="connsiteY11" fmla="*/ 1851949 h 3738623"/>
              <a:gd name="connsiteX12" fmla="*/ 2500131 w 5231757"/>
              <a:gd name="connsiteY12" fmla="*/ 1134319 h 3738623"/>
              <a:gd name="connsiteX13" fmla="*/ 4456253 w 5231757"/>
              <a:gd name="connsiteY13" fmla="*/ 3738623 h 3738623"/>
              <a:gd name="connsiteX14" fmla="*/ 5058137 w 5231757"/>
              <a:gd name="connsiteY14" fmla="*/ 3738623 h 3738623"/>
              <a:gd name="connsiteX15" fmla="*/ 5231757 w 5231757"/>
              <a:gd name="connsiteY15" fmla="*/ 3738623 h 3738623"/>
              <a:gd name="connsiteX16" fmla="*/ 2905245 w 5231757"/>
              <a:gd name="connsiteY16" fmla="*/ 625033 h 3738623"/>
              <a:gd name="connsiteX17" fmla="*/ 2893671 w 5231757"/>
              <a:gd name="connsiteY17" fmla="*/ 0 h 3738623"/>
              <a:gd name="connsiteX0" fmla="*/ 2025569 w 5231757"/>
              <a:gd name="connsiteY0" fmla="*/ 671332 h 3738623"/>
              <a:gd name="connsiteX1" fmla="*/ 2022860 w 5231757"/>
              <a:gd name="connsiteY1" fmla="*/ 649072 h 3738623"/>
              <a:gd name="connsiteX2" fmla="*/ 0 w 5231757"/>
              <a:gd name="connsiteY2" fmla="*/ 3727048 h 3738623"/>
              <a:gd name="connsiteX3" fmla="*/ 740780 w 5231757"/>
              <a:gd name="connsiteY3" fmla="*/ 3727048 h 3738623"/>
              <a:gd name="connsiteX4" fmla="*/ 1666754 w 5231757"/>
              <a:gd name="connsiteY4" fmla="*/ 2349661 h 3738623"/>
              <a:gd name="connsiteX5" fmla="*/ 2095018 w 5231757"/>
              <a:gd name="connsiteY5" fmla="*/ 2916820 h 3738623"/>
              <a:gd name="connsiteX6" fmla="*/ 1574157 w 5231757"/>
              <a:gd name="connsiteY6" fmla="*/ 3727048 h 3738623"/>
              <a:gd name="connsiteX7" fmla="*/ 2280212 w 5231757"/>
              <a:gd name="connsiteY7" fmla="*/ 3727048 h 3738623"/>
              <a:gd name="connsiteX8" fmla="*/ 2523281 w 5231757"/>
              <a:gd name="connsiteY8" fmla="*/ 3333509 h 3738623"/>
              <a:gd name="connsiteX9" fmla="*/ 2766349 w 5231757"/>
              <a:gd name="connsiteY9" fmla="*/ 3727048 h 3738623"/>
              <a:gd name="connsiteX10" fmla="*/ 3333509 w 5231757"/>
              <a:gd name="connsiteY10" fmla="*/ 3727048 h 3738623"/>
              <a:gd name="connsiteX11" fmla="*/ 3483980 w 5231757"/>
              <a:gd name="connsiteY11" fmla="*/ 3727048 h 3738623"/>
              <a:gd name="connsiteX12" fmla="*/ 2048719 w 5231757"/>
              <a:gd name="connsiteY12" fmla="*/ 1851949 h 3738623"/>
              <a:gd name="connsiteX13" fmla="*/ 2500131 w 5231757"/>
              <a:gd name="connsiteY13" fmla="*/ 1134319 h 3738623"/>
              <a:gd name="connsiteX14" fmla="*/ 4456253 w 5231757"/>
              <a:gd name="connsiteY14" fmla="*/ 3738623 h 3738623"/>
              <a:gd name="connsiteX15" fmla="*/ 5058137 w 5231757"/>
              <a:gd name="connsiteY15" fmla="*/ 3738623 h 3738623"/>
              <a:gd name="connsiteX16" fmla="*/ 5231757 w 5231757"/>
              <a:gd name="connsiteY16" fmla="*/ 3738623 h 3738623"/>
              <a:gd name="connsiteX17" fmla="*/ 2905245 w 5231757"/>
              <a:gd name="connsiteY17" fmla="*/ 625033 h 3738623"/>
              <a:gd name="connsiteX18" fmla="*/ 2893671 w 5231757"/>
              <a:gd name="connsiteY18" fmla="*/ 0 h 3738623"/>
              <a:gd name="connsiteX0" fmla="*/ 2025569 w 5231757"/>
              <a:gd name="connsiteY0" fmla="*/ 671332 h 3738623"/>
              <a:gd name="connsiteX1" fmla="*/ 1978078 w 5231757"/>
              <a:gd name="connsiteY1" fmla="*/ 774481 h 3738623"/>
              <a:gd name="connsiteX2" fmla="*/ 0 w 5231757"/>
              <a:gd name="connsiteY2" fmla="*/ 3727048 h 3738623"/>
              <a:gd name="connsiteX3" fmla="*/ 740780 w 5231757"/>
              <a:gd name="connsiteY3" fmla="*/ 3727048 h 3738623"/>
              <a:gd name="connsiteX4" fmla="*/ 1666754 w 5231757"/>
              <a:gd name="connsiteY4" fmla="*/ 2349661 h 3738623"/>
              <a:gd name="connsiteX5" fmla="*/ 2095018 w 5231757"/>
              <a:gd name="connsiteY5" fmla="*/ 2916820 h 3738623"/>
              <a:gd name="connsiteX6" fmla="*/ 1574157 w 5231757"/>
              <a:gd name="connsiteY6" fmla="*/ 3727048 h 3738623"/>
              <a:gd name="connsiteX7" fmla="*/ 2280212 w 5231757"/>
              <a:gd name="connsiteY7" fmla="*/ 3727048 h 3738623"/>
              <a:gd name="connsiteX8" fmla="*/ 2523281 w 5231757"/>
              <a:gd name="connsiteY8" fmla="*/ 3333509 h 3738623"/>
              <a:gd name="connsiteX9" fmla="*/ 2766349 w 5231757"/>
              <a:gd name="connsiteY9" fmla="*/ 3727048 h 3738623"/>
              <a:gd name="connsiteX10" fmla="*/ 3333509 w 5231757"/>
              <a:gd name="connsiteY10" fmla="*/ 3727048 h 3738623"/>
              <a:gd name="connsiteX11" fmla="*/ 3483980 w 5231757"/>
              <a:gd name="connsiteY11" fmla="*/ 3727048 h 3738623"/>
              <a:gd name="connsiteX12" fmla="*/ 2048719 w 5231757"/>
              <a:gd name="connsiteY12" fmla="*/ 1851949 h 3738623"/>
              <a:gd name="connsiteX13" fmla="*/ 2500131 w 5231757"/>
              <a:gd name="connsiteY13" fmla="*/ 1134319 h 3738623"/>
              <a:gd name="connsiteX14" fmla="*/ 4456253 w 5231757"/>
              <a:gd name="connsiteY14" fmla="*/ 3738623 h 3738623"/>
              <a:gd name="connsiteX15" fmla="*/ 5058137 w 5231757"/>
              <a:gd name="connsiteY15" fmla="*/ 3738623 h 3738623"/>
              <a:gd name="connsiteX16" fmla="*/ 5231757 w 5231757"/>
              <a:gd name="connsiteY16" fmla="*/ 3738623 h 3738623"/>
              <a:gd name="connsiteX17" fmla="*/ 2905245 w 5231757"/>
              <a:gd name="connsiteY17" fmla="*/ 625033 h 3738623"/>
              <a:gd name="connsiteX18" fmla="*/ 2893671 w 5231757"/>
              <a:gd name="connsiteY18" fmla="*/ 0 h 3738623"/>
              <a:gd name="connsiteX0" fmla="*/ 1989744 w 5231757"/>
              <a:gd name="connsiteY0" fmla="*/ 8447 h 3738623"/>
              <a:gd name="connsiteX1" fmla="*/ 1978078 w 5231757"/>
              <a:gd name="connsiteY1" fmla="*/ 774481 h 3738623"/>
              <a:gd name="connsiteX2" fmla="*/ 0 w 5231757"/>
              <a:gd name="connsiteY2" fmla="*/ 3727048 h 3738623"/>
              <a:gd name="connsiteX3" fmla="*/ 740780 w 5231757"/>
              <a:gd name="connsiteY3" fmla="*/ 3727048 h 3738623"/>
              <a:gd name="connsiteX4" fmla="*/ 1666754 w 5231757"/>
              <a:gd name="connsiteY4" fmla="*/ 2349661 h 3738623"/>
              <a:gd name="connsiteX5" fmla="*/ 2095018 w 5231757"/>
              <a:gd name="connsiteY5" fmla="*/ 2916820 h 3738623"/>
              <a:gd name="connsiteX6" fmla="*/ 1574157 w 5231757"/>
              <a:gd name="connsiteY6" fmla="*/ 3727048 h 3738623"/>
              <a:gd name="connsiteX7" fmla="*/ 2280212 w 5231757"/>
              <a:gd name="connsiteY7" fmla="*/ 3727048 h 3738623"/>
              <a:gd name="connsiteX8" fmla="*/ 2523281 w 5231757"/>
              <a:gd name="connsiteY8" fmla="*/ 3333509 h 3738623"/>
              <a:gd name="connsiteX9" fmla="*/ 2766349 w 5231757"/>
              <a:gd name="connsiteY9" fmla="*/ 3727048 h 3738623"/>
              <a:gd name="connsiteX10" fmla="*/ 3333509 w 5231757"/>
              <a:gd name="connsiteY10" fmla="*/ 3727048 h 3738623"/>
              <a:gd name="connsiteX11" fmla="*/ 3483980 w 5231757"/>
              <a:gd name="connsiteY11" fmla="*/ 3727048 h 3738623"/>
              <a:gd name="connsiteX12" fmla="*/ 2048719 w 5231757"/>
              <a:gd name="connsiteY12" fmla="*/ 1851949 h 3738623"/>
              <a:gd name="connsiteX13" fmla="*/ 2500131 w 5231757"/>
              <a:gd name="connsiteY13" fmla="*/ 1134319 h 3738623"/>
              <a:gd name="connsiteX14" fmla="*/ 4456253 w 5231757"/>
              <a:gd name="connsiteY14" fmla="*/ 3738623 h 3738623"/>
              <a:gd name="connsiteX15" fmla="*/ 5058137 w 5231757"/>
              <a:gd name="connsiteY15" fmla="*/ 3738623 h 3738623"/>
              <a:gd name="connsiteX16" fmla="*/ 5231757 w 5231757"/>
              <a:gd name="connsiteY16" fmla="*/ 3738623 h 3738623"/>
              <a:gd name="connsiteX17" fmla="*/ 2905245 w 5231757"/>
              <a:gd name="connsiteY17" fmla="*/ 625033 h 3738623"/>
              <a:gd name="connsiteX18" fmla="*/ 2893671 w 5231757"/>
              <a:gd name="connsiteY18" fmla="*/ 0 h 3738623"/>
              <a:gd name="connsiteX0" fmla="*/ 1989744 w 5231757"/>
              <a:gd name="connsiteY0" fmla="*/ 8447 h 3738623"/>
              <a:gd name="connsiteX1" fmla="*/ 1978078 w 5231757"/>
              <a:gd name="connsiteY1" fmla="*/ 702818 h 3738623"/>
              <a:gd name="connsiteX2" fmla="*/ 0 w 5231757"/>
              <a:gd name="connsiteY2" fmla="*/ 3727048 h 3738623"/>
              <a:gd name="connsiteX3" fmla="*/ 740780 w 5231757"/>
              <a:gd name="connsiteY3" fmla="*/ 3727048 h 3738623"/>
              <a:gd name="connsiteX4" fmla="*/ 1666754 w 5231757"/>
              <a:gd name="connsiteY4" fmla="*/ 2349661 h 3738623"/>
              <a:gd name="connsiteX5" fmla="*/ 2095018 w 5231757"/>
              <a:gd name="connsiteY5" fmla="*/ 2916820 h 3738623"/>
              <a:gd name="connsiteX6" fmla="*/ 1574157 w 5231757"/>
              <a:gd name="connsiteY6" fmla="*/ 3727048 h 3738623"/>
              <a:gd name="connsiteX7" fmla="*/ 2280212 w 5231757"/>
              <a:gd name="connsiteY7" fmla="*/ 3727048 h 3738623"/>
              <a:gd name="connsiteX8" fmla="*/ 2523281 w 5231757"/>
              <a:gd name="connsiteY8" fmla="*/ 3333509 h 3738623"/>
              <a:gd name="connsiteX9" fmla="*/ 2766349 w 5231757"/>
              <a:gd name="connsiteY9" fmla="*/ 3727048 h 3738623"/>
              <a:gd name="connsiteX10" fmla="*/ 3333509 w 5231757"/>
              <a:gd name="connsiteY10" fmla="*/ 3727048 h 3738623"/>
              <a:gd name="connsiteX11" fmla="*/ 3483980 w 5231757"/>
              <a:gd name="connsiteY11" fmla="*/ 3727048 h 3738623"/>
              <a:gd name="connsiteX12" fmla="*/ 2048719 w 5231757"/>
              <a:gd name="connsiteY12" fmla="*/ 1851949 h 3738623"/>
              <a:gd name="connsiteX13" fmla="*/ 2500131 w 5231757"/>
              <a:gd name="connsiteY13" fmla="*/ 1134319 h 3738623"/>
              <a:gd name="connsiteX14" fmla="*/ 4456253 w 5231757"/>
              <a:gd name="connsiteY14" fmla="*/ 3738623 h 3738623"/>
              <a:gd name="connsiteX15" fmla="*/ 5058137 w 5231757"/>
              <a:gd name="connsiteY15" fmla="*/ 3738623 h 3738623"/>
              <a:gd name="connsiteX16" fmla="*/ 5231757 w 5231757"/>
              <a:gd name="connsiteY16" fmla="*/ 3738623 h 3738623"/>
              <a:gd name="connsiteX17" fmla="*/ 2905245 w 5231757"/>
              <a:gd name="connsiteY17" fmla="*/ 625033 h 3738623"/>
              <a:gd name="connsiteX18" fmla="*/ 2893671 w 5231757"/>
              <a:gd name="connsiteY18" fmla="*/ 0 h 3738623"/>
              <a:gd name="connsiteX0" fmla="*/ 1989744 w 5231757"/>
              <a:gd name="connsiteY0" fmla="*/ 8447 h 3738623"/>
              <a:gd name="connsiteX1" fmla="*/ 1978078 w 5231757"/>
              <a:gd name="connsiteY1" fmla="*/ 684901 h 3738623"/>
              <a:gd name="connsiteX2" fmla="*/ 0 w 5231757"/>
              <a:gd name="connsiteY2" fmla="*/ 3727048 h 3738623"/>
              <a:gd name="connsiteX3" fmla="*/ 740780 w 5231757"/>
              <a:gd name="connsiteY3" fmla="*/ 3727048 h 3738623"/>
              <a:gd name="connsiteX4" fmla="*/ 1666754 w 5231757"/>
              <a:gd name="connsiteY4" fmla="*/ 2349661 h 3738623"/>
              <a:gd name="connsiteX5" fmla="*/ 2095018 w 5231757"/>
              <a:gd name="connsiteY5" fmla="*/ 2916820 h 3738623"/>
              <a:gd name="connsiteX6" fmla="*/ 1574157 w 5231757"/>
              <a:gd name="connsiteY6" fmla="*/ 3727048 h 3738623"/>
              <a:gd name="connsiteX7" fmla="*/ 2280212 w 5231757"/>
              <a:gd name="connsiteY7" fmla="*/ 3727048 h 3738623"/>
              <a:gd name="connsiteX8" fmla="*/ 2523281 w 5231757"/>
              <a:gd name="connsiteY8" fmla="*/ 3333509 h 3738623"/>
              <a:gd name="connsiteX9" fmla="*/ 2766349 w 5231757"/>
              <a:gd name="connsiteY9" fmla="*/ 3727048 h 3738623"/>
              <a:gd name="connsiteX10" fmla="*/ 3333509 w 5231757"/>
              <a:gd name="connsiteY10" fmla="*/ 3727048 h 3738623"/>
              <a:gd name="connsiteX11" fmla="*/ 3483980 w 5231757"/>
              <a:gd name="connsiteY11" fmla="*/ 3727048 h 3738623"/>
              <a:gd name="connsiteX12" fmla="*/ 2048719 w 5231757"/>
              <a:gd name="connsiteY12" fmla="*/ 1851949 h 3738623"/>
              <a:gd name="connsiteX13" fmla="*/ 2500131 w 5231757"/>
              <a:gd name="connsiteY13" fmla="*/ 1134319 h 3738623"/>
              <a:gd name="connsiteX14" fmla="*/ 4456253 w 5231757"/>
              <a:gd name="connsiteY14" fmla="*/ 3738623 h 3738623"/>
              <a:gd name="connsiteX15" fmla="*/ 5058137 w 5231757"/>
              <a:gd name="connsiteY15" fmla="*/ 3738623 h 3738623"/>
              <a:gd name="connsiteX16" fmla="*/ 5231757 w 5231757"/>
              <a:gd name="connsiteY16" fmla="*/ 3738623 h 3738623"/>
              <a:gd name="connsiteX17" fmla="*/ 2905245 w 5231757"/>
              <a:gd name="connsiteY17" fmla="*/ 625033 h 3738623"/>
              <a:gd name="connsiteX18" fmla="*/ 2893671 w 5231757"/>
              <a:gd name="connsiteY18" fmla="*/ 0 h 373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31757" h="3738623">
                <a:moveTo>
                  <a:pt x="1989744" y="8447"/>
                </a:moveTo>
                <a:lnTo>
                  <a:pt x="1978078" y="684901"/>
                </a:lnTo>
                <a:lnTo>
                  <a:pt x="0" y="3727048"/>
                </a:lnTo>
                <a:lnTo>
                  <a:pt x="740780" y="3727048"/>
                </a:lnTo>
                <a:lnTo>
                  <a:pt x="1666754" y="2349661"/>
                </a:lnTo>
                <a:lnTo>
                  <a:pt x="2095018" y="2916820"/>
                </a:lnTo>
                <a:lnTo>
                  <a:pt x="1574157" y="3727048"/>
                </a:lnTo>
                <a:lnTo>
                  <a:pt x="2280212" y="3727048"/>
                </a:lnTo>
                <a:lnTo>
                  <a:pt x="2523281" y="3333509"/>
                </a:lnTo>
                <a:lnTo>
                  <a:pt x="2766349" y="3727048"/>
                </a:lnTo>
                <a:lnTo>
                  <a:pt x="3333509" y="3727048"/>
                </a:lnTo>
                <a:lnTo>
                  <a:pt x="3483980" y="3727048"/>
                </a:lnTo>
                <a:lnTo>
                  <a:pt x="2048719" y="1851949"/>
                </a:lnTo>
                <a:lnTo>
                  <a:pt x="2500131" y="1134319"/>
                </a:lnTo>
                <a:lnTo>
                  <a:pt x="4456253" y="3738623"/>
                </a:lnTo>
                <a:lnTo>
                  <a:pt x="5058137" y="3738623"/>
                </a:lnTo>
                <a:lnTo>
                  <a:pt x="5231757" y="3738623"/>
                </a:lnTo>
                <a:lnTo>
                  <a:pt x="2905245" y="625033"/>
                </a:lnTo>
                <a:lnTo>
                  <a:pt x="2893671" y="0"/>
                </a:lnTo>
              </a:path>
            </a:pathLst>
          </a:custGeom>
          <a:solidFill>
            <a:schemeClr val="accent4"/>
          </a:solidFill>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1948628874"/>
      </p:ext>
    </p:extLst>
  </p:cSld>
  <p:clrMapOvr>
    <a:masterClrMapping/>
  </p:clrMapOvr>
  <mc:AlternateContent xmlns:mc="http://schemas.openxmlformats.org/markup-compatibility/2006" xmlns:p14="http://schemas.microsoft.com/office/powerpoint/2010/main">
    <mc:Choice Requires="p14">
      <p:transition spd="slow" p14:dur="2000" advTm="22031"/>
    </mc:Choice>
    <mc:Fallback xmlns="">
      <p:transition xmlns:p14="http://schemas.microsoft.com/office/powerpoint/2010/main" spd="slow" advTm="22031"/>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Sequence Alignment</a:t>
            </a:r>
            <a:endParaRPr lang="en-US" dirty="0"/>
          </a:p>
        </p:txBody>
      </p:sp>
      <p:sp>
        <p:nvSpPr>
          <p:cNvPr id="3" name="Content Placeholder 2"/>
          <p:cNvSpPr>
            <a:spLocks noGrp="1"/>
          </p:cNvSpPr>
          <p:nvPr>
            <p:ph idx="1"/>
          </p:nvPr>
        </p:nvSpPr>
        <p:spPr/>
        <p:txBody>
          <a:bodyPr/>
          <a:lstStyle/>
          <a:p>
            <a:endParaRPr lang="en-US" dirty="0" smtClean="0"/>
          </a:p>
        </p:txBody>
      </p:sp>
    </p:spTree>
    <p:extLst>
      <p:ext uri="{BB962C8B-B14F-4D97-AF65-F5344CB8AC3E}">
        <p14:creationId xmlns:p14="http://schemas.microsoft.com/office/powerpoint/2010/main" val="17878946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normAutofit/>
          </a:bodyPr>
          <a:lstStyle/>
          <a:p>
            <a:pPr eaLnBrk="1" hangingPunct="1"/>
            <a:r>
              <a:rPr lang="en-US" sz="3600" dirty="0">
                <a:latin typeface="Arial" charset="0"/>
                <a:ea typeface="ＭＳ Ｐゴシック" charset="0"/>
                <a:cs typeface="ＭＳ Ｐゴシック" charset="0"/>
              </a:rPr>
              <a:t>F</a:t>
            </a:r>
            <a:r>
              <a:rPr lang="en-US" sz="3600" dirty="0" smtClean="0">
                <a:latin typeface="Arial" charset="0"/>
                <a:ea typeface="ＭＳ Ｐゴシック" charset="0"/>
                <a:cs typeface="ＭＳ Ｐゴシック" charset="0"/>
              </a:rPr>
              <a:t>irst </a:t>
            </a:r>
            <a:r>
              <a:rPr lang="en-US" sz="3600" dirty="0">
                <a:latin typeface="Arial" charset="0"/>
                <a:ea typeface="ＭＳ Ｐゴシック" charset="0"/>
                <a:cs typeface="ＭＳ Ｐゴシック" charset="0"/>
              </a:rPr>
              <a:t>A</a:t>
            </a:r>
            <a:r>
              <a:rPr lang="en-US" sz="3600" dirty="0" smtClean="0">
                <a:latin typeface="Arial" charset="0"/>
                <a:ea typeface="ＭＳ Ｐゴシック" charset="0"/>
                <a:cs typeface="ＭＳ Ｐゴシック" charset="0"/>
              </a:rPr>
              <a:t>lign, then Compute the Tree</a:t>
            </a:r>
            <a:endParaRPr lang="en-US" dirty="0">
              <a:latin typeface="Arial" charset="0"/>
              <a:ea typeface="ＭＳ Ｐゴシック" charset="0"/>
              <a:cs typeface="ＭＳ Ｐゴシック" charset="0"/>
            </a:endParaRPr>
          </a:p>
        </p:txBody>
      </p:sp>
      <p:sp>
        <p:nvSpPr>
          <p:cNvPr id="62467" name="Text Box 3"/>
          <p:cNvSpPr txBox="1">
            <a:spLocks noChangeArrowheads="1"/>
          </p:cNvSpPr>
          <p:nvPr/>
        </p:nvSpPr>
        <p:spPr bwMode="auto">
          <a:xfrm>
            <a:off x="4572000" y="2057400"/>
            <a:ext cx="419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S4 = -------TCAC--GACCGACA</a:t>
            </a:r>
            <a:endParaRPr lang="en-US" sz="2000" dirty="0">
              <a:solidFill>
                <a:schemeClr val="accent2"/>
              </a:solidFill>
              <a:latin typeface="Courier New" charset="0"/>
            </a:endParaRPr>
          </a:p>
        </p:txBody>
      </p:sp>
      <p:sp>
        <p:nvSpPr>
          <p:cNvPr id="62468" name="Text Box 4"/>
          <p:cNvSpPr txBox="1">
            <a:spLocks noChangeArrowheads="1"/>
          </p:cNvSpPr>
          <p:nvPr/>
        </p:nvSpPr>
        <p:spPr bwMode="auto">
          <a:xfrm>
            <a:off x="228600" y="2025650"/>
            <a:ext cx="399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b="1">
                <a:solidFill>
                  <a:schemeClr val="accent2"/>
                </a:solidFill>
                <a:latin typeface="Courier New" charset="0"/>
              </a:rPr>
              <a:t>S1 = AGGCTATCACCTGACCTCCA</a:t>
            </a:r>
          </a:p>
          <a:p>
            <a:pPr eaLnBrk="1" hangingPunct="1">
              <a:defRPr/>
            </a:pPr>
            <a:r>
              <a:rPr lang="en-US" sz="2000" b="1">
                <a:solidFill>
                  <a:schemeClr val="accent2"/>
                </a:solidFill>
                <a:latin typeface="Courier New" charset="0"/>
              </a:rPr>
              <a:t>S2 = TAGCTATCACGACCGC</a:t>
            </a:r>
          </a:p>
          <a:p>
            <a:pPr eaLnBrk="1" hangingPunct="1">
              <a:defRPr/>
            </a:pPr>
            <a:r>
              <a:rPr lang="en-US" sz="2000" b="1">
                <a:solidFill>
                  <a:schemeClr val="accent2"/>
                </a:solidFill>
                <a:latin typeface="Courier New" charset="0"/>
              </a:rPr>
              <a:t>S3 = TAGCTGACCGC</a:t>
            </a:r>
          </a:p>
          <a:p>
            <a:pPr eaLnBrk="1" hangingPunct="1">
              <a:defRPr/>
            </a:pPr>
            <a:r>
              <a:rPr lang="en-US" sz="2000" b="1">
                <a:solidFill>
                  <a:schemeClr val="accent2"/>
                </a:solidFill>
                <a:latin typeface="Courier New" charset="0"/>
              </a:rPr>
              <a:t>S4 = TCACGACCGACA</a:t>
            </a:r>
            <a:endParaRPr lang="en-US" sz="2000" b="1">
              <a:solidFill>
                <a:srgbClr val="006699"/>
              </a:solidFill>
              <a:latin typeface="Courier New" charset="0"/>
            </a:endParaRPr>
          </a:p>
        </p:txBody>
      </p:sp>
      <p:sp>
        <p:nvSpPr>
          <p:cNvPr id="62469" name="Line 5"/>
          <p:cNvSpPr>
            <a:spLocks noChangeShapeType="1"/>
          </p:cNvSpPr>
          <p:nvPr/>
        </p:nvSpPr>
        <p:spPr bwMode="auto">
          <a:xfrm>
            <a:off x="4038600" y="2743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2470" name="Text Box 6"/>
          <p:cNvSpPr txBox="1">
            <a:spLocks noChangeArrowheads="1"/>
          </p:cNvSpPr>
          <p:nvPr/>
        </p:nvSpPr>
        <p:spPr bwMode="auto">
          <a:xfrm>
            <a:off x="2514600" y="40386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Times" charset="0"/>
            </a:endParaRPr>
          </a:p>
        </p:txBody>
      </p:sp>
      <p:sp>
        <p:nvSpPr>
          <p:cNvPr id="62471" name="Text Box 7"/>
          <p:cNvSpPr txBox="1">
            <a:spLocks noChangeArrowheads="1"/>
          </p:cNvSpPr>
          <p:nvPr/>
        </p:nvSpPr>
        <p:spPr bwMode="auto">
          <a:xfrm>
            <a:off x="2286000" y="41910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Times" charset="0"/>
            </a:endParaRPr>
          </a:p>
        </p:txBody>
      </p:sp>
      <p:cxnSp>
        <p:nvCxnSpPr>
          <p:cNvPr id="62472" name="AutoShape 8"/>
          <p:cNvCxnSpPr>
            <a:cxnSpLocks noChangeShapeType="1"/>
          </p:cNvCxnSpPr>
          <p:nvPr/>
        </p:nvCxnSpPr>
        <p:spPr bwMode="auto">
          <a:xfrm>
            <a:off x="2362200" y="4267200"/>
            <a:ext cx="533400" cy="609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3" name="AutoShape 9"/>
          <p:cNvCxnSpPr>
            <a:cxnSpLocks noChangeShapeType="1"/>
          </p:cNvCxnSpPr>
          <p:nvPr/>
        </p:nvCxnSpPr>
        <p:spPr bwMode="auto">
          <a:xfrm>
            <a:off x="2895600" y="4876800"/>
            <a:ext cx="9906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4" name="AutoShape 10"/>
          <p:cNvCxnSpPr>
            <a:cxnSpLocks noChangeShapeType="1"/>
          </p:cNvCxnSpPr>
          <p:nvPr/>
        </p:nvCxnSpPr>
        <p:spPr bwMode="auto">
          <a:xfrm flipV="1">
            <a:off x="3886200" y="4343400"/>
            <a:ext cx="53340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5" name="AutoShape 11"/>
          <p:cNvCxnSpPr>
            <a:cxnSpLocks noChangeShapeType="1"/>
          </p:cNvCxnSpPr>
          <p:nvPr/>
        </p:nvCxnSpPr>
        <p:spPr bwMode="auto">
          <a:xfrm>
            <a:off x="3886200" y="4876800"/>
            <a:ext cx="60960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6" name="AutoShape 12"/>
          <p:cNvCxnSpPr>
            <a:cxnSpLocks noChangeShapeType="1"/>
          </p:cNvCxnSpPr>
          <p:nvPr/>
        </p:nvCxnSpPr>
        <p:spPr bwMode="auto">
          <a:xfrm flipH="1">
            <a:off x="2362200" y="4876800"/>
            <a:ext cx="53340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2477" name="Text Box 13"/>
          <p:cNvSpPr txBox="1">
            <a:spLocks noChangeArrowheads="1"/>
          </p:cNvSpPr>
          <p:nvPr/>
        </p:nvSpPr>
        <p:spPr bwMode="auto">
          <a:xfrm>
            <a:off x="1981200" y="39624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Times" charset="0"/>
              </a:rPr>
              <a:t>S1</a:t>
            </a:r>
            <a:endParaRPr lang="en-US" b="1">
              <a:latin typeface="Times" charset="0"/>
            </a:endParaRPr>
          </a:p>
        </p:txBody>
      </p:sp>
      <p:sp>
        <p:nvSpPr>
          <p:cNvPr id="62478" name="Text Box 14"/>
          <p:cNvSpPr txBox="1">
            <a:spLocks noChangeArrowheads="1"/>
          </p:cNvSpPr>
          <p:nvPr/>
        </p:nvSpPr>
        <p:spPr bwMode="auto">
          <a:xfrm>
            <a:off x="2057400" y="53340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Times" charset="0"/>
              </a:rPr>
              <a:t>S4</a:t>
            </a:r>
            <a:endParaRPr lang="en-US" b="1">
              <a:latin typeface="Times" charset="0"/>
            </a:endParaRPr>
          </a:p>
        </p:txBody>
      </p:sp>
      <p:sp>
        <p:nvSpPr>
          <p:cNvPr id="62479" name="Text Box 15"/>
          <p:cNvSpPr txBox="1">
            <a:spLocks noChangeArrowheads="1"/>
          </p:cNvSpPr>
          <p:nvPr/>
        </p:nvSpPr>
        <p:spPr bwMode="auto">
          <a:xfrm>
            <a:off x="4419600" y="40386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charset="0"/>
              </a:rPr>
              <a:t>S2</a:t>
            </a:r>
          </a:p>
        </p:txBody>
      </p:sp>
      <p:sp>
        <p:nvSpPr>
          <p:cNvPr id="62480" name="Text Box 16"/>
          <p:cNvSpPr txBox="1">
            <a:spLocks noChangeArrowheads="1"/>
          </p:cNvSpPr>
          <p:nvPr/>
        </p:nvSpPr>
        <p:spPr bwMode="auto">
          <a:xfrm>
            <a:off x="4495800" y="5334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charset="0"/>
              </a:rPr>
              <a:t>S3</a:t>
            </a:r>
          </a:p>
        </p:txBody>
      </p:sp>
      <p:sp>
        <p:nvSpPr>
          <p:cNvPr id="62481" name="Line 17"/>
          <p:cNvSpPr>
            <a:spLocks noChangeShapeType="1"/>
          </p:cNvSpPr>
          <p:nvPr/>
        </p:nvSpPr>
        <p:spPr bwMode="auto">
          <a:xfrm flipH="1">
            <a:off x="4800600" y="3505200"/>
            <a:ext cx="17526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41947406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274638" y="217488"/>
            <a:ext cx="8594725" cy="982662"/>
          </a:xfrm>
        </p:spPr>
        <p:txBody>
          <a:bodyPr rIns="34290"/>
          <a:lstStyle/>
          <a:p>
            <a:pPr eaLnBrk="1" hangingPunct="1"/>
            <a:r>
              <a:rPr lang="en-US">
                <a:latin typeface="Arial" charset="0"/>
                <a:ea typeface="ＭＳ Ｐゴシック" charset="0"/>
                <a:cs typeface="ＭＳ Ｐゴシック" charset="0"/>
              </a:rPr>
              <a:t>Simulation Studies</a:t>
            </a:r>
          </a:p>
        </p:txBody>
      </p:sp>
      <p:sp>
        <p:nvSpPr>
          <p:cNvPr id="316419" name="Rectangle 3"/>
          <p:cNvSpPr>
            <a:spLocks/>
          </p:cNvSpPr>
          <p:nvPr/>
        </p:nvSpPr>
        <p:spPr bwMode="auto">
          <a:xfrm>
            <a:off x="6137275" y="3497263"/>
            <a:ext cx="2584450" cy="17954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8371" name="Group 4"/>
          <p:cNvGrpSpPr>
            <a:grpSpLocks/>
          </p:cNvGrpSpPr>
          <p:nvPr/>
        </p:nvGrpSpPr>
        <p:grpSpPr bwMode="auto">
          <a:xfrm>
            <a:off x="1030288" y="4308475"/>
            <a:ext cx="1417637" cy="1017588"/>
            <a:chOff x="0" y="0"/>
            <a:chExt cx="991" cy="712"/>
          </a:xfrm>
        </p:grpSpPr>
        <p:grpSp>
          <p:nvGrpSpPr>
            <p:cNvPr id="58395" name="Group 5"/>
            <p:cNvGrpSpPr>
              <a:grpSpLocks/>
            </p:cNvGrpSpPr>
            <p:nvPr/>
          </p:nvGrpSpPr>
          <p:grpSpPr bwMode="auto">
            <a:xfrm>
              <a:off x="185" y="153"/>
              <a:ext cx="600" cy="392"/>
              <a:chOff x="0" y="0"/>
              <a:chExt cx="599" cy="391"/>
            </a:xfrm>
          </p:grpSpPr>
          <p:sp>
            <p:nvSpPr>
              <p:cNvPr id="58400" name="Line 6"/>
              <p:cNvSpPr>
                <a:spLocks noChangeShapeType="1"/>
              </p:cNvSpPr>
              <p:nvPr/>
            </p:nvSpPr>
            <p:spPr bwMode="auto">
              <a:xfrm>
                <a:off x="169" y="197"/>
                <a:ext cx="2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401" name="Line 7"/>
              <p:cNvSpPr>
                <a:spLocks noChangeShapeType="1"/>
              </p:cNvSpPr>
              <p:nvPr/>
            </p:nvSpPr>
            <p:spPr bwMode="auto">
              <a:xfrm rot="10800000" flipH="1">
                <a:off x="421" y="0"/>
                <a:ext cx="188" cy="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402" name="Line 8"/>
              <p:cNvSpPr>
                <a:spLocks noChangeShapeType="1"/>
              </p:cNvSpPr>
              <p:nvPr/>
            </p:nvSpPr>
            <p:spPr bwMode="auto">
              <a:xfrm rot="10800000" flipH="1">
                <a:off x="0" y="194"/>
                <a:ext cx="187" cy="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403" name="Line 9"/>
              <p:cNvSpPr>
                <a:spLocks noChangeShapeType="1"/>
              </p:cNvSpPr>
              <p:nvPr/>
            </p:nvSpPr>
            <p:spPr bwMode="auto">
              <a:xfrm rot="10800000">
                <a:off x="421" y="194"/>
                <a:ext cx="188" cy="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404" name="Line 10"/>
              <p:cNvSpPr>
                <a:spLocks noChangeShapeType="1"/>
              </p:cNvSpPr>
              <p:nvPr/>
            </p:nvSpPr>
            <p:spPr bwMode="auto">
              <a:xfrm rot="10800000">
                <a:off x="0" y="0"/>
                <a:ext cx="187" cy="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grpSp>
        <p:sp>
          <p:nvSpPr>
            <p:cNvPr id="58396" name="Rectangle 11"/>
            <p:cNvSpPr>
              <a:spLocks/>
            </p:cNvSpPr>
            <p:nvPr/>
          </p:nvSpPr>
          <p:spPr bwMode="auto">
            <a:xfrm>
              <a:off x="0" y="0"/>
              <a:ext cx="2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a:t>
              </a:r>
            </a:p>
          </p:txBody>
        </p:sp>
        <p:sp>
          <p:nvSpPr>
            <p:cNvPr id="58397" name="Rectangle 12"/>
            <p:cNvSpPr>
              <a:spLocks/>
            </p:cNvSpPr>
            <p:nvPr/>
          </p:nvSpPr>
          <p:spPr bwMode="auto">
            <a:xfrm>
              <a:off x="730" y="0"/>
              <a:ext cx="2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S2</a:t>
              </a:r>
            </a:p>
          </p:txBody>
        </p:sp>
        <p:sp>
          <p:nvSpPr>
            <p:cNvPr id="58398" name="Rectangle 13"/>
            <p:cNvSpPr>
              <a:spLocks/>
            </p:cNvSpPr>
            <p:nvPr/>
          </p:nvSpPr>
          <p:spPr bwMode="auto">
            <a:xfrm>
              <a:off x="730" y="515"/>
              <a:ext cx="26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S3</a:t>
              </a:r>
            </a:p>
          </p:txBody>
        </p:sp>
        <p:sp>
          <p:nvSpPr>
            <p:cNvPr id="58399" name="Rectangle 14"/>
            <p:cNvSpPr>
              <a:spLocks/>
            </p:cNvSpPr>
            <p:nvPr/>
          </p:nvSpPr>
          <p:spPr bwMode="auto">
            <a:xfrm>
              <a:off x="0" y="515"/>
              <a:ext cx="26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S4</a:t>
              </a:r>
            </a:p>
          </p:txBody>
        </p:sp>
      </p:grpSp>
      <p:sp>
        <p:nvSpPr>
          <p:cNvPr id="58372" name="Rectangle 15"/>
          <p:cNvSpPr>
            <a:spLocks/>
          </p:cNvSpPr>
          <p:nvPr/>
        </p:nvSpPr>
        <p:spPr bwMode="auto">
          <a:xfrm>
            <a:off x="571500" y="3549650"/>
            <a:ext cx="26066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352D9C"/>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 = -AGGCTATCACCTGACCTCCA</a:t>
            </a:r>
          </a:p>
          <a:p>
            <a:pPr algn="ctr" defTabSz="822325" eaLnBrk="1" hangingPunct="1"/>
            <a:r>
              <a:rPr lang="en-US" sz="1300">
                <a:latin typeface="Courier New Bold" charset="0"/>
                <a:cs typeface="Courier New Bold" charset="0"/>
                <a:sym typeface="Courier New Bold" charset="0"/>
              </a:rPr>
              <a:t>S2 = TAG-CTATCAC--GACCGC--</a:t>
            </a:r>
          </a:p>
          <a:p>
            <a:pPr algn="ctr" defTabSz="822325" eaLnBrk="1" hangingPunct="1"/>
            <a:r>
              <a:rPr lang="en-US" sz="1300">
                <a:latin typeface="Courier New Bold" charset="0"/>
                <a:cs typeface="Courier New Bold" charset="0"/>
                <a:sym typeface="Courier New Bold" charset="0"/>
              </a:rPr>
              <a:t>S3 = TAG-CT-------GACCGC--</a:t>
            </a:r>
          </a:p>
          <a:p>
            <a:pPr algn="ctr" defTabSz="822325" eaLnBrk="1" hangingPunct="1"/>
            <a:r>
              <a:rPr lang="en-US" sz="1300">
                <a:latin typeface="Courier New Bold" charset="0"/>
                <a:cs typeface="Courier New Bold" charset="0"/>
                <a:sym typeface="Courier New Bold" charset="0"/>
              </a:rPr>
              <a:t>S4 = -------TCAC--GACCGACA</a:t>
            </a:r>
          </a:p>
        </p:txBody>
      </p:sp>
      <p:sp>
        <p:nvSpPr>
          <p:cNvPr id="316432" name="Rectangle 16"/>
          <p:cNvSpPr>
            <a:spLocks/>
          </p:cNvSpPr>
          <p:nvPr/>
        </p:nvSpPr>
        <p:spPr bwMode="auto">
          <a:xfrm>
            <a:off x="3314700" y="1685925"/>
            <a:ext cx="2514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352D9C"/>
                </a:solidFill>
                <a:miter lim="800000"/>
                <a:headEnd/>
                <a:tailEnd/>
              </a14:hiddenLine>
            </a:ext>
          </a:extLst>
        </p:spPr>
        <p:txBody>
          <a:bodyPr lIns="0" tIns="0" rIns="0" bIns="0" anchor="ctr"/>
          <a:lstStyle/>
          <a:p>
            <a:pPr defTabSz="822325" eaLnBrk="1" hangingPunct="1"/>
            <a:r>
              <a:rPr lang="en-US" sz="1300">
                <a:latin typeface="Courier New Bold" charset="0"/>
                <a:cs typeface="Courier New Bold" charset="0"/>
                <a:sym typeface="Courier New Bold" charset="0"/>
              </a:rPr>
              <a:t>S1 = AGGCTATCACCTGACCTCCA</a:t>
            </a:r>
          </a:p>
          <a:p>
            <a:pPr defTabSz="822325" eaLnBrk="1" hangingPunct="1"/>
            <a:r>
              <a:rPr lang="en-US" sz="1300">
                <a:latin typeface="Courier New Bold" charset="0"/>
                <a:cs typeface="Courier New Bold" charset="0"/>
                <a:sym typeface="Courier New Bold" charset="0"/>
              </a:rPr>
              <a:t>S2 = TAGCTATCACGACCGC</a:t>
            </a:r>
          </a:p>
          <a:p>
            <a:pPr defTabSz="822325" eaLnBrk="1" hangingPunct="1"/>
            <a:r>
              <a:rPr lang="en-US" sz="1300">
                <a:latin typeface="Courier New Bold" charset="0"/>
                <a:cs typeface="Courier New Bold" charset="0"/>
                <a:sym typeface="Courier New Bold" charset="0"/>
              </a:rPr>
              <a:t>S3 = TAGCTGACCGC</a:t>
            </a:r>
          </a:p>
          <a:p>
            <a:pPr defTabSz="822325" eaLnBrk="1" hangingPunct="1"/>
            <a:r>
              <a:rPr lang="en-US" sz="1300">
                <a:latin typeface="Courier New Bold" charset="0"/>
                <a:cs typeface="Courier New Bold" charset="0"/>
                <a:sym typeface="Courier New Bold" charset="0"/>
              </a:rPr>
              <a:t>S4 = TCACGACCGACA</a:t>
            </a:r>
          </a:p>
        </p:txBody>
      </p:sp>
      <p:sp>
        <p:nvSpPr>
          <p:cNvPr id="316433" name="Rectangle 17"/>
          <p:cNvSpPr>
            <a:spLocks/>
          </p:cNvSpPr>
          <p:nvPr/>
        </p:nvSpPr>
        <p:spPr bwMode="auto">
          <a:xfrm>
            <a:off x="6126163" y="3549650"/>
            <a:ext cx="26066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352D9C"/>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 = -AGGCTATCACCTGACCTCCA</a:t>
            </a:r>
          </a:p>
          <a:p>
            <a:pPr algn="ctr" defTabSz="822325" eaLnBrk="1" hangingPunct="1"/>
            <a:r>
              <a:rPr lang="en-US" sz="1300">
                <a:latin typeface="Courier New Bold" charset="0"/>
                <a:cs typeface="Courier New Bold" charset="0"/>
                <a:sym typeface="Courier New Bold" charset="0"/>
              </a:rPr>
              <a:t>S2 = TAG-CTATCAC--GACCGC--</a:t>
            </a:r>
          </a:p>
          <a:p>
            <a:pPr algn="ctr" defTabSz="822325" eaLnBrk="1" hangingPunct="1"/>
            <a:r>
              <a:rPr lang="en-US" sz="1300">
                <a:latin typeface="Courier New Bold" charset="0"/>
                <a:cs typeface="Courier New Bold" charset="0"/>
                <a:sym typeface="Courier New Bold" charset="0"/>
              </a:rPr>
              <a:t>S3 = TAG-C--T-----GACCGC--</a:t>
            </a:r>
          </a:p>
          <a:p>
            <a:pPr algn="ctr" defTabSz="822325" eaLnBrk="1" hangingPunct="1"/>
            <a:r>
              <a:rPr lang="en-US" sz="1300">
                <a:latin typeface="Courier New Bold" charset="0"/>
                <a:cs typeface="Courier New Bold" charset="0"/>
                <a:sym typeface="Courier New Bold" charset="0"/>
              </a:rPr>
              <a:t>S4 = T---C-A-CGACCGA----CA</a:t>
            </a:r>
          </a:p>
        </p:txBody>
      </p:sp>
      <p:sp>
        <p:nvSpPr>
          <p:cNvPr id="316434" name="Line 18"/>
          <p:cNvSpPr>
            <a:spLocks noChangeShapeType="1"/>
          </p:cNvSpPr>
          <p:nvPr/>
        </p:nvSpPr>
        <p:spPr bwMode="auto">
          <a:xfrm flipH="1">
            <a:off x="1771650" y="2046288"/>
            <a:ext cx="1336675" cy="1360487"/>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16435" name="Rectangle 19"/>
          <p:cNvSpPr>
            <a:spLocks/>
          </p:cNvSpPr>
          <p:nvPr/>
        </p:nvSpPr>
        <p:spPr bwMode="auto">
          <a:xfrm>
            <a:off x="3279775" y="1622425"/>
            <a:ext cx="2584450" cy="9382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7" name="Rectangle 20"/>
          <p:cNvSpPr>
            <a:spLocks/>
          </p:cNvSpPr>
          <p:nvPr/>
        </p:nvSpPr>
        <p:spPr bwMode="auto">
          <a:xfrm>
            <a:off x="582613" y="3497263"/>
            <a:ext cx="2582862" cy="17954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437" name="Line 21"/>
          <p:cNvSpPr>
            <a:spLocks noChangeShapeType="1"/>
          </p:cNvSpPr>
          <p:nvPr/>
        </p:nvSpPr>
        <p:spPr bwMode="auto">
          <a:xfrm rot="10800000">
            <a:off x="5978525" y="2022475"/>
            <a:ext cx="1497013" cy="137160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16438" name="Line 22"/>
          <p:cNvSpPr>
            <a:spLocks noChangeShapeType="1"/>
          </p:cNvSpPr>
          <p:nvPr/>
        </p:nvSpPr>
        <p:spPr bwMode="auto">
          <a:xfrm>
            <a:off x="3382963" y="4400550"/>
            <a:ext cx="2514600" cy="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6439" name="Rectangle 23"/>
          <p:cNvSpPr>
            <a:spLocks/>
          </p:cNvSpPr>
          <p:nvPr/>
        </p:nvSpPr>
        <p:spPr bwMode="auto">
          <a:xfrm>
            <a:off x="3978275" y="4502150"/>
            <a:ext cx="13081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defTabSz="822325" eaLnBrk="1" hangingPunct="1"/>
            <a:r>
              <a:rPr lang="en-US" sz="2700">
                <a:latin typeface="Baskerville" charset="0"/>
                <a:cs typeface="Baskerville" charset="0"/>
                <a:sym typeface="Baskerville" charset="0"/>
              </a:rPr>
              <a:t>Compare</a:t>
            </a:r>
          </a:p>
        </p:txBody>
      </p:sp>
      <p:sp>
        <p:nvSpPr>
          <p:cNvPr id="58381" name="Rectangle 24"/>
          <p:cNvSpPr>
            <a:spLocks/>
          </p:cNvSpPr>
          <p:nvPr/>
        </p:nvSpPr>
        <p:spPr bwMode="auto">
          <a:xfrm>
            <a:off x="622300" y="5314950"/>
            <a:ext cx="24923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True tree and alignment</a:t>
            </a:r>
          </a:p>
        </p:txBody>
      </p:sp>
      <p:grpSp>
        <p:nvGrpSpPr>
          <p:cNvPr id="316441" name="Group 25"/>
          <p:cNvGrpSpPr>
            <a:grpSpLocks/>
          </p:cNvGrpSpPr>
          <p:nvPr/>
        </p:nvGrpSpPr>
        <p:grpSpPr bwMode="auto">
          <a:xfrm>
            <a:off x="6665913" y="4286250"/>
            <a:ext cx="1416050" cy="1017588"/>
            <a:chOff x="0" y="0"/>
            <a:chExt cx="991" cy="712"/>
          </a:xfrm>
        </p:grpSpPr>
        <p:grpSp>
          <p:nvGrpSpPr>
            <p:cNvPr id="58385" name="Group 26"/>
            <p:cNvGrpSpPr>
              <a:grpSpLocks/>
            </p:cNvGrpSpPr>
            <p:nvPr/>
          </p:nvGrpSpPr>
          <p:grpSpPr bwMode="auto">
            <a:xfrm>
              <a:off x="185" y="153"/>
              <a:ext cx="600" cy="392"/>
              <a:chOff x="0" y="0"/>
              <a:chExt cx="599" cy="391"/>
            </a:xfrm>
          </p:grpSpPr>
          <p:sp>
            <p:nvSpPr>
              <p:cNvPr id="58390" name="Line 27"/>
              <p:cNvSpPr>
                <a:spLocks noChangeShapeType="1"/>
              </p:cNvSpPr>
              <p:nvPr/>
            </p:nvSpPr>
            <p:spPr bwMode="auto">
              <a:xfrm>
                <a:off x="169" y="197"/>
                <a:ext cx="2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391" name="Line 28"/>
              <p:cNvSpPr>
                <a:spLocks noChangeShapeType="1"/>
              </p:cNvSpPr>
              <p:nvPr/>
            </p:nvSpPr>
            <p:spPr bwMode="auto">
              <a:xfrm rot="10800000" flipH="1">
                <a:off x="421" y="0"/>
                <a:ext cx="188" cy="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392" name="Line 29"/>
              <p:cNvSpPr>
                <a:spLocks noChangeShapeType="1"/>
              </p:cNvSpPr>
              <p:nvPr/>
            </p:nvSpPr>
            <p:spPr bwMode="auto">
              <a:xfrm rot="10800000" flipH="1">
                <a:off x="0" y="194"/>
                <a:ext cx="187" cy="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393" name="Line 30"/>
              <p:cNvSpPr>
                <a:spLocks noChangeShapeType="1"/>
              </p:cNvSpPr>
              <p:nvPr/>
            </p:nvSpPr>
            <p:spPr bwMode="auto">
              <a:xfrm rot="10800000">
                <a:off x="421" y="194"/>
                <a:ext cx="188" cy="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394" name="Line 31"/>
              <p:cNvSpPr>
                <a:spLocks noChangeShapeType="1"/>
              </p:cNvSpPr>
              <p:nvPr/>
            </p:nvSpPr>
            <p:spPr bwMode="auto">
              <a:xfrm rot="10800000">
                <a:off x="0" y="0"/>
                <a:ext cx="187" cy="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grpSp>
        <p:sp>
          <p:nvSpPr>
            <p:cNvPr id="58386" name="Rectangle 32"/>
            <p:cNvSpPr>
              <a:spLocks/>
            </p:cNvSpPr>
            <p:nvPr/>
          </p:nvSpPr>
          <p:spPr bwMode="auto">
            <a:xfrm>
              <a:off x="0" y="0"/>
              <a:ext cx="2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a:t>
              </a:r>
            </a:p>
          </p:txBody>
        </p:sp>
        <p:sp>
          <p:nvSpPr>
            <p:cNvPr id="58387" name="Rectangle 33"/>
            <p:cNvSpPr>
              <a:spLocks/>
            </p:cNvSpPr>
            <p:nvPr/>
          </p:nvSpPr>
          <p:spPr bwMode="auto">
            <a:xfrm>
              <a:off x="730" y="0"/>
              <a:ext cx="2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S4</a:t>
              </a:r>
            </a:p>
          </p:txBody>
        </p:sp>
        <p:sp>
          <p:nvSpPr>
            <p:cNvPr id="58388" name="Rectangle 34"/>
            <p:cNvSpPr>
              <a:spLocks/>
            </p:cNvSpPr>
            <p:nvPr/>
          </p:nvSpPr>
          <p:spPr bwMode="auto">
            <a:xfrm>
              <a:off x="730" y="515"/>
              <a:ext cx="26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S3</a:t>
              </a:r>
            </a:p>
          </p:txBody>
        </p:sp>
        <p:sp>
          <p:nvSpPr>
            <p:cNvPr id="58389" name="Rectangle 35"/>
            <p:cNvSpPr>
              <a:spLocks/>
            </p:cNvSpPr>
            <p:nvPr/>
          </p:nvSpPr>
          <p:spPr bwMode="auto">
            <a:xfrm>
              <a:off x="0" y="515"/>
              <a:ext cx="26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S2</a:t>
              </a:r>
            </a:p>
          </p:txBody>
        </p:sp>
      </p:grpSp>
      <p:sp>
        <p:nvSpPr>
          <p:cNvPr id="316452" name="Rectangle 36"/>
          <p:cNvSpPr>
            <a:spLocks/>
          </p:cNvSpPr>
          <p:nvPr/>
        </p:nvSpPr>
        <p:spPr bwMode="auto">
          <a:xfrm>
            <a:off x="6037263" y="5314950"/>
            <a:ext cx="27781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Estimated tree and alignment</a:t>
            </a:r>
          </a:p>
        </p:txBody>
      </p:sp>
      <p:sp>
        <p:nvSpPr>
          <p:cNvPr id="316453" name="Rectangle 37"/>
          <p:cNvSpPr>
            <a:spLocks/>
          </p:cNvSpPr>
          <p:nvPr/>
        </p:nvSpPr>
        <p:spPr bwMode="auto">
          <a:xfrm>
            <a:off x="3321050" y="2560638"/>
            <a:ext cx="2490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Unaligned Sequences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643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1643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1643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1645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16419"/>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316433"/>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499"/>
                                          </p:stCondLst>
                                        </p:cTn>
                                        <p:tgtEl>
                                          <p:spTgt spid="316441"/>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316437"/>
                                        </p:tgtEl>
                                        <p:attrNameLst>
                                          <p:attrName>style.visibility</p:attrName>
                                        </p:attrNameLst>
                                      </p:cBhvr>
                                      <p:to>
                                        <p:strVal val="visible"/>
                                      </p:to>
                                    </p:set>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499"/>
                                          </p:stCondLst>
                                        </p:cTn>
                                        <p:tgtEl>
                                          <p:spTgt spid="31645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16438"/>
                                        </p:tgtEl>
                                        <p:attrNameLst>
                                          <p:attrName>style.visibility</p:attrName>
                                        </p:attrNameLst>
                                      </p:cBhvr>
                                      <p:to>
                                        <p:strVal val="visible"/>
                                      </p:to>
                                    </p:se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316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animBg="1"/>
      <p:bldP spid="316432" grpId="0" autoUpdateAnimBg="0"/>
      <p:bldP spid="316433" grpId="0" autoUpdateAnimBg="0"/>
      <p:bldP spid="316434" grpId="0" animBg="1"/>
      <p:bldP spid="316435" grpId="0" animBg="1"/>
      <p:bldP spid="316437" grpId="0" animBg="1"/>
      <p:bldP spid="316438" grpId="0" animBg="1"/>
      <p:bldP spid="316439" grpId="0" autoUpdateAnimBg="0"/>
      <p:bldP spid="316452" grpId="0" autoUpdateAnimBg="0"/>
      <p:bldP spid="31645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322" name="Rectangle 3"/>
          <p:cNvSpPr>
            <a:spLocks noGrp="1" noChangeArrowheads="1"/>
          </p:cNvSpPr>
          <p:nvPr>
            <p:ph type="title"/>
          </p:nvPr>
        </p:nvSpPr>
        <p:spPr>
          <a:xfrm>
            <a:off x="685800" y="-304800"/>
            <a:ext cx="7772400" cy="1143000"/>
          </a:xfrm>
        </p:spPr>
        <p:txBody>
          <a:bodyPr/>
          <a:lstStyle/>
          <a:p>
            <a:pPr eaLnBrk="1" hangingPunct="1"/>
            <a:r>
              <a:rPr lang="en-US" sz="4000">
                <a:latin typeface="Arial" charset="0"/>
                <a:ea typeface="ＭＳ Ｐゴシック" charset="0"/>
                <a:cs typeface="ＭＳ Ｐゴシック" charset="0"/>
              </a:rPr>
              <a:t>Quantifying Error</a:t>
            </a:r>
          </a:p>
        </p:txBody>
      </p:sp>
      <p:pic>
        <p:nvPicPr>
          <p:cNvPr id="56323" name="Picture 4" descr="intr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55638"/>
            <a:ext cx="6324600"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909" name="Rectangle 5"/>
          <p:cNvSpPr>
            <a:spLocks noChangeArrowheads="1"/>
          </p:cNvSpPr>
          <p:nvPr/>
        </p:nvSpPr>
        <p:spPr bwMode="auto">
          <a:xfrm>
            <a:off x="914400" y="3784600"/>
            <a:ext cx="32956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Verdana" charset="0"/>
                <a:cs typeface="+mn-cs"/>
              </a:rPr>
              <a:t>FN: false negative</a:t>
            </a:r>
          </a:p>
          <a:p>
            <a:pPr>
              <a:defRPr/>
            </a:pPr>
            <a:r>
              <a:rPr lang="en-US">
                <a:latin typeface="Verdana" charset="0"/>
                <a:cs typeface="+mn-cs"/>
              </a:rPr>
              <a:t>      (missing edge)</a:t>
            </a:r>
          </a:p>
          <a:p>
            <a:pPr>
              <a:defRPr/>
            </a:pPr>
            <a:r>
              <a:rPr lang="en-US">
                <a:latin typeface="Verdana" charset="0"/>
                <a:cs typeface="+mn-cs"/>
              </a:rPr>
              <a:t>FP: false positive</a:t>
            </a:r>
          </a:p>
          <a:p>
            <a:pPr>
              <a:defRPr/>
            </a:pPr>
            <a:r>
              <a:rPr lang="en-US">
                <a:latin typeface="Verdana" charset="0"/>
                <a:cs typeface="+mn-cs"/>
              </a:rPr>
              <a:t>      (incorrect edge)</a:t>
            </a:r>
          </a:p>
          <a:p>
            <a:pPr>
              <a:defRPr/>
            </a:pPr>
            <a:endParaRPr lang="en-US">
              <a:latin typeface="Verdana" charset="0"/>
              <a:cs typeface="+mn-cs"/>
            </a:endParaRPr>
          </a:p>
          <a:p>
            <a:pPr>
              <a:defRPr/>
            </a:pPr>
            <a:r>
              <a:rPr lang="en-US">
                <a:latin typeface="Verdana" charset="0"/>
                <a:cs typeface="+mn-cs"/>
              </a:rPr>
              <a:t>50% error rate</a:t>
            </a:r>
          </a:p>
        </p:txBody>
      </p:sp>
      <p:sp>
        <p:nvSpPr>
          <p:cNvPr id="635910" name="Line 6"/>
          <p:cNvSpPr>
            <a:spLocks noChangeShapeType="1"/>
          </p:cNvSpPr>
          <p:nvPr/>
        </p:nvSpPr>
        <p:spPr bwMode="auto">
          <a:xfrm>
            <a:off x="2895600" y="1524000"/>
            <a:ext cx="152400" cy="38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35911" name="Rectangle 7"/>
          <p:cNvSpPr>
            <a:spLocks noChangeArrowheads="1"/>
          </p:cNvSpPr>
          <p:nvPr/>
        </p:nvSpPr>
        <p:spPr bwMode="auto">
          <a:xfrm>
            <a:off x="3048000" y="1473200"/>
            <a:ext cx="520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Verdana" charset="0"/>
                <a:cs typeface="+mn-cs"/>
              </a:rPr>
              <a:t>FN</a:t>
            </a:r>
          </a:p>
        </p:txBody>
      </p:sp>
      <p:sp>
        <p:nvSpPr>
          <p:cNvPr id="635912" name="Line 8"/>
          <p:cNvSpPr>
            <a:spLocks noChangeShapeType="1"/>
          </p:cNvSpPr>
          <p:nvPr/>
        </p:nvSpPr>
        <p:spPr bwMode="auto">
          <a:xfrm>
            <a:off x="6518275" y="5105400"/>
            <a:ext cx="4159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35913" name="Rectangle 9"/>
          <p:cNvSpPr>
            <a:spLocks noChangeArrowheads="1"/>
          </p:cNvSpPr>
          <p:nvPr/>
        </p:nvSpPr>
        <p:spPr bwMode="auto">
          <a:xfrm>
            <a:off x="6375400" y="5181600"/>
            <a:ext cx="48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Verdana" charset="0"/>
                <a:cs typeface="+mn-cs"/>
              </a:rPr>
              <a:t>FP</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87388" y="76200"/>
            <a:ext cx="7772400" cy="1146175"/>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t>Two-phase estimation</a:t>
            </a:r>
          </a:p>
        </p:txBody>
      </p:sp>
      <p:sp>
        <p:nvSpPr>
          <p:cNvPr id="322563" name="Rectangle 3"/>
          <p:cNvSpPr>
            <a:spLocks noGrp="1" noChangeArrowheads="1"/>
          </p:cNvSpPr>
          <p:nvPr>
            <p:ph type="body" idx="1"/>
          </p:nvPr>
        </p:nvSpPr>
        <p:spPr>
          <a:xfrm>
            <a:off x="381000" y="1295400"/>
            <a:ext cx="4267200" cy="4868863"/>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41313" indent="-341313" defTabSz="457200" eaLnBrk="1" hangingPunct="1">
              <a:lnSpc>
                <a:spcPct val="84000"/>
              </a:lnSpc>
              <a:spcBef>
                <a:spcPts val="450"/>
              </a:spcBef>
              <a:buFont typeface="Times New Roman" charset="0"/>
              <a:buNone/>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u="sng" smtClean="0"/>
              <a:t>Alignment methods</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Clustal</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POY (and POY*)</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Probcons (and Probtree)</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Probalign</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MAFFT</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Muscle</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Di-align</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T-Coffee </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Prank (PNAS 2005, Science 2008)</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Opal (ISMB and Bioinf. 2007)</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i="1" smtClean="0"/>
              <a:t>FSA (PLoS Comp. Bio. 2009)</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i="1" smtClean="0"/>
              <a:t>Infernal (Bioinf. 2009)</a:t>
            </a:r>
            <a:endParaRPr lang="en-GB" sz="2000" smtClean="0"/>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Etc.</a:t>
            </a:r>
          </a:p>
        </p:txBody>
      </p:sp>
      <p:sp>
        <p:nvSpPr>
          <p:cNvPr id="322564" name="Rectangle 4"/>
          <p:cNvSpPr>
            <a:spLocks noGrp="1" noChangeArrowheads="1"/>
          </p:cNvSpPr>
          <p:nvPr>
            <p:ph type="body" idx="2"/>
          </p:nvPr>
        </p:nvSpPr>
        <p:spPr>
          <a:xfrm>
            <a:off x="4953000" y="1219200"/>
            <a:ext cx="3810000" cy="48783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41313" indent="-341313" defTabSz="457200" eaLnBrk="1" hangingPunct="1">
              <a:lnSpc>
                <a:spcPct val="93000"/>
              </a:lnSpc>
              <a:spcBef>
                <a:spcPts val="600"/>
              </a:spcBef>
              <a:buFont typeface="Times New Roman" charset="0"/>
              <a:buNone/>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3000" u="sng" dirty="0" smtClean="0"/>
              <a:t>Phylogeny methods</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Bayesian MCMC </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Maximum parsimony </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solidFill>
                  <a:srgbClr val="0000FF"/>
                </a:solidFill>
              </a:rPr>
              <a:t>Maximum likelihood </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err="1" smtClean="0"/>
              <a:t>Neighbor</a:t>
            </a:r>
            <a:r>
              <a:rPr lang="en-GB" dirty="0" smtClean="0"/>
              <a:t> joining</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err="1" smtClean="0"/>
              <a:t>FastME</a:t>
            </a:r>
            <a:endParaRPr lang="en-GB" dirty="0" smtClean="0"/>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UPGMA</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Quartet puzzling</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Etc.</a:t>
            </a:r>
          </a:p>
        </p:txBody>
      </p:sp>
      <p:sp>
        <p:nvSpPr>
          <p:cNvPr id="322565" name="Text Box 5"/>
          <p:cNvSpPr txBox="1">
            <a:spLocks noChangeArrowheads="1"/>
          </p:cNvSpPr>
          <p:nvPr/>
        </p:nvSpPr>
        <p:spPr bwMode="auto">
          <a:xfrm>
            <a:off x="838200" y="6096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b="1" i="1" dirty="0" err="1">
                <a:solidFill>
                  <a:srgbClr val="0033CC"/>
                </a:solidFill>
              </a:rPr>
              <a:t>RAxML</a:t>
            </a:r>
            <a:r>
              <a:rPr lang="en-US" i="1" dirty="0"/>
              <a:t>: heuristic for large-scale ML optimization</a:t>
            </a:r>
            <a:endParaRPr lang="en-US" sz="2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3363" cy="6143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62466" name="Group 3"/>
          <p:cNvGrpSpPr>
            <a:grpSpLocks/>
          </p:cNvGrpSpPr>
          <p:nvPr/>
        </p:nvGrpSpPr>
        <p:grpSpPr bwMode="auto">
          <a:xfrm>
            <a:off x="685800" y="6172200"/>
            <a:ext cx="8208963" cy="460375"/>
            <a:chOff x="474" y="4298"/>
            <a:chExt cx="5700" cy="319"/>
          </a:xfrm>
        </p:grpSpPr>
        <p:sp>
          <p:nvSpPr>
            <p:cNvPr id="66564" name="Line 4"/>
            <p:cNvSpPr>
              <a:spLocks noChangeShapeType="1"/>
            </p:cNvSpPr>
            <p:nvPr/>
          </p:nvSpPr>
          <p:spPr bwMode="auto">
            <a:xfrm flipH="1">
              <a:off x="474" y="4298"/>
              <a:ext cx="5700" cy="1"/>
            </a:xfrm>
            <a:prstGeom prst="line">
              <a:avLst/>
            </a:prstGeom>
            <a:noFill/>
            <a:ln w="381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6565" name="Rectangle 5"/>
            <p:cNvSpPr>
              <a:spLocks noChangeArrowheads="1"/>
            </p:cNvSpPr>
            <p:nvPr/>
          </p:nvSpPr>
          <p:spPr bwMode="auto">
            <a:xfrm>
              <a:off x="564" y="4388"/>
              <a:ext cx="5389"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pPr algn="ctr" defTabSz="414338" eaLnBrk="1">
                <a:lnSpc>
                  <a:spcPct val="87000"/>
                </a:lnSpc>
                <a:buClr>
                  <a:srgbClr val="000000"/>
                </a:buClr>
                <a:buSzPct val="45000"/>
                <a:buFont typeface="Wingdings"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pPr>
              <a:r>
                <a:rPr lang="en-GB" dirty="0">
                  <a:solidFill>
                    <a:srgbClr val="000000"/>
                  </a:solidFill>
                  <a:cs typeface="Arial" charset="0"/>
                </a:rPr>
                <a:t>1000-taxon models, ordered by difficulty (Liu et al., 2009)</a:t>
              </a:r>
              <a:endParaRPr lang="en-GB" sz="1800" dirty="0">
                <a:solidFill>
                  <a:srgbClr val="000000"/>
                </a:solidFill>
                <a:cs typeface="Arial"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16935"/>
            <a:ext cx="7772400" cy="1143000"/>
          </a:xfrm>
        </p:spPr>
        <p:txBody>
          <a:bodyPr rIns="34290"/>
          <a:lstStyle/>
          <a:p>
            <a:pPr eaLnBrk="1" hangingPunct="1"/>
            <a:r>
              <a:rPr lang="en-US" dirty="0" smtClean="0">
                <a:latin typeface="Arial" charset="0"/>
                <a:ea typeface="ＭＳ Ｐゴシック" charset="0"/>
                <a:cs typeface="ＭＳ Ｐゴシック" charset="0"/>
              </a:rPr>
              <a:t>Re-aligning on a tree</a:t>
            </a:r>
            <a:endParaRPr lang="en-US" dirty="0">
              <a:latin typeface="Arial" charset="0"/>
              <a:ea typeface="ＭＳ Ｐゴシック" charset="0"/>
              <a:cs typeface="ＭＳ Ｐゴシック" charset="0"/>
            </a:endParaRPr>
          </a:p>
        </p:txBody>
      </p:sp>
      <p:grpSp>
        <p:nvGrpSpPr>
          <p:cNvPr id="78850" name="Group 3"/>
          <p:cNvGrpSpPr>
            <a:grpSpLocks/>
          </p:cNvGrpSpPr>
          <p:nvPr/>
        </p:nvGrpSpPr>
        <p:grpSpPr bwMode="auto">
          <a:xfrm>
            <a:off x="411163" y="1268413"/>
            <a:ext cx="2228850" cy="1681162"/>
            <a:chOff x="0" y="0"/>
            <a:chExt cx="1560" cy="1176"/>
          </a:xfrm>
        </p:grpSpPr>
        <p:grpSp>
          <p:nvGrpSpPr>
            <p:cNvPr id="78885" name="Group 4"/>
            <p:cNvGrpSpPr>
              <a:grpSpLocks/>
            </p:cNvGrpSpPr>
            <p:nvPr/>
          </p:nvGrpSpPr>
          <p:grpSpPr bwMode="auto">
            <a:xfrm>
              <a:off x="360" y="353"/>
              <a:ext cx="848" cy="472"/>
              <a:chOff x="0" y="0"/>
              <a:chExt cx="848" cy="472"/>
            </a:xfrm>
          </p:grpSpPr>
          <p:grpSp>
            <p:nvGrpSpPr>
              <p:cNvPr id="78894" name="Group 5"/>
              <p:cNvGrpSpPr>
                <a:grpSpLocks/>
              </p:cNvGrpSpPr>
              <p:nvPr/>
            </p:nvGrpSpPr>
            <p:grpSpPr bwMode="auto">
              <a:xfrm>
                <a:off x="0" y="0"/>
                <a:ext cx="219" cy="472"/>
                <a:chOff x="0" y="0"/>
                <a:chExt cx="219" cy="472"/>
              </a:xfrm>
            </p:grpSpPr>
            <p:sp>
              <p:nvSpPr>
                <p:cNvPr id="78899" name="Line 6"/>
                <p:cNvSpPr>
                  <a:spLocks noChangeShapeType="1"/>
                </p:cNvSpPr>
                <p:nvPr/>
              </p:nvSpPr>
              <p:spPr bwMode="auto">
                <a:xfrm>
                  <a:off x="0" y="0"/>
                  <a:ext cx="212" cy="24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78900" name="Line 7"/>
                <p:cNvSpPr>
                  <a:spLocks noChangeShapeType="1"/>
                </p:cNvSpPr>
                <p:nvPr/>
              </p:nvSpPr>
              <p:spPr bwMode="auto">
                <a:xfrm rot="10800000" flipH="1">
                  <a:off x="0" y="235"/>
                  <a:ext cx="212" cy="24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grpSp>
          <p:grpSp>
            <p:nvGrpSpPr>
              <p:cNvPr id="78895" name="Group 8"/>
              <p:cNvGrpSpPr>
                <a:grpSpLocks/>
              </p:cNvGrpSpPr>
              <p:nvPr/>
            </p:nvGrpSpPr>
            <p:grpSpPr bwMode="auto">
              <a:xfrm flipH="1">
                <a:off x="628" y="0"/>
                <a:ext cx="220" cy="471"/>
                <a:chOff x="0" y="0"/>
                <a:chExt cx="219" cy="471"/>
              </a:xfrm>
            </p:grpSpPr>
            <p:sp>
              <p:nvSpPr>
                <p:cNvPr id="78897" name="Line 9"/>
                <p:cNvSpPr>
                  <a:spLocks noChangeShapeType="1"/>
                </p:cNvSpPr>
                <p:nvPr/>
              </p:nvSpPr>
              <p:spPr bwMode="auto">
                <a:xfrm>
                  <a:off x="0" y="0"/>
                  <a:ext cx="212" cy="24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78898" name="Line 10"/>
                <p:cNvSpPr>
                  <a:spLocks noChangeShapeType="1"/>
                </p:cNvSpPr>
                <p:nvPr/>
              </p:nvSpPr>
              <p:spPr bwMode="auto">
                <a:xfrm rot="10800000" flipH="1">
                  <a:off x="0" y="235"/>
                  <a:ext cx="212" cy="24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grpSp>
          <p:sp>
            <p:nvSpPr>
              <p:cNvPr id="78896" name="Line 11"/>
              <p:cNvSpPr>
                <a:spLocks noChangeShapeType="1"/>
              </p:cNvSpPr>
              <p:nvPr/>
            </p:nvSpPr>
            <p:spPr bwMode="auto">
              <a:xfrm>
                <a:off x="219" y="236"/>
                <a:ext cx="4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grpSp>
        <p:sp>
          <p:nvSpPr>
            <p:cNvPr id="78886" name="AutoShape 12"/>
            <p:cNvSpPr>
              <a:spLocks/>
            </p:cNvSpPr>
            <p:nvPr/>
          </p:nvSpPr>
          <p:spPr bwMode="auto">
            <a:xfrm rot="16200000" flipH="1">
              <a:off x="24" y="800"/>
              <a:ext cx="360" cy="360"/>
            </a:xfrm>
            <a:prstGeom prst="rtTriangle">
              <a:avLst/>
            </a:prstGeom>
            <a:solidFill>
              <a:schemeClr val="accent1"/>
            </a:solidFill>
            <a:ln w="25400">
              <a:solidFill>
                <a:schemeClr val="tx1"/>
              </a:solidFill>
              <a:miter lim="800000"/>
              <a:headEnd/>
              <a:tailEnd/>
            </a:ln>
          </p:spPr>
          <p:txBody>
            <a:bodyPr lIns="0" tIns="0" rIns="0" bIns="0" anchor="ctr"/>
            <a:lstStyle/>
            <a:p>
              <a:endParaRPr lang="en-US"/>
            </a:p>
          </p:txBody>
        </p:sp>
        <p:sp>
          <p:nvSpPr>
            <p:cNvPr id="78887" name="AutoShape 13"/>
            <p:cNvSpPr>
              <a:spLocks/>
            </p:cNvSpPr>
            <p:nvPr/>
          </p:nvSpPr>
          <p:spPr bwMode="auto">
            <a:xfrm rot="-5400000">
              <a:off x="0" y="0"/>
              <a:ext cx="360" cy="360"/>
            </a:xfrm>
            <a:prstGeom prst="rtTriangle">
              <a:avLst/>
            </a:prstGeom>
            <a:solidFill>
              <a:schemeClr val="accent1"/>
            </a:solidFill>
            <a:ln w="25400">
              <a:solidFill>
                <a:schemeClr val="tx1"/>
              </a:solidFill>
              <a:miter lim="800000"/>
              <a:headEnd/>
              <a:tailEnd/>
            </a:ln>
          </p:spPr>
          <p:txBody>
            <a:bodyPr lIns="0" tIns="0" rIns="0" bIns="0" anchor="ctr"/>
            <a:lstStyle/>
            <a:p>
              <a:endParaRPr lang="en-US"/>
            </a:p>
          </p:txBody>
        </p:sp>
        <p:sp>
          <p:nvSpPr>
            <p:cNvPr id="78888" name="AutoShape 14"/>
            <p:cNvSpPr>
              <a:spLocks/>
            </p:cNvSpPr>
            <p:nvPr/>
          </p:nvSpPr>
          <p:spPr bwMode="auto">
            <a:xfrm rot="5400000" flipH="1">
              <a:off x="1200" y="0"/>
              <a:ext cx="360" cy="360"/>
            </a:xfrm>
            <a:prstGeom prst="rtTriangle">
              <a:avLst/>
            </a:prstGeom>
            <a:solidFill>
              <a:schemeClr val="accent1"/>
            </a:solidFill>
            <a:ln w="25400">
              <a:solidFill>
                <a:schemeClr val="tx1"/>
              </a:solidFill>
              <a:miter lim="800000"/>
              <a:headEnd/>
              <a:tailEnd/>
            </a:ln>
          </p:spPr>
          <p:txBody>
            <a:bodyPr lIns="0" tIns="0" rIns="0" bIns="0" anchor="ctr"/>
            <a:lstStyle/>
            <a:p>
              <a:endParaRPr lang="en-US"/>
            </a:p>
          </p:txBody>
        </p:sp>
        <p:sp>
          <p:nvSpPr>
            <p:cNvPr id="78889" name="AutoShape 15"/>
            <p:cNvSpPr>
              <a:spLocks/>
            </p:cNvSpPr>
            <p:nvPr/>
          </p:nvSpPr>
          <p:spPr bwMode="auto">
            <a:xfrm rot="5400000">
              <a:off x="1192" y="816"/>
              <a:ext cx="360" cy="360"/>
            </a:xfrm>
            <a:prstGeom prst="rtTriangle">
              <a:avLst/>
            </a:prstGeom>
            <a:solidFill>
              <a:schemeClr val="accent1"/>
            </a:solidFill>
            <a:ln w="25400">
              <a:solidFill>
                <a:schemeClr val="tx1"/>
              </a:solidFill>
              <a:miter lim="800000"/>
              <a:headEnd/>
              <a:tailEnd/>
            </a:ln>
          </p:spPr>
          <p:txBody>
            <a:bodyPr lIns="0" tIns="0" rIns="0" bIns="0" anchor="ctr"/>
            <a:lstStyle/>
            <a:p>
              <a:endParaRPr lang="en-US"/>
            </a:p>
          </p:txBody>
        </p:sp>
        <p:sp>
          <p:nvSpPr>
            <p:cNvPr id="78890" name="Rectangle 16"/>
            <p:cNvSpPr>
              <a:spLocks/>
            </p:cNvSpPr>
            <p:nvPr/>
          </p:nvSpPr>
          <p:spPr bwMode="auto">
            <a:xfrm>
              <a:off x="112" y="96"/>
              <a:ext cx="27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spcBef>
                  <a:spcPts val="1175"/>
                </a:spcBef>
              </a:pPr>
              <a:r>
                <a:rPr lang="en-US" sz="2000">
                  <a:latin typeface="Baskerville" charset="0"/>
                  <a:cs typeface="Baskerville" charset="0"/>
                  <a:sym typeface="Baskerville" charset="0"/>
                </a:rPr>
                <a:t>A</a:t>
              </a:r>
            </a:p>
          </p:txBody>
        </p:sp>
        <p:sp>
          <p:nvSpPr>
            <p:cNvPr id="78891" name="Rectangle 17"/>
            <p:cNvSpPr>
              <a:spLocks/>
            </p:cNvSpPr>
            <p:nvPr/>
          </p:nvSpPr>
          <p:spPr bwMode="auto">
            <a:xfrm>
              <a:off x="172" y="782"/>
              <a:ext cx="2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spcBef>
                  <a:spcPts val="1175"/>
                </a:spcBef>
              </a:pPr>
              <a:r>
                <a:rPr lang="en-US" sz="2000">
                  <a:latin typeface="Baskerville" charset="0"/>
                  <a:cs typeface="Baskerville" charset="0"/>
                  <a:sym typeface="Baskerville" charset="0"/>
                </a:rPr>
                <a:t>B</a:t>
              </a:r>
            </a:p>
          </p:txBody>
        </p:sp>
        <p:sp>
          <p:nvSpPr>
            <p:cNvPr id="78892" name="Rectangle 18"/>
            <p:cNvSpPr>
              <a:spLocks/>
            </p:cNvSpPr>
            <p:nvPr/>
          </p:nvSpPr>
          <p:spPr bwMode="auto">
            <a:xfrm>
              <a:off x="1165" y="784"/>
              <a:ext cx="27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spcBef>
                  <a:spcPts val="1175"/>
                </a:spcBef>
              </a:pPr>
              <a:r>
                <a:rPr lang="en-US" sz="2000">
                  <a:latin typeface="Baskerville" charset="0"/>
                  <a:cs typeface="Baskerville" charset="0"/>
                  <a:sym typeface="Baskerville" charset="0"/>
                </a:rPr>
                <a:t>D</a:t>
              </a:r>
            </a:p>
          </p:txBody>
        </p:sp>
        <p:sp>
          <p:nvSpPr>
            <p:cNvPr id="78893" name="Rectangle 19"/>
            <p:cNvSpPr>
              <a:spLocks/>
            </p:cNvSpPr>
            <p:nvPr/>
          </p:nvSpPr>
          <p:spPr bwMode="auto">
            <a:xfrm>
              <a:off x="1144" y="96"/>
              <a:ext cx="271"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spcBef>
                  <a:spcPts val="1175"/>
                </a:spcBef>
              </a:pPr>
              <a:r>
                <a:rPr lang="en-US" sz="2000">
                  <a:latin typeface="Baskerville" charset="0"/>
                  <a:cs typeface="Baskerville" charset="0"/>
                  <a:sym typeface="Baskerville" charset="0"/>
                </a:rPr>
                <a:t>C</a:t>
              </a:r>
            </a:p>
          </p:txBody>
        </p:sp>
      </p:grpSp>
      <p:sp>
        <p:nvSpPr>
          <p:cNvPr id="78851" name="Line 20"/>
          <p:cNvSpPr>
            <a:spLocks noChangeShapeType="1"/>
          </p:cNvSpPr>
          <p:nvPr/>
        </p:nvSpPr>
        <p:spPr bwMode="auto">
          <a:xfrm flipH="1">
            <a:off x="2822575" y="2103438"/>
            <a:ext cx="2686050"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78852" name="Rectangle 21"/>
          <p:cNvSpPr>
            <a:spLocks/>
          </p:cNvSpPr>
          <p:nvPr/>
        </p:nvSpPr>
        <p:spPr bwMode="auto">
          <a:xfrm>
            <a:off x="6421438" y="5372100"/>
            <a:ext cx="20796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Merge </a:t>
            </a:r>
          </a:p>
          <a:p>
            <a:pPr algn="ctr" defTabSz="822325" eaLnBrk="1" hangingPunct="1"/>
            <a:r>
              <a:rPr lang="en-US" sz="2700">
                <a:latin typeface="Baskerville" charset="0"/>
                <a:cs typeface="Baskerville" charset="0"/>
                <a:sym typeface="Baskerville" charset="0"/>
              </a:rPr>
              <a:t>sub-alignments</a:t>
            </a:r>
          </a:p>
        </p:txBody>
      </p:sp>
      <p:sp>
        <p:nvSpPr>
          <p:cNvPr id="78853" name="Rectangle 22"/>
          <p:cNvSpPr>
            <a:spLocks/>
          </p:cNvSpPr>
          <p:nvPr/>
        </p:nvSpPr>
        <p:spPr bwMode="auto">
          <a:xfrm>
            <a:off x="923925" y="5178425"/>
            <a:ext cx="234315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Estimate ML tree on merged alignment</a:t>
            </a:r>
          </a:p>
        </p:txBody>
      </p:sp>
      <p:sp>
        <p:nvSpPr>
          <p:cNvPr id="78854" name="Line 23"/>
          <p:cNvSpPr>
            <a:spLocks noChangeShapeType="1"/>
          </p:cNvSpPr>
          <p:nvPr/>
        </p:nvSpPr>
        <p:spPr bwMode="auto">
          <a:xfrm rot="10800000" flipH="1">
            <a:off x="5611813" y="5143500"/>
            <a:ext cx="2046287" cy="650875"/>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78855" name="Line 24"/>
          <p:cNvSpPr>
            <a:spLocks noChangeShapeType="1"/>
          </p:cNvSpPr>
          <p:nvPr/>
        </p:nvSpPr>
        <p:spPr bwMode="auto">
          <a:xfrm rot="10800000">
            <a:off x="6240463" y="2800350"/>
            <a:ext cx="1063625" cy="1017588"/>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78856" name="Rectangle 25"/>
          <p:cNvSpPr>
            <a:spLocks/>
          </p:cNvSpPr>
          <p:nvPr/>
        </p:nvSpPr>
        <p:spPr bwMode="auto">
          <a:xfrm>
            <a:off x="2743200" y="1676400"/>
            <a:ext cx="26162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Decompose dataset</a:t>
            </a:r>
          </a:p>
        </p:txBody>
      </p:sp>
      <p:sp>
        <p:nvSpPr>
          <p:cNvPr id="421914" name="Rectangle 26"/>
          <p:cNvSpPr>
            <a:spLocks/>
          </p:cNvSpPr>
          <p:nvPr/>
        </p:nvSpPr>
        <p:spPr bwMode="auto">
          <a:xfrm>
            <a:off x="5680075" y="1577975"/>
            <a:ext cx="481013" cy="479425"/>
          </a:xfrm>
          <a:prstGeom prst="rect">
            <a:avLst/>
          </a:prstGeom>
          <a:solidFill>
            <a:schemeClr val="accent1"/>
          </a:solidFill>
          <a:ln w="63500">
            <a:solidFill>
              <a:srgbClr val="1800FF"/>
            </a:solidFill>
            <a:miter lim="800000"/>
            <a:headEnd/>
            <a:tailEnd/>
          </a:ln>
        </p:spPr>
        <p:txBody>
          <a:bodyPr lIns="0" tIns="0" rIns="0" bIns="0" anchor="ctr"/>
          <a:lstStyle/>
          <a:p>
            <a:pPr algn="ctr" defTabSz="822325" eaLnBrk="1" hangingPunct="1">
              <a:defRPr/>
            </a:pPr>
            <a:r>
              <a:rPr lang="en-US" sz="2500">
                <a:solidFill>
                  <a:srgbClr val="3100ED"/>
                </a:solidFill>
                <a:effectLst>
                  <a:outerShdw blurRad="38100" dist="38100" dir="2700000" algn="tl">
                    <a:srgbClr val="000000"/>
                  </a:outerShdw>
                </a:effectLst>
                <a:latin typeface="Gill Sans" charset="0"/>
                <a:cs typeface="Gill Sans" charset="0"/>
                <a:sym typeface="Gill Sans" charset="0"/>
              </a:rPr>
              <a:t>A</a:t>
            </a:r>
          </a:p>
        </p:txBody>
      </p:sp>
      <p:sp>
        <p:nvSpPr>
          <p:cNvPr id="421915" name="Rectangle 27"/>
          <p:cNvSpPr>
            <a:spLocks/>
          </p:cNvSpPr>
          <p:nvPr/>
        </p:nvSpPr>
        <p:spPr bwMode="auto">
          <a:xfrm>
            <a:off x="6275388" y="1577975"/>
            <a:ext cx="479425" cy="479425"/>
          </a:xfrm>
          <a:prstGeom prst="rect">
            <a:avLst/>
          </a:prstGeom>
          <a:solidFill>
            <a:schemeClr val="accent1"/>
          </a:solidFill>
          <a:ln w="63500">
            <a:solidFill>
              <a:srgbClr val="1800FF"/>
            </a:solidFill>
            <a:miter lim="800000"/>
            <a:headEnd/>
            <a:tailEnd/>
          </a:ln>
        </p:spPr>
        <p:txBody>
          <a:bodyPr lIns="0" tIns="0" rIns="0" bIns="0" anchor="ctr"/>
          <a:lstStyle/>
          <a:p>
            <a:pPr algn="ctr" defTabSz="822325" eaLnBrk="1" hangingPunct="1">
              <a:defRPr/>
            </a:pPr>
            <a:r>
              <a:rPr lang="en-US" sz="2500">
                <a:solidFill>
                  <a:srgbClr val="3100ED"/>
                </a:solidFill>
                <a:effectLst>
                  <a:outerShdw blurRad="38100" dist="38100" dir="2700000" algn="tl">
                    <a:srgbClr val="000000"/>
                  </a:outerShdw>
                </a:effectLst>
                <a:latin typeface="Gill Sans" charset="0"/>
                <a:cs typeface="Gill Sans" charset="0"/>
                <a:sym typeface="Gill Sans" charset="0"/>
              </a:rPr>
              <a:t>B</a:t>
            </a:r>
          </a:p>
        </p:txBody>
      </p:sp>
      <p:sp>
        <p:nvSpPr>
          <p:cNvPr id="421916" name="Rectangle 28"/>
          <p:cNvSpPr>
            <a:spLocks/>
          </p:cNvSpPr>
          <p:nvPr/>
        </p:nvSpPr>
        <p:spPr bwMode="auto">
          <a:xfrm>
            <a:off x="5680075" y="2160588"/>
            <a:ext cx="481013" cy="479425"/>
          </a:xfrm>
          <a:prstGeom prst="rect">
            <a:avLst/>
          </a:prstGeom>
          <a:solidFill>
            <a:schemeClr val="accent1"/>
          </a:solidFill>
          <a:ln w="63500">
            <a:solidFill>
              <a:srgbClr val="1800FF"/>
            </a:solidFill>
            <a:miter lim="800000"/>
            <a:headEnd/>
            <a:tailEnd/>
          </a:ln>
        </p:spPr>
        <p:txBody>
          <a:bodyPr lIns="0" tIns="0" rIns="0" bIns="0" anchor="ctr"/>
          <a:lstStyle/>
          <a:p>
            <a:pPr algn="ctr" defTabSz="822325" eaLnBrk="1" hangingPunct="1">
              <a:defRPr/>
            </a:pPr>
            <a:r>
              <a:rPr lang="en-US" sz="2500">
                <a:solidFill>
                  <a:srgbClr val="3100ED"/>
                </a:solidFill>
                <a:effectLst>
                  <a:outerShdw blurRad="38100" dist="38100" dir="2700000" algn="tl">
                    <a:srgbClr val="000000"/>
                  </a:outerShdw>
                </a:effectLst>
                <a:latin typeface="Gill Sans" charset="0"/>
                <a:cs typeface="Gill Sans" charset="0"/>
                <a:sym typeface="Gill Sans" charset="0"/>
              </a:rPr>
              <a:t>C</a:t>
            </a:r>
          </a:p>
        </p:txBody>
      </p:sp>
      <p:sp>
        <p:nvSpPr>
          <p:cNvPr id="421917" name="Rectangle 29"/>
          <p:cNvSpPr>
            <a:spLocks/>
          </p:cNvSpPr>
          <p:nvPr/>
        </p:nvSpPr>
        <p:spPr bwMode="auto">
          <a:xfrm>
            <a:off x="6275388" y="2160588"/>
            <a:ext cx="479425" cy="479425"/>
          </a:xfrm>
          <a:prstGeom prst="rect">
            <a:avLst/>
          </a:prstGeom>
          <a:solidFill>
            <a:schemeClr val="accent1"/>
          </a:solidFill>
          <a:ln w="63500">
            <a:solidFill>
              <a:srgbClr val="1800FF"/>
            </a:solidFill>
            <a:miter lim="800000"/>
            <a:headEnd/>
            <a:tailEnd/>
          </a:ln>
        </p:spPr>
        <p:txBody>
          <a:bodyPr lIns="0" tIns="0" rIns="0" bIns="0" anchor="ctr"/>
          <a:lstStyle/>
          <a:p>
            <a:pPr algn="ctr" defTabSz="822325" eaLnBrk="1" hangingPunct="1">
              <a:defRPr/>
            </a:pPr>
            <a:r>
              <a:rPr lang="en-US" sz="2500">
                <a:solidFill>
                  <a:srgbClr val="3100ED"/>
                </a:solidFill>
                <a:effectLst>
                  <a:outerShdw blurRad="38100" dist="38100" dir="2700000" algn="tl">
                    <a:srgbClr val="000000"/>
                  </a:outerShdw>
                </a:effectLst>
                <a:latin typeface="Gill Sans" charset="0"/>
                <a:cs typeface="Gill Sans" charset="0"/>
                <a:sym typeface="Gill Sans" charset="0"/>
              </a:rPr>
              <a:t>D</a:t>
            </a:r>
          </a:p>
        </p:txBody>
      </p:sp>
      <p:sp>
        <p:nvSpPr>
          <p:cNvPr id="78861" name="Rectangle 30"/>
          <p:cNvSpPr>
            <a:spLocks/>
          </p:cNvSpPr>
          <p:nvPr/>
        </p:nvSpPr>
        <p:spPr bwMode="auto">
          <a:xfrm>
            <a:off x="6716713" y="2549525"/>
            <a:ext cx="187483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Align subproblems</a:t>
            </a:r>
          </a:p>
        </p:txBody>
      </p:sp>
      <p:sp>
        <p:nvSpPr>
          <p:cNvPr id="421919" name="Rectangle 31"/>
          <p:cNvSpPr>
            <a:spLocks/>
          </p:cNvSpPr>
          <p:nvPr/>
        </p:nvSpPr>
        <p:spPr bwMode="auto">
          <a:xfrm>
            <a:off x="7108825" y="3921125"/>
            <a:ext cx="481013" cy="479425"/>
          </a:xfrm>
          <a:prstGeom prst="rect">
            <a:avLst/>
          </a:prstGeom>
          <a:solidFill>
            <a:schemeClr val="accent1"/>
          </a:solidFill>
          <a:ln w="63500">
            <a:solidFill>
              <a:srgbClr val="FF0000"/>
            </a:solidFill>
            <a:miter lim="800000"/>
            <a:headEnd/>
            <a:tailEnd/>
          </a:ln>
        </p:spPr>
        <p:txBody>
          <a:bodyPr lIns="0" tIns="0" rIns="0" bIns="0" anchor="ctr"/>
          <a:lstStyle/>
          <a:p>
            <a:pPr algn="ctr" defTabSz="822325" eaLnBrk="1" hangingPunct="1">
              <a:defRPr/>
            </a:pPr>
            <a:r>
              <a:rPr lang="en-US" sz="2500">
                <a:solidFill>
                  <a:srgbClr val="FF0000"/>
                </a:solidFill>
                <a:effectLst>
                  <a:outerShdw blurRad="38100" dist="38100" dir="2700000" algn="tl">
                    <a:srgbClr val="000000"/>
                  </a:outerShdw>
                </a:effectLst>
                <a:latin typeface="Gill Sans" charset="0"/>
                <a:cs typeface="Gill Sans" charset="0"/>
                <a:sym typeface="Gill Sans" charset="0"/>
              </a:rPr>
              <a:t>A</a:t>
            </a:r>
          </a:p>
        </p:txBody>
      </p:sp>
      <p:sp>
        <p:nvSpPr>
          <p:cNvPr id="421920" name="Rectangle 32"/>
          <p:cNvSpPr>
            <a:spLocks/>
          </p:cNvSpPr>
          <p:nvPr/>
        </p:nvSpPr>
        <p:spPr bwMode="auto">
          <a:xfrm>
            <a:off x="7704138" y="3921125"/>
            <a:ext cx="479425" cy="479425"/>
          </a:xfrm>
          <a:prstGeom prst="rect">
            <a:avLst/>
          </a:prstGeom>
          <a:solidFill>
            <a:schemeClr val="accent1"/>
          </a:solidFill>
          <a:ln w="63500">
            <a:solidFill>
              <a:srgbClr val="FF0000"/>
            </a:solidFill>
            <a:miter lim="800000"/>
            <a:headEnd/>
            <a:tailEnd/>
          </a:ln>
        </p:spPr>
        <p:txBody>
          <a:bodyPr lIns="0" tIns="0" rIns="0" bIns="0" anchor="ctr"/>
          <a:lstStyle/>
          <a:p>
            <a:pPr algn="ctr" defTabSz="822325" eaLnBrk="1" hangingPunct="1">
              <a:defRPr/>
            </a:pPr>
            <a:r>
              <a:rPr lang="en-US" sz="2500">
                <a:solidFill>
                  <a:srgbClr val="FF0000"/>
                </a:solidFill>
                <a:effectLst>
                  <a:outerShdw blurRad="38100" dist="38100" dir="2700000" algn="tl">
                    <a:srgbClr val="000000"/>
                  </a:outerShdw>
                </a:effectLst>
                <a:latin typeface="Gill Sans" charset="0"/>
                <a:cs typeface="Gill Sans" charset="0"/>
                <a:sym typeface="Gill Sans" charset="0"/>
              </a:rPr>
              <a:t>B</a:t>
            </a:r>
          </a:p>
        </p:txBody>
      </p:sp>
      <p:sp>
        <p:nvSpPr>
          <p:cNvPr id="421921" name="Rectangle 33"/>
          <p:cNvSpPr>
            <a:spLocks/>
          </p:cNvSpPr>
          <p:nvPr/>
        </p:nvSpPr>
        <p:spPr bwMode="auto">
          <a:xfrm>
            <a:off x="7108825" y="4503738"/>
            <a:ext cx="481013" cy="479425"/>
          </a:xfrm>
          <a:prstGeom prst="rect">
            <a:avLst/>
          </a:prstGeom>
          <a:solidFill>
            <a:schemeClr val="accent1"/>
          </a:solidFill>
          <a:ln w="63500">
            <a:solidFill>
              <a:srgbClr val="FF0000"/>
            </a:solidFill>
            <a:miter lim="800000"/>
            <a:headEnd/>
            <a:tailEnd/>
          </a:ln>
        </p:spPr>
        <p:txBody>
          <a:bodyPr lIns="0" tIns="0" rIns="0" bIns="0" anchor="ctr"/>
          <a:lstStyle/>
          <a:p>
            <a:pPr algn="ctr" defTabSz="822325" eaLnBrk="1" hangingPunct="1">
              <a:defRPr/>
            </a:pPr>
            <a:r>
              <a:rPr lang="en-US" sz="2500">
                <a:solidFill>
                  <a:srgbClr val="FF0000"/>
                </a:solidFill>
                <a:effectLst>
                  <a:outerShdw blurRad="38100" dist="38100" dir="2700000" algn="tl">
                    <a:srgbClr val="000000"/>
                  </a:outerShdw>
                </a:effectLst>
                <a:latin typeface="Gill Sans" charset="0"/>
                <a:cs typeface="Gill Sans" charset="0"/>
                <a:sym typeface="Gill Sans" charset="0"/>
              </a:rPr>
              <a:t>C</a:t>
            </a:r>
          </a:p>
        </p:txBody>
      </p:sp>
      <p:sp>
        <p:nvSpPr>
          <p:cNvPr id="421922" name="Rectangle 34"/>
          <p:cNvSpPr>
            <a:spLocks/>
          </p:cNvSpPr>
          <p:nvPr/>
        </p:nvSpPr>
        <p:spPr bwMode="auto">
          <a:xfrm>
            <a:off x="7704138" y="4503738"/>
            <a:ext cx="479425" cy="479425"/>
          </a:xfrm>
          <a:prstGeom prst="rect">
            <a:avLst/>
          </a:prstGeom>
          <a:solidFill>
            <a:schemeClr val="accent1"/>
          </a:solidFill>
          <a:ln w="63500">
            <a:solidFill>
              <a:srgbClr val="FF0000"/>
            </a:solidFill>
            <a:miter lim="800000"/>
            <a:headEnd/>
            <a:tailEnd/>
          </a:ln>
        </p:spPr>
        <p:txBody>
          <a:bodyPr lIns="0" tIns="0" rIns="0" bIns="0" anchor="ctr"/>
          <a:lstStyle/>
          <a:p>
            <a:pPr algn="ctr" defTabSz="822325" eaLnBrk="1" hangingPunct="1">
              <a:defRPr/>
            </a:pPr>
            <a:r>
              <a:rPr lang="en-US" sz="2500">
                <a:solidFill>
                  <a:srgbClr val="FF0000"/>
                </a:solidFill>
                <a:effectLst>
                  <a:outerShdw blurRad="38100" dist="38100" dir="2700000" algn="tl">
                    <a:srgbClr val="000000"/>
                  </a:outerShdw>
                </a:effectLst>
                <a:latin typeface="Gill Sans" charset="0"/>
                <a:cs typeface="Gill Sans" charset="0"/>
                <a:sym typeface="Gill Sans" charset="0"/>
              </a:rPr>
              <a:t>D</a:t>
            </a:r>
          </a:p>
        </p:txBody>
      </p:sp>
      <p:sp>
        <p:nvSpPr>
          <p:cNvPr id="421923" name="Rectangle 35"/>
          <p:cNvSpPr>
            <a:spLocks/>
          </p:cNvSpPr>
          <p:nvPr/>
        </p:nvSpPr>
        <p:spPr bwMode="auto">
          <a:xfrm>
            <a:off x="4137025" y="5314950"/>
            <a:ext cx="1406525" cy="936625"/>
          </a:xfrm>
          <a:prstGeom prst="rect">
            <a:avLst/>
          </a:prstGeom>
          <a:noFill/>
          <a:ln w="63500">
            <a:solidFill>
              <a:srgbClr val="77006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defTabSz="822325" eaLnBrk="1" hangingPunct="1">
              <a:defRPr/>
            </a:pPr>
            <a:r>
              <a:rPr lang="en-US" sz="2500">
                <a:solidFill>
                  <a:srgbClr val="770065"/>
                </a:solidFill>
                <a:effectLst>
                  <a:outerShdw blurRad="38100" dist="38100" dir="2700000" algn="tl">
                    <a:srgbClr val="DDDDDD"/>
                  </a:outerShdw>
                </a:effectLst>
                <a:latin typeface="Gill Sans" charset="0"/>
                <a:cs typeface="Gill Sans" charset="0"/>
                <a:sym typeface="Gill Sans" charset="0"/>
              </a:rPr>
              <a:t>ABCD</a:t>
            </a:r>
          </a:p>
        </p:txBody>
      </p:sp>
      <p:sp>
        <p:nvSpPr>
          <p:cNvPr id="78867" name="Line 36"/>
          <p:cNvSpPr>
            <a:spLocks noChangeShapeType="1"/>
          </p:cNvSpPr>
          <p:nvPr/>
        </p:nvSpPr>
        <p:spPr bwMode="auto">
          <a:xfrm>
            <a:off x="2708275" y="4949825"/>
            <a:ext cx="1349375" cy="809625"/>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grpSp>
        <p:nvGrpSpPr>
          <p:cNvPr id="78868" name="Group 37"/>
          <p:cNvGrpSpPr>
            <a:grpSpLocks/>
          </p:cNvGrpSpPr>
          <p:nvPr/>
        </p:nvGrpSpPr>
        <p:grpSpPr bwMode="auto">
          <a:xfrm>
            <a:off x="876300" y="3657600"/>
            <a:ext cx="2058988" cy="1154113"/>
            <a:chOff x="133" y="-53"/>
            <a:chExt cx="1442" cy="808"/>
          </a:xfrm>
        </p:grpSpPr>
        <p:grpSp>
          <p:nvGrpSpPr>
            <p:cNvPr id="78870" name="Group 38"/>
            <p:cNvGrpSpPr>
              <a:grpSpLocks/>
            </p:cNvGrpSpPr>
            <p:nvPr/>
          </p:nvGrpSpPr>
          <p:grpSpPr bwMode="auto">
            <a:xfrm>
              <a:off x="133" y="-53"/>
              <a:ext cx="1442" cy="808"/>
              <a:chOff x="93" y="-70"/>
              <a:chExt cx="1441" cy="807"/>
            </a:xfrm>
          </p:grpSpPr>
          <p:grpSp>
            <p:nvGrpSpPr>
              <p:cNvPr id="78878" name="Group 39"/>
              <p:cNvGrpSpPr>
                <a:grpSpLocks/>
              </p:cNvGrpSpPr>
              <p:nvPr/>
            </p:nvGrpSpPr>
            <p:grpSpPr bwMode="auto">
              <a:xfrm>
                <a:off x="93" y="-70"/>
                <a:ext cx="347" cy="807"/>
                <a:chOff x="93" y="-70"/>
                <a:chExt cx="347" cy="807"/>
              </a:xfrm>
            </p:grpSpPr>
            <p:sp>
              <p:nvSpPr>
                <p:cNvPr id="78883" name="Line 40"/>
                <p:cNvSpPr>
                  <a:spLocks noChangeShapeType="1"/>
                </p:cNvSpPr>
                <p:nvPr/>
              </p:nvSpPr>
              <p:spPr bwMode="auto">
                <a:xfrm>
                  <a:off x="93" y="-70"/>
                  <a:ext cx="347" cy="39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84" name="Line 41"/>
                <p:cNvSpPr>
                  <a:spLocks noChangeShapeType="1"/>
                </p:cNvSpPr>
                <p:nvPr/>
              </p:nvSpPr>
              <p:spPr bwMode="auto">
                <a:xfrm rot="10800000" flipH="1">
                  <a:off x="93" y="339"/>
                  <a:ext cx="347" cy="39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8879" name="Group 42"/>
              <p:cNvGrpSpPr>
                <a:grpSpLocks/>
              </p:cNvGrpSpPr>
              <p:nvPr/>
            </p:nvGrpSpPr>
            <p:grpSpPr bwMode="auto">
              <a:xfrm flipH="1">
                <a:off x="1160" y="-41"/>
                <a:ext cx="374" cy="778"/>
                <a:chOff x="57" y="-41"/>
                <a:chExt cx="374" cy="778"/>
              </a:xfrm>
            </p:grpSpPr>
            <p:sp>
              <p:nvSpPr>
                <p:cNvPr id="78881" name="Line 43"/>
                <p:cNvSpPr>
                  <a:spLocks noChangeShapeType="1"/>
                </p:cNvSpPr>
                <p:nvPr/>
              </p:nvSpPr>
              <p:spPr bwMode="auto">
                <a:xfrm>
                  <a:off x="84" y="-41"/>
                  <a:ext cx="347" cy="39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82" name="Line 44"/>
                <p:cNvSpPr>
                  <a:spLocks noChangeShapeType="1"/>
                </p:cNvSpPr>
                <p:nvPr/>
              </p:nvSpPr>
              <p:spPr bwMode="auto">
                <a:xfrm rot="10800000" flipH="1">
                  <a:off x="57" y="339"/>
                  <a:ext cx="347" cy="39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8880" name="Line 45"/>
              <p:cNvSpPr>
                <a:spLocks noChangeShapeType="1"/>
              </p:cNvSpPr>
              <p:nvPr/>
            </p:nvSpPr>
            <p:spPr bwMode="auto">
              <a:xfrm>
                <a:off x="412" y="339"/>
                <a:ext cx="767" cy="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8871" name="Line 46"/>
            <p:cNvSpPr>
              <a:spLocks noChangeShapeType="1"/>
            </p:cNvSpPr>
            <p:nvPr/>
          </p:nvSpPr>
          <p:spPr bwMode="auto">
            <a:xfrm>
              <a:off x="688" y="0"/>
              <a:ext cx="0" cy="3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2" name="Line 47"/>
            <p:cNvSpPr>
              <a:spLocks noChangeShapeType="1"/>
            </p:cNvSpPr>
            <p:nvPr/>
          </p:nvSpPr>
          <p:spPr bwMode="auto">
            <a:xfrm>
              <a:off x="968" y="0"/>
              <a:ext cx="0" cy="3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3" name="Line 48"/>
            <p:cNvSpPr>
              <a:spLocks noChangeShapeType="1"/>
            </p:cNvSpPr>
            <p:nvPr/>
          </p:nvSpPr>
          <p:spPr bwMode="auto">
            <a:xfrm>
              <a:off x="1227" y="0"/>
              <a:ext cx="176" cy="15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4" name="Line 49"/>
            <p:cNvSpPr>
              <a:spLocks noChangeShapeType="1"/>
            </p:cNvSpPr>
            <p:nvPr/>
          </p:nvSpPr>
          <p:spPr bwMode="auto">
            <a:xfrm>
              <a:off x="144" y="408"/>
              <a:ext cx="176" cy="15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5" name="Line 50"/>
            <p:cNvSpPr>
              <a:spLocks noChangeShapeType="1"/>
            </p:cNvSpPr>
            <p:nvPr/>
          </p:nvSpPr>
          <p:spPr bwMode="auto">
            <a:xfrm>
              <a:off x="832" y="352"/>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6" name="Line 51"/>
            <p:cNvSpPr>
              <a:spLocks noChangeShapeType="1"/>
            </p:cNvSpPr>
            <p:nvPr/>
          </p:nvSpPr>
          <p:spPr bwMode="auto">
            <a:xfrm>
              <a:off x="832" y="536"/>
              <a:ext cx="176" cy="15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7" name="Line 52"/>
            <p:cNvSpPr>
              <a:spLocks noChangeShapeType="1"/>
            </p:cNvSpPr>
            <p:nvPr/>
          </p:nvSpPr>
          <p:spPr bwMode="auto">
            <a:xfrm flipH="1">
              <a:off x="675" y="531"/>
              <a:ext cx="169" cy="16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213006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095375" y="392740"/>
            <a:ext cx="6953250" cy="1028700"/>
          </a:xfrm>
        </p:spPr>
        <p:txBody>
          <a:bodyPr/>
          <a:lstStyle/>
          <a:p>
            <a:r>
              <a:rPr lang="en-US" sz="4000" b="1" dirty="0" err="1" smtClean="0"/>
              <a:t>SATé</a:t>
            </a:r>
            <a:r>
              <a:rPr lang="en-US" sz="4000" b="1" dirty="0" smtClean="0"/>
              <a:t> and PASTA Algorithms</a:t>
            </a:r>
            <a:endParaRPr lang="en-US" sz="4000" dirty="0"/>
          </a:p>
        </p:txBody>
      </p:sp>
      <p:grpSp>
        <p:nvGrpSpPr>
          <p:cNvPr id="101379" name="Group 3"/>
          <p:cNvGrpSpPr>
            <a:grpSpLocks/>
          </p:cNvGrpSpPr>
          <p:nvPr/>
        </p:nvGrpSpPr>
        <p:grpSpPr bwMode="auto">
          <a:xfrm>
            <a:off x="304800" y="2667000"/>
            <a:ext cx="3911600" cy="1524000"/>
            <a:chOff x="192" y="1680"/>
            <a:chExt cx="2464" cy="960"/>
          </a:xfrm>
        </p:grpSpPr>
        <p:sp>
          <p:nvSpPr>
            <p:cNvPr id="101380" name="Text Box 4"/>
            <p:cNvSpPr txBox="1">
              <a:spLocks noChangeArrowheads="1"/>
            </p:cNvSpPr>
            <p:nvPr/>
          </p:nvSpPr>
          <p:spPr bwMode="auto">
            <a:xfrm>
              <a:off x="192" y="1872"/>
              <a:ext cx="172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atin typeface="Times" charset="0"/>
                </a:rPr>
                <a:t>Estimate ML tree on new alignment</a:t>
              </a:r>
            </a:p>
          </p:txBody>
        </p:sp>
        <p:sp>
          <p:nvSpPr>
            <p:cNvPr id="101381" name="Freeform 5"/>
            <p:cNvSpPr>
              <a:spLocks/>
            </p:cNvSpPr>
            <p:nvPr/>
          </p:nvSpPr>
          <p:spPr bwMode="auto">
            <a:xfrm rot="-10892108">
              <a:off x="1824" y="1680"/>
              <a:ext cx="832" cy="960"/>
            </a:xfrm>
            <a:custGeom>
              <a:avLst/>
              <a:gdLst>
                <a:gd name="T0" fmla="*/ 0 w 832"/>
                <a:gd name="T1" fmla="*/ 0 h 960"/>
                <a:gd name="T2" fmla="*/ 720 w 832"/>
                <a:gd name="T3" fmla="*/ 192 h 960"/>
                <a:gd name="T4" fmla="*/ 672 w 832"/>
                <a:gd name="T5" fmla="*/ 816 h 960"/>
                <a:gd name="T6" fmla="*/ 0 w 832"/>
                <a:gd name="T7" fmla="*/ 960 h 960"/>
              </a:gdLst>
              <a:ahLst/>
              <a:cxnLst>
                <a:cxn ang="0">
                  <a:pos x="T0" y="T1"/>
                </a:cxn>
                <a:cxn ang="0">
                  <a:pos x="T2" y="T3"/>
                </a:cxn>
                <a:cxn ang="0">
                  <a:pos x="T4" y="T5"/>
                </a:cxn>
                <a:cxn ang="0">
                  <a:pos x="T6" y="T7"/>
                </a:cxn>
              </a:cxnLst>
              <a:rect l="0" t="0" r="r" b="b"/>
              <a:pathLst>
                <a:path w="832" h="960">
                  <a:moveTo>
                    <a:pt x="0" y="0"/>
                  </a:moveTo>
                  <a:cubicBezTo>
                    <a:pt x="304" y="28"/>
                    <a:pt x="608" y="56"/>
                    <a:pt x="720" y="192"/>
                  </a:cubicBezTo>
                  <a:cubicBezTo>
                    <a:pt x="832" y="328"/>
                    <a:pt x="792" y="688"/>
                    <a:pt x="672" y="816"/>
                  </a:cubicBezTo>
                  <a:cubicBezTo>
                    <a:pt x="552" y="944"/>
                    <a:pt x="120" y="936"/>
                    <a:pt x="0" y="960"/>
                  </a:cubicBezTo>
                </a:path>
              </a:pathLst>
            </a:custGeom>
            <a:noFill/>
            <a:ln w="19050">
              <a:solidFill>
                <a:schemeClr val="tx1"/>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cxnSp>
        <p:nvCxnSpPr>
          <p:cNvPr id="101382" name="AutoShape 6"/>
          <p:cNvCxnSpPr>
            <a:cxnSpLocks noChangeShapeType="1"/>
            <a:stCxn id="101390" idx="3"/>
            <a:endCxn id="101390" idx="3"/>
          </p:cNvCxnSpPr>
          <p:nvPr/>
        </p:nvCxnSpPr>
        <p:spPr bwMode="auto">
          <a:xfrm>
            <a:off x="5486400" y="4152900"/>
            <a:ext cx="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01383" name="Group 7"/>
          <p:cNvGrpSpPr>
            <a:grpSpLocks/>
          </p:cNvGrpSpPr>
          <p:nvPr/>
        </p:nvGrpSpPr>
        <p:grpSpPr bwMode="auto">
          <a:xfrm>
            <a:off x="381000" y="1524000"/>
            <a:ext cx="5105400" cy="1371600"/>
            <a:chOff x="240" y="960"/>
            <a:chExt cx="3216" cy="864"/>
          </a:xfrm>
        </p:grpSpPr>
        <p:sp>
          <p:nvSpPr>
            <p:cNvPr id="101384" name="Rectangle 8"/>
            <p:cNvSpPr>
              <a:spLocks noChangeArrowheads="1"/>
            </p:cNvSpPr>
            <p:nvPr/>
          </p:nvSpPr>
          <p:spPr bwMode="auto">
            <a:xfrm>
              <a:off x="2688" y="1440"/>
              <a:ext cx="76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atin typeface="Times" charset="0"/>
                </a:rPr>
                <a:t>Tree</a:t>
              </a:r>
            </a:p>
          </p:txBody>
        </p:sp>
        <p:sp>
          <p:nvSpPr>
            <p:cNvPr id="101385" name="Line 9"/>
            <p:cNvSpPr>
              <a:spLocks noChangeShapeType="1"/>
            </p:cNvSpPr>
            <p:nvPr/>
          </p:nvSpPr>
          <p:spPr bwMode="auto">
            <a:xfrm>
              <a:off x="1296" y="1584"/>
              <a:ext cx="1392"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6" name="Text Box 10"/>
            <p:cNvSpPr txBox="1">
              <a:spLocks noChangeArrowheads="1"/>
            </p:cNvSpPr>
            <p:nvPr/>
          </p:nvSpPr>
          <p:spPr bwMode="auto">
            <a:xfrm>
              <a:off x="240" y="960"/>
              <a:ext cx="21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Times" charset="0"/>
                </a:rPr>
                <a:t>Obtain initial alignment and estimated ML tree</a:t>
              </a:r>
            </a:p>
          </p:txBody>
        </p:sp>
      </p:grpSp>
      <p:grpSp>
        <p:nvGrpSpPr>
          <p:cNvPr id="101387" name="Group 11"/>
          <p:cNvGrpSpPr>
            <a:grpSpLocks/>
          </p:cNvGrpSpPr>
          <p:nvPr/>
        </p:nvGrpSpPr>
        <p:grpSpPr bwMode="auto">
          <a:xfrm>
            <a:off x="3962400" y="2667000"/>
            <a:ext cx="5181600" cy="1828800"/>
            <a:chOff x="2496" y="1680"/>
            <a:chExt cx="3264" cy="1152"/>
          </a:xfrm>
        </p:grpSpPr>
        <p:sp>
          <p:nvSpPr>
            <p:cNvPr id="101388" name="Freeform 12"/>
            <p:cNvSpPr>
              <a:spLocks/>
            </p:cNvSpPr>
            <p:nvPr/>
          </p:nvSpPr>
          <p:spPr bwMode="auto">
            <a:xfrm>
              <a:off x="3456" y="1680"/>
              <a:ext cx="832" cy="960"/>
            </a:xfrm>
            <a:custGeom>
              <a:avLst/>
              <a:gdLst>
                <a:gd name="T0" fmla="*/ 0 w 832"/>
                <a:gd name="T1" fmla="*/ 0 h 960"/>
                <a:gd name="T2" fmla="*/ 720 w 832"/>
                <a:gd name="T3" fmla="*/ 192 h 960"/>
                <a:gd name="T4" fmla="*/ 672 w 832"/>
                <a:gd name="T5" fmla="*/ 816 h 960"/>
                <a:gd name="T6" fmla="*/ 0 w 832"/>
                <a:gd name="T7" fmla="*/ 960 h 960"/>
              </a:gdLst>
              <a:ahLst/>
              <a:cxnLst>
                <a:cxn ang="0">
                  <a:pos x="T0" y="T1"/>
                </a:cxn>
                <a:cxn ang="0">
                  <a:pos x="T2" y="T3"/>
                </a:cxn>
                <a:cxn ang="0">
                  <a:pos x="T4" y="T5"/>
                </a:cxn>
                <a:cxn ang="0">
                  <a:pos x="T6" y="T7"/>
                </a:cxn>
              </a:cxnLst>
              <a:rect l="0" t="0" r="r" b="b"/>
              <a:pathLst>
                <a:path w="832" h="960">
                  <a:moveTo>
                    <a:pt x="0" y="0"/>
                  </a:moveTo>
                  <a:cubicBezTo>
                    <a:pt x="304" y="28"/>
                    <a:pt x="608" y="56"/>
                    <a:pt x="720" y="192"/>
                  </a:cubicBezTo>
                  <a:cubicBezTo>
                    <a:pt x="832" y="328"/>
                    <a:pt x="792" y="688"/>
                    <a:pt x="672" y="816"/>
                  </a:cubicBezTo>
                  <a:cubicBezTo>
                    <a:pt x="552" y="944"/>
                    <a:pt x="120" y="936"/>
                    <a:pt x="0" y="960"/>
                  </a:cubicBezTo>
                </a:path>
              </a:pathLst>
            </a:custGeom>
            <a:noFill/>
            <a:ln w="19050">
              <a:solidFill>
                <a:schemeClr val="tx1"/>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9" name="Text Box 13"/>
            <p:cNvSpPr txBox="1">
              <a:spLocks noChangeArrowheads="1"/>
            </p:cNvSpPr>
            <p:nvPr/>
          </p:nvSpPr>
          <p:spPr bwMode="auto">
            <a:xfrm>
              <a:off x="4224" y="1728"/>
              <a:ext cx="153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800080"/>
                  </a:solidFill>
                  <a:latin typeface="Times" charset="0"/>
                </a:rPr>
                <a:t>Use tree to compute new alignment</a:t>
              </a:r>
            </a:p>
          </p:txBody>
        </p:sp>
        <p:sp>
          <p:nvSpPr>
            <p:cNvPr id="101390" name="Rectangle 14"/>
            <p:cNvSpPr>
              <a:spLocks noChangeArrowheads="1"/>
            </p:cNvSpPr>
            <p:nvPr/>
          </p:nvSpPr>
          <p:spPr bwMode="auto">
            <a:xfrm>
              <a:off x="2496" y="2400"/>
              <a:ext cx="96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atin typeface="Times" charset="0"/>
                </a:rPr>
                <a:t>Alignment</a:t>
              </a:r>
            </a:p>
          </p:txBody>
        </p:sp>
      </p:grpSp>
      <p:sp>
        <p:nvSpPr>
          <p:cNvPr id="101391" name="Text Box 15"/>
          <p:cNvSpPr txBox="1">
            <a:spLocks noChangeArrowheads="1"/>
          </p:cNvSpPr>
          <p:nvPr/>
        </p:nvSpPr>
        <p:spPr bwMode="auto">
          <a:xfrm>
            <a:off x="304800" y="5029200"/>
            <a:ext cx="85344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If new alignment/tree pair has worse ML score, realign using a different decomposition</a:t>
            </a:r>
          </a:p>
          <a:p>
            <a:pPr>
              <a:spcBef>
                <a:spcPct val="50000"/>
              </a:spcBef>
            </a:pPr>
            <a:r>
              <a:rPr lang="en-US"/>
              <a:t>Repeat until termination condition (typically, 24 hours)</a:t>
            </a:r>
          </a:p>
        </p:txBody>
      </p:sp>
    </p:spTree>
    <p:extLst>
      <p:ext uri="{BB962C8B-B14F-4D97-AF65-F5344CB8AC3E}">
        <p14:creationId xmlns:p14="http://schemas.microsoft.com/office/powerpoint/2010/main" val="1357371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3">
            <a:extLst>
              <a:ext uri="{28A0092B-C50C-407E-A947-70E740481C1C}">
                <a14:useLocalDpi xmlns:a14="http://schemas.microsoft.com/office/drawing/2010/main" val="0"/>
              </a:ext>
            </a:extLst>
          </a:blip>
          <a:srcRect b="50388"/>
          <a:stretch>
            <a:fillRect/>
          </a:stretch>
        </p:blipFill>
        <p:spPr bwMode="auto">
          <a:xfrm>
            <a:off x="0" y="730250"/>
            <a:ext cx="9123363" cy="3048000"/>
          </a:xfrm>
          <a:prstGeom prst="rect">
            <a:avLst/>
          </a:prstGeom>
          <a:noFill/>
          <a:ln>
            <a:noFill/>
          </a:ln>
          <a:effectLst/>
          <a:extLst>
            <a:ext uri="{909E8E84-426E-40dd-AFC4-6F175D3DCCD1}">
              <a14:hiddenFill xmlns:a14="http://schemas.microsoft.com/office/drawing/2010/main">
                <a:blipFill dpi="0" rotWithShape="0">
                  <a:blip/>
                  <a:srcRect b="5038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74754" name="Group 3"/>
          <p:cNvGrpSpPr>
            <a:grpSpLocks/>
          </p:cNvGrpSpPr>
          <p:nvPr/>
        </p:nvGrpSpPr>
        <p:grpSpPr bwMode="auto">
          <a:xfrm>
            <a:off x="682625" y="4159250"/>
            <a:ext cx="8216900" cy="452438"/>
            <a:chOff x="474" y="4298"/>
            <a:chExt cx="5706" cy="314"/>
          </a:xfrm>
        </p:grpSpPr>
        <p:sp>
          <p:nvSpPr>
            <p:cNvPr id="183300" name="Line 4"/>
            <p:cNvSpPr>
              <a:spLocks noChangeShapeType="1"/>
            </p:cNvSpPr>
            <p:nvPr/>
          </p:nvSpPr>
          <p:spPr bwMode="auto">
            <a:xfrm flipH="1">
              <a:off x="474" y="4298"/>
              <a:ext cx="5706" cy="1"/>
            </a:xfrm>
            <a:prstGeom prst="line">
              <a:avLst/>
            </a:prstGeom>
            <a:noFill/>
            <a:ln w="381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83301" name="Rectangle 5"/>
            <p:cNvSpPr>
              <a:spLocks noChangeArrowheads="1"/>
            </p:cNvSpPr>
            <p:nvPr/>
          </p:nvSpPr>
          <p:spPr bwMode="auto">
            <a:xfrm>
              <a:off x="1374" y="4392"/>
              <a:ext cx="3746"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pPr algn="ctr" defTabSz="414338" eaLnBrk="1">
                <a:lnSpc>
                  <a:spcPct val="87000"/>
                </a:lnSpc>
                <a:buClr>
                  <a:srgbClr val="000000"/>
                </a:buClr>
                <a:buSzPct val="45000"/>
                <a:buFont typeface="Wingdings"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pPr>
              <a:r>
                <a:rPr lang="en-GB">
                  <a:solidFill>
                    <a:srgbClr val="000000"/>
                  </a:solidFill>
                  <a:cs typeface="Arial" charset="0"/>
                </a:rPr>
                <a:t>1000 taxon models, ordered by difficulty</a:t>
              </a:r>
              <a:endParaRPr lang="en-GB" sz="1800">
                <a:solidFill>
                  <a:srgbClr val="000000"/>
                </a:solidFill>
                <a:cs typeface="Arial" charset="0"/>
              </a:endParaRPr>
            </a:p>
          </p:txBody>
        </p:sp>
      </p:grpSp>
      <p:sp>
        <p:nvSpPr>
          <p:cNvPr id="183302" name="Text Box 6"/>
          <p:cNvSpPr txBox="1">
            <a:spLocks noChangeArrowheads="1"/>
          </p:cNvSpPr>
          <p:nvPr/>
        </p:nvSpPr>
        <p:spPr bwMode="auto">
          <a:xfrm>
            <a:off x="2176976" y="5241060"/>
            <a:ext cx="518003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smtClean="0"/>
              <a:t>SATé-1 24 hour analysis</a:t>
            </a:r>
            <a:r>
              <a:rPr lang="en-US" dirty="0"/>
              <a:t>, on desktop machines</a:t>
            </a:r>
          </a:p>
          <a:p>
            <a:pPr eaLnBrk="1" hangingPunct="1">
              <a:spcBef>
                <a:spcPct val="50000"/>
              </a:spcBef>
              <a:defRPr/>
            </a:pPr>
            <a:r>
              <a:rPr lang="en-US" dirty="0"/>
              <a:t>(Similar improvements for biological datasets</a:t>
            </a:r>
            <a:r>
              <a:rPr lang="en-US" dirty="0" smtClean="0"/>
              <a:t>)</a:t>
            </a:r>
          </a:p>
          <a:p>
            <a:pPr>
              <a:spcBef>
                <a:spcPct val="50000"/>
              </a:spcBef>
              <a:defRPr/>
            </a:pPr>
            <a:r>
              <a:rPr lang="en-US" dirty="0" smtClean="0"/>
              <a:t>SATé-1 can analyze up to about 30,000 sequences.</a:t>
            </a:r>
            <a:endParaRPr lang="en-US" dirty="0"/>
          </a:p>
        </p:txBody>
      </p:sp>
      <p:sp>
        <p:nvSpPr>
          <p:cNvPr id="2" name="TextBox 1"/>
          <p:cNvSpPr txBox="1"/>
          <p:nvPr/>
        </p:nvSpPr>
        <p:spPr>
          <a:xfrm>
            <a:off x="2106454" y="201357"/>
            <a:ext cx="5458721" cy="523220"/>
          </a:xfrm>
          <a:prstGeom prst="rect">
            <a:avLst/>
          </a:prstGeom>
          <a:noFill/>
        </p:spPr>
        <p:txBody>
          <a:bodyPr wrap="none" rtlCol="0">
            <a:spAutoFit/>
          </a:bodyPr>
          <a:lstStyle/>
          <a:p>
            <a:r>
              <a:rPr lang="en-US" sz="2800" b="1" dirty="0" smtClean="0"/>
              <a:t>SATé-1 (Science 2009) performance</a:t>
            </a:r>
            <a:endParaRPr lang="en-US" sz="2800" b="1" dirty="0"/>
          </a:p>
        </p:txBody>
      </p:sp>
    </p:spTree>
    <p:extLst>
      <p:ext uri="{BB962C8B-B14F-4D97-AF65-F5344CB8AC3E}">
        <p14:creationId xmlns:p14="http://schemas.microsoft.com/office/powerpoint/2010/main" val="131806936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01" y="702636"/>
            <a:ext cx="8146930" cy="54747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76802" name="Group 3"/>
          <p:cNvGrpSpPr>
            <a:grpSpLocks/>
          </p:cNvGrpSpPr>
          <p:nvPr/>
        </p:nvGrpSpPr>
        <p:grpSpPr bwMode="auto">
          <a:xfrm>
            <a:off x="682625" y="6189663"/>
            <a:ext cx="8216900" cy="420687"/>
            <a:chOff x="474" y="4298"/>
            <a:chExt cx="5706" cy="292"/>
          </a:xfrm>
        </p:grpSpPr>
        <p:sp>
          <p:nvSpPr>
            <p:cNvPr id="70660" name="Line 4"/>
            <p:cNvSpPr>
              <a:spLocks noChangeShapeType="1"/>
            </p:cNvSpPr>
            <p:nvPr/>
          </p:nvSpPr>
          <p:spPr bwMode="auto">
            <a:xfrm flipH="1">
              <a:off x="474" y="4298"/>
              <a:ext cx="5706" cy="1"/>
            </a:xfrm>
            <a:prstGeom prst="line">
              <a:avLst/>
            </a:prstGeom>
            <a:noFill/>
            <a:ln w="381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pPr>
                <a:defRPr/>
              </a:pPr>
              <a:endParaRPr lang="en-US"/>
            </a:p>
          </p:txBody>
        </p:sp>
        <p:sp>
          <p:nvSpPr>
            <p:cNvPr id="70661" name="Rectangle 5"/>
            <p:cNvSpPr>
              <a:spLocks noChangeArrowheads="1"/>
            </p:cNvSpPr>
            <p:nvPr/>
          </p:nvSpPr>
          <p:spPr bwMode="auto">
            <a:xfrm>
              <a:off x="1895" y="4413"/>
              <a:ext cx="2700" cy="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pPr algn="ctr" defTabSz="414338" eaLnBrk="1">
                <a:lnSpc>
                  <a:spcPct val="93000"/>
                </a:lnSpc>
                <a:buClr>
                  <a:srgbClr val="000000"/>
                </a:buClr>
                <a:buSzPct val="45000"/>
                <a:buFont typeface="Wingdings" charset="0"/>
                <a:buNone/>
                <a:tabLst>
                  <a:tab pos="657225" algn="l"/>
                  <a:tab pos="1312863" algn="l"/>
                  <a:tab pos="1970088" algn="l"/>
                  <a:tab pos="2627313" algn="l"/>
                  <a:tab pos="3282950" algn="l"/>
                </a:tabLst>
                <a:defRPr/>
              </a:pPr>
              <a:r>
                <a:rPr lang="en-GB" sz="1800">
                  <a:solidFill>
                    <a:srgbClr val="000000"/>
                  </a:solidFill>
                  <a:cs typeface="Baskerville" charset="0"/>
                </a:rPr>
                <a:t>1000 taxon models ranked by difficulty</a:t>
              </a:r>
            </a:p>
          </p:txBody>
        </p:sp>
      </p:grpSp>
      <p:sp>
        <p:nvSpPr>
          <p:cNvPr id="2" name="TextBox 1"/>
          <p:cNvSpPr txBox="1"/>
          <p:nvPr/>
        </p:nvSpPr>
        <p:spPr>
          <a:xfrm>
            <a:off x="2199352" y="263321"/>
            <a:ext cx="4562818" cy="369332"/>
          </a:xfrm>
          <a:prstGeom prst="rect">
            <a:avLst/>
          </a:prstGeom>
          <a:noFill/>
        </p:spPr>
        <p:txBody>
          <a:bodyPr wrap="none" rtlCol="0">
            <a:spAutoFit/>
          </a:bodyPr>
          <a:lstStyle/>
          <a:p>
            <a:r>
              <a:rPr lang="en-US" b="1" dirty="0" smtClean="0"/>
              <a:t>SATé-1 and SATé-2 (Systematic Biology, 2012)</a:t>
            </a:r>
            <a:endParaRPr lang="en-US" b="1" dirty="0"/>
          </a:p>
        </p:txBody>
      </p:sp>
    </p:spTree>
    <p:extLst>
      <p:ext uri="{BB962C8B-B14F-4D97-AF65-F5344CB8AC3E}">
        <p14:creationId xmlns:p14="http://schemas.microsoft.com/office/powerpoint/2010/main" val="238646241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nature-reviews-tree-of-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26" y="1316600"/>
            <a:ext cx="3902535" cy="33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2"/>
          <p:cNvSpPr txBox="1">
            <a:spLocks noChangeArrowheads="1"/>
          </p:cNvSpPr>
          <p:nvPr/>
        </p:nvSpPr>
        <p:spPr bwMode="auto">
          <a:xfrm>
            <a:off x="1452690" y="418097"/>
            <a:ext cx="58436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smtClean="0"/>
              <a:t>Applications of Phylogenies</a:t>
            </a:r>
            <a:endParaRPr lang="en-US" sz="3600" dirty="0"/>
          </a:p>
        </p:txBody>
      </p:sp>
      <p:sp>
        <p:nvSpPr>
          <p:cNvPr id="2" name="TextBox 1"/>
          <p:cNvSpPr txBox="1"/>
          <p:nvPr/>
        </p:nvSpPr>
        <p:spPr>
          <a:xfrm>
            <a:off x="4360661" y="1218695"/>
            <a:ext cx="4659496" cy="2862323"/>
          </a:xfrm>
          <a:prstGeom prst="rect">
            <a:avLst/>
          </a:prstGeom>
          <a:noFill/>
        </p:spPr>
        <p:txBody>
          <a:bodyPr wrap="square" rtlCol="0">
            <a:spAutoFit/>
          </a:bodyPr>
          <a:lstStyle/>
          <a:p>
            <a:r>
              <a:rPr lang="en-US" dirty="0" smtClean="0"/>
              <a:t>“</a:t>
            </a:r>
            <a:r>
              <a:rPr lang="en-US" i="1" dirty="0" smtClean="0"/>
              <a:t>Nothing in biology makes sense except in the light of evolution</a:t>
            </a:r>
            <a:r>
              <a:rPr lang="en-US" dirty="0" smtClean="0"/>
              <a:t>” - </a:t>
            </a:r>
            <a:r>
              <a:rPr lang="en-US" dirty="0" err="1" smtClean="0"/>
              <a:t>Dobzhansky</a:t>
            </a:r>
            <a:endParaRPr lang="en-US" dirty="0" smtClean="0"/>
          </a:p>
          <a:p>
            <a:r>
              <a:rPr lang="en-US" dirty="0"/>
              <a:t>	</a:t>
            </a:r>
            <a:endParaRPr lang="en-US" dirty="0" smtClean="0"/>
          </a:p>
          <a:p>
            <a:r>
              <a:rPr lang="en-US" dirty="0" smtClean="0"/>
              <a:t>Biological Research:</a:t>
            </a:r>
            <a:endParaRPr lang="en-US" dirty="0" smtClean="0"/>
          </a:p>
          <a:p>
            <a:r>
              <a:rPr lang="en-US" dirty="0"/>
              <a:t>	W</a:t>
            </a:r>
            <a:r>
              <a:rPr lang="en-US" dirty="0" smtClean="0"/>
              <a:t>hat did the earliest organisms look like?</a:t>
            </a:r>
          </a:p>
          <a:p>
            <a:r>
              <a:rPr lang="en-US" dirty="0"/>
              <a:t>	</a:t>
            </a:r>
            <a:r>
              <a:rPr lang="en-US" dirty="0"/>
              <a:t>P</a:t>
            </a:r>
            <a:r>
              <a:rPr lang="en-US" dirty="0" smtClean="0"/>
              <a:t>rotein </a:t>
            </a:r>
            <a:r>
              <a:rPr lang="en-US" dirty="0" smtClean="0"/>
              <a:t>structure and function</a:t>
            </a:r>
          </a:p>
          <a:p>
            <a:r>
              <a:rPr lang="en-US" dirty="0"/>
              <a:t>	</a:t>
            </a:r>
            <a:r>
              <a:rPr lang="en-US" dirty="0"/>
              <a:t>P</a:t>
            </a:r>
            <a:r>
              <a:rPr lang="en-US" dirty="0" smtClean="0"/>
              <a:t>opulation </a:t>
            </a:r>
            <a:r>
              <a:rPr lang="en-US" dirty="0" smtClean="0"/>
              <a:t>genetics</a:t>
            </a:r>
          </a:p>
          <a:p>
            <a:r>
              <a:rPr lang="en-US" dirty="0"/>
              <a:t>	</a:t>
            </a:r>
            <a:r>
              <a:rPr lang="en-US" dirty="0"/>
              <a:t>H</a:t>
            </a:r>
            <a:r>
              <a:rPr lang="en-US" dirty="0" smtClean="0"/>
              <a:t>uman migrations</a:t>
            </a:r>
          </a:p>
          <a:p>
            <a:r>
              <a:rPr lang="en-US" dirty="0"/>
              <a:t>	</a:t>
            </a:r>
            <a:r>
              <a:rPr lang="en-US" dirty="0" smtClean="0"/>
              <a:t>What bacteria are in your gut, and what 		are they doing?</a:t>
            </a:r>
            <a:endParaRPr lang="en-US" dirty="0" smtClean="0"/>
          </a:p>
        </p:txBody>
      </p:sp>
    </p:spTree>
    <p:extLst>
      <p:ext uri="{BB962C8B-B14F-4D97-AF65-F5344CB8AC3E}">
        <p14:creationId xmlns:p14="http://schemas.microsoft.com/office/powerpoint/2010/main" val="22490834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PASTA (2014): even better than SATé-2</a:t>
            </a:r>
            <a:endParaRPr lang="en-US" dirty="0"/>
          </a:p>
        </p:txBody>
      </p:sp>
      <p:pic>
        <p:nvPicPr>
          <p:cNvPr id="3" name="Picture 2" descr="fn-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99" y="1810503"/>
            <a:ext cx="6266669" cy="4820515"/>
          </a:xfrm>
          <a:prstGeom prst="rect">
            <a:avLst/>
          </a:prstGeom>
        </p:spPr>
      </p:pic>
      <p:pic>
        <p:nvPicPr>
          <p:cNvPr id="4" name="Picture 3"/>
          <p:cNvPicPr>
            <a:picLocks noChangeAspect="1"/>
          </p:cNvPicPr>
          <p:nvPr/>
        </p:nvPicPr>
        <p:blipFill>
          <a:blip r:embed="rId3"/>
          <a:stretch>
            <a:fillRect/>
          </a:stretch>
        </p:blipFill>
        <p:spPr>
          <a:xfrm>
            <a:off x="381000" y="1761540"/>
            <a:ext cx="8369300" cy="431800"/>
          </a:xfrm>
          <a:prstGeom prst="rect">
            <a:avLst/>
          </a:prstGeom>
        </p:spPr>
      </p:pic>
      <p:sp>
        <p:nvSpPr>
          <p:cNvPr id="5" name="TextBox 4"/>
          <p:cNvSpPr txBox="1"/>
          <p:nvPr/>
        </p:nvSpPr>
        <p:spPr>
          <a:xfrm>
            <a:off x="6350571" y="2893501"/>
            <a:ext cx="2742195" cy="2308324"/>
          </a:xfrm>
          <a:prstGeom prst="rect">
            <a:avLst/>
          </a:prstGeom>
          <a:noFill/>
        </p:spPr>
        <p:txBody>
          <a:bodyPr wrap="none" rtlCol="0">
            <a:spAutoFit/>
          </a:bodyPr>
          <a:lstStyle/>
          <a:p>
            <a:r>
              <a:rPr lang="en-US" dirty="0" smtClean="0"/>
              <a:t>PASTA vs. </a:t>
            </a:r>
            <a:r>
              <a:rPr lang="en-US" dirty="0"/>
              <a:t>SATé-</a:t>
            </a:r>
            <a:r>
              <a:rPr lang="en-US" dirty="0" smtClean="0"/>
              <a:t>2</a:t>
            </a:r>
          </a:p>
          <a:p>
            <a:pPr marL="342900" indent="-342900">
              <a:buAutoNum type="alphaLcParenBoth"/>
            </a:pPr>
            <a:r>
              <a:rPr lang="en-US" dirty="0" smtClean="0"/>
              <a:t> Faster,</a:t>
            </a:r>
          </a:p>
          <a:p>
            <a:pPr marL="342900" indent="-342900">
              <a:buAutoNum type="alphaLcParenBoth"/>
            </a:pPr>
            <a:r>
              <a:rPr lang="en-US" dirty="0" smtClean="0"/>
              <a:t> </a:t>
            </a:r>
            <a:r>
              <a:rPr lang="en-US" dirty="0"/>
              <a:t>C</a:t>
            </a:r>
            <a:r>
              <a:rPr lang="en-US" dirty="0" smtClean="0"/>
              <a:t>an analyze larger </a:t>
            </a:r>
          </a:p>
          <a:p>
            <a:r>
              <a:rPr lang="en-US" dirty="0"/>
              <a:t> </a:t>
            </a:r>
            <a:r>
              <a:rPr lang="en-US" dirty="0" smtClean="0"/>
              <a:t>       datasets</a:t>
            </a:r>
            <a:r>
              <a:rPr lang="en-US" dirty="0"/>
              <a:t> </a:t>
            </a:r>
            <a:r>
              <a:rPr lang="en-US" dirty="0" smtClean="0"/>
              <a:t>(up to </a:t>
            </a:r>
          </a:p>
          <a:p>
            <a:r>
              <a:rPr lang="en-US" dirty="0"/>
              <a:t> </a:t>
            </a:r>
            <a:r>
              <a:rPr lang="en-US" dirty="0" smtClean="0"/>
              <a:t>       1,000,000 sequences –</a:t>
            </a:r>
          </a:p>
          <a:p>
            <a:r>
              <a:rPr lang="en-US" dirty="0"/>
              <a:t> </a:t>
            </a:r>
            <a:r>
              <a:rPr lang="en-US" dirty="0" smtClean="0"/>
              <a:t>       </a:t>
            </a:r>
            <a:r>
              <a:rPr lang="en-US" dirty="0"/>
              <a:t>SATé-</a:t>
            </a:r>
            <a:r>
              <a:rPr lang="en-US" dirty="0" smtClean="0"/>
              <a:t>2 can analyze</a:t>
            </a:r>
          </a:p>
          <a:p>
            <a:r>
              <a:rPr lang="en-US" dirty="0"/>
              <a:t> </a:t>
            </a:r>
            <a:r>
              <a:rPr lang="en-US" dirty="0" smtClean="0"/>
              <a:t>       50,000 sequences)</a:t>
            </a:r>
          </a:p>
          <a:p>
            <a:r>
              <a:rPr lang="en-US" dirty="0" smtClean="0"/>
              <a:t>(c)	More accurate!</a:t>
            </a:r>
          </a:p>
        </p:txBody>
      </p:sp>
    </p:spTree>
    <p:extLst>
      <p:ext uri="{BB962C8B-B14F-4D97-AF65-F5344CB8AC3E}">
        <p14:creationId xmlns:p14="http://schemas.microsoft.com/office/powerpoint/2010/main" val="36264459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130175"/>
            <a:ext cx="7773988" cy="1144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normAutofit/>
          </a:bodyPr>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dirty="0" smtClean="0"/>
              <a:t>1kp: Thousand </a:t>
            </a:r>
            <a:r>
              <a:rPr lang="en-US" sz="3200" dirty="0" err="1" smtClean="0"/>
              <a:t>Transcriptome</a:t>
            </a:r>
            <a:r>
              <a:rPr lang="en-US" sz="3200" dirty="0" smtClean="0"/>
              <a:t> Project</a:t>
            </a:r>
          </a:p>
        </p:txBody>
      </p:sp>
      <p:sp>
        <p:nvSpPr>
          <p:cNvPr id="247811" name="Rectangle 3"/>
          <p:cNvSpPr>
            <a:spLocks noGrp="1" noChangeArrowheads="1"/>
          </p:cNvSpPr>
          <p:nvPr>
            <p:ph type="body" idx="1"/>
          </p:nvPr>
        </p:nvSpPr>
        <p:spPr>
          <a:xfrm>
            <a:off x="684213" y="3200400"/>
            <a:ext cx="7773987" cy="337185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Autofit/>
          </a:bodyPr>
          <a:lstStyle/>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Plant Tree of Life based on </a:t>
            </a:r>
            <a:r>
              <a:rPr lang="en-US" sz="2000" dirty="0" err="1" smtClean="0"/>
              <a:t>transcriptomes</a:t>
            </a:r>
            <a:r>
              <a:rPr lang="en-US" sz="2000" dirty="0" smtClean="0"/>
              <a:t> of ~1200 species</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More than 13,000 gene families (most not single copy)</a:t>
            </a:r>
            <a:endParaRPr lang="en-US" sz="2000" b="1" dirty="0" smtClean="0">
              <a:solidFill>
                <a:srgbClr val="0000FF"/>
              </a:solidFill>
            </a:endParaRPr>
          </a:p>
          <a:p>
            <a:pPr marL="431800" indent="-323850" defTabSz="449263" eaLnBrk="1" hangingPunct="1">
              <a:lnSpc>
                <a:spcPct val="90000"/>
              </a:lnSpc>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smtClean="0">
                <a:solidFill>
                  <a:schemeClr val="bg1"/>
                </a:solidFill>
              </a:rPr>
              <a:t>Gene Tree Incongruence</a:t>
            </a:r>
          </a:p>
        </p:txBody>
      </p:sp>
      <p:pic>
        <p:nvPicPr>
          <p:cNvPr id="24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746250"/>
            <a:ext cx="804863" cy="944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1722438"/>
            <a:ext cx="968375" cy="968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13" y="1735138"/>
            <a:ext cx="763587" cy="95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5" name="Text Box 7"/>
          <p:cNvSpPr txBox="1">
            <a:spLocks noChangeArrowheads="1"/>
          </p:cNvSpPr>
          <p:nvPr/>
        </p:nvSpPr>
        <p:spPr bwMode="auto">
          <a:xfrm>
            <a:off x="180975" y="1238250"/>
            <a:ext cx="14097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G. </a:t>
            </a:r>
            <a:r>
              <a:rPr lang="en-US" sz="1000" dirty="0" err="1" smtClean="0">
                <a:solidFill>
                  <a:srgbClr val="000000"/>
                </a:solidFill>
                <a:cs typeface="DejaVu Sans" charset="0"/>
              </a:rPr>
              <a:t>Ka-Shu</a:t>
            </a:r>
            <a:r>
              <a:rPr lang="en-US" sz="1000" dirty="0" smtClean="0">
                <a:solidFill>
                  <a:srgbClr val="000000"/>
                </a:solidFill>
                <a:cs typeface="DejaVu Sans" charset="0"/>
              </a:rPr>
              <a:t> Wong</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Alberta</a:t>
            </a:r>
          </a:p>
        </p:txBody>
      </p:sp>
      <p:sp>
        <p:nvSpPr>
          <p:cNvPr id="247816" name="Text Box 8"/>
          <p:cNvSpPr txBox="1">
            <a:spLocks noChangeArrowheads="1"/>
          </p:cNvSpPr>
          <p:nvPr/>
        </p:nvSpPr>
        <p:spPr bwMode="auto">
          <a:xfrm>
            <a:off x="2527300" y="1227138"/>
            <a:ext cx="12192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Wickett</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Northwestern</a:t>
            </a:r>
          </a:p>
        </p:txBody>
      </p:sp>
      <p:sp>
        <p:nvSpPr>
          <p:cNvPr id="247817" name="Text Box 9"/>
          <p:cNvSpPr txBox="1">
            <a:spLocks noChangeArrowheads="1"/>
          </p:cNvSpPr>
          <p:nvPr/>
        </p:nvSpPr>
        <p:spPr bwMode="auto">
          <a:xfrm>
            <a:off x="1287463" y="1219200"/>
            <a:ext cx="132715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J. </a:t>
            </a:r>
            <a:r>
              <a:rPr lang="en-US" sz="1000" dirty="0" err="1" smtClean="0">
                <a:solidFill>
                  <a:srgbClr val="000000"/>
                </a:solidFill>
                <a:cs typeface="DejaVu Sans" charset="0"/>
              </a:rPr>
              <a:t>Leebens</a:t>
            </a:r>
            <a:r>
              <a:rPr lang="en-US" sz="1000" dirty="0" smtClean="0">
                <a:solidFill>
                  <a:srgbClr val="000000"/>
                </a:solidFill>
                <a:cs typeface="DejaVu Sans" charset="0"/>
              </a:rPr>
              <a:t>-Mack</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Georgia</a:t>
            </a:r>
          </a:p>
        </p:txBody>
      </p:sp>
      <p:pic>
        <p:nvPicPr>
          <p:cNvPr id="2478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350" y="1735138"/>
            <a:ext cx="1146175" cy="86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9" name="Text Box 11"/>
          <p:cNvSpPr txBox="1">
            <a:spLocks noChangeArrowheads="1"/>
          </p:cNvSpPr>
          <p:nvPr/>
        </p:nvSpPr>
        <p:spPr bwMode="auto">
          <a:xfrm>
            <a:off x="3562350" y="1206500"/>
            <a:ext cx="87471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Lst>
              <a:defRPr sz="2400">
                <a:solidFill>
                  <a:schemeClr val="tx1"/>
                </a:solidFill>
                <a:latin typeface="Arial" charset="0"/>
                <a:ea typeface="ＭＳ Ｐゴシック" charset="0"/>
              </a:defRPr>
            </a:lvl2pPr>
            <a:lvl3pPr marL="1036638" indent="-207963" defTabSz="407988">
              <a:tabLst>
                <a:tab pos="657225" algn="l"/>
              </a:tabLst>
              <a:defRPr sz="2400">
                <a:solidFill>
                  <a:schemeClr val="tx1"/>
                </a:solidFill>
                <a:latin typeface="Arial" charset="0"/>
                <a:ea typeface="ＭＳ Ｐゴシック" charset="0"/>
              </a:defRPr>
            </a:lvl3pPr>
            <a:lvl4pPr marL="1450975" indent="-206375" defTabSz="407988">
              <a:tabLst>
                <a:tab pos="657225" algn="l"/>
              </a:tabLst>
              <a:defRPr sz="2400">
                <a:solidFill>
                  <a:schemeClr val="tx1"/>
                </a:solidFill>
                <a:latin typeface="Arial" charset="0"/>
                <a:ea typeface="ＭＳ Ｐゴシック" charset="0"/>
              </a:defRPr>
            </a:lvl4pPr>
            <a:lvl5pPr marL="1866900" indent="-207963" defTabSz="407988">
              <a:tabLst>
                <a:tab pos="657225"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Matasci</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err="1" smtClean="0">
                <a:solidFill>
                  <a:srgbClr val="000000"/>
                </a:solidFill>
                <a:cs typeface="DejaVu Sans" charset="0"/>
              </a:rPr>
              <a:t>iPlant</a:t>
            </a:r>
            <a:endParaRPr lang="en-US" sz="1000" dirty="0" smtClean="0">
              <a:solidFill>
                <a:srgbClr val="000000"/>
              </a:solidFill>
              <a:cs typeface="DejaVu Sans" charset="0"/>
            </a:endParaRPr>
          </a:p>
        </p:txBody>
      </p:sp>
      <p:pic>
        <p:nvPicPr>
          <p:cNvPr id="82955" name="Picture 12" descr="siav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4838" y="1717675"/>
            <a:ext cx="8969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13" descr="warn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0913" y="1733550"/>
            <a:ext cx="7794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7" name="Text Box 14"/>
          <p:cNvSpPr txBox="1">
            <a:spLocks noChangeArrowheads="1"/>
          </p:cNvSpPr>
          <p:nvPr/>
        </p:nvSpPr>
        <p:spPr bwMode="auto">
          <a:xfrm>
            <a:off x="4719638" y="1190625"/>
            <a:ext cx="4364037"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t>T. Warnow,        S. Mirarab,                N. Nguyen,           Md. </a:t>
            </a:r>
            <a:r>
              <a:rPr lang="en-US" sz="1000" dirty="0" err="1"/>
              <a:t>S.Bayzid</a:t>
            </a:r>
            <a:endParaRPr lang="en-US" sz="1000" dirty="0"/>
          </a:p>
          <a:p>
            <a:r>
              <a:rPr lang="en-US" sz="1000" dirty="0" smtClean="0"/>
              <a:t>UIUC                  </a:t>
            </a:r>
            <a:r>
              <a:rPr lang="en-US" sz="1000" dirty="0"/>
              <a:t>UT-Austin                 UT-Austin              UT-Austin</a:t>
            </a:r>
          </a:p>
        </p:txBody>
      </p:sp>
      <p:pic>
        <p:nvPicPr>
          <p:cNvPr id="82958" name="Picture 1" descr="bayzi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18463" y="1708150"/>
            <a:ext cx="84613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9" name="Picture 2" descr="nam-nguye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84975" y="1731963"/>
            <a:ext cx="1149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0" name="TextBox 4"/>
          <p:cNvSpPr txBox="1">
            <a:spLocks noChangeArrowheads="1"/>
          </p:cNvSpPr>
          <p:nvPr/>
        </p:nvSpPr>
        <p:spPr bwMode="auto">
          <a:xfrm>
            <a:off x="614709" y="4710113"/>
            <a:ext cx="7850927" cy="7632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a:lnSpc>
                <a:spcPct val="90000"/>
              </a:lnSpc>
              <a:buSzPct val="45000"/>
            </a:pPr>
            <a:r>
              <a:rPr lang="en-US" dirty="0" smtClean="0"/>
              <a:t>Challenge: </a:t>
            </a:r>
          </a:p>
          <a:p>
            <a:pPr>
              <a:lnSpc>
                <a:spcPct val="90000"/>
              </a:lnSpc>
              <a:buSzPct val="45000"/>
            </a:pPr>
            <a:r>
              <a:rPr lang="en-US" dirty="0"/>
              <a:t>	</a:t>
            </a:r>
            <a:r>
              <a:rPr lang="en-US" b="1" dirty="0">
                <a:solidFill>
                  <a:srgbClr val="0000FF"/>
                </a:solidFill>
              </a:rPr>
              <a:t>	Alignment of datasets with &gt; 100,000 </a:t>
            </a:r>
            <a:r>
              <a:rPr lang="en-US" b="1" dirty="0" smtClean="0">
                <a:solidFill>
                  <a:srgbClr val="0000FF"/>
                </a:solidFill>
              </a:rPr>
              <a:t>sequences </a:t>
            </a:r>
          </a:p>
        </p:txBody>
      </p:sp>
      <p:sp>
        <p:nvSpPr>
          <p:cNvPr id="82961" name="TextBox 5"/>
          <p:cNvSpPr txBox="1">
            <a:spLocks noChangeArrowheads="1"/>
          </p:cNvSpPr>
          <p:nvPr/>
        </p:nvSpPr>
        <p:spPr bwMode="auto">
          <a:xfrm>
            <a:off x="5997575" y="2828925"/>
            <a:ext cx="27384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Plus many many other people…</a:t>
            </a:r>
          </a:p>
          <a:p>
            <a:endParaRPr lang="en-US"/>
          </a:p>
        </p:txBody>
      </p:sp>
    </p:spTree>
    <p:extLst>
      <p:ext uri="{BB962C8B-B14F-4D97-AF65-F5344CB8AC3E}">
        <p14:creationId xmlns:p14="http://schemas.microsoft.com/office/powerpoint/2010/main" val="4851791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ytochrome.sequence.lengt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5" y="685800"/>
            <a:ext cx="5043581" cy="5043581"/>
          </a:xfrm>
          <a:prstGeom prst="rect">
            <a:avLst/>
          </a:prstGeom>
        </p:spPr>
      </p:pic>
      <p:sp>
        <p:nvSpPr>
          <p:cNvPr id="2" name="TextBox 1"/>
          <p:cNvSpPr txBox="1"/>
          <p:nvPr/>
        </p:nvSpPr>
        <p:spPr>
          <a:xfrm>
            <a:off x="5103260" y="875261"/>
            <a:ext cx="3967753" cy="1200328"/>
          </a:xfrm>
          <a:prstGeom prst="rect">
            <a:avLst/>
          </a:prstGeom>
          <a:noFill/>
        </p:spPr>
        <p:txBody>
          <a:bodyPr wrap="none" rtlCol="0">
            <a:spAutoFit/>
          </a:bodyPr>
          <a:lstStyle/>
          <a:p>
            <a:r>
              <a:rPr lang="en-US" sz="2400" dirty="0" smtClean="0"/>
              <a:t>1KP dataset: more than </a:t>
            </a:r>
          </a:p>
          <a:p>
            <a:r>
              <a:rPr lang="en-US" sz="2400" dirty="0" smtClean="0"/>
              <a:t>100,000 p450 amino-acid</a:t>
            </a:r>
          </a:p>
          <a:p>
            <a:r>
              <a:rPr lang="en-US" sz="2400" dirty="0" smtClean="0"/>
              <a:t>sequences, many fragmentary</a:t>
            </a:r>
            <a:endParaRPr lang="en-US" sz="2400" dirty="0"/>
          </a:p>
        </p:txBody>
      </p:sp>
    </p:spTree>
    <p:extLst>
      <p:ext uri="{BB962C8B-B14F-4D97-AF65-F5344CB8AC3E}">
        <p14:creationId xmlns:p14="http://schemas.microsoft.com/office/powerpoint/2010/main" val="24492922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ytochrome.sequence.lengt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5" y="685800"/>
            <a:ext cx="5043581" cy="5043581"/>
          </a:xfrm>
          <a:prstGeom prst="rect">
            <a:avLst/>
          </a:prstGeom>
        </p:spPr>
      </p:pic>
      <p:sp>
        <p:nvSpPr>
          <p:cNvPr id="2" name="TextBox 1"/>
          <p:cNvSpPr txBox="1"/>
          <p:nvPr/>
        </p:nvSpPr>
        <p:spPr>
          <a:xfrm>
            <a:off x="5103260" y="875261"/>
            <a:ext cx="3967753" cy="1200328"/>
          </a:xfrm>
          <a:prstGeom prst="rect">
            <a:avLst/>
          </a:prstGeom>
          <a:noFill/>
        </p:spPr>
        <p:txBody>
          <a:bodyPr wrap="none" rtlCol="0">
            <a:spAutoFit/>
          </a:bodyPr>
          <a:lstStyle/>
          <a:p>
            <a:r>
              <a:rPr lang="en-US" sz="2400" dirty="0" smtClean="0"/>
              <a:t>1KP dataset: more than </a:t>
            </a:r>
          </a:p>
          <a:p>
            <a:r>
              <a:rPr lang="en-US" sz="2400" dirty="0" smtClean="0"/>
              <a:t>100,000 p450 amino-acid</a:t>
            </a:r>
          </a:p>
          <a:p>
            <a:r>
              <a:rPr lang="en-US" sz="2400" dirty="0" smtClean="0"/>
              <a:t>sequences, many fragmentary</a:t>
            </a:r>
            <a:endParaRPr lang="en-US" sz="2400" dirty="0"/>
          </a:p>
        </p:txBody>
      </p:sp>
      <p:sp>
        <p:nvSpPr>
          <p:cNvPr id="4" name="TextBox 3"/>
          <p:cNvSpPr txBox="1"/>
          <p:nvPr/>
        </p:nvSpPr>
        <p:spPr>
          <a:xfrm>
            <a:off x="5192065" y="3088767"/>
            <a:ext cx="3918899" cy="2246769"/>
          </a:xfrm>
          <a:prstGeom prst="rect">
            <a:avLst/>
          </a:prstGeom>
          <a:noFill/>
        </p:spPr>
        <p:txBody>
          <a:bodyPr wrap="none" rtlCol="0">
            <a:spAutoFit/>
          </a:bodyPr>
          <a:lstStyle/>
          <a:p>
            <a:r>
              <a:rPr lang="en-US" sz="2800" i="1" dirty="0" smtClean="0"/>
              <a:t>All standard multiple</a:t>
            </a:r>
          </a:p>
          <a:p>
            <a:r>
              <a:rPr lang="en-US" sz="2800" i="1" dirty="0"/>
              <a:t>s</a:t>
            </a:r>
            <a:r>
              <a:rPr lang="en-US" sz="2800" i="1" dirty="0" smtClean="0"/>
              <a:t>equence alignment</a:t>
            </a:r>
          </a:p>
          <a:p>
            <a:r>
              <a:rPr lang="en-US" sz="2800" i="1" dirty="0" smtClean="0"/>
              <a:t>methods we tested </a:t>
            </a:r>
          </a:p>
          <a:p>
            <a:r>
              <a:rPr lang="en-US" sz="2800" i="1" dirty="0" smtClean="0"/>
              <a:t>performed poorly on</a:t>
            </a:r>
          </a:p>
          <a:p>
            <a:r>
              <a:rPr lang="en-US" sz="2800" i="1" dirty="0"/>
              <a:t>d</a:t>
            </a:r>
            <a:r>
              <a:rPr lang="en-US" sz="2800" i="1" dirty="0" smtClean="0"/>
              <a:t>atasets with fragments.</a:t>
            </a:r>
            <a:endParaRPr lang="en-US" sz="2800" i="1" dirty="0"/>
          </a:p>
        </p:txBody>
      </p:sp>
    </p:spTree>
    <p:extLst>
      <p:ext uri="{BB962C8B-B14F-4D97-AF65-F5344CB8AC3E}">
        <p14:creationId xmlns:p14="http://schemas.microsoft.com/office/powerpoint/2010/main" val="75974008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130175"/>
            <a:ext cx="7773988" cy="1144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normAutofit/>
          </a:bodyPr>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dirty="0" smtClean="0"/>
              <a:t>1kp: Thousand </a:t>
            </a:r>
            <a:r>
              <a:rPr lang="en-US" sz="3200" dirty="0" err="1" smtClean="0"/>
              <a:t>Transcriptome</a:t>
            </a:r>
            <a:r>
              <a:rPr lang="en-US" sz="3200" dirty="0" smtClean="0"/>
              <a:t> Project</a:t>
            </a:r>
          </a:p>
        </p:txBody>
      </p:sp>
      <p:sp>
        <p:nvSpPr>
          <p:cNvPr id="247811" name="Rectangle 3"/>
          <p:cNvSpPr>
            <a:spLocks noGrp="1" noChangeArrowheads="1"/>
          </p:cNvSpPr>
          <p:nvPr>
            <p:ph type="body" idx="1"/>
          </p:nvPr>
        </p:nvSpPr>
        <p:spPr>
          <a:xfrm>
            <a:off x="684213" y="3200400"/>
            <a:ext cx="7773987" cy="337185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Autofit/>
          </a:bodyPr>
          <a:lstStyle/>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Plant Tree of Life based on </a:t>
            </a:r>
            <a:r>
              <a:rPr lang="en-US" sz="2000" dirty="0" err="1" smtClean="0"/>
              <a:t>transcriptomes</a:t>
            </a:r>
            <a:r>
              <a:rPr lang="en-US" sz="2000" dirty="0" smtClean="0"/>
              <a:t> of ~1200 species</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More than 13,000 gene families (most not single copy)</a:t>
            </a:r>
            <a:endParaRPr lang="en-US" sz="2000" b="1" dirty="0" smtClean="0">
              <a:solidFill>
                <a:srgbClr val="0000FF"/>
              </a:solidFill>
            </a:endParaRPr>
          </a:p>
          <a:p>
            <a:pPr marL="431800" indent="-323850" defTabSz="449263" eaLnBrk="1" hangingPunct="1">
              <a:lnSpc>
                <a:spcPct val="90000"/>
              </a:lnSpc>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smtClean="0">
                <a:solidFill>
                  <a:schemeClr val="bg1"/>
                </a:solidFill>
              </a:rPr>
              <a:t>Gene Tree Incongruence</a:t>
            </a:r>
          </a:p>
        </p:txBody>
      </p:sp>
      <p:pic>
        <p:nvPicPr>
          <p:cNvPr id="24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746250"/>
            <a:ext cx="804863" cy="944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1722438"/>
            <a:ext cx="968375" cy="968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13" y="1735138"/>
            <a:ext cx="763587" cy="95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5" name="Text Box 7"/>
          <p:cNvSpPr txBox="1">
            <a:spLocks noChangeArrowheads="1"/>
          </p:cNvSpPr>
          <p:nvPr/>
        </p:nvSpPr>
        <p:spPr bwMode="auto">
          <a:xfrm>
            <a:off x="180975" y="1238250"/>
            <a:ext cx="14097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G. </a:t>
            </a:r>
            <a:r>
              <a:rPr lang="en-US" sz="1000" dirty="0" err="1" smtClean="0">
                <a:solidFill>
                  <a:srgbClr val="000000"/>
                </a:solidFill>
                <a:cs typeface="DejaVu Sans" charset="0"/>
              </a:rPr>
              <a:t>Ka-Shu</a:t>
            </a:r>
            <a:r>
              <a:rPr lang="en-US" sz="1000" dirty="0" smtClean="0">
                <a:solidFill>
                  <a:srgbClr val="000000"/>
                </a:solidFill>
                <a:cs typeface="DejaVu Sans" charset="0"/>
              </a:rPr>
              <a:t> Wong</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Alberta</a:t>
            </a:r>
          </a:p>
        </p:txBody>
      </p:sp>
      <p:sp>
        <p:nvSpPr>
          <p:cNvPr id="247816" name="Text Box 8"/>
          <p:cNvSpPr txBox="1">
            <a:spLocks noChangeArrowheads="1"/>
          </p:cNvSpPr>
          <p:nvPr/>
        </p:nvSpPr>
        <p:spPr bwMode="auto">
          <a:xfrm>
            <a:off x="2527300" y="1227138"/>
            <a:ext cx="12192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Wickett</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Northwestern</a:t>
            </a:r>
          </a:p>
        </p:txBody>
      </p:sp>
      <p:sp>
        <p:nvSpPr>
          <p:cNvPr id="247817" name="Text Box 9"/>
          <p:cNvSpPr txBox="1">
            <a:spLocks noChangeArrowheads="1"/>
          </p:cNvSpPr>
          <p:nvPr/>
        </p:nvSpPr>
        <p:spPr bwMode="auto">
          <a:xfrm>
            <a:off x="1287463" y="1219200"/>
            <a:ext cx="132715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J. </a:t>
            </a:r>
            <a:r>
              <a:rPr lang="en-US" sz="1000" dirty="0" err="1" smtClean="0">
                <a:solidFill>
                  <a:srgbClr val="000000"/>
                </a:solidFill>
                <a:cs typeface="DejaVu Sans" charset="0"/>
              </a:rPr>
              <a:t>Leebens</a:t>
            </a:r>
            <a:r>
              <a:rPr lang="en-US" sz="1000" dirty="0" smtClean="0">
                <a:solidFill>
                  <a:srgbClr val="000000"/>
                </a:solidFill>
                <a:cs typeface="DejaVu Sans" charset="0"/>
              </a:rPr>
              <a:t>-Mack</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Georgia</a:t>
            </a:r>
          </a:p>
        </p:txBody>
      </p:sp>
      <p:pic>
        <p:nvPicPr>
          <p:cNvPr id="2478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350" y="1735138"/>
            <a:ext cx="1146175" cy="86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9" name="Text Box 11"/>
          <p:cNvSpPr txBox="1">
            <a:spLocks noChangeArrowheads="1"/>
          </p:cNvSpPr>
          <p:nvPr/>
        </p:nvSpPr>
        <p:spPr bwMode="auto">
          <a:xfrm>
            <a:off x="3562350" y="1206500"/>
            <a:ext cx="87471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Lst>
              <a:defRPr sz="2400">
                <a:solidFill>
                  <a:schemeClr val="tx1"/>
                </a:solidFill>
                <a:latin typeface="Arial" charset="0"/>
                <a:ea typeface="ＭＳ Ｐゴシック" charset="0"/>
              </a:defRPr>
            </a:lvl2pPr>
            <a:lvl3pPr marL="1036638" indent="-207963" defTabSz="407988">
              <a:tabLst>
                <a:tab pos="657225" algn="l"/>
              </a:tabLst>
              <a:defRPr sz="2400">
                <a:solidFill>
                  <a:schemeClr val="tx1"/>
                </a:solidFill>
                <a:latin typeface="Arial" charset="0"/>
                <a:ea typeface="ＭＳ Ｐゴシック" charset="0"/>
              </a:defRPr>
            </a:lvl3pPr>
            <a:lvl4pPr marL="1450975" indent="-206375" defTabSz="407988">
              <a:tabLst>
                <a:tab pos="657225" algn="l"/>
              </a:tabLst>
              <a:defRPr sz="2400">
                <a:solidFill>
                  <a:schemeClr val="tx1"/>
                </a:solidFill>
                <a:latin typeface="Arial" charset="0"/>
                <a:ea typeface="ＭＳ Ｐゴシック" charset="0"/>
              </a:defRPr>
            </a:lvl4pPr>
            <a:lvl5pPr marL="1866900" indent="-207963" defTabSz="407988">
              <a:tabLst>
                <a:tab pos="657225"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Matasci</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err="1" smtClean="0">
                <a:solidFill>
                  <a:srgbClr val="000000"/>
                </a:solidFill>
                <a:cs typeface="DejaVu Sans" charset="0"/>
              </a:rPr>
              <a:t>iPlant</a:t>
            </a:r>
            <a:endParaRPr lang="en-US" sz="1000" dirty="0" smtClean="0">
              <a:solidFill>
                <a:srgbClr val="000000"/>
              </a:solidFill>
              <a:cs typeface="DejaVu Sans" charset="0"/>
            </a:endParaRPr>
          </a:p>
        </p:txBody>
      </p:sp>
      <p:pic>
        <p:nvPicPr>
          <p:cNvPr id="82955" name="Picture 12" descr="siav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4838" y="1717675"/>
            <a:ext cx="8969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13" descr="warn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0913" y="1733550"/>
            <a:ext cx="7794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7" name="Text Box 14"/>
          <p:cNvSpPr txBox="1">
            <a:spLocks noChangeArrowheads="1"/>
          </p:cNvSpPr>
          <p:nvPr/>
        </p:nvSpPr>
        <p:spPr bwMode="auto">
          <a:xfrm>
            <a:off x="4719638" y="1190625"/>
            <a:ext cx="4364037"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t>T. Warnow,        S. Mirarab,                N. Nguyen,           Md. </a:t>
            </a:r>
            <a:r>
              <a:rPr lang="en-US" sz="1000" dirty="0" err="1"/>
              <a:t>S.Bayzid</a:t>
            </a:r>
            <a:endParaRPr lang="en-US" sz="1000" dirty="0"/>
          </a:p>
          <a:p>
            <a:r>
              <a:rPr lang="en-US" sz="1000" dirty="0" smtClean="0"/>
              <a:t>UIUC                  </a:t>
            </a:r>
            <a:r>
              <a:rPr lang="en-US" sz="1000" dirty="0"/>
              <a:t>UT-Austin                 UT-Austin              UT-Austin</a:t>
            </a:r>
          </a:p>
        </p:txBody>
      </p:sp>
      <p:pic>
        <p:nvPicPr>
          <p:cNvPr id="82958" name="Picture 1" descr="bayzi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18463" y="1708150"/>
            <a:ext cx="84613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9" name="Picture 2" descr="nam-nguye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84975" y="1731963"/>
            <a:ext cx="1149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0" name="TextBox 4"/>
          <p:cNvSpPr txBox="1">
            <a:spLocks noChangeArrowheads="1"/>
          </p:cNvSpPr>
          <p:nvPr/>
        </p:nvSpPr>
        <p:spPr bwMode="auto">
          <a:xfrm>
            <a:off x="914400" y="4710113"/>
            <a:ext cx="7567396" cy="10956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a:lnSpc>
                <a:spcPct val="90000"/>
              </a:lnSpc>
              <a:buSzPct val="45000"/>
            </a:pPr>
            <a:r>
              <a:rPr lang="en-US" b="1" dirty="0">
                <a:solidFill>
                  <a:srgbClr val="0000FF"/>
                </a:solidFill>
              </a:rPr>
              <a:t>Challenge: </a:t>
            </a:r>
          </a:p>
          <a:p>
            <a:pPr>
              <a:lnSpc>
                <a:spcPct val="90000"/>
              </a:lnSpc>
              <a:buSzPct val="45000"/>
            </a:pPr>
            <a:r>
              <a:rPr lang="en-US" b="1" dirty="0">
                <a:solidFill>
                  <a:srgbClr val="0000FF"/>
                </a:solidFill>
              </a:rPr>
              <a:t>	Alignment of datasets with &gt; 100,000 </a:t>
            </a:r>
            <a:r>
              <a:rPr lang="en-US" b="1" dirty="0" smtClean="0">
                <a:solidFill>
                  <a:srgbClr val="0000FF"/>
                </a:solidFill>
              </a:rPr>
              <a:t>sequences </a:t>
            </a:r>
          </a:p>
          <a:p>
            <a:pPr>
              <a:lnSpc>
                <a:spcPct val="90000"/>
              </a:lnSpc>
              <a:buSzPct val="45000"/>
            </a:pPr>
            <a:r>
              <a:rPr lang="en-US" b="1" dirty="0">
                <a:solidFill>
                  <a:srgbClr val="0000FF"/>
                </a:solidFill>
              </a:rPr>
              <a:t>	</a:t>
            </a:r>
            <a:r>
              <a:rPr lang="en-US" b="1" dirty="0" smtClean="0">
                <a:solidFill>
                  <a:srgbClr val="0000FF"/>
                </a:solidFill>
              </a:rPr>
              <a:t>with </a:t>
            </a:r>
            <a:r>
              <a:rPr lang="en-US" b="1" u="sng" dirty="0" smtClean="0">
                <a:solidFill>
                  <a:srgbClr val="0000FF"/>
                </a:solidFill>
              </a:rPr>
              <a:t>many fragmentary sequences</a:t>
            </a:r>
            <a:endParaRPr lang="en-US" b="1" u="sng" dirty="0">
              <a:solidFill>
                <a:srgbClr val="0000FF"/>
              </a:solidFill>
            </a:endParaRPr>
          </a:p>
        </p:txBody>
      </p:sp>
      <p:sp>
        <p:nvSpPr>
          <p:cNvPr id="82961" name="TextBox 5"/>
          <p:cNvSpPr txBox="1">
            <a:spLocks noChangeArrowheads="1"/>
          </p:cNvSpPr>
          <p:nvPr/>
        </p:nvSpPr>
        <p:spPr bwMode="auto">
          <a:xfrm>
            <a:off x="5997575" y="2828925"/>
            <a:ext cx="27384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Plus many many other people…</a:t>
            </a:r>
          </a:p>
          <a:p>
            <a:endParaRPr lang="en-US"/>
          </a:p>
        </p:txBody>
      </p:sp>
    </p:spTree>
    <p:extLst>
      <p:ext uri="{BB962C8B-B14F-4D97-AF65-F5344CB8AC3E}">
        <p14:creationId xmlns:p14="http://schemas.microsoft.com/office/powerpoint/2010/main" val="24114003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FF"/>
                </a:solidFill>
              </a:rPr>
              <a:t>UPP: large-scale MSA estimation</a:t>
            </a:r>
            <a:endParaRPr lang="en-US"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en-US" dirty="0" smtClean="0"/>
              <a:t>UPP = “Ultra-large multiple sequence alignment using Phylogeny-aware Profiles”</a:t>
            </a:r>
          </a:p>
          <a:p>
            <a:pPr marL="0" indent="0">
              <a:buNone/>
            </a:pPr>
            <a:r>
              <a:rPr lang="en-US" dirty="0"/>
              <a:t/>
            </a:r>
            <a:br>
              <a:rPr lang="en-US" dirty="0"/>
            </a:br>
            <a:r>
              <a:rPr lang="en-US" dirty="0" smtClean="0"/>
              <a:t>Nguyen, Mirarab, and Warnow. Under review.</a:t>
            </a:r>
          </a:p>
          <a:p>
            <a:pPr marL="0" indent="0">
              <a:buNone/>
            </a:pPr>
            <a:endParaRPr lang="en-US" dirty="0" smtClean="0"/>
          </a:p>
          <a:p>
            <a:pPr marL="0" indent="0">
              <a:buNone/>
            </a:pPr>
            <a:r>
              <a:rPr lang="en-US" dirty="0" smtClean="0"/>
              <a:t>Objective: highly accurate large-scale multiple sequence alignments, even in the presence of fragmentary sequences</a:t>
            </a:r>
            <a:r>
              <a:rPr lang="en-US" dirty="0" smtClean="0"/>
              <a:t>.</a:t>
            </a:r>
            <a:endParaRPr lang="en-US" dirty="0" smtClean="0"/>
          </a:p>
        </p:txBody>
      </p:sp>
    </p:spTree>
    <p:extLst>
      <p:ext uri="{BB962C8B-B14F-4D97-AF65-F5344CB8AC3E}">
        <p14:creationId xmlns:p14="http://schemas.microsoft.com/office/powerpoint/2010/main" val="308218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r>
              <a:rPr lang="en-US"/>
              <a:t>Profile HMMs</a:t>
            </a:r>
          </a:p>
        </p:txBody>
      </p:sp>
      <p:pic>
        <p:nvPicPr>
          <p:cNvPr id="49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5791200"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9347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simple idea</a:t>
            </a:r>
            <a:endParaRPr lang="en-US" dirty="0"/>
          </a:p>
        </p:txBody>
      </p:sp>
      <p:sp>
        <p:nvSpPr>
          <p:cNvPr id="3" name="Content Placeholder 2"/>
          <p:cNvSpPr>
            <a:spLocks noGrp="1"/>
          </p:cNvSpPr>
          <p:nvPr>
            <p:ph idx="1"/>
          </p:nvPr>
        </p:nvSpPr>
        <p:spPr/>
        <p:txBody>
          <a:bodyPr>
            <a:normAutofit fontScale="92500" lnSpcReduction="10000"/>
          </a:bodyPr>
          <a:lstStyle/>
          <a:p>
            <a:pPr>
              <a:spcAft>
                <a:spcPts val="1200"/>
              </a:spcAft>
            </a:pPr>
            <a:r>
              <a:rPr lang="en-US" dirty="0" smtClean="0"/>
              <a:t>Select random subset of sequences, and build “backbone alignment”</a:t>
            </a:r>
          </a:p>
          <a:p>
            <a:pPr>
              <a:spcAft>
                <a:spcPts val="1200"/>
              </a:spcAft>
            </a:pPr>
            <a:r>
              <a:rPr lang="en-US" dirty="0" smtClean="0"/>
              <a:t>Construct </a:t>
            </a:r>
            <a:r>
              <a:rPr lang="en-US" dirty="0" smtClean="0"/>
              <a:t>a profile Hidden Markov Model (HMM) to represent the backbone alignment</a:t>
            </a:r>
            <a:endParaRPr lang="en-US" dirty="0" smtClean="0"/>
          </a:p>
          <a:p>
            <a:pPr>
              <a:spcAft>
                <a:spcPts val="1200"/>
              </a:spcAft>
            </a:pPr>
            <a:r>
              <a:rPr lang="en-US" dirty="0" smtClean="0"/>
              <a:t>Add all remaining sequences to the backbone alignment using the </a:t>
            </a:r>
            <a:r>
              <a:rPr lang="en-US" dirty="0" smtClean="0"/>
              <a:t>HMM</a:t>
            </a:r>
          </a:p>
          <a:p>
            <a:pPr marL="0" indent="0">
              <a:spcAft>
                <a:spcPts val="1200"/>
              </a:spcAft>
              <a:buNone/>
            </a:pPr>
            <a:r>
              <a:rPr lang="en-US" dirty="0" smtClean="0"/>
              <a:t>Fast! </a:t>
            </a:r>
          </a:p>
          <a:p>
            <a:pPr marL="0" indent="0">
              <a:spcAft>
                <a:spcPts val="1200"/>
              </a:spcAft>
              <a:buNone/>
            </a:pPr>
            <a:r>
              <a:rPr lang="en-US" dirty="0" smtClean="0">
                <a:solidFill>
                  <a:schemeClr val="bg1"/>
                </a:solidFill>
              </a:rPr>
              <a:t>But is it accurate?</a:t>
            </a:r>
            <a:endParaRPr lang="en-US" dirty="0" smtClean="0">
              <a:solidFill>
                <a:schemeClr val="bg1"/>
              </a:solidFill>
            </a:endParaRPr>
          </a:p>
        </p:txBody>
      </p:sp>
    </p:spTree>
    <p:extLst>
      <p:ext uri="{BB962C8B-B14F-4D97-AF65-F5344CB8AC3E}">
        <p14:creationId xmlns:p14="http://schemas.microsoft.com/office/powerpoint/2010/main" val="256845089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simple idea</a:t>
            </a:r>
            <a:endParaRPr lang="en-US" dirty="0"/>
          </a:p>
        </p:txBody>
      </p:sp>
      <p:sp>
        <p:nvSpPr>
          <p:cNvPr id="3" name="Content Placeholder 2"/>
          <p:cNvSpPr>
            <a:spLocks noGrp="1"/>
          </p:cNvSpPr>
          <p:nvPr>
            <p:ph idx="1"/>
          </p:nvPr>
        </p:nvSpPr>
        <p:spPr/>
        <p:txBody>
          <a:bodyPr>
            <a:normAutofit fontScale="92500" lnSpcReduction="10000"/>
          </a:bodyPr>
          <a:lstStyle/>
          <a:p>
            <a:pPr>
              <a:spcAft>
                <a:spcPts val="1200"/>
              </a:spcAft>
            </a:pPr>
            <a:r>
              <a:rPr lang="en-US" dirty="0" smtClean="0"/>
              <a:t>Select random subset of sequences, and build “backbone alignment”</a:t>
            </a:r>
          </a:p>
          <a:p>
            <a:pPr>
              <a:spcAft>
                <a:spcPts val="1200"/>
              </a:spcAft>
            </a:pPr>
            <a:r>
              <a:rPr lang="en-US" dirty="0" smtClean="0"/>
              <a:t>Construct </a:t>
            </a:r>
            <a:r>
              <a:rPr lang="en-US" dirty="0" smtClean="0"/>
              <a:t>a profile Hidden Markov Model (HMM) to represent the backbone alignment</a:t>
            </a:r>
            <a:endParaRPr lang="en-US" dirty="0" smtClean="0"/>
          </a:p>
          <a:p>
            <a:pPr>
              <a:spcAft>
                <a:spcPts val="1200"/>
              </a:spcAft>
            </a:pPr>
            <a:r>
              <a:rPr lang="en-US" dirty="0" smtClean="0"/>
              <a:t>Add all remaining sequences to the backbone alignment using the </a:t>
            </a:r>
            <a:r>
              <a:rPr lang="en-US" dirty="0" smtClean="0"/>
              <a:t>HMM</a:t>
            </a:r>
          </a:p>
          <a:p>
            <a:pPr marL="0" indent="0">
              <a:spcAft>
                <a:spcPts val="1200"/>
              </a:spcAft>
              <a:buNone/>
            </a:pPr>
            <a:r>
              <a:rPr lang="en-US" dirty="0" smtClean="0"/>
              <a:t>Fast! </a:t>
            </a:r>
          </a:p>
          <a:p>
            <a:pPr marL="0" indent="0">
              <a:spcAft>
                <a:spcPts val="1200"/>
              </a:spcAft>
              <a:buNone/>
            </a:pPr>
            <a:r>
              <a:rPr lang="en-US" dirty="0" smtClean="0"/>
              <a:t>But is it accurate?</a:t>
            </a:r>
            <a:endParaRPr lang="en-US" dirty="0" smtClean="0"/>
          </a:p>
        </p:txBody>
      </p:sp>
    </p:spTree>
    <p:extLst>
      <p:ext uri="{BB962C8B-B14F-4D97-AF65-F5344CB8AC3E}">
        <p14:creationId xmlns:p14="http://schemas.microsoft.com/office/powerpoint/2010/main" val="12716403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577" name="Group 2"/>
          <p:cNvGrpSpPr>
            <a:grpSpLocks/>
          </p:cNvGrpSpPr>
          <p:nvPr/>
        </p:nvGrpSpPr>
        <p:grpSpPr bwMode="auto">
          <a:xfrm>
            <a:off x="2011363" y="4125913"/>
            <a:ext cx="1535112" cy="1244600"/>
            <a:chOff x="2217960" y="4547520"/>
            <a:chExt cx="1692360" cy="1372679"/>
          </a:xfrm>
        </p:grpSpPr>
        <p:grpSp>
          <p:nvGrpSpPr>
            <p:cNvPr id="152610" name="Group 3"/>
            <p:cNvGrpSpPr>
              <a:grpSpLocks/>
            </p:cNvGrpSpPr>
            <p:nvPr/>
          </p:nvGrpSpPr>
          <p:grpSpPr bwMode="auto">
            <a:xfrm>
              <a:off x="2217960" y="4827240"/>
              <a:ext cx="951120" cy="592920"/>
              <a:chOff x="2217960" y="4827240"/>
              <a:chExt cx="951120" cy="592920"/>
            </a:xfrm>
          </p:grpSpPr>
          <p:sp>
            <p:nvSpPr>
              <p:cNvPr id="5" name="Straight Connector 4"/>
              <p:cNvSpPr/>
              <p:nvPr/>
            </p:nvSpPr>
            <p:spPr>
              <a:xfrm flipH="1">
                <a:off x="2287965" y="5090289"/>
                <a:ext cx="269518" cy="32916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6" name="Straight Connector 5"/>
              <p:cNvSpPr/>
              <p:nvPr/>
            </p:nvSpPr>
            <p:spPr>
              <a:xfrm>
                <a:off x="2217960" y="4827659"/>
                <a:ext cx="339522" cy="2626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7" name="Straight Connector 6"/>
              <p:cNvSpPr/>
              <p:nvPr/>
            </p:nvSpPr>
            <p:spPr>
              <a:xfrm flipV="1">
                <a:off x="2557482" y="5022005"/>
                <a:ext cx="610790" cy="6828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2611" name="Group 7"/>
            <p:cNvGrpSpPr>
              <a:grpSpLocks/>
            </p:cNvGrpSpPr>
            <p:nvPr/>
          </p:nvGrpSpPr>
          <p:grpSpPr bwMode="auto">
            <a:xfrm>
              <a:off x="2518200" y="4979160"/>
              <a:ext cx="642600" cy="941039"/>
              <a:chOff x="2518200" y="4979160"/>
              <a:chExt cx="642600" cy="941039"/>
            </a:xfrm>
          </p:grpSpPr>
          <p:sp>
            <p:nvSpPr>
              <p:cNvPr id="9" name="Straight Connector 8"/>
              <p:cNvSpPr/>
              <p:nvPr/>
            </p:nvSpPr>
            <p:spPr>
              <a:xfrm>
                <a:off x="2921506" y="5529756"/>
                <a:ext cx="162760" cy="39044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0" name="Straight Connector 9"/>
              <p:cNvSpPr/>
              <p:nvPr/>
            </p:nvSpPr>
            <p:spPr>
              <a:xfrm flipV="1">
                <a:off x="2518979" y="5529756"/>
                <a:ext cx="402526" cy="15757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1" name="Straight Connector 10"/>
              <p:cNvSpPr/>
              <p:nvPr/>
            </p:nvSpPr>
            <p:spPr>
              <a:xfrm flipV="1">
                <a:off x="2921506" y="4979984"/>
                <a:ext cx="239765" cy="5497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12" name="Straight Connector 11"/>
            <p:cNvSpPr/>
            <p:nvPr/>
          </p:nvSpPr>
          <p:spPr>
            <a:xfrm flipV="1">
              <a:off x="3145521" y="4547520"/>
              <a:ext cx="764799" cy="4762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2578" name="Group 12"/>
          <p:cNvGrpSpPr>
            <a:grpSpLocks/>
          </p:cNvGrpSpPr>
          <p:nvPr/>
        </p:nvGrpSpPr>
        <p:grpSpPr bwMode="auto">
          <a:xfrm>
            <a:off x="5300663" y="4111625"/>
            <a:ext cx="1449387" cy="1339850"/>
            <a:chOff x="5843880" y="4532040"/>
            <a:chExt cx="1598760" cy="1477440"/>
          </a:xfrm>
        </p:grpSpPr>
        <p:grpSp>
          <p:nvGrpSpPr>
            <p:cNvPr id="152601" name="Group 13"/>
            <p:cNvGrpSpPr>
              <a:grpSpLocks/>
            </p:cNvGrpSpPr>
            <p:nvPr/>
          </p:nvGrpSpPr>
          <p:grpSpPr bwMode="auto">
            <a:xfrm>
              <a:off x="6537240" y="5070600"/>
              <a:ext cx="662039" cy="938880"/>
              <a:chOff x="6537240" y="5070600"/>
              <a:chExt cx="662039" cy="938880"/>
            </a:xfrm>
          </p:grpSpPr>
          <p:sp>
            <p:nvSpPr>
              <p:cNvPr id="15" name="Straight Connector 14"/>
              <p:cNvSpPr/>
              <p:nvPr/>
            </p:nvSpPr>
            <p:spPr>
              <a:xfrm>
                <a:off x="6792980" y="5613862"/>
                <a:ext cx="406257" cy="14704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6" name="Straight Connector 15"/>
              <p:cNvSpPr/>
              <p:nvPr/>
            </p:nvSpPr>
            <p:spPr>
              <a:xfrm flipV="1">
                <a:off x="6640633" y="5613862"/>
                <a:ext cx="152347" cy="39561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 name="Straight Connector 16"/>
              <p:cNvSpPr/>
              <p:nvPr/>
            </p:nvSpPr>
            <p:spPr>
              <a:xfrm flipH="1" flipV="1">
                <a:off x="6537318" y="5071201"/>
                <a:ext cx="255662" cy="54266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2602" name="Group 17"/>
            <p:cNvGrpSpPr>
              <a:grpSpLocks/>
            </p:cNvGrpSpPr>
            <p:nvPr/>
          </p:nvGrpSpPr>
          <p:grpSpPr bwMode="auto">
            <a:xfrm>
              <a:off x="6497640" y="4871520"/>
              <a:ext cx="945000" cy="594720"/>
              <a:chOff x="6497640" y="4871520"/>
              <a:chExt cx="945000" cy="594720"/>
            </a:xfrm>
          </p:grpSpPr>
          <p:sp>
            <p:nvSpPr>
              <p:cNvPr id="19" name="Straight Connector 18"/>
              <p:cNvSpPr/>
              <p:nvPr/>
            </p:nvSpPr>
            <p:spPr>
              <a:xfrm flipV="1">
                <a:off x="7109930" y="4871641"/>
                <a:ext cx="332710" cy="27133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0" name="Straight Connector 19"/>
              <p:cNvSpPr/>
              <p:nvPr/>
            </p:nvSpPr>
            <p:spPr>
              <a:xfrm flipH="1" flipV="1">
                <a:off x="7109930" y="5142973"/>
                <a:ext cx="280177" cy="32384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1" name="Straight Connector 20"/>
              <p:cNvSpPr/>
              <p:nvPr/>
            </p:nvSpPr>
            <p:spPr>
              <a:xfrm flipH="1" flipV="1">
                <a:off x="6497042" y="5092207"/>
                <a:ext cx="612888" cy="5076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22" name="Straight Connector 21"/>
            <p:cNvSpPr/>
            <p:nvPr/>
          </p:nvSpPr>
          <p:spPr>
            <a:xfrm flipH="1" flipV="1">
              <a:off x="5843880" y="4532040"/>
              <a:ext cx="703945" cy="56016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2579" name="Group 22"/>
          <p:cNvGrpSpPr>
            <a:grpSpLocks/>
          </p:cNvGrpSpPr>
          <p:nvPr/>
        </p:nvGrpSpPr>
        <p:grpSpPr bwMode="auto">
          <a:xfrm>
            <a:off x="2085975" y="2773363"/>
            <a:ext cx="1444625" cy="1352550"/>
            <a:chOff x="2300040" y="3057840"/>
            <a:chExt cx="1592640" cy="1490399"/>
          </a:xfrm>
        </p:grpSpPr>
        <p:grpSp>
          <p:nvGrpSpPr>
            <p:cNvPr id="152592" name="Group 23"/>
            <p:cNvGrpSpPr>
              <a:grpSpLocks/>
            </p:cNvGrpSpPr>
            <p:nvPr/>
          </p:nvGrpSpPr>
          <p:grpSpPr bwMode="auto">
            <a:xfrm>
              <a:off x="2558880" y="3057840"/>
              <a:ext cx="650160" cy="939960"/>
              <a:chOff x="2558880" y="3057840"/>
              <a:chExt cx="650160" cy="939960"/>
            </a:xfrm>
          </p:grpSpPr>
          <p:sp>
            <p:nvSpPr>
              <p:cNvPr id="25" name="Straight Connector 24"/>
              <p:cNvSpPr/>
              <p:nvPr/>
            </p:nvSpPr>
            <p:spPr>
              <a:xfrm flipH="1" flipV="1">
                <a:off x="2559063" y="3295744"/>
                <a:ext cx="404286" cy="1539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6" name="Straight Connector 25"/>
              <p:cNvSpPr/>
              <p:nvPr/>
            </p:nvSpPr>
            <p:spPr>
              <a:xfrm flipH="1">
                <a:off x="2963349" y="3057840"/>
                <a:ext cx="157514" cy="39359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7" name="Straight Connector 26"/>
              <p:cNvSpPr/>
              <p:nvPr/>
            </p:nvSpPr>
            <p:spPr>
              <a:xfrm>
                <a:off x="2963349" y="3449682"/>
                <a:ext cx="245022" cy="54752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2593" name="Group 27"/>
            <p:cNvGrpSpPr>
              <a:grpSpLocks/>
            </p:cNvGrpSpPr>
            <p:nvPr/>
          </p:nvGrpSpPr>
          <p:grpSpPr bwMode="auto">
            <a:xfrm>
              <a:off x="2300040" y="3588120"/>
              <a:ext cx="948599" cy="593999"/>
              <a:chOff x="2300040" y="3588120"/>
              <a:chExt cx="948599" cy="593999"/>
            </a:xfrm>
          </p:grpSpPr>
          <p:sp>
            <p:nvSpPr>
              <p:cNvPr id="29" name="Straight Connector 28"/>
              <p:cNvSpPr/>
              <p:nvPr/>
            </p:nvSpPr>
            <p:spPr>
              <a:xfrm flipH="1">
                <a:off x="2300040" y="3916743"/>
                <a:ext cx="337780" cy="2658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0" name="Straight Connector 29"/>
              <p:cNvSpPr/>
              <p:nvPr/>
            </p:nvSpPr>
            <p:spPr>
              <a:xfrm>
                <a:off x="2363046" y="3587875"/>
                <a:ext cx="274775" cy="32886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1" name="Straight Connector 30"/>
              <p:cNvSpPr/>
              <p:nvPr/>
            </p:nvSpPr>
            <p:spPr>
              <a:xfrm>
                <a:off x="2637820" y="3916743"/>
                <a:ext cx="610803" cy="6122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32" name="Straight Connector 31"/>
            <p:cNvSpPr/>
            <p:nvPr/>
          </p:nvSpPr>
          <p:spPr>
            <a:xfrm>
              <a:off x="3199619" y="3976219"/>
              <a:ext cx="693061" cy="57202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2580" name="Group 32"/>
          <p:cNvGrpSpPr>
            <a:grpSpLocks/>
          </p:cNvGrpSpPr>
          <p:nvPr/>
        </p:nvGrpSpPr>
        <p:grpSpPr bwMode="auto">
          <a:xfrm>
            <a:off x="5308600" y="2786063"/>
            <a:ext cx="1473200" cy="1346200"/>
            <a:chOff x="5851080" y="3072600"/>
            <a:chExt cx="1626120" cy="1481760"/>
          </a:xfrm>
        </p:grpSpPr>
        <p:grpSp>
          <p:nvGrpSpPr>
            <p:cNvPr id="152583" name="Group 33"/>
            <p:cNvGrpSpPr>
              <a:grpSpLocks/>
            </p:cNvGrpSpPr>
            <p:nvPr/>
          </p:nvGrpSpPr>
          <p:grpSpPr bwMode="auto">
            <a:xfrm>
              <a:off x="6506640" y="3444480"/>
              <a:ext cx="970560" cy="574920"/>
              <a:chOff x="6506640" y="3444480"/>
              <a:chExt cx="970560" cy="574920"/>
            </a:xfrm>
          </p:grpSpPr>
          <p:sp>
            <p:nvSpPr>
              <p:cNvPr id="35" name="Straight Connector 34"/>
              <p:cNvSpPr/>
              <p:nvPr/>
            </p:nvSpPr>
            <p:spPr>
              <a:xfrm flipV="1">
                <a:off x="7098707" y="3444787"/>
                <a:ext cx="213779" cy="3686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6" name="Straight Connector 35"/>
              <p:cNvSpPr/>
              <p:nvPr/>
            </p:nvSpPr>
            <p:spPr>
              <a:xfrm flipH="1" flipV="1">
                <a:off x="7098707" y="3811732"/>
                <a:ext cx="378493" cy="2079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7" name="Straight Connector 36"/>
              <p:cNvSpPr/>
              <p:nvPr/>
            </p:nvSpPr>
            <p:spPr>
              <a:xfrm flipH="1">
                <a:off x="6506435" y="3811732"/>
                <a:ext cx="592272" cy="16075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2584" name="Group 37"/>
            <p:cNvGrpSpPr>
              <a:grpSpLocks/>
            </p:cNvGrpSpPr>
            <p:nvPr/>
          </p:nvGrpSpPr>
          <p:grpSpPr bwMode="auto">
            <a:xfrm>
              <a:off x="6444719" y="3072600"/>
              <a:ext cx="596881" cy="941039"/>
              <a:chOff x="6444719" y="3072600"/>
              <a:chExt cx="596881" cy="941039"/>
            </a:xfrm>
          </p:grpSpPr>
          <p:sp>
            <p:nvSpPr>
              <p:cNvPr id="39" name="Straight Connector 38"/>
              <p:cNvSpPr/>
              <p:nvPr/>
            </p:nvSpPr>
            <p:spPr>
              <a:xfrm flipH="1" flipV="1">
                <a:off x="6445105" y="3072600"/>
                <a:ext cx="224293" cy="36170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0" name="Straight Connector 39"/>
              <p:cNvSpPr/>
              <p:nvPr/>
            </p:nvSpPr>
            <p:spPr>
              <a:xfrm flipH="1">
                <a:off x="6669398" y="3215883"/>
                <a:ext cx="371485" cy="21841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1" name="Straight Connector 40"/>
              <p:cNvSpPr/>
              <p:nvPr/>
            </p:nvSpPr>
            <p:spPr>
              <a:xfrm flipH="1">
                <a:off x="6522206" y="3434303"/>
                <a:ext cx="147192" cy="58012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2" name="Straight Connector 41"/>
            <p:cNvSpPr/>
            <p:nvPr/>
          </p:nvSpPr>
          <p:spPr>
            <a:xfrm flipH="1">
              <a:off x="5851080" y="3967248"/>
              <a:ext cx="678135" cy="58711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3" name="Straight Connector 42"/>
          <p:cNvSpPr/>
          <p:nvPr/>
        </p:nvSpPr>
        <p:spPr>
          <a:xfrm>
            <a:off x="3524250" y="4133850"/>
            <a:ext cx="1787525" cy="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52582" name="Text Box 45"/>
          <p:cNvSpPr>
            <a:spLocks noGrp="1" noChangeArrowheads="1"/>
          </p:cNvSpPr>
          <p:nvPr>
            <p:ph type="title" idx="4294967295"/>
          </p:nvPr>
        </p:nvSpPr>
        <p:spPr>
          <a:xfrm>
            <a:off x="457199" y="274637"/>
            <a:ext cx="8948901" cy="1305563"/>
          </a:xfrm>
          <a:noFill/>
        </p:spPr>
        <p:txBody>
          <a:bodyPr lIns="0" tIns="0" rIns="0" bIns="0">
            <a:normAutofit/>
          </a:bodyPr>
          <a:lstStyle/>
          <a:p>
            <a:pPr marL="457200" indent="-457200" algn="l"/>
            <a:r>
              <a:rPr lang="en-US" sz="2400" dirty="0" smtClean="0">
                <a:latin typeface="Arial" charset="0"/>
                <a:ea typeface="ＭＳ Ｐゴシック" charset="0"/>
                <a:cs typeface="ＭＳ Ｐゴシック" charset="0"/>
              </a:rPr>
              <a:t>Simple technique:</a:t>
            </a:r>
            <a:br>
              <a:rPr lang="en-US" sz="2400" dirty="0" smtClean="0">
                <a:latin typeface="Arial" charset="0"/>
                <a:ea typeface="ＭＳ Ｐゴシック" charset="0"/>
                <a:cs typeface="ＭＳ Ｐゴシック" charset="0"/>
              </a:rPr>
            </a:br>
            <a:r>
              <a:rPr lang="en-US" sz="2400" dirty="0" smtClean="0">
                <a:solidFill>
                  <a:schemeClr val="tx1"/>
                </a:solidFill>
                <a:latin typeface="Arial" charset="0"/>
                <a:ea typeface="ＭＳ Ｐゴシック" charset="0"/>
                <a:cs typeface="ＭＳ Ｐゴシック" charset="0"/>
              </a:rPr>
              <a:t>1</a:t>
            </a:r>
            <a:r>
              <a:rPr lang="en-US" sz="2400" dirty="0">
                <a:solidFill>
                  <a:schemeClr val="tx1"/>
                </a:solidFill>
                <a:latin typeface="Arial" charset="0"/>
                <a:ea typeface="ＭＳ Ｐゴシック" charset="0"/>
                <a:cs typeface="ＭＳ Ｐゴシック" charset="0"/>
              </a:rPr>
              <a:t>) build one HMM for the entire alignment</a:t>
            </a:r>
            <a:br>
              <a:rPr lang="en-US" sz="2400" dirty="0">
                <a:solidFill>
                  <a:schemeClr val="tx1"/>
                </a:solidFill>
                <a:latin typeface="Arial" charset="0"/>
                <a:ea typeface="ＭＳ Ｐゴシック" charset="0"/>
                <a:cs typeface="ＭＳ Ｐゴシック" charset="0"/>
              </a:rPr>
            </a:br>
            <a:r>
              <a:rPr lang="en-US" sz="2400" dirty="0">
                <a:solidFill>
                  <a:schemeClr val="tx1"/>
                </a:solidFill>
                <a:latin typeface="Arial" charset="0"/>
                <a:ea typeface="ＭＳ Ｐゴシック" charset="0"/>
                <a:cs typeface="ＭＳ Ｐゴシック" charset="0"/>
              </a:rPr>
              <a:t>2) Align fragment to the HMM, and insert into </a:t>
            </a:r>
            <a:r>
              <a:rPr lang="en-US" sz="2400" dirty="0" smtClean="0">
                <a:solidFill>
                  <a:schemeClr val="tx1"/>
                </a:solidFill>
                <a:latin typeface="Arial" charset="0"/>
                <a:ea typeface="ＭＳ Ｐゴシック" charset="0"/>
                <a:cs typeface="ＭＳ Ｐゴシック" charset="0"/>
              </a:rPr>
              <a:t>alignment</a:t>
            </a:r>
            <a:endParaRPr lang="en-US" sz="2400" dirty="0">
              <a:solidFill>
                <a:schemeClr val="tx1"/>
              </a:solidFill>
              <a:latin typeface="Arial"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nature-reviews-tree-of-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25" y="1500188"/>
            <a:ext cx="4417749" cy="381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2"/>
          <p:cNvSpPr txBox="1">
            <a:spLocks noChangeArrowheads="1"/>
          </p:cNvSpPr>
          <p:nvPr/>
        </p:nvSpPr>
        <p:spPr bwMode="auto">
          <a:xfrm>
            <a:off x="1660280" y="595313"/>
            <a:ext cx="63686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smtClean="0"/>
              <a:t>Hard Computational Problems</a:t>
            </a:r>
            <a:endParaRPr lang="en-US" sz="3600" dirty="0"/>
          </a:p>
        </p:txBody>
      </p:sp>
      <p:sp>
        <p:nvSpPr>
          <p:cNvPr id="2" name="TextBox 1"/>
          <p:cNvSpPr txBox="1"/>
          <p:nvPr/>
        </p:nvSpPr>
        <p:spPr>
          <a:xfrm>
            <a:off x="4875874" y="1780941"/>
            <a:ext cx="4014462" cy="3477875"/>
          </a:xfrm>
          <a:prstGeom prst="rect">
            <a:avLst/>
          </a:prstGeom>
          <a:noFill/>
        </p:spPr>
        <p:txBody>
          <a:bodyPr wrap="square" rtlCol="0">
            <a:spAutoFit/>
          </a:bodyPr>
          <a:lstStyle/>
          <a:p>
            <a:r>
              <a:rPr lang="en-US" sz="2000" dirty="0" smtClean="0"/>
              <a:t>NP-hard problems</a:t>
            </a:r>
          </a:p>
          <a:p>
            <a:endParaRPr lang="en-US" sz="2000" dirty="0" smtClean="0"/>
          </a:p>
          <a:p>
            <a:r>
              <a:rPr lang="en-US" sz="2000" dirty="0" smtClean="0"/>
              <a:t>Large datasets</a:t>
            </a:r>
          </a:p>
          <a:p>
            <a:r>
              <a:rPr lang="en-US" sz="2000" dirty="0"/>
              <a:t>	</a:t>
            </a:r>
            <a:r>
              <a:rPr lang="en-US" sz="2000" dirty="0" smtClean="0"/>
              <a:t>100,000+ sequences</a:t>
            </a:r>
          </a:p>
          <a:p>
            <a:r>
              <a:rPr lang="en-US" sz="2000" dirty="0"/>
              <a:t>	</a:t>
            </a:r>
            <a:r>
              <a:rPr lang="en-US" sz="2000" dirty="0" smtClean="0"/>
              <a:t>thousands of genes</a:t>
            </a:r>
          </a:p>
          <a:p>
            <a:endParaRPr lang="en-US" sz="2000" dirty="0" smtClean="0"/>
          </a:p>
          <a:p>
            <a:r>
              <a:rPr lang="en-US" sz="2000" dirty="0" smtClean="0"/>
              <a:t>“Big data” complexity:</a:t>
            </a:r>
          </a:p>
          <a:p>
            <a:r>
              <a:rPr lang="en-US" sz="2000" dirty="0"/>
              <a:t>	</a:t>
            </a:r>
            <a:r>
              <a:rPr lang="en-US" sz="2000" dirty="0" smtClean="0"/>
              <a:t>model misspecification</a:t>
            </a:r>
          </a:p>
          <a:p>
            <a:r>
              <a:rPr lang="en-US" sz="2000" dirty="0"/>
              <a:t>	</a:t>
            </a:r>
            <a:r>
              <a:rPr lang="en-US" sz="2000" dirty="0" smtClean="0"/>
              <a:t>fragmentary sequences</a:t>
            </a:r>
          </a:p>
          <a:p>
            <a:r>
              <a:rPr lang="en-US" sz="2000" dirty="0"/>
              <a:t>	</a:t>
            </a:r>
            <a:r>
              <a:rPr lang="en-US" sz="2000" dirty="0" smtClean="0"/>
              <a:t>errors in input data</a:t>
            </a:r>
          </a:p>
          <a:p>
            <a:r>
              <a:rPr lang="en-US" sz="2000" dirty="0"/>
              <a:t>	</a:t>
            </a:r>
            <a:r>
              <a:rPr lang="en-US" sz="2000" dirty="0" smtClean="0"/>
              <a:t>streaming data</a:t>
            </a:r>
            <a:endParaRPr lang="en-US" sz="2000" dirty="0"/>
          </a:p>
        </p:txBody>
      </p:sp>
      <p:sp>
        <p:nvSpPr>
          <p:cNvPr id="6" name="TextBox 5"/>
          <p:cNvSpPr txBox="1"/>
          <p:nvPr/>
        </p:nvSpPr>
        <p:spPr>
          <a:xfrm>
            <a:off x="396921" y="5605661"/>
            <a:ext cx="8623236" cy="923330"/>
          </a:xfrm>
          <a:prstGeom prst="rect">
            <a:avLst/>
          </a:prstGeom>
          <a:noFill/>
        </p:spPr>
        <p:txBody>
          <a:bodyPr wrap="none" rtlCol="0">
            <a:spAutoFit/>
          </a:bodyPr>
          <a:lstStyle/>
          <a:p>
            <a:r>
              <a:rPr lang="en-US" b="1" dirty="0" smtClean="0">
                <a:solidFill>
                  <a:srgbClr val="0000FF"/>
                </a:solidFill>
              </a:rPr>
              <a:t>CS/Statistics Research</a:t>
            </a:r>
            <a:r>
              <a:rPr lang="en-US" b="1" dirty="0">
                <a:solidFill>
                  <a:srgbClr val="0000FF"/>
                </a:solidFill>
              </a:rPr>
              <a:t>: </a:t>
            </a:r>
            <a:r>
              <a:rPr lang="en-US" b="1" dirty="0" smtClean="0">
                <a:solidFill>
                  <a:srgbClr val="0000FF"/>
                </a:solidFill>
              </a:rPr>
              <a:t>Discrete algorithms, graph</a:t>
            </a:r>
            <a:r>
              <a:rPr lang="en-US" b="1" dirty="0">
                <a:solidFill>
                  <a:srgbClr val="0000FF"/>
                </a:solidFill>
              </a:rPr>
              <a:t>-theory, probability theory, </a:t>
            </a:r>
            <a:r>
              <a:rPr lang="en-US" b="1" dirty="0" smtClean="0">
                <a:solidFill>
                  <a:srgbClr val="0000FF"/>
                </a:solidFill>
              </a:rPr>
              <a:t>statistical</a:t>
            </a:r>
          </a:p>
          <a:p>
            <a:r>
              <a:rPr lang="en-US" b="1" dirty="0">
                <a:solidFill>
                  <a:srgbClr val="0000FF"/>
                </a:solidFill>
              </a:rPr>
              <a:t>i</a:t>
            </a:r>
            <a:r>
              <a:rPr lang="en-US" b="1" dirty="0" smtClean="0">
                <a:solidFill>
                  <a:srgbClr val="0000FF"/>
                </a:solidFill>
              </a:rPr>
              <a:t>nference, parallel </a:t>
            </a:r>
            <a:r>
              <a:rPr lang="en-US" b="1" dirty="0">
                <a:solidFill>
                  <a:srgbClr val="0000FF"/>
                </a:solidFill>
              </a:rPr>
              <a:t>computing,  </a:t>
            </a:r>
            <a:r>
              <a:rPr lang="en-US" b="1" dirty="0" smtClean="0">
                <a:solidFill>
                  <a:srgbClr val="0000FF"/>
                </a:solidFill>
              </a:rPr>
              <a:t>data mining, machine learning, massive </a:t>
            </a:r>
            <a:r>
              <a:rPr lang="en-US" b="1" dirty="0">
                <a:solidFill>
                  <a:srgbClr val="0000FF"/>
                </a:solidFill>
              </a:rPr>
              <a:t>simulations, etc.</a:t>
            </a:r>
          </a:p>
          <a:p>
            <a:endParaRPr lang="en-US" b="1" dirty="0">
              <a:solidFill>
                <a:srgbClr val="0000FF"/>
              </a:solidFill>
            </a:endParaRPr>
          </a:p>
        </p:txBody>
      </p:sp>
    </p:spTree>
    <p:extLst>
      <p:ext uri="{BB962C8B-B14F-4D97-AF65-F5344CB8AC3E}">
        <p14:creationId xmlns:p14="http://schemas.microsoft.com/office/powerpoint/2010/main" val="27159600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idx="4294967295"/>
          </p:nvPr>
        </p:nvSpPr>
        <p:spPr/>
        <p:txBody>
          <a:bodyPr lIns="0" tIns="0" rIns="0" bIns="0">
            <a:normAutofit fontScale="90000"/>
          </a:bodyPr>
          <a:lstStyle/>
          <a:p>
            <a:pPr eaLnBrk="1" hangingPunct="1">
              <a:buSzPct val="45000"/>
              <a:buFont typeface="StarSymbol" charset="0"/>
              <a:buNone/>
            </a:pPr>
            <a:r>
              <a:rPr lang="fi-FI">
                <a:latin typeface="Arial" charset="0"/>
                <a:ea typeface="ＭＳ Ｐゴシック" charset="0"/>
                <a:cs typeface="ＭＳ Ｐゴシック" charset="0"/>
              </a:rPr>
              <a:t>One Hidden Markov Model </a:t>
            </a:r>
            <a:br>
              <a:rPr lang="fi-FI">
                <a:latin typeface="Arial" charset="0"/>
                <a:ea typeface="ＭＳ Ｐゴシック" charset="0"/>
                <a:cs typeface="ＭＳ Ｐゴシック" charset="0"/>
              </a:rPr>
            </a:br>
            <a:r>
              <a:rPr lang="fi-FI">
                <a:latin typeface="Arial" charset="0"/>
                <a:ea typeface="ＭＳ Ｐゴシック" charset="0"/>
                <a:cs typeface="ＭＳ Ｐゴシック" charset="0"/>
              </a:rPr>
              <a:t>for the entire alignment?</a:t>
            </a:r>
            <a:endParaRPr lang="fi-FI">
              <a:latin typeface="Arial" charset="0"/>
              <a:ea typeface="ＭＳ Ｐゴシック" charset="0"/>
              <a:cs typeface="Arial" charset="0"/>
            </a:endParaRPr>
          </a:p>
        </p:txBody>
      </p:sp>
      <p:grpSp>
        <p:nvGrpSpPr>
          <p:cNvPr id="154626" name="Group 2"/>
          <p:cNvGrpSpPr>
            <a:grpSpLocks/>
          </p:cNvGrpSpPr>
          <p:nvPr/>
        </p:nvGrpSpPr>
        <p:grpSpPr bwMode="auto">
          <a:xfrm>
            <a:off x="2011363" y="4125913"/>
            <a:ext cx="1535112" cy="1244600"/>
            <a:chOff x="2217960" y="4547520"/>
            <a:chExt cx="1692360" cy="1372679"/>
          </a:xfrm>
        </p:grpSpPr>
        <p:grpSp>
          <p:nvGrpSpPr>
            <p:cNvPr id="154658" name="Group 3"/>
            <p:cNvGrpSpPr>
              <a:grpSpLocks/>
            </p:cNvGrpSpPr>
            <p:nvPr/>
          </p:nvGrpSpPr>
          <p:grpSpPr bwMode="auto">
            <a:xfrm>
              <a:off x="2217960" y="4827240"/>
              <a:ext cx="951120" cy="592920"/>
              <a:chOff x="2217960" y="4827240"/>
              <a:chExt cx="951120" cy="592920"/>
            </a:xfrm>
          </p:grpSpPr>
          <p:sp>
            <p:nvSpPr>
              <p:cNvPr id="5" name="Straight Connector 4"/>
              <p:cNvSpPr/>
              <p:nvPr/>
            </p:nvSpPr>
            <p:spPr>
              <a:xfrm flipH="1">
                <a:off x="2287965" y="5090289"/>
                <a:ext cx="269518" cy="32916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6" name="Straight Connector 5"/>
              <p:cNvSpPr/>
              <p:nvPr/>
            </p:nvSpPr>
            <p:spPr>
              <a:xfrm>
                <a:off x="2217960" y="4827659"/>
                <a:ext cx="339522" cy="2626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7" name="Straight Connector 6"/>
              <p:cNvSpPr/>
              <p:nvPr/>
            </p:nvSpPr>
            <p:spPr>
              <a:xfrm flipV="1">
                <a:off x="2557482" y="5022005"/>
                <a:ext cx="610790" cy="6828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4659" name="Group 7"/>
            <p:cNvGrpSpPr>
              <a:grpSpLocks/>
            </p:cNvGrpSpPr>
            <p:nvPr/>
          </p:nvGrpSpPr>
          <p:grpSpPr bwMode="auto">
            <a:xfrm>
              <a:off x="2518200" y="4979160"/>
              <a:ext cx="642600" cy="941039"/>
              <a:chOff x="2518200" y="4979160"/>
              <a:chExt cx="642600" cy="941039"/>
            </a:xfrm>
          </p:grpSpPr>
          <p:sp>
            <p:nvSpPr>
              <p:cNvPr id="9" name="Straight Connector 8"/>
              <p:cNvSpPr/>
              <p:nvPr/>
            </p:nvSpPr>
            <p:spPr>
              <a:xfrm>
                <a:off x="2921506" y="5529756"/>
                <a:ext cx="162760" cy="39044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0" name="Straight Connector 9"/>
              <p:cNvSpPr/>
              <p:nvPr/>
            </p:nvSpPr>
            <p:spPr>
              <a:xfrm flipV="1">
                <a:off x="2518979" y="5529756"/>
                <a:ext cx="402526" cy="15757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1" name="Straight Connector 10"/>
              <p:cNvSpPr/>
              <p:nvPr/>
            </p:nvSpPr>
            <p:spPr>
              <a:xfrm flipV="1">
                <a:off x="2921506" y="4979984"/>
                <a:ext cx="239765" cy="5497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12" name="Straight Connector 11"/>
            <p:cNvSpPr/>
            <p:nvPr/>
          </p:nvSpPr>
          <p:spPr>
            <a:xfrm flipV="1">
              <a:off x="3145521" y="4547520"/>
              <a:ext cx="764799" cy="4762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4627" name="Group 12"/>
          <p:cNvGrpSpPr>
            <a:grpSpLocks/>
          </p:cNvGrpSpPr>
          <p:nvPr/>
        </p:nvGrpSpPr>
        <p:grpSpPr bwMode="auto">
          <a:xfrm>
            <a:off x="5300663" y="4111625"/>
            <a:ext cx="1449387" cy="1339850"/>
            <a:chOff x="5843880" y="4532040"/>
            <a:chExt cx="1598760" cy="1477440"/>
          </a:xfrm>
        </p:grpSpPr>
        <p:grpSp>
          <p:nvGrpSpPr>
            <p:cNvPr id="154649" name="Group 13"/>
            <p:cNvGrpSpPr>
              <a:grpSpLocks/>
            </p:cNvGrpSpPr>
            <p:nvPr/>
          </p:nvGrpSpPr>
          <p:grpSpPr bwMode="auto">
            <a:xfrm>
              <a:off x="6537240" y="5070600"/>
              <a:ext cx="662039" cy="938880"/>
              <a:chOff x="6537240" y="5070600"/>
              <a:chExt cx="662039" cy="938880"/>
            </a:xfrm>
          </p:grpSpPr>
          <p:sp>
            <p:nvSpPr>
              <p:cNvPr id="15" name="Straight Connector 14"/>
              <p:cNvSpPr/>
              <p:nvPr/>
            </p:nvSpPr>
            <p:spPr>
              <a:xfrm>
                <a:off x="6792980" y="5613862"/>
                <a:ext cx="406257" cy="14704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6" name="Straight Connector 15"/>
              <p:cNvSpPr/>
              <p:nvPr/>
            </p:nvSpPr>
            <p:spPr>
              <a:xfrm flipV="1">
                <a:off x="6640633" y="5613862"/>
                <a:ext cx="152347" cy="39561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 name="Straight Connector 16"/>
              <p:cNvSpPr/>
              <p:nvPr/>
            </p:nvSpPr>
            <p:spPr>
              <a:xfrm flipH="1" flipV="1">
                <a:off x="6537318" y="5071201"/>
                <a:ext cx="255662" cy="54266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4650" name="Group 17"/>
            <p:cNvGrpSpPr>
              <a:grpSpLocks/>
            </p:cNvGrpSpPr>
            <p:nvPr/>
          </p:nvGrpSpPr>
          <p:grpSpPr bwMode="auto">
            <a:xfrm>
              <a:off x="6497640" y="4871520"/>
              <a:ext cx="945000" cy="594720"/>
              <a:chOff x="6497640" y="4871520"/>
              <a:chExt cx="945000" cy="594720"/>
            </a:xfrm>
          </p:grpSpPr>
          <p:sp>
            <p:nvSpPr>
              <p:cNvPr id="19" name="Straight Connector 18"/>
              <p:cNvSpPr/>
              <p:nvPr/>
            </p:nvSpPr>
            <p:spPr>
              <a:xfrm flipV="1">
                <a:off x="7109930" y="4871641"/>
                <a:ext cx="332710" cy="27133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0" name="Straight Connector 19"/>
              <p:cNvSpPr/>
              <p:nvPr/>
            </p:nvSpPr>
            <p:spPr>
              <a:xfrm flipH="1" flipV="1">
                <a:off x="7109930" y="5142973"/>
                <a:ext cx="280177" cy="32384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1" name="Straight Connector 20"/>
              <p:cNvSpPr/>
              <p:nvPr/>
            </p:nvSpPr>
            <p:spPr>
              <a:xfrm flipH="1" flipV="1">
                <a:off x="6497042" y="5092207"/>
                <a:ext cx="612888" cy="5076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22" name="Straight Connector 21"/>
            <p:cNvSpPr/>
            <p:nvPr/>
          </p:nvSpPr>
          <p:spPr>
            <a:xfrm flipH="1" flipV="1">
              <a:off x="5843880" y="4532040"/>
              <a:ext cx="703945" cy="56016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4628" name="Group 22"/>
          <p:cNvGrpSpPr>
            <a:grpSpLocks/>
          </p:cNvGrpSpPr>
          <p:nvPr/>
        </p:nvGrpSpPr>
        <p:grpSpPr bwMode="auto">
          <a:xfrm>
            <a:off x="2085975" y="2773363"/>
            <a:ext cx="1444625" cy="1352550"/>
            <a:chOff x="2300040" y="3057840"/>
            <a:chExt cx="1592640" cy="1490399"/>
          </a:xfrm>
        </p:grpSpPr>
        <p:grpSp>
          <p:nvGrpSpPr>
            <p:cNvPr id="154640" name="Group 23"/>
            <p:cNvGrpSpPr>
              <a:grpSpLocks/>
            </p:cNvGrpSpPr>
            <p:nvPr/>
          </p:nvGrpSpPr>
          <p:grpSpPr bwMode="auto">
            <a:xfrm>
              <a:off x="2558880" y="3057840"/>
              <a:ext cx="650160" cy="939960"/>
              <a:chOff x="2558880" y="3057840"/>
              <a:chExt cx="650160" cy="939960"/>
            </a:xfrm>
          </p:grpSpPr>
          <p:sp>
            <p:nvSpPr>
              <p:cNvPr id="25" name="Straight Connector 24"/>
              <p:cNvSpPr/>
              <p:nvPr/>
            </p:nvSpPr>
            <p:spPr>
              <a:xfrm flipH="1" flipV="1">
                <a:off x="2559063" y="3295744"/>
                <a:ext cx="404286" cy="1539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6" name="Straight Connector 25"/>
              <p:cNvSpPr/>
              <p:nvPr/>
            </p:nvSpPr>
            <p:spPr>
              <a:xfrm flipH="1">
                <a:off x="2963349" y="3057840"/>
                <a:ext cx="157514" cy="39359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7" name="Straight Connector 26"/>
              <p:cNvSpPr/>
              <p:nvPr/>
            </p:nvSpPr>
            <p:spPr>
              <a:xfrm>
                <a:off x="2963349" y="3449682"/>
                <a:ext cx="245022" cy="54752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4641" name="Group 27"/>
            <p:cNvGrpSpPr>
              <a:grpSpLocks/>
            </p:cNvGrpSpPr>
            <p:nvPr/>
          </p:nvGrpSpPr>
          <p:grpSpPr bwMode="auto">
            <a:xfrm>
              <a:off x="2300040" y="3588120"/>
              <a:ext cx="948599" cy="593999"/>
              <a:chOff x="2300040" y="3588120"/>
              <a:chExt cx="948599" cy="593999"/>
            </a:xfrm>
          </p:grpSpPr>
          <p:sp>
            <p:nvSpPr>
              <p:cNvPr id="29" name="Straight Connector 28"/>
              <p:cNvSpPr/>
              <p:nvPr/>
            </p:nvSpPr>
            <p:spPr>
              <a:xfrm flipH="1">
                <a:off x="2300040" y="3916743"/>
                <a:ext cx="337780" cy="2658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0" name="Straight Connector 29"/>
              <p:cNvSpPr/>
              <p:nvPr/>
            </p:nvSpPr>
            <p:spPr>
              <a:xfrm>
                <a:off x="2363046" y="3587875"/>
                <a:ext cx="274775" cy="32886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1" name="Straight Connector 30"/>
              <p:cNvSpPr/>
              <p:nvPr/>
            </p:nvSpPr>
            <p:spPr>
              <a:xfrm>
                <a:off x="2637820" y="3916743"/>
                <a:ext cx="610803" cy="6122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32" name="Straight Connector 31"/>
            <p:cNvSpPr/>
            <p:nvPr/>
          </p:nvSpPr>
          <p:spPr>
            <a:xfrm>
              <a:off x="3199619" y="3976219"/>
              <a:ext cx="693061" cy="57202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4629" name="Group 32"/>
          <p:cNvGrpSpPr>
            <a:grpSpLocks/>
          </p:cNvGrpSpPr>
          <p:nvPr/>
        </p:nvGrpSpPr>
        <p:grpSpPr bwMode="auto">
          <a:xfrm>
            <a:off x="5308600" y="2786063"/>
            <a:ext cx="1473200" cy="1346200"/>
            <a:chOff x="5851080" y="3072600"/>
            <a:chExt cx="1626120" cy="1481760"/>
          </a:xfrm>
        </p:grpSpPr>
        <p:grpSp>
          <p:nvGrpSpPr>
            <p:cNvPr id="154631" name="Group 33"/>
            <p:cNvGrpSpPr>
              <a:grpSpLocks/>
            </p:cNvGrpSpPr>
            <p:nvPr/>
          </p:nvGrpSpPr>
          <p:grpSpPr bwMode="auto">
            <a:xfrm>
              <a:off x="6506640" y="3444480"/>
              <a:ext cx="970560" cy="574920"/>
              <a:chOff x="6506640" y="3444480"/>
              <a:chExt cx="970560" cy="574920"/>
            </a:xfrm>
          </p:grpSpPr>
          <p:sp>
            <p:nvSpPr>
              <p:cNvPr id="35" name="Straight Connector 34"/>
              <p:cNvSpPr/>
              <p:nvPr/>
            </p:nvSpPr>
            <p:spPr>
              <a:xfrm flipV="1">
                <a:off x="7098707" y="3444787"/>
                <a:ext cx="213779" cy="3686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6" name="Straight Connector 35"/>
              <p:cNvSpPr/>
              <p:nvPr/>
            </p:nvSpPr>
            <p:spPr>
              <a:xfrm flipH="1" flipV="1">
                <a:off x="7098707" y="3811732"/>
                <a:ext cx="378493" cy="2079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7" name="Straight Connector 36"/>
              <p:cNvSpPr/>
              <p:nvPr/>
            </p:nvSpPr>
            <p:spPr>
              <a:xfrm flipH="1">
                <a:off x="6506435" y="3811732"/>
                <a:ext cx="592272" cy="16075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4632" name="Group 37"/>
            <p:cNvGrpSpPr>
              <a:grpSpLocks/>
            </p:cNvGrpSpPr>
            <p:nvPr/>
          </p:nvGrpSpPr>
          <p:grpSpPr bwMode="auto">
            <a:xfrm>
              <a:off x="6444719" y="3072600"/>
              <a:ext cx="596881" cy="941039"/>
              <a:chOff x="6444719" y="3072600"/>
              <a:chExt cx="596881" cy="941039"/>
            </a:xfrm>
          </p:grpSpPr>
          <p:sp>
            <p:nvSpPr>
              <p:cNvPr id="39" name="Straight Connector 38"/>
              <p:cNvSpPr/>
              <p:nvPr/>
            </p:nvSpPr>
            <p:spPr>
              <a:xfrm flipH="1" flipV="1">
                <a:off x="6445105" y="3072600"/>
                <a:ext cx="224293" cy="36170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0" name="Straight Connector 39"/>
              <p:cNvSpPr/>
              <p:nvPr/>
            </p:nvSpPr>
            <p:spPr>
              <a:xfrm flipH="1">
                <a:off x="6669398" y="3215883"/>
                <a:ext cx="371485" cy="21841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1" name="Straight Connector 40"/>
              <p:cNvSpPr/>
              <p:nvPr/>
            </p:nvSpPr>
            <p:spPr>
              <a:xfrm flipH="1">
                <a:off x="6522206" y="3434303"/>
                <a:ext cx="147192" cy="58012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2" name="Straight Connector 41"/>
            <p:cNvSpPr/>
            <p:nvPr/>
          </p:nvSpPr>
          <p:spPr>
            <a:xfrm flipH="1">
              <a:off x="5851080" y="3967248"/>
              <a:ext cx="678135" cy="58711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3" name="Straight Connector 42"/>
          <p:cNvSpPr/>
          <p:nvPr/>
        </p:nvSpPr>
        <p:spPr>
          <a:xfrm>
            <a:off x="3524250" y="4133850"/>
            <a:ext cx="1787525" cy="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idx="4294967295"/>
          </p:nvPr>
        </p:nvSpPr>
        <p:spPr/>
        <p:txBody>
          <a:bodyPr lIns="0" tIns="0" rIns="0" bIns="0"/>
          <a:lstStyle/>
          <a:p>
            <a:pPr eaLnBrk="1" hangingPunct="1">
              <a:buSzPct val="45000"/>
              <a:buFont typeface="StarSymbol" charset="0"/>
              <a:buNone/>
            </a:pPr>
            <a:r>
              <a:rPr lang="fi-FI">
                <a:latin typeface="Arial" charset="0"/>
                <a:ea typeface="ＭＳ Ｐゴシック" charset="0"/>
                <a:cs typeface="ＭＳ Ｐゴシック" charset="0"/>
              </a:rPr>
              <a:t>Or 2 HMMs?</a:t>
            </a:r>
            <a:endParaRPr lang="fi-FI">
              <a:latin typeface="Arial" charset="0"/>
              <a:ea typeface="ＭＳ Ｐゴシック" charset="0"/>
              <a:cs typeface="Arial" charset="0"/>
            </a:endParaRPr>
          </a:p>
        </p:txBody>
      </p:sp>
      <p:grpSp>
        <p:nvGrpSpPr>
          <p:cNvPr id="156674" name="Group 2"/>
          <p:cNvGrpSpPr>
            <a:grpSpLocks/>
          </p:cNvGrpSpPr>
          <p:nvPr/>
        </p:nvGrpSpPr>
        <p:grpSpPr bwMode="auto">
          <a:xfrm>
            <a:off x="2011363" y="4125913"/>
            <a:ext cx="1535112" cy="1244600"/>
            <a:chOff x="2217960" y="4547520"/>
            <a:chExt cx="1692360" cy="1372679"/>
          </a:xfrm>
        </p:grpSpPr>
        <p:grpSp>
          <p:nvGrpSpPr>
            <p:cNvPr id="156707" name="Group 3"/>
            <p:cNvGrpSpPr>
              <a:grpSpLocks/>
            </p:cNvGrpSpPr>
            <p:nvPr/>
          </p:nvGrpSpPr>
          <p:grpSpPr bwMode="auto">
            <a:xfrm>
              <a:off x="2217960" y="4827240"/>
              <a:ext cx="951120" cy="592920"/>
              <a:chOff x="2217960" y="4827240"/>
              <a:chExt cx="951120" cy="592920"/>
            </a:xfrm>
          </p:grpSpPr>
          <p:sp>
            <p:nvSpPr>
              <p:cNvPr id="5" name="Straight Connector 4"/>
              <p:cNvSpPr/>
              <p:nvPr/>
            </p:nvSpPr>
            <p:spPr>
              <a:xfrm flipH="1">
                <a:off x="2287965" y="5090289"/>
                <a:ext cx="269518" cy="32916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6" name="Straight Connector 5"/>
              <p:cNvSpPr/>
              <p:nvPr/>
            </p:nvSpPr>
            <p:spPr>
              <a:xfrm>
                <a:off x="2217960" y="4827659"/>
                <a:ext cx="339522" cy="2626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7" name="Straight Connector 6"/>
              <p:cNvSpPr/>
              <p:nvPr/>
            </p:nvSpPr>
            <p:spPr>
              <a:xfrm flipV="1">
                <a:off x="2557482" y="5022005"/>
                <a:ext cx="610790" cy="6828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6708" name="Group 7"/>
            <p:cNvGrpSpPr>
              <a:grpSpLocks/>
            </p:cNvGrpSpPr>
            <p:nvPr/>
          </p:nvGrpSpPr>
          <p:grpSpPr bwMode="auto">
            <a:xfrm>
              <a:off x="2518200" y="4979160"/>
              <a:ext cx="642600" cy="941039"/>
              <a:chOff x="2518200" y="4979160"/>
              <a:chExt cx="642600" cy="941039"/>
            </a:xfrm>
          </p:grpSpPr>
          <p:sp>
            <p:nvSpPr>
              <p:cNvPr id="9" name="Straight Connector 8"/>
              <p:cNvSpPr/>
              <p:nvPr/>
            </p:nvSpPr>
            <p:spPr>
              <a:xfrm>
                <a:off x="2921506" y="5529756"/>
                <a:ext cx="162760" cy="39044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0" name="Straight Connector 9"/>
              <p:cNvSpPr/>
              <p:nvPr/>
            </p:nvSpPr>
            <p:spPr>
              <a:xfrm flipV="1">
                <a:off x="2518979" y="5529756"/>
                <a:ext cx="402526" cy="15757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1" name="Straight Connector 10"/>
              <p:cNvSpPr/>
              <p:nvPr/>
            </p:nvSpPr>
            <p:spPr>
              <a:xfrm flipV="1">
                <a:off x="2921506" y="4979984"/>
                <a:ext cx="239765" cy="5497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12" name="Straight Connector 11"/>
            <p:cNvSpPr/>
            <p:nvPr/>
          </p:nvSpPr>
          <p:spPr>
            <a:xfrm flipV="1">
              <a:off x="3145521" y="4547520"/>
              <a:ext cx="764799" cy="4762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6675" name="Group 12"/>
          <p:cNvGrpSpPr>
            <a:grpSpLocks/>
          </p:cNvGrpSpPr>
          <p:nvPr/>
        </p:nvGrpSpPr>
        <p:grpSpPr bwMode="auto">
          <a:xfrm>
            <a:off x="5300663" y="4111625"/>
            <a:ext cx="1449387" cy="1339850"/>
            <a:chOff x="5843880" y="4532040"/>
            <a:chExt cx="1598760" cy="1477440"/>
          </a:xfrm>
        </p:grpSpPr>
        <p:grpSp>
          <p:nvGrpSpPr>
            <p:cNvPr id="156698" name="Group 13"/>
            <p:cNvGrpSpPr>
              <a:grpSpLocks/>
            </p:cNvGrpSpPr>
            <p:nvPr/>
          </p:nvGrpSpPr>
          <p:grpSpPr bwMode="auto">
            <a:xfrm>
              <a:off x="6537240" y="5070600"/>
              <a:ext cx="662039" cy="938880"/>
              <a:chOff x="6537240" y="5070600"/>
              <a:chExt cx="662039" cy="938880"/>
            </a:xfrm>
          </p:grpSpPr>
          <p:sp>
            <p:nvSpPr>
              <p:cNvPr id="15" name="Straight Connector 14"/>
              <p:cNvSpPr/>
              <p:nvPr/>
            </p:nvSpPr>
            <p:spPr>
              <a:xfrm>
                <a:off x="6792980" y="5613862"/>
                <a:ext cx="406257" cy="14704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6" name="Straight Connector 15"/>
              <p:cNvSpPr/>
              <p:nvPr/>
            </p:nvSpPr>
            <p:spPr>
              <a:xfrm flipV="1">
                <a:off x="6640633" y="5613862"/>
                <a:ext cx="152347" cy="39561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 name="Straight Connector 16"/>
              <p:cNvSpPr/>
              <p:nvPr/>
            </p:nvSpPr>
            <p:spPr>
              <a:xfrm flipH="1" flipV="1">
                <a:off x="6537318" y="5071201"/>
                <a:ext cx="255662" cy="54266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6699" name="Group 17"/>
            <p:cNvGrpSpPr>
              <a:grpSpLocks/>
            </p:cNvGrpSpPr>
            <p:nvPr/>
          </p:nvGrpSpPr>
          <p:grpSpPr bwMode="auto">
            <a:xfrm>
              <a:off x="6497640" y="4871520"/>
              <a:ext cx="945000" cy="594720"/>
              <a:chOff x="6497640" y="4871520"/>
              <a:chExt cx="945000" cy="594720"/>
            </a:xfrm>
          </p:grpSpPr>
          <p:sp>
            <p:nvSpPr>
              <p:cNvPr id="19" name="Straight Connector 18"/>
              <p:cNvSpPr/>
              <p:nvPr/>
            </p:nvSpPr>
            <p:spPr>
              <a:xfrm flipV="1">
                <a:off x="7109930" y="4871641"/>
                <a:ext cx="332710" cy="27133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0" name="Straight Connector 19"/>
              <p:cNvSpPr/>
              <p:nvPr/>
            </p:nvSpPr>
            <p:spPr>
              <a:xfrm flipH="1" flipV="1">
                <a:off x="7109930" y="5142973"/>
                <a:ext cx="280177" cy="32384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1" name="Straight Connector 20"/>
              <p:cNvSpPr/>
              <p:nvPr/>
            </p:nvSpPr>
            <p:spPr>
              <a:xfrm flipH="1" flipV="1">
                <a:off x="6497042" y="5092207"/>
                <a:ext cx="612888" cy="5076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22" name="Straight Connector 21"/>
            <p:cNvSpPr/>
            <p:nvPr/>
          </p:nvSpPr>
          <p:spPr>
            <a:xfrm flipH="1" flipV="1">
              <a:off x="5843880" y="4532040"/>
              <a:ext cx="703945" cy="56016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6676" name="Group 22"/>
          <p:cNvGrpSpPr>
            <a:grpSpLocks/>
          </p:cNvGrpSpPr>
          <p:nvPr/>
        </p:nvGrpSpPr>
        <p:grpSpPr bwMode="auto">
          <a:xfrm>
            <a:off x="2085975" y="2773363"/>
            <a:ext cx="1444625" cy="1352550"/>
            <a:chOff x="2300040" y="3057840"/>
            <a:chExt cx="1592640" cy="1490399"/>
          </a:xfrm>
        </p:grpSpPr>
        <p:grpSp>
          <p:nvGrpSpPr>
            <p:cNvPr id="156689" name="Group 23"/>
            <p:cNvGrpSpPr>
              <a:grpSpLocks/>
            </p:cNvGrpSpPr>
            <p:nvPr/>
          </p:nvGrpSpPr>
          <p:grpSpPr bwMode="auto">
            <a:xfrm>
              <a:off x="2558880" y="3057840"/>
              <a:ext cx="650160" cy="939960"/>
              <a:chOff x="2558880" y="3057840"/>
              <a:chExt cx="650160" cy="939960"/>
            </a:xfrm>
          </p:grpSpPr>
          <p:sp>
            <p:nvSpPr>
              <p:cNvPr id="25" name="Straight Connector 24"/>
              <p:cNvSpPr/>
              <p:nvPr/>
            </p:nvSpPr>
            <p:spPr>
              <a:xfrm flipH="1" flipV="1">
                <a:off x="2559063" y="3295744"/>
                <a:ext cx="404286" cy="1539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6" name="Straight Connector 25"/>
              <p:cNvSpPr/>
              <p:nvPr/>
            </p:nvSpPr>
            <p:spPr>
              <a:xfrm flipH="1">
                <a:off x="2963349" y="3057840"/>
                <a:ext cx="157514" cy="39359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7" name="Straight Connector 26"/>
              <p:cNvSpPr/>
              <p:nvPr/>
            </p:nvSpPr>
            <p:spPr>
              <a:xfrm>
                <a:off x="2963349" y="3449682"/>
                <a:ext cx="245022" cy="54752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6690" name="Group 27"/>
            <p:cNvGrpSpPr>
              <a:grpSpLocks/>
            </p:cNvGrpSpPr>
            <p:nvPr/>
          </p:nvGrpSpPr>
          <p:grpSpPr bwMode="auto">
            <a:xfrm>
              <a:off x="2300040" y="3588120"/>
              <a:ext cx="948599" cy="593999"/>
              <a:chOff x="2300040" y="3588120"/>
              <a:chExt cx="948599" cy="593999"/>
            </a:xfrm>
          </p:grpSpPr>
          <p:sp>
            <p:nvSpPr>
              <p:cNvPr id="29" name="Straight Connector 28"/>
              <p:cNvSpPr/>
              <p:nvPr/>
            </p:nvSpPr>
            <p:spPr>
              <a:xfrm flipH="1">
                <a:off x="2300040" y="3916743"/>
                <a:ext cx="337780" cy="2658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0" name="Straight Connector 29"/>
              <p:cNvSpPr/>
              <p:nvPr/>
            </p:nvSpPr>
            <p:spPr>
              <a:xfrm>
                <a:off x="2363046" y="3587875"/>
                <a:ext cx="274775" cy="32886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1" name="Straight Connector 30"/>
              <p:cNvSpPr/>
              <p:nvPr/>
            </p:nvSpPr>
            <p:spPr>
              <a:xfrm>
                <a:off x="2637820" y="3916743"/>
                <a:ext cx="610803" cy="6122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32" name="Straight Connector 31"/>
            <p:cNvSpPr/>
            <p:nvPr/>
          </p:nvSpPr>
          <p:spPr>
            <a:xfrm>
              <a:off x="3199619" y="3976219"/>
              <a:ext cx="693061" cy="57202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6677" name="Group 32"/>
          <p:cNvGrpSpPr>
            <a:grpSpLocks/>
          </p:cNvGrpSpPr>
          <p:nvPr/>
        </p:nvGrpSpPr>
        <p:grpSpPr bwMode="auto">
          <a:xfrm>
            <a:off x="5308600" y="2786063"/>
            <a:ext cx="1473200" cy="1346200"/>
            <a:chOff x="5851080" y="3072600"/>
            <a:chExt cx="1626120" cy="1481760"/>
          </a:xfrm>
        </p:grpSpPr>
        <p:grpSp>
          <p:nvGrpSpPr>
            <p:cNvPr id="156680" name="Group 33"/>
            <p:cNvGrpSpPr>
              <a:grpSpLocks/>
            </p:cNvGrpSpPr>
            <p:nvPr/>
          </p:nvGrpSpPr>
          <p:grpSpPr bwMode="auto">
            <a:xfrm>
              <a:off x="6506640" y="3444480"/>
              <a:ext cx="970560" cy="574920"/>
              <a:chOff x="6506640" y="3444480"/>
              <a:chExt cx="970560" cy="574920"/>
            </a:xfrm>
          </p:grpSpPr>
          <p:sp>
            <p:nvSpPr>
              <p:cNvPr id="35" name="Straight Connector 34"/>
              <p:cNvSpPr/>
              <p:nvPr/>
            </p:nvSpPr>
            <p:spPr>
              <a:xfrm flipV="1">
                <a:off x="7098707" y="3444787"/>
                <a:ext cx="213779" cy="3686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6" name="Straight Connector 35"/>
              <p:cNvSpPr/>
              <p:nvPr/>
            </p:nvSpPr>
            <p:spPr>
              <a:xfrm flipH="1" flipV="1">
                <a:off x="7098707" y="3811732"/>
                <a:ext cx="378493" cy="2079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7" name="Straight Connector 36"/>
              <p:cNvSpPr/>
              <p:nvPr/>
            </p:nvSpPr>
            <p:spPr>
              <a:xfrm flipH="1">
                <a:off x="6506435" y="3811732"/>
                <a:ext cx="592272" cy="16075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6681" name="Group 37"/>
            <p:cNvGrpSpPr>
              <a:grpSpLocks/>
            </p:cNvGrpSpPr>
            <p:nvPr/>
          </p:nvGrpSpPr>
          <p:grpSpPr bwMode="auto">
            <a:xfrm>
              <a:off x="6444719" y="3072600"/>
              <a:ext cx="596881" cy="941039"/>
              <a:chOff x="6444719" y="3072600"/>
              <a:chExt cx="596881" cy="941039"/>
            </a:xfrm>
          </p:grpSpPr>
          <p:sp>
            <p:nvSpPr>
              <p:cNvPr id="39" name="Straight Connector 38"/>
              <p:cNvSpPr/>
              <p:nvPr/>
            </p:nvSpPr>
            <p:spPr>
              <a:xfrm flipH="1" flipV="1">
                <a:off x="6445105" y="3072600"/>
                <a:ext cx="224293" cy="36170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0" name="Straight Connector 39"/>
              <p:cNvSpPr/>
              <p:nvPr/>
            </p:nvSpPr>
            <p:spPr>
              <a:xfrm flipH="1">
                <a:off x="6669398" y="3215883"/>
                <a:ext cx="371485" cy="21841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1" name="Straight Connector 40"/>
              <p:cNvSpPr/>
              <p:nvPr/>
            </p:nvSpPr>
            <p:spPr>
              <a:xfrm flipH="1">
                <a:off x="6522206" y="3434303"/>
                <a:ext cx="147192" cy="58012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2" name="Straight Connector 41"/>
            <p:cNvSpPr/>
            <p:nvPr/>
          </p:nvSpPr>
          <p:spPr>
            <a:xfrm flipH="1">
              <a:off x="5851080" y="3967248"/>
              <a:ext cx="678135" cy="58711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3" name="Freeform 42"/>
          <p:cNvSpPr/>
          <p:nvPr/>
        </p:nvSpPr>
        <p:spPr>
          <a:xfrm>
            <a:off x="1546225" y="2393950"/>
            <a:ext cx="2238375" cy="326548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4" name="Freeform 43"/>
          <p:cNvSpPr/>
          <p:nvPr/>
        </p:nvSpPr>
        <p:spPr>
          <a:xfrm>
            <a:off x="5114925" y="2574925"/>
            <a:ext cx="2055813" cy="2963863"/>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idx="4294967295"/>
          </p:nvPr>
        </p:nvSpPr>
        <p:spPr/>
        <p:txBody>
          <a:bodyPr lIns="0" tIns="0" rIns="0" bIns="0"/>
          <a:lstStyle/>
          <a:p>
            <a:pPr eaLnBrk="1" hangingPunct="1">
              <a:buSzPct val="45000"/>
              <a:buFont typeface="StarSymbol" charset="0"/>
              <a:buNone/>
            </a:pPr>
            <a:r>
              <a:rPr lang="fi-FI">
                <a:latin typeface="Arial" charset="0"/>
                <a:ea typeface="ＭＳ Ｐゴシック" charset="0"/>
                <a:cs typeface="ＭＳ Ｐゴシック" charset="0"/>
              </a:rPr>
              <a:t>Or 4 HMMs?</a:t>
            </a:r>
            <a:endParaRPr lang="fi-FI">
              <a:latin typeface="Arial" charset="0"/>
              <a:ea typeface="ＭＳ Ｐゴシック" charset="0"/>
              <a:cs typeface="Arial" charset="0"/>
            </a:endParaRPr>
          </a:p>
        </p:txBody>
      </p:sp>
      <p:grpSp>
        <p:nvGrpSpPr>
          <p:cNvPr id="158722" name="Group 2"/>
          <p:cNvGrpSpPr>
            <a:grpSpLocks/>
          </p:cNvGrpSpPr>
          <p:nvPr/>
        </p:nvGrpSpPr>
        <p:grpSpPr bwMode="auto">
          <a:xfrm>
            <a:off x="2011363" y="4379913"/>
            <a:ext cx="863600" cy="536575"/>
            <a:chOff x="2217960" y="4827240"/>
            <a:chExt cx="951120" cy="592920"/>
          </a:xfrm>
        </p:grpSpPr>
        <p:sp>
          <p:nvSpPr>
            <p:cNvPr id="4" name="Straight Connector 3"/>
            <p:cNvSpPr/>
            <p:nvPr/>
          </p:nvSpPr>
          <p:spPr>
            <a:xfrm flipH="1">
              <a:off x="2287895" y="5090370"/>
              <a:ext cx="270999" cy="32979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5" name="Straight Connector 4"/>
            <p:cNvSpPr/>
            <p:nvPr/>
          </p:nvSpPr>
          <p:spPr>
            <a:xfrm>
              <a:off x="2217960" y="4827240"/>
              <a:ext cx="340934" cy="2631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6" name="Straight Connector 5"/>
            <p:cNvSpPr/>
            <p:nvPr/>
          </p:nvSpPr>
          <p:spPr>
            <a:xfrm flipV="1">
              <a:off x="2558894" y="5021956"/>
              <a:ext cx="610186" cy="6841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3" name="Group 6"/>
          <p:cNvGrpSpPr>
            <a:grpSpLocks/>
          </p:cNvGrpSpPr>
          <p:nvPr/>
        </p:nvGrpSpPr>
        <p:grpSpPr bwMode="auto">
          <a:xfrm>
            <a:off x="2284413" y="4516438"/>
            <a:ext cx="582612" cy="854075"/>
            <a:chOff x="2518200" y="4979160"/>
            <a:chExt cx="642600" cy="941039"/>
          </a:xfrm>
        </p:grpSpPr>
        <p:sp>
          <p:nvSpPr>
            <p:cNvPr id="8" name="Straight Connector 7"/>
            <p:cNvSpPr/>
            <p:nvPr/>
          </p:nvSpPr>
          <p:spPr>
            <a:xfrm>
              <a:off x="2920920" y="5528391"/>
              <a:ext cx="162838" cy="39180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9" name="Straight Connector 8"/>
            <p:cNvSpPr/>
            <p:nvPr/>
          </p:nvSpPr>
          <p:spPr>
            <a:xfrm flipV="1">
              <a:off x="2518200" y="5528391"/>
              <a:ext cx="402720" cy="15917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0" name="Straight Connector 9"/>
            <p:cNvSpPr/>
            <p:nvPr/>
          </p:nvSpPr>
          <p:spPr>
            <a:xfrm flipV="1">
              <a:off x="2920920" y="4979160"/>
              <a:ext cx="239880" cy="54923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4" name="Group 10"/>
          <p:cNvGrpSpPr>
            <a:grpSpLocks/>
          </p:cNvGrpSpPr>
          <p:nvPr/>
        </p:nvGrpSpPr>
        <p:grpSpPr bwMode="auto">
          <a:xfrm>
            <a:off x="5929313" y="4600575"/>
            <a:ext cx="601662" cy="850900"/>
            <a:chOff x="6537240" y="5070600"/>
            <a:chExt cx="662039" cy="938880"/>
          </a:xfrm>
        </p:grpSpPr>
        <p:sp>
          <p:nvSpPr>
            <p:cNvPr id="12" name="Straight Connector 11"/>
            <p:cNvSpPr/>
            <p:nvPr/>
          </p:nvSpPr>
          <p:spPr>
            <a:xfrm>
              <a:off x="6792274" y="5613609"/>
              <a:ext cx="407005" cy="1471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3" name="Straight Connector 12"/>
            <p:cNvSpPr/>
            <p:nvPr/>
          </p:nvSpPr>
          <p:spPr>
            <a:xfrm flipV="1">
              <a:off x="6640301" y="5613609"/>
              <a:ext cx="151973" cy="39587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4" name="Straight Connector 13"/>
            <p:cNvSpPr/>
            <p:nvPr/>
          </p:nvSpPr>
          <p:spPr>
            <a:xfrm flipH="1" flipV="1">
              <a:off x="6537240" y="5070600"/>
              <a:ext cx="255034" cy="54300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5" name="Group 14"/>
          <p:cNvGrpSpPr>
            <a:grpSpLocks/>
          </p:cNvGrpSpPr>
          <p:nvPr/>
        </p:nvGrpSpPr>
        <p:grpSpPr bwMode="auto">
          <a:xfrm>
            <a:off x="5894388" y="4419600"/>
            <a:ext cx="855662" cy="538163"/>
            <a:chOff x="6497640" y="4871520"/>
            <a:chExt cx="945000" cy="594720"/>
          </a:xfrm>
        </p:grpSpPr>
        <p:sp>
          <p:nvSpPr>
            <p:cNvPr id="16" name="Straight Connector 15"/>
            <p:cNvSpPr/>
            <p:nvPr/>
          </p:nvSpPr>
          <p:spPr>
            <a:xfrm flipV="1">
              <a:off x="7109523" y="4871520"/>
              <a:ext cx="333117" cy="27192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 name="Straight Connector 16"/>
            <p:cNvSpPr/>
            <p:nvPr/>
          </p:nvSpPr>
          <p:spPr>
            <a:xfrm flipH="1" flipV="1">
              <a:off x="7109523" y="5143442"/>
              <a:ext cx="280520" cy="32279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8" name="Straight Connector 17"/>
            <p:cNvSpPr/>
            <p:nvPr/>
          </p:nvSpPr>
          <p:spPr>
            <a:xfrm flipH="1" flipV="1">
              <a:off x="6497640" y="5090812"/>
              <a:ext cx="611883" cy="526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6" name="Group 18"/>
          <p:cNvGrpSpPr>
            <a:grpSpLocks/>
          </p:cNvGrpSpPr>
          <p:nvPr/>
        </p:nvGrpSpPr>
        <p:grpSpPr bwMode="auto">
          <a:xfrm>
            <a:off x="2320925" y="2773363"/>
            <a:ext cx="588963" cy="852487"/>
            <a:chOff x="2558880" y="3057840"/>
            <a:chExt cx="650160" cy="939960"/>
          </a:xfrm>
        </p:grpSpPr>
        <p:sp>
          <p:nvSpPr>
            <p:cNvPr id="20" name="Straight Connector 19"/>
            <p:cNvSpPr/>
            <p:nvPr/>
          </p:nvSpPr>
          <p:spPr>
            <a:xfrm flipH="1" flipV="1">
              <a:off x="2558880" y="3295893"/>
              <a:ext cx="404817" cy="154035"/>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1" name="Straight Connector 20"/>
            <p:cNvSpPr/>
            <p:nvPr/>
          </p:nvSpPr>
          <p:spPr>
            <a:xfrm flipH="1">
              <a:off x="2963697" y="3057840"/>
              <a:ext cx="157721" cy="3938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2" name="Straight Connector 21"/>
            <p:cNvSpPr/>
            <p:nvPr/>
          </p:nvSpPr>
          <p:spPr>
            <a:xfrm>
              <a:off x="2963697" y="3449928"/>
              <a:ext cx="245343" cy="5478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7" name="Group 22"/>
          <p:cNvGrpSpPr>
            <a:grpSpLocks/>
          </p:cNvGrpSpPr>
          <p:nvPr/>
        </p:nvGrpSpPr>
        <p:grpSpPr bwMode="auto">
          <a:xfrm>
            <a:off x="2085975" y="3254375"/>
            <a:ext cx="860425" cy="539750"/>
            <a:chOff x="2300040" y="3588120"/>
            <a:chExt cx="948599" cy="593999"/>
          </a:xfrm>
        </p:grpSpPr>
        <p:sp>
          <p:nvSpPr>
            <p:cNvPr id="24" name="Straight Connector 23"/>
            <p:cNvSpPr/>
            <p:nvPr/>
          </p:nvSpPr>
          <p:spPr>
            <a:xfrm flipH="1">
              <a:off x="2300040" y="3916567"/>
              <a:ext cx="337786" cy="26555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5" name="Straight Connector 24"/>
            <p:cNvSpPr/>
            <p:nvPr/>
          </p:nvSpPr>
          <p:spPr>
            <a:xfrm>
              <a:off x="2363047" y="3588120"/>
              <a:ext cx="274779" cy="32844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6" name="Straight Connector 25"/>
            <p:cNvSpPr/>
            <p:nvPr/>
          </p:nvSpPr>
          <p:spPr>
            <a:xfrm>
              <a:off x="2637826" y="3916567"/>
              <a:ext cx="610813" cy="6114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8" name="Group 26"/>
          <p:cNvGrpSpPr>
            <a:grpSpLocks/>
          </p:cNvGrpSpPr>
          <p:nvPr/>
        </p:nvGrpSpPr>
        <p:grpSpPr bwMode="auto">
          <a:xfrm>
            <a:off x="5902325" y="3125788"/>
            <a:ext cx="879475" cy="520700"/>
            <a:chOff x="6506640" y="3444480"/>
            <a:chExt cx="970560" cy="574920"/>
          </a:xfrm>
        </p:grpSpPr>
        <p:sp>
          <p:nvSpPr>
            <p:cNvPr id="28" name="Straight Connector 27"/>
            <p:cNvSpPr/>
            <p:nvPr/>
          </p:nvSpPr>
          <p:spPr>
            <a:xfrm flipV="1">
              <a:off x="7098787" y="3444480"/>
              <a:ext cx="213733" cy="36808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9" name="Straight Connector 28"/>
            <p:cNvSpPr/>
            <p:nvPr/>
          </p:nvSpPr>
          <p:spPr>
            <a:xfrm flipH="1" flipV="1">
              <a:off x="7098787" y="3812569"/>
              <a:ext cx="378413" cy="20683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0" name="Straight Connector 29"/>
            <p:cNvSpPr/>
            <p:nvPr/>
          </p:nvSpPr>
          <p:spPr>
            <a:xfrm flipH="1">
              <a:off x="6506640" y="3812569"/>
              <a:ext cx="592147" cy="159505"/>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9" name="Group 30"/>
          <p:cNvGrpSpPr>
            <a:grpSpLocks/>
          </p:cNvGrpSpPr>
          <p:nvPr/>
        </p:nvGrpSpPr>
        <p:grpSpPr bwMode="auto">
          <a:xfrm>
            <a:off x="5846763" y="2786063"/>
            <a:ext cx="541337" cy="854075"/>
            <a:chOff x="6444719" y="3072600"/>
            <a:chExt cx="596881" cy="941039"/>
          </a:xfrm>
        </p:grpSpPr>
        <p:sp>
          <p:nvSpPr>
            <p:cNvPr id="32" name="Straight Connector 31"/>
            <p:cNvSpPr/>
            <p:nvPr/>
          </p:nvSpPr>
          <p:spPr>
            <a:xfrm flipH="1" flipV="1">
              <a:off x="6444719" y="3072600"/>
              <a:ext cx="224049" cy="3620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3" name="Straight Connector 32"/>
            <p:cNvSpPr/>
            <p:nvPr/>
          </p:nvSpPr>
          <p:spPr>
            <a:xfrm flipH="1">
              <a:off x="6668768" y="3216030"/>
              <a:ext cx="372832" cy="21864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4" name="Straight Connector 33"/>
            <p:cNvSpPr/>
            <p:nvPr/>
          </p:nvSpPr>
          <p:spPr>
            <a:xfrm flipH="1">
              <a:off x="6521736" y="3434672"/>
              <a:ext cx="147032" cy="57896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35" name="Freeform 34"/>
          <p:cNvSpPr/>
          <p:nvPr/>
        </p:nvSpPr>
        <p:spPr>
          <a:xfrm>
            <a:off x="1546225" y="2393950"/>
            <a:ext cx="2238375" cy="326548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C0C0C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6" name="Freeform 35"/>
          <p:cNvSpPr/>
          <p:nvPr/>
        </p:nvSpPr>
        <p:spPr>
          <a:xfrm>
            <a:off x="5114925" y="2574925"/>
            <a:ext cx="2055813" cy="2963863"/>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C0C0C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7" name="Freeform 36"/>
          <p:cNvSpPr/>
          <p:nvPr/>
        </p:nvSpPr>
        <p:spPr>
          <a:xfrm>
            <a:off x="1822450" y="2695575"/>
            <a:ext cx="1512888"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8" name="Freeform 37"/>
          <p:cNvSpPr/>
          <p:nvPr/>
        </p:nvSpPr>
        <p:spPr>
          <a:xfrm>
            <a:off x="1676400" y="4208463"/>
            <a:ext cx="1511300"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9" name="Freeform 38"/>
          <p:cNvSpPr/>
          <p:nvPr/>
        </p:nvSpPr>
        <p:spPr>
          <a:xfrm>
            <a:off x="5478463" y="2635250"/>
            <a:ext cx="1511300"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0" name="Freeform 39"/>
          <p:cNvSpPr/>
          <p:nvPr/>
        </p:nvSpPr>
        <p:spPr>
          <a:xfrm>
            <a:off x="5511800" y="4208463"/>
            <a:ext cx="1512888"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idx="4294967295"/>
          </p:nvPr>
        </p:nvSpPr>
        <p:spPr/>
        <p:txBody>
          <a:bodyPr lIns="0" tIns="0" rIns="0" bIns="0"/>
          <a:lstStyle/>
          <a:p>
            <a:pPr eaLnBrk="1" hangingPunct="1">
              <a:buSzPct val="45000"/>
              <a:buFont typeface="StarSymbol" charset="0"/>
              <a:buNone/>
            </a:pPr>
            <a:r>
              <a:rPr lang="fi-FI" dirty="0" err="1">
                <a:latin typeface="Arial" charset="0"/>
                <a:ea typeface="ＭＳ Ｐゴシック" charset="0"/>
                <a:cs typeface="ＭＳ Ｐゴシック" charset="0"/>
              </a:rPr>
              <a:t>Or</a:t>
            </a:r>
            <a:r>
              <a:rPr lang="fi-FI" dirty="0">
                <a:latin typeface="Arial" charset="0"/>
                <a:ea typeface="ＭＳ Ｐゴシック" charset="0"/>
                <a:cs typeface="ＭＳ Ｐゴシック" charset="0"/>
              </a:rPr>
              <a:t> </a:t>
            </a:r>
            <a:r>
              <a:rPr lang="fi-FI" dirty="0" smtClean="0">
                <a:latin typeface="Arial" charset="0"/>
                <a:ea typeface="ＭＳ Ｐゴシック" charset="0"/>
                <a:cs typeface="ＭＳ Ｐゴシック" charset="0"/>
              </a:rPr>
              <a:t>7 </a:t>
            </a:r>
            <a:r>
              <a:rPr lang="fi-FI" dirty="0" err="1">
                <a:latin typeface="Arial" charset="0"/>
                <a:ea typeface="ＭＳ Ｐゴシック" charset="0"/>
                <a:cs typeface="ＭＳ Ｐゴシック" charset="0"/>
              </a:rPr>
              <a:t>HMMs</a:t>
            </a:r>
            <a:r>
              <a:rPr lang="fi-FI" dirty="0">
                <a:latin typeface="Arial" charset="0"/>
                <a:ea typeface="ＭＳ Ｐゴシック" charset="0"/>
                <a:cs typeface="ＭＳ Ｐゴシック" charset="0"/>
              </a:rPr>
              <a:t>?</a:t>
            </a:r>
            <a:endParaRPr lang="fi-FI" dirty="0">
              <a:latin typeface="Arial" charset="0"/>
              <a:ea typeface="ＭＳ Ｐゴシック" charset="0"/>
              <a:cs typeface="Arial" charset="0"/>
            </a:endParaRPr>
          </a:p>
        </p:txBody>
      </p:sp>
      <p:grpSp>
        <p:nvGrpSpPr>
          <p:cNvPr id="158722" name="Group 2"/>
          <p:cNvGrpSpPr>
            <a:grpSpLocks/>
          </p:cNvGrpSpPr>
          <p:nvPr/>
        </p:nvGrpSpPr>
        <p:grpSpPr bwMode="auto">
          <a:xfrm>
            <a:off x="2011363" y="4379913"/>
            <a:ext cx="863600" cy="536575"/>
            <a:chOff x="2217960" y="4827240"/>
            <a:chExt cx="951120" cy="592920"/>
          </a:xfrm>
        </p:grpSpPr>
        <p:sp>
          <p:nvSpPr>
            <p:cNvPr id="4" name="Straight Connector 3"/>
            <p:cNvSpPr/>
            <p:nvPr/>
          </p:nvSpPr>
          <p:spPr>
            <a:xfrm flipH="1">
              <a:off x="2287895" y="5090370"/>
              <a:ext cx="270999" cy="32979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5" name="Straight Connector 4"/>
            <p:cNvSpPr/>
            <p:nvPr/>
          </p:nvSpPr>
          <p:spPr>
            <a:xfrm>
              <a:off x="2217960" y="4827240"/>
              <a:ext cx="340934" cy="2631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6" name="Straight Connector 5"/>
            <p:cNvSpPr/>
            <p:nvPr/>
          </p:nvSpPr>
          <p:spPr>
            <a:xfrm flipV="1">
              <a:off x="2558894" y="5021956"/>
              <a:ext cx="610186" cy="6841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3" name="Group 6"/>
          <p:cNvGrpSpPr>
            <a:grpSpLocks/>
          </p:cNvGrpSpPr>
          <p:nvPr/>
        </p:nvGrpSpPr>
        <p:grpSpPr bwMode="auto">
          <a:xfrm>
            <a:off x="2284413" y="4516438"/>
            <a:ext cx="582612" cy="854075"/>
            <a:chOff x="2518200" y="4979160"/>
            <a:chExt cx="642600" cy="941039"/>
          </a:xfrm>
        </p:grpSpPr>
        <p:sp>
          <p:nvSpPr>
            <p:cNvPr id="8" name="Straight Connector 7"/>
            <p:cNvSpPr/>
            <p:nvPr/>
          </p:nvSpPr>
          <p:spPr>
            <a:xfrm>
              <a:off x="2920920" y="5528391"/>
              <a:ext cx="162838" cy="39180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9" name="Straight Connector 8"/>
            <p:cNvSpPr/>
            <p:nvPr/>
          </p:nvSpPr>
          <p:spPr>
            <a:xfrm flipV="1">
              <a:off x="2518200" y="5528391"/>
              <a:ext cx="402720" cy="15917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0" name="Straight Connector 9"/>
            <p:cNvSpPr/>
            <p:nvPr/>
          </p:nvSpPr>
          <p:spPr>
            <a:xfrm flipV="1">
              <a:off x="2920920" y="4979160"/>
              <a:ext cx="239880" cy="54923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4" name="Group 10"/>
          <p:cNvGrpSpPr>
            <a:grpSpLocks/>
          </p:cNvGrpSpPr>
          <p:nvPr/>
        </p:nvGrpSpPr>
        <p:grpSpPr bwMode="auto">
          <a:xfrm>
            <a:off x="5929313" y="4600575"/>
            <a:ext cx="601662" cy="850900"/>
            <a:chOff x="6537240" y="5070600"/>
            <a:chExt cx="662039" cy="938880"/>
          </a:xfrm>
        </p:grpSpPr>
        <p:sp>
          <p:nvSpPr>
            <p:cNvPr id="12" name="Straight Connector 11"/>
            <p:cNvSpPr/>
            <p:nvPr/>
          </p:nvSpPr>
          <p:spPr>
            <a:xfrm>
              <a:off x="6792274" y="5613609"/>
              <a:ext cx="407005" cy="1471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3" name="Straight Connector 12"/>
            <p:cNvSpPr/>
            <p:nvPr/>
          </p:nvSpPr>
          <p:spPr>
            <a:xfrm flipV="1">
              <a:off x="6640301" y="5613609"/>
              <a:ext cx="151973" cy="39587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4" name="Straight Connector 13"/>
            <p:cNvSpPr/>
            <p:nvPr/>
          </p:nvSpPr>
          <p:spPr>
            <a:xfrm flipH="1" flipV="1">
              <a:off x="6537240" y="5070600"/>
              <a:ext cx="255034" cy="54300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5" name="Group 14"/>
          <p:cNvGrpSpPr>
            <a:grpSpLocks/>
          </p:cNvGrpSpPr>
          <p:nvPr/>
        </p:nvGrpSpPr>
        <p:grpSpPr bwMode="auto">
          <a:xfrm>
            <a:off x="5894388" y="4419600"/>
            <a:ext cx="855662" cy="538163"/>
            <a:chOff x="6497640" y="4871520"/>
            <a:chExt cx="945000" cy="594720"/>
          </a:xfrm>
        </p:grpSpPr>
        <p:sp>
          <p:nvSpPr>
            <p:cNvPr id="16" name="Straight Connector 15"/>
            <p:cNvSpPr/>
            <p:nvPr/>
          </p:nvSpPr>
          <p:spPr>
            <a:xfrm flipV="1">
              <a:off x="7109523" y="4871520"/>
              <a:ext cx="333117" cy="27192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 name="Straight Connector 16"/>
            <p:cNvSpPr/>
            <p:nvPr/>
          </p:nvSpPr>
          <p:spPr>
            <a:xfrm flipH="1" flipV="1">
              <a:off x="7109523" y="5143442"/>
              <a:ext cx="280520" cy="32279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8" name="Straight Connector 17"/>
            <p:cNvSpPr/>
            <p:nvPr/>
          </p:nvSpPr>
          <p:spPr>
            <a:xfrm flipH="1" flipV="1">
              <a:off x="6497640" y="5090812"/>
              <a:ext cx="611883" cy="526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6" name="Group 18"/>
          <p:cNvGrpSpPr>
            <a:grpSpLocks/>
          </p:cNvGrpSpPr>
          <p:nvPr/>
        </p:nvGrpSpPr>
        <p:grpSpPr bwMode="auto">
          <a:xfrm>
            <a:off x="2320925" y="2773363"/>
            <a:ext cx="588963" cy="852487"/>
            <a:chOff x="2558880" y="3057840"/>
            <a:chExt cx="650160" cy="939960"/>
          </a:xfrm>
        </p:grpSpPr>
        <p:sp>
          <p:nvSpPr>
            <p:cNvPr id="20" name="Straight Connector 19"/>
            <p:cNvSpPr/>
            <p:nvPr/>
          </p:nvSpPr>
          <p:spPr>
            <a:xfrm flipH="1" flipV="1">
              <a:off x="2558880" y="3295893"/>
              <a:ext cx="404817" cy="154035"/>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1" name="Straight Connector 20"/>
            <p:cNvSpPr/>
            <p:nvPr/>
          </p:nvSpPr>
          <p:spPr>
            <a:xfrm flipH="1">
              <a:off x="2963697" y="3057840"/>
              <a:ext cx="157721" cy="3938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2" name="Straight Connector 21"/>
            <p:cNvSpPr/>
            <p:nvPr/>
          </p:nvSpPr>
          <p:spPr>
            <a:xfrm>
              <a:off x="2963697" y="3449928"/>
              <a:ext cx="245343" cy="5478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7" name="Group 22"/>
          <p:cNvGrpSpPr>
            <a:grpSpLocks/>
          </p:cNvGrpSpPr>
          <p:nvPr/>
        </p:nvGrpSpPr>
        <p:grpSpPr bwMode="auto">
          <a:xfrm>
            <a:off x="2085975" y="3254375"/>
            <a:ext cx="860425" cy="539750"/>
            <a:chOff x="2300040" y="3588120"/>
            <a:chExt cx="948599" cy="593999"/>
          </a:xfrm>
        </p:grpSpPr>
        <p:sp>
          <p:nvSpPr>
            <p:cNvPr id="24" name="Straight Connector 23"/>
            <p:cNvSpPr/>
            <p:nvPr/>
          </p:nvSpPr>
          <p:spPr>
            <a:xfrm flipH="1">
              <a:off x="2300040" y="3916567"/>
              <a:ext cx="337786" cy="26555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5" name="Straight Connector 24"/>
            <p:cNvSpPr/>
            <p:nvPr/>
          </p:nvSpPr>
          <p:spPr>
            <a:xfrm>
              <a:off x="2363047" y="3588120"/>
              <a:ext cx="274779" cy="32844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6" name="Straight Connector 25"/>
            <p:cNvSpPr/>
            <p:nvPr/>
          </p:nvSpPr>
          <p:spPr>
            <a:xfrm>
              <a:off x="2637826" y="3916567"/>
              <a:ext cx="610813" cy="6114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8" name="Group 26"/>
          <p:cNvGrpSpPr>
            <a:grpSpLocks/>
          </p:cNvGrpSpPr>
          <p:nvPr/>
        </p:nvGrpSpPr>
        <p:grpSpPr bwMode="auto">
          <a:xfrm>
            <a:off x="5902325" y="3125788"/>
            <a:ext cx="879475" cy="520700"/>
            <a:chOff x="6506640" y="3444480"/>
            <a:chExt cx="970560" cy="574920"/>
          </a:xfrm>
        </p:grpSpPr>
        <p:sp>
          <p:nvSpPr>
            <p:cNvPr id="28" name="Straight Connector 27"/>
            <p:cNvSpPr/>
            <p:nvPr/>
          </p:nvSpPr>
          <p:spPr>
            <a:xfrm flipV="1">
              <a:off x="7098787" y="3444480"/>
              <a:ext cx="213733" cy="36808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9" name="Straight Connector 28"/>
            <p:cNvSpPr/>
            <p:nvPr/>
          </p:nvSpPr>
          <p:spPr>
            <a:xfrm flipH="1" flipV="1">
              <a:off x="7098787" y="3812569"/>
              <a:ext cx="378413" cy="20683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0" name="Straight Connector 29"/>
            <p:cNvSpPr/>
            <p:nvPr/>
          </p:nvSpPr>
          <p:spPr>
            <a:xfrm flipH="1">
              <a:off x="6506640" y="3812569"/>
              <a:ext cx="592147" cy="159505"/>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58729" name="Group 30"/>
          <p:cNvGrpSpPr>
            <a:grpSpLocks/>
          </p:cNvGrpSpPr>
          <p:nvPr/>
        </p:nvGrpSpPr>
        <p:grpSpPr bwMode="auto">
          <a:xfrm>
            <a:off x="5846763" y="2786063"/>
            <a:ext cx="541337" cy="854075"/>
            <a:chOff x="6444719" y="3072600"/>
            <a:chExt cx="596881" cy="941039"/>
          </a:xfrm>
        </p:grpSpPr>
        <p:sp>
          <p:nvSpPr>
            <p:cNvPr id="32" name="Straight Connector 31"/>
            <p:cNvSpPr/>
            <p:nvPr/>
          </p:nvSpPr>
          <p:spPr>
            <a:xfrm flipH="1" flipV="1">
              <a:off x="6444719" y="3072600"/>
              <a:ext cx="224049" cy="3620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3" name="Straight Connector 32"/>
            <p:cNvSpPr/>
            <p:nvPr/>
          </p:nvSpPr>
          <p:spPr>
            <a:xfrm flipH="1">
              <a:off x="6668768" y="3216030"/>
              <a:ext cx="372832" cy="21864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4" name="Straight Connector 33"/>
            <p:cNvSpPr/>
            <p:nvPr/>
          </p:nvSpPr>
          <p:spPr>
            <a:xfrm flipH="1">
              <a:off x="6521736" y="3434672"/>
              <a:ext cx="147032" cy="57896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35" name="Freeform 34"/>
          <p:cNvSpPr/>
          <p:nvPr/>
        </p:nvSpPr>
        <p:spPr>
          <a:xfrm>
            <a:off x="1546225" y="2393950"/>
            <a:ext cx="2238375" cy="326548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C0C0C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6" name="Freeform 35"/>
          <p:cNvSpPr/>
          <p:nvPr/>
        </p:nvSpPr>
        <p:spPr>
          <a:xfrm>
            <a:off x="5114925" y="2574925"/>
            <a:ext cx="2055813" cy="2963863"/>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C0C0C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7" name="Freeform 36"/>
          <p:cNvSpPr/>
          <p:nvPr/>
        </p:nvSpPr>
        <p:spPr>
          <a:xfrm>
            <a:off x="1822450" y="2695575"/>
            <a:ext cx="1512888"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8" name="Freeform 37"/>
          <p:cNvSpPr/>
          <p:nvPr/>
        </p:nvSpPr>
        <p:spPr>
          <a:xfrm>
            <a:off x="1676400" y="4208463"/>
            <a:ext cx="1511300"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9" name="Freeform 38"/>
          <p:cNvSpPr/>
          <p:nvPr/>
        </p:nvSpPr>
        <p:spPr>
          <a:xfrm>
            <a:off x="5478463" y="2635250"/>
            <a:ext cx="1511300"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0" name="Freeform 39"/>
          <p:cNvSpPr/>
          <p:nvPr/>
        </p:nvSpPr>
        <p:spPr>
          <a:xfrm>
            <a:off x="5511800" y="4208463"/>
            <a:ext cx="1512888"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Tree>
    <p:extLst>
      <p:ext uri="{BB962C8B-B14F-4D97-AF65-F5344CB8AC3E}">
        <p14:creationId xmlns:p14="http://schemas.microsoft.com/office/powerpoint/2010/main" val="38338323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UPP Algorithmic Approach</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Select random subset of sequences, and build “backbone alignment”</a:t>
            </a:r>
          </a:p>
          <a:p>
            <a:pPr>
              <a:spcAft>
                <a:spcPts val="1200"/>
              </a:spcAft>
            </a:pPr>
            <a:r>
              <a:rPr lang="en-US" dirty="0" smtClean="0"/>
              <a:t>Construct an “Ensemble of Hidden Markov Models” on the backbone alignment (the family has HMMs on </a:t>
            </a:r>
            <a:r>
              <a:rPr lang="en-US" dirty="0" smtClean="0"/>
              <a:t>overlapping </a:t>
            </a:r>
            <a:r>
              <a:rPr lang="en-US" dirty="0" smtClean="0"/>
              <a:t>subsets of different </a:t>
            </a:r>
            <a:r>
              <a:rPr lang="en-US" dirty="0" smtClean="0"/>
              <a:t>sizes)</a:t>
            </a:r>
            <a:endParaRPr lang="en-US" dirty="0" smtClean="0"/>
          </a:p>
          <a:p>
            <a:pPr>
              <a:spcAft>
                <a:spcPts val="1200"/>
              </a:spcAft>
            </a:pPr>
            <a:r>
              <a:rPr lang="en-US" dirty="0" smtClean="0"/>
              <a:t>Add all remaining sequences to the backbone alignment using the Ensemble of HMMs</a:t>
            </a:r>
          </a:p>
        </p:txBody>
      </p:sp>
    </p:spTree>
    <p:extLst>
      <p:ext uri="{BB962C8B-B14F-4D97-AF65-F5344CB8AC3E}">
        <p14:creationId xmlns:p14="http://schemas.microsoft.com/office/powerpoint/2010/main" val="208075915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Simulated datasets (some have fragmentary sequences):</a:t>
            </a:r>
          </a:p>
          <a:p>
            <a:pPr lvl="1"/>
            <a:r>
              <a:rPr lang="en-US" dirty="0" smtClean="0"/>
              <a:t>10K to 1,000,000 sequences in </a:t>
            </a:r>
            <a:r>
              <a:rPr lang="en-US" dirty="0" err="1" smtClean="0"/>
              <a:t>RNASim</a:t>
            </a:r>
            <a:r>
              <a:rPr lang="en-US" dirty="0" smtClean="0"/>
              <a:t> (</a:t>
            </a:r>
            <a:r>
              <a:rPr lang="en-US" dirty="0" err="1" smtClean="0"/>
              <a:t>Guo</a:t>
            </a:r>
            <a:r>
              <a:rPr lang="en-US" dirty="0" smtClean="0"/>
              <a:t>, Wang, and Kim, </a:t>
            </a:r>
            <a:r>
              <a:rPr lang="en-US" dirty="0" err="1" smtClean="0"/>
              <a:t>arxiv</a:t>
            </a:r>
            <a:r>
              <a:rPr lang="en-US" dirty="0" smtClean="0"/>
              <a:t>)</a:t>
            </a:r>
          </a:p>
          <a:p>
            <a:pPr lvl="1"/>
            <a:r>
              <a:rPr lang="en-US" dirty="0" smtClean="0"/>
              <a:t>1000-sequence nucleotide datasets from </a:t>
            </a:r>
            <a:r>
              <a:rPr lang="en-US" dirty="0" err="1" smtClean="0"/>
              <a:t>SATé</a:t>
            </a:r>
            <a:r>
              <a:rPr lang="en-US" dirty="0" smtClean="0"/>
              <a:t> papers</a:t>
            </a:r>
          </a:p>
          <a:p>
            <a:pPr lvl="1"/>
            <a:r>
              <a:rPr lang="en-US" dirty="0" smtClean="0"/>
              <a:t>5000-sequence AA datasets (from </a:t>
            </a:r>
            <a:r>
              <a:rPr lang="en-US" dirty="0" err="1" smtClean="0"/>
              <a:t>FastTree</a:t>
            </a:r>
            <a:r>
              <a:rPr lang="en-US" dirty="0" smtClean="0"/>
              <a:t> paper)</a:t>
            </a:r>
          </a:p>
          <a:p>
            <a:pPr lvl="1"/>
            <a:r>
              <a:rPr lang="en-US" dirty="0"/>
              <a:t>10,000-sequence Indelible nucleotide simulation</a:t>
            </a:r>
          </a:p>
          <a:p>
            <a:pPr lvl="1"/>
            <a:endParaRPr lang="en-US" dirty="0" smtClean="0"/>
          </a:p>
          <a:p>
            <a:r>
              <a:rPr lang="en-US" dirty="0" smtClean="0"/>
              <a:t>Biological datasets:</a:t>
            </a:r>
          </a:p>
          <a:p>
            <a:pPr lvl="1"/>
            <a:r>
              <a:rPr lang="en-US" dirty="0" smtClean="0"/>
              <a:t>Proteins: largest </a:t>
            </a:r>
            <a:r>
              <a:rPr lang="en-US" dirty="0" err="1" smtClean="0"/>
              <a:t>BaliBASE</a:t>
            </a:r>
            <a:r>
              <a:rPr lang="en-US" dirty="0"/>
              <a:t> </a:t>
            </a:r>
            <a:r>
              <a:rPr lang="en-US" dirty="0" smtClean="0"/>
              <a:t>and </a:t>
            </a:r>
            <a:r>
              <a:rPr lang="en-US" dirty="0" err="1" smtClean="0"/>
              <a:t>HomFam</a:t>
            </a:r>
            <a:r>
              <a:rPr lang="en-US" dirty="0" smtClean="0"/>
              <a:t> </a:t>
            </a:r>
          </a:p>
          <a:p>
            <a:pPr lvl="1"/>
            <a:r>
              <a:rPr lang="en-US" dirty="0" smtClean="0"/>
              <a:t>RNA: 3 CRW datasets up to 28,000 sequences</a:t>
            </a:r>
            <a:endParaRPr lang="en-US" dirty="0"/>
          </a:p>
        </p:txBody>
      </p:sp>
    </p:spTree>
    <p:extLst>
      <p:ext uri="{BB962C8B-B14F-4D97-AF65-F5344CB8AC3E}">
        <p14:creationId xmlns:p14="http://schemas.microsoft.com/office/powerpoint/2010/main" val="177811822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p-variants-figu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60" y="1015999"/>
            <a:ext cx="5928130" cy="5176869"/>
          </a:xfrm>
          <a:prstGeom prst="rect">
            <a:avLst/>
          </a:prstGeom>
        </p:spPr>
      </p:pic>
      <p:sp>
        <p:nvSpPr>
          <p:cNvPr id="5" name="TextBox 4"/>
          <p:cNvSpPr txBox="1"/>
          <p:nvPr/>
        </p:nvSpPr>
        <p:spPr>
          <a:xfrm>
            <a:off x="323639" y="309788"/>
            <a:ext cx="8119530" cy="461665"/>
          </a:xfrm>
          <a:prstGeom prst="rect">
            <a:avLst/>
          </a:prstGeom>
          <a:noFill/>
        </p:spPr>
        <p:txBody>
          <a:bodyPr wrap="none" rtlCol="0">
            <a:spAutoFit/>
          </a:bodyPr>
          <a:lstStyle/>
          <a:p>
            <a:r>
              <a:rPr lang="en-US" sz="2400" b="1" dirty="0" smtClean="0"/>
              <a:t>Impact of backbone size and use of HMM </a:t>
            </a:r>
            <a:r>
              <a:rPr lang="en-US" sz="2400" b="1" dirty="0" smtClean="0"/>
              <a:t>Ensemble </a:t>
            </a:r>
            <a:r>
              <a:rPr lang="en-US" sz="2400" b="1" dirty="0" smtClean="0"/>
              <a:t>technique</a:t>
            </a:r>
            <a:endParaRPr lang="en-US" sz="2400" b="1" dirty="0"/>
          </a:p>
        </p:txBody>
      </p:sp>
      <p:sp>
        <p:nvSpPr>
          <p:cNvPr id="2" name="TextBox 1"/>
          <p:cNvSpPr txBox="1"/>
          <p:nvPr/>
        </p:nvSpPr>
        <p:spPr>
          <a:xfrm>
            <a:off x="5963077" y="1177206"/>
            <a:ext cx="3033891" cy="4801315"/>
          </a:xfrm>
          <a:prstGeom prst="rect">
            <a:avLst/>
          </a:prstGeom>
          <a:noFill/>
        </p:spPr>
        <p:txBody>
          <a:bodyPr wrap="none" rtlCol="0">
            <a:spAutoFit/>
          </a:bodyPr>
          <a:lstStyle/>
          <a:p>
            <a:r>
              <a:rPr lang="en-US" dirty="0" smtClean="0"/>
              <a:t>Notes:</a:t>
            </a:r>
          </a:p>
          <a:p>
            <a:endParaRPr lang="en-US" dirty="0" smtClean="0"/>
          </a:p>
          <a:p>
            <a:r>
              <a:rPr lang="en-US" dirty="0"/>
              <a:t>R</a:t>
            </a:r>
            <a:r>
              <a:rPr lang="en-US" dirty="0" smtClean="0"/>
              <a:t>elative performance</a:t>
            </a:r>
          </a:p>
          <a:p>
            <a:r>
              <a:rPr lang="en-US" dirty="0"/>
              <a:t>u</a:t>
            </a:r>
            <a:r>
              <a:rPr lang="en-US" dirty="0" smtClean="0"/>
              <a:t>nder standard alignment</a:t>
            </a:r>
          </a:p>
          <a:p>
            <a:r>
              <a:rPr lang="en-US" dirty="0"/>
              <a:t>c</a:t>
            </a:r>
            <a:r>
              <a:rPr lang="en-US" dirty="0" smtClean="0"/>
              <a:t>riteria is not predictive</a:t>
            </a:r>
          </a:p>
          <a:p>
            <a:r>
              <a:rPr lang="en-US" dirty="0"/>
              <a:t>o</a:t>
            </a:r>
            <a:r>
              <a:rPr lang="en-US" dirty="0" smtClean="0"/>
              <a:t>f relative performance</a:t>
            </a:r>
          </a:p>
          <a:p>
            <a:r>
              <a:rPr lang="en-US" dirty="0"/>
              <a:t>f</a:t>
            </a:r>
            <a:r>
              <a:rPr lang="en-US" dirty="0" smtClean="0"/>
              <a:t>or tree estimation.</a:t>
            </a:r>
          </a:p>
          <a:p>
            <a:endParaRPr lang="en-US" dirty="0"/>
          </a:p>
          <a:p>
            <a:r>
              <a:rPr lang="en-US" dirty="0"/>
              <a:t>For alignment estimation, </a:t>
            </a:r>
          </a:p>
          <a:p>
            <a:r>
              <a:rPr lang="en-US" dirty="0"/>
              <a:t>a large backbone is important.</a:t>
            </a:r>
          </a:p>
          <a:p>
            <a:endParaRPr lang="en-US" dirty="0"/>
          </a:p>
          <a:p>
            <a:r>
              <a:rPr lang="en-US" dirty="0" smtClean="0"/>
              <a:t>For tree estimation, </a:t>
            </a:r>
          </a:p>
          <a:p>
            <a:r>
              <a:rPr lang="en-US" dirty="0" smtClean="0"/>
              <a:t>the use of the HMM </a:t>
            </a:r>
            <a:r>
              <a:rPr lang="en-US" dirty="0" smtClean="0"/>
              <a:t>Ensemble</a:t>
            </a:r>
            <a:endParaRPr lang="en-US" dirty="0" smtClean="0"/>
          </a:p>
          <a:p>
            <a:r>
              <a:rPr lang="en-US" dirty="0" smtClean="0"/>
              <a:t>is most important, but large</a:t>
            </a:r>
          </a:p>
          <a:p>
            <a:r>
              <a:rPr lang="en-US" dirty="0"/>
              <a:t>b</a:t>
            </a:r>
            <a:r>
              <a:rPr lang="en-US" dirty="0" smtClean="0"/>
              <a:t>ackbones also help.</a:t>
            </a:r>
          </a:p>
          <a:p>
            <a:endParaRPr lang="en-US" dirty="0"/>
          </a:p>
          <a:p>
            <a:endParaRPr lang="en-US" dirty="0" smtClean="0"/>
          </a:p>
        </p:txBody>
      </p:sp>
    </p:spTree>
    <p:extLst>
      <p:ext uri="{BB962C8B-B14F-4D97-AF65-F5344CB8AC3E}">
        <p14:creationId xmlns:p14="http://schemas.microsoft.com/office/powerpoint/2010/main" val="19177990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RNASim</a:t>
            </a:r>
            <a:r>
              <a:rPr lang="en-US" dirty="0" smtClean="0"/>
              <a:t>: alignment error</a:t>
            </a:r>
            <a:endParaRPr lang="en-US" dirty="0"/>
          </a:p>
        </p:txBody>
      </p:sp>
      <p:sp>
        <p:nvSpPr>
          <p:cNvPr id="4" name="Rectangle 3"/>
          <p:cNvSpPr/>
          <p:nvPr/>
        </p:nvSpPr>
        <p:spPr>
          <a:xfrm>
            <a:off x="1066800" y="5715000"/>
            <a:ext cx="7761677" cy="923330"/>
          </a:xfrm>
          <a:prstGeom prst="rect">
            <a:avLst/>
          </a:prstGeom>
        </p:spPr>
        <p:txBody>
          <a:bodyPr wrap="none">
            <a:spAutoFit/>
          </a:bodyPr>
          <a:lstStyle/>
          <a:p>
            <a:r>
              <a:rPr lang="en-US" dirty="0" smtClean="0"/>
              <a:t>Note: </a:t>
            </a:r>
            <a:r>
              <a:rPr lang="en-US" dirty="0" err="1" smtClean="0"/>
              <a:t>Mafft</a:t>
            </a:r>
            <a:r>
              <a:rPr lang="en-US" dirty="0"/>
              <a:t> </a:t>
            </a:r>
            <a:r>
              <a:rPr lang="en-US" dirty="0" smtClean="0"/>
              <a:t>was run under default settings for 10K and 50K sequences</a:t>
            </a:r>
          </a:p>
          <a:p>
            <a:r>
              <a:rPr lang="en-US" dirty="0" smtClean="0"/>
              <a:t>and under </a:t>
            </a:r>
            <a:r>
              <a:rPr lang="en-US" dirty="0" err="1" smtClean="0"/>
              <a:t>Parttree</a:t>
            </a:r>
            <a:r>
              <a:rPr lang="en-US" dirty="0" smtClean="0"/>
              <a:t> for 100K sequences, and fails to complete under any setting </a:t>
            </a:r>
          </a:p>
          <a:p>
            <a:r>
              <a:rPr lang="en-US" dirty="0" smtClean="0"/>
              <a:t>For 200K sequences.  </a:t>
            </a:r>
            <a:r>
              <a:rPr lang="en-US" dirty="0" err="1" smtClean="0"/>
              <a:t>Clustal</a:t>
            </a:r>
            <a:r>
              <a:rPr lang="en-US" dirty="0" smtClean="0"/>
              <a:t>-Omega only completes on 10K dataset.</a:t>
            </a:r>
            <a:endParaRPr lang="en-US" dirty="0"/>
          </a:p>
        </p:txBody>
      </p:sp>
      <p:sp>
        <p:nvSpPr>
          <p:cNvPr id="5" name="Rectangle 4"/>
          <p:cNvSpPr/>
          <p:nvPr/>
        </p:nvSpPr>
        <p:spPr>
          <a:xfrm>
            <a:off x="7518628" y="1981200"/>
            <a:ext cx="1371601" cy="1200329"/>
          </a:xfrm>
          <a:prstGeom prst="rect">
            <a:avLst/>
          </a:prstGeom>
        </p:spPr>
        <p:txBody>
          <a:bodyPr wrap="square">
            <a:spAutoFit/>
          </a:bodyPr>
          <a:lstStyle/>
          <a:p>
            <a:r>
              <a:rPr lang="en-US" dirty="0" smtClean="0"/>
              <a:t>All methods given 24 </a:t>
            </a:r>
            <a:r>
              <a:rPr lang="en-US" dirty="0" err="1" smtClean="0"/>
              <a:t>hrs</a:t>
            </a:r>
            <a:r>
              <a:rPr lang="en-US" dirty="0" smtClean="0"/>
              <a:t> on a 12-core machine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625" y="1235940"/>
            <a:ext cx="5751850" cy="431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17532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RNASim</a:t>
            </a:r>
            <a:r>
              <a:rPr lang="en-US" dirty="0"/>
              <a:t>:</a:t>
            </a:r>
            <a:r>
              <a:rPr lang="en-US" dirty="0" smtClean="0"/>
              <a:t> tree error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389" y="1143000"/>
            <a:ext cx="609841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66800" y="5715000"/>
            <a:ext cx="7761677" cy="923330"/>
          </a:xfrm>
          <a:prstGeom prst="rect">
            <a:avLst/>
          </a:prstGeom>
        </p:spPr>
        <p:txBody>
          <a:bodyPr wrap="none">
            <a:spAutoFit/>
          </a:bodyPr>
          <a:lstStyle/>
          <a:p>
            <a:r>
              <a:rPr lang="en-US" dirty="0" smtClean="0"/>
              <a:t>Note: </a:t>
            </a:r>
            <a:r>
              <a:rPr lang="en-US" dirty="0" err="1" smtClean="0"/>
              <a:t>Mafft</a:t>
            </a:r>
            <a:r>
              <a:rPr lang="en-US" dirty="0"/>
              <a:t> </a:t>
            </a:r>
            <a:r>
              <a:rPr lang="en-US" dirty="0" smtClean="0"/>
              <a:t>was run under default settings for 10K and 50K sequences</a:t>
            </a:r>
          </a:p>
          <a:p>
            <a:r>
              <a:rPr lang="en-US" dirty="0" smtClean="0"/>
              <a:t>and under </a:t>
            </a:r>
            <a:r>
              <a:rPr lang="en-US" dirty="0" err="1" smtClean="0"/>
              <a:t>Parttree</a:t>
            </a:r>
            <a:r>
              <a:rPr lang="en-US" dirty="0" smtClean="0"/>
              <a:t> for 100K sequences, and fails to complete under any setting </a:t>
            </a:r>
          </a:p>
          <a:p>
            <a:r>
              <a:rPr lang="en-US" dirty="0" smtClean="0"/>
              <a:t>For 200K sequences.  </a:t>
            </a:r>
            <a:r>
              <a:rPr lang="en-US" dirty="0" err="1" smtClean="0"/>
              <a:t>Clustal</a:t>
            </a:r>
            <a:r>
              <a:rPr lang="en-US" dirty="0" smtClean="0"/>
              <a:t>-Omega only completes on 10K dataset.</a:t>
            </a:r>
            <a:endParaRPr lang="en-US" dirty="0"/>
          </a:p>
        </p:txBody>
      </p:sp>
      <p:sp>
        <p:nvSpPr>
          <p:cNvPr id="5" name="Rectangle 4"/>
          <p:cNvSpPr/>
          <p:nvPr/>
        </p:nvSpPr>
        <p:spPr>
          <a:xfrm>
            <a:off x="7518628" y="1981200"/>
            <a:ext cx="1371601" cy="1200329"/>
          </a:xfrm>
          <a:prstGeom prst="rect">
            <a:avLst/>
          </a:prstGeom>
        </p:spPr>
        <p:txBody>
          <a:bodyPr wrap="square">
            <a:spAutoFit/>
          </a:bodyPr>
          <a:lstStyle/>
          <a:p>
            <a:r>
              <a:rPr lang="en-US" dirty="0" smtClean="0"/>
              <a:t>All methods given 24 </a:t>
            </a:r>
            <a:r>
              <a:rPr lang="en-US" dirty="0" err="1" smtClean="0"/>
              <a:t>hrs</a:t>
            </a:r>
            <a:r>
              <a:rPr lang="en-US" dirty="0" smtClean="0"/>
              <a:t> on a 12-core machine</a:t>
            </a:r>
            <a:endParaRPr lang="en-US" dirty="0"/>
          </a:p>
        </p:txBody>
      </p:sp>
    </p:spTree>
    <p:extLst>
      <p:ext uri="{BB962C8B-B14F-4D97-AF65-F5344CB8AC3E}">
        <p14:creationId xmlns:p14="http://schemas.microsoft.com/office/powerpoint/2010/main" val="61574819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2025" y="449194"/>
            <a:ext cx="7648248" cy="584776"/>
          </a:xfrm>
          <a:prstGeom prst="rect">
            <a:avLst/>
          </a:prstGeom>
          <a:noFill/>
        </p:spPr>
        <p:txBody>
          <a:bodyPr wrap="none" rtlCol="0">
            <a:spAutoFit/>
          </a:bodyPr>
          <a:lstStyle/>
          <a:p>
            <a:r>
              <a:rPr lang="en-US" altLang="en-US" sz="3200" b="1" dirty="0" err="1">
                <a:solidFill>
                  <a:srgbClr val="000000"/>
                </a:solidFill>
                <a:ea typeface="MS PGothic" pitchFamily="34" charset="-128"/>
              </a:rPr>
              <a:t>RNASim</a:t>
            </a:r>
            <a:r>
              <a:rPr lang="en-US" altLang="en-US" sz="3200" b="1" dirty="0">
                <a:solidFill>
                  <a:srgbClr val="000000"/>
                </a:solidFill>
                <a:ea typeface="MS PGothic" pitchFamily="34" charset="-128"/>
              </a:rPr>
              <a:t> Million Sequences: </a:t>
            </a:r>
            <a:r>
              <a:rPr lang="en-US" altLang="en-US" sz="3200" b="1" dirty="0" smtClean="0">
                <a:solidFill>
                  <a:srgbClr val="000000"/>
                </a:solidFill>
                <a:ea typeface="MS PGothic" pitchFamily="34" charset="-128"/>
              </a:rPr>
              <a:t>alignment error </a:t>
            </a:r>
            <a:endParaRPr lang="en-US" sz="3200" b="1" dirty="0"/>
          </a:p>
        </p:txBody>
      </p:sp>
      <p:sp>
        <p:nvSpPr>
          <p:cNvPr id="4" name="TextBox 3"/>
          <p:cNvSpPr txBox="1"/>
          <p:nvPr/>
        </p:nvSpPr>
        <p:spPr>
          <a:xfrm>
            <a:off x="696981" y="5715645"/>
            <a:ext cx="184666" cy="369332"/>
          </a:xfrm>
          <a:prstGeom prst="rect">
            <a:avLst/>
          </a:prstGeom>
          <a:noFill/>
        </p:spPr>
        <p:txBody>
          <a:bodyPr wrap="none" rtlCol="0">
            <a:spAutoFit/>
          </a:bodyPr>
          <a:lstStyle/>
          <a:p>
            <a:endParaRPr lang="en-US" dirty="0"/>
          </a:p>
        </p:txBody>
      </p:sp>
      <p:sp>
        <p:nvSpPr>
          <p:cNvPr id="5" name="AutoShape 4"/>
          <p:cNvSpPr>
            <a:spLocks noChangeArrowheads="1"/>
          </p:cNvSpPr>
          <p:nvPr/>
        </p:nvSpPr>
        <p:spPr bwMode="auto">
          <a:xfrm>
            <a:off x="5420228" y="1589637"/>
            <a:ext cx="3594047" cy="510763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w="936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9pPr>
          </a:lstStyle>
          <a:p>
            <a:pPr eaLnBrk="1" hangingPunct="1">
              <a:lnSpc>
                <a:spcPct val="100000"/>
              </a:lnSpc>
              <a:buClrTx/>
              <a:buFontTx/>
              <a:buNone/>
            </a:pPr>
            <a:r>
              <a:rPr lang="en-US" altLang="en-US" dirty="0" smtClean="0">
                <a:solidFill>
                  <a:srgbClr val="000000"/>
                </a:solidFill>
                <a:ea typeface="MS PGothic" pitchFamily="34" charset="-128"/>
              </a:rPr>
              <a:t>Notes: </a:t>
            </a:r>
          </a:p>
          <a:p>
            <a:pPr marL="342900" indent="-342900" eaLnBrk="1" hangingPunct="1">
              <a:lnSpc>
                <a:spcPct val="100000"/>
              </a:lnSpc>
              <a:spcAft>
                <a:spcPts val="1200"/>
              </a:spcAft>
              <a:buClrTx/>
              <a:buFont typeface="Arial"/>
              <a:buChar char="•"/>
            </a:pPr>
            <a:r>
              <a:rPr lang="en-US" altLang="en-US" dirty="0" smtClean="0">
                <a:solidFill>
                  <a:srgbClr val="000000"/>
                </a:solidFill>
                <a:ea typeface="MS PGothic" pitchFamily="34" charset="-128"/>
              </a:rPr>
              <a:t>We show alignment error using average of SP-FN and SP-FP. UPP variants have better scores than PASTA.</a:t>
            </a:r>
          </a:p>
          <a:p>
            <a:pPr marL="342900" indent="-342900" eaLnBrk="1" hangingPunct="1">
              <a:lnSpc>
                <a:spcPct val="100000"/>
              </a:lnSpc>
              <a:spcAft>
                <a:spcPts val="1200"/>
              </a:spcAft>
              <a:buClrTx/>
              <a:buFont typeface="Arial"/>
              <a:buChar char="•"/>
            </a:pPr>
            <a:r>
              <a:rPr lang="en-US" altLang="en-US" dirty="0" smtClean="0">
                <a:solidFill>
                  <a:srgbClr val="000000"/>
                </a:solidFill>
                <a:ea typeface="MS PGothic" pitchFamily="34" charset="-128"/>
              </a:rPr>
              <a:t>But for the Total Column (TC) scores, PASTA is better than UPP: it recovered 10% of the columns compared to less than 0.04% for UPP variants.</a:t>
            </a:r>
          </a:p>
          <a:p>
            <a:pPr marL="342900" indent="-342900" eaLnBrk="1" hangingPunct="1">
              <a:lnSpc>
                <a:spcPct val="100000"/>
              </a:lnSpc>
              <a:spcAft>
                <a:spcPts val="1200"/>
              </a:spcAft>
              <a:buClrTx/>
              <a:buFont typeface="Arial"/>
              <a:buChar char="•"/>
            </a:pPr>
            <a:r>
              <a:rPr lang="en-US" altLang="en-US" dirty="0" smtClean="0">
                <a:ea typeface="MS PGothic" pitchFamily="34" charset="-128"/>
              </a:rPr>
              <a:t>PASTA under-aligns: its alignment is 43 times wider than true alignment (~900 Gb of disk space).  UPP alignments were closer in length to true alignment (0.93 to 1.38 wider).</a:t>
            </a:r>
          </a:p>
        </p:txBody>
      </p:sp>
      <p:pic>
        <p:nvPicPr>
          <p:cNvPr id="6" name="Picture 5"/>
          <p:cNvPicPr>
            <a:picLocks noChangeAspect="1"/>
          </p:cNvPicPr>
          <p:nvPr/>
        </p:nvPicPr>
        <p:blipFill>
          <a:blip r:embed="rId2"/>
          <a:stretch>
            <a:fillRect/>
          </a:stretch>
        </p:blipFill>
        <p:spPr>
          <a:xfrm>
            <a:off x="280134" y="1734312"/>
            <a:ext cx="4878455" cy="3657600"/>
          </a:xfrm>
          <a:prstGeom prst="rect">
            <a:avLst/>
          </a:prstGeom>
        </p:spPr>
      </p:pic>
    </p:spTree>
    <p:extLst>
      <p:ext uri="{BB962C8B-B14F-4D97-AF65-F5344CB8AC3E}">
        <p14:creationId xmlns:p14="http://schemas.microsoft.com/office/powerpoint/2010/main" val="18607374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026"/>
          <p:cNvSpPr>
            <a:spLocks noGrp="1" noChangeArrowheads="1"/>
          </p:cNvSpPr>
          <p:nvPr>
            <p:ph type="title"/>
          </p:nvPr>
        </p:nvSpPr>
        <p:spPr>
          <a:xfrm>
            <a:off x="685800" y="439804"/>
            <a:ext cx="8055820" cy="1143000"/>
          </a:xfrm>
        </p:spPr>
        <p:txBody>
          <a:bodyPr>
            <a:noAutofit/>
          </a:bodyPr>
          <a:lstStyle/>
          <a:p>
            <a:pPr eaLnBrk="1" hangingPunct="1"/>
            <a:r>
              <a:rPr lang="en-US" sz="2400" b="1" dirty="0" smtClean="0">
                <a:solidFill>
                  <a:srgbClr val="096225"/>
                </a:solidFill>
                <a:latin typeface="Arial" charset="0"/>
                <a:ea typeface="ＭＳ Ｐゴシック" charset="0"/>
                <a:cs typeface="ＭＳ Ｐゴシック" charset="0"/>
              </a:rPr>
              <a:t>My Research: </a:t>
            </a:r>
            <a:br>
              <a:rPr lang="en-US" sz="2400" b="1" dirty="0" smtClean="0">
                <a:solidFill>
                  <a:srgbClr val="096225"/>
                </a:solidFill>
                <a:latin typeface="Arial" charset="0"/>
                <a:ea typeface="ＭＳ Ｐゴシック" charset="0"/>
                <a:cs typeface="ＭＳ Ｐゴシック" charset="0"/>
              </a:rPr>
            </a:br>
            <a:r>
              <a:rPr lang="en-US" sz="2400" b="1" dirty="0" smtClean="0">
                <a:solidFill>
                  <a:srgbClr val="096225"/>
                </a:solidFill>
                <a:latin typeface="Arial" charset="0"/>
                <a:ea typeface="ＭＳ Ｐゴシック" charset="0"/>
                <a:cs typeface="ＭＳ Ｐゴシック" charset="0"/>
              </a:rPr>
              <a:t>Grand Computational Challenges in </a:t>
            </a:r>
            <a:br>
              <a:rPr lang="en-US" sz="2400" b="1" dirty="0" smtClean="0">
                <a:solidFill>
                  <a:srgbClr val="096225"/>
                </a:solidFill>
                <a:latin typeface="Arial" charset="0"/>
                <a:ea typeface="ＭＳ Ｐゴシック" charset="0"/>
                <a:cs typeface="ＭＳ Ｐゴシック" charset="0"/>
              </a:rPr>
            </a:br>
            <a:r>
              <a:rPr lang="en-US" sz="2400" b="1" dirty="0" smtClean="0">
                <a:solidFill>
                  <a:srgbClr val="096225"/>
                </a:solidFill>
                <a:latin typeface="Arial" charset="0"/>
                <a:ea typeface="ＭＳ Ｐゴシック" charset="0"/>
                <a:cs typeface="ＭＳ Ｐゴシック" charset="0"/>
              </a:rPr>
              <a:t>Computational </a:t>
            </a:r>
            <a:r>
              <a:rPr lang="en-US" sz="2400" b="1" dirty="0" err="1">
                <a:solidFill>
                  <a:srgbClr val="096225"/>
                </a:solidFill>
                <a:latin typeface="Arial" charset="0"/>
                <a:ea typeface="ＭＳ Ｐゴシック" charset="0"/>
                <a:cs typeface="ＭＳ Ｐゴシック" charset="0"/>
              </a:rPr>
              <a:t>Phylogenetics</a:t>
            </a:r>
            <a:r>
              <a:rPr lang="en-US" sz="2400" b="1" dirty="0">
                <a:solidFill>
                  <a:srgbClr val="096225"/>
                </a:solidFill>
                <a:latin typeface="Arial" charset="0"/>
                <a:ea typeface="ＭＳ Ｐゴシック" charset="0"/>
                <a:cs typeface="ＭＳ Ｐゴシック" charset="0"/>
              </a:rPr>
              <a:t> and </a:t>
            </a:r>
            <a:r>
              <a:rPr lang="en-US" sz="2400" b="1" dirty="0" err="1" smtClean="0">
                <a:solidFill>
                  <a:srgbClr val="096225"/>
                </a:solidFill>
                <a:latin typeface="Arial" charset="0"/>
                <a:ea typeface="ＭＳ Ｐゴシック" charset="0"/>
                <a:cs typeface="ＭＳ Ｐゴシック" charset="0"/>
              </a:rPr>
              <a:t>Metagenomics</a:t>
            </a:r>
            <a:r>
              <a:rPr lang="en-US" sz="2400" b="1" dirty="0" smtClean="0">
                <a:solidFill>
                  <a:srgbClr val="096225"/>
                </a:solidFill>
                <a:latin typeface="Arial" charset="0"/>
                <a:ea typeface="ＭＳ Ｐゴシック" charset="0"/>
                <a:cs typeface="ＭＳ Ｐゴシック" charset="0"/>
              </a:rPr>
              <a:t>*</a:t>
            </a:r>
            <a:endParaRPr lang="en-US" sz="2400" b="1" dirty="0">
              <a:solidFill>
                <a:srgbClr val="CC3300"/>
              </a:solidFill>
              <a:latin typeface="Arial" charset="0"/>
              <a:ea typeface="ＭＳ Ｐゴシック" charset="0"/>
              <a:cs typeface="ＭＳ Ｐゴシック" charset="0"/>
            </a:endParaRPr>
          </a:p>
        </p:txBody>
      </p:sp>
      <p:sp>
        <p:nvSpPr>
          <p:cNvPr id="242691" name="Text Box 1027"/>
          <p:cNvSpPr txBox="1">
            <a:spLocks noChangeArrowheads="1"/>
          </p:cNvSpPr>
          <p:nvPr/>
        </p:nvSpPr>
        <p:spPr bwMode="auto">
          <a:xfrm>
            <a:off x="746125" y="1712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endParaRPr lang="en-US" sz="1800">
              <a:cs typeface="Arial" charset="0"/>
            </a:endParaRPr>
          </a:p>
        </p:txBody>
      </p:sp>
      <p:sp>
        <p:nvSpPr>
          <p:cNvPr id="242692" name="Text Box 1028"/>
          <p:cNvSpPr txBox="1">
            <a:spLocks noChangeArrowheads="1"/>
          </p:cNvSpPr>
          <p:nvPr/>
        </p:nvSpPr>
        <p:spPr bwMode="auto">
          <a:xfrm>
            <a:off x="381000" y="3124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endParaRPr lang="en-US" sz="1800">
              <a:cs typeface="Arial" charset="0"/>
            </a:endParaRPr>
          </a:p>
        </p:txBody>
      </p:sp>
      <p:sp>
        <p:nvSpPr>
          <p:cNvPr id="242693" name="Text Box 1029"/>
          <p:cNvSpPr txBox="1">
            <a:spLocks noChangeArrowheads="1"/>
          </p:cNvSpPr>
          <p:nvPr/>
        </p:nvSpPr>
        <p:spPr bwMode="auto">
          <a:xfrm>
            <a:off x="457200" y="4876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endParaRPr lang="en-US" sz="1800">
              <a:cs typeface="Arial" charset="0"/>
            </a:endParaRPr>
          </a:p>
        </p:txBody>
      </p:sp>
      <p:sp>
        <p:nvSpPr>
          <p:cNvPr id="13317" name="Rectangle 1030"/>
          <p:cNvSpPr>
            <a:spLocks noGrp="1" noChangeArrowheads="1"/>
          </p:cNvSpPr>
          <p:nvPr>
            <p:ph type="body" sz="half" idx="2"/>
          </p:nvPr>
        </p:nvSpPr>
        <p:spPr>
          <a:xfrm>
            <a:off x="457200" y="5243513"/>
            <a:ext cx="3200400" cy="381000"/>
          </a:xfrm>
        </p:spPr>
        <p:txBody>
          <a:bodyPr/>
          <a:lstStyle/>
          <a:p>
            <a:pPr eaLnBrk="1" hangingPunct="1">
              <a:buFontTx/>
              <a:buNone/>
            </a:pPr>
            <a:r>
              <a:rPr lang="en-US" sz="1000" dirty="0">
                <a:latin typeface="Arial" charset="0"/>
                <a:ea typeface="ＭＳ Ｐゴシック" charset="0"/>
                <a:cs typeface="ＭＳ Ｐゴシック" charset="0"/>
              </a:rPr>
              <a:t>Courtesy of the Tree of Life project</a:t>
            </a:r>
          </a:p>
        </p:txBody>
      </p:sp>
      <p:pic>
        <p:nvPicPr>
          <p:cNvPr id="13318" name="Picture 1031" descr="toloverview"/>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2315594"/>
            <a:ext cx="3035679" cy="2997915"/>
          </a:xfrm>
        </p:spPr>
      </p:pic>
      <p:sp>
        <p:nvSpPr>
          <p:cNvPr id="242697" name="Text Box 1033"/>
          <p:cNvSpPr txBox="1">
            <a:spLocks noChangeArrowheads="1"/>
          </p:cNvSpPr>
          <p:nvPr/>
        </p:nvSpPr>
        <p:spPr bwMode="auto">
          <a:xfrm>
            <a:off x="6953250" y="1447800"/>
            <a:ext cx="18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lgn="ctr" eaLnBrk="1" hangingPunct="1">
              <a:spcBef>
                <a:spcPct val="50000"/>
              </a:spcBef>
              <a:defRPr/>
            </a:pPr>
            <a:endParaRPr lang="en-US" sz="2000">
              <a:latin typeface="Times New Roman" charset="0"/>
            </a:endParaRPr>
          </a:p>
        </p:txBody>
      </p:sp>
      <p:sp>
        <p:nvSpPr>
          <p:cNvPr id="13320" name="Rectangle 1034"/>
          <p:cNvSpPr>
            <a:spLocks noChangeArrowheads="1"/>
          </p:cNvSpPr>
          <p:nvPr/>
        </p:nvSpPr>
        <p:spPr bwMode="auto">
          <a:xfrm>
            <a:off x="6343650" y="352583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pic>
        <p:nvPicPr>
          <p:cNvPr id="13321" name="Picture 1035" descr="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238144"/>
            <a:ext cx="2194397" cy="329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66354" y="5967808"/>
            <a:ext cx="7261460" cy="369332"/>
          </a:xfrm>
          <a:prstGeom prst="rect">
            <a:avLst/>
          </a:prstGeom>
          <a:noFill/>
        </p:spPr>
        <p:txBody>
          <a:bodyPr wrap="none" rtlCol="0">
            <a:spAutoFit/>
          </a:bodyPr>
          <a:lstStyle/>
          <a:p>
            <a:r>
              <a:rPr lang="en-US" dirty="0" smtClean="0"/>
              <a:t>*Plus historical linguistics (collaboration with linguist Donald </a:t>
            </a:r>
            <a:r>
              <a:rPr lang="en-US" dirty="0" err="1" smtClean="0"/>
              <a:t>Ringe</a:t>
            </a:r>
            <a:r>
              <a:rPr lang="en-US" dirty="0" smtClean="0"/>
              <a:t> at Penn)</a:t>
            </a:r>
            <a:endParaRPr lang="en-US" dirty="0"/>
          </a:p>
        </p:txBody>
      </p:sp>
    </p:spTree>
    <p:extLst>
      <p:ext uri="{BB962C8B-B14F-4D97-AF65-F5344CB8AC3E}">
        <p14:creationId xmlns:p14="http://schemas.microsoft.com/office/powerpoint/2010/main" val="314126014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2025" y="449194"/>
            <a:ext cx="6626133" cy="584776"/>
          </a:xfrm>
          <a:prstGeom prst="rect">
            <a:avLst/>
          </a:prstGeom>
          <a:noFill/>
        </p:spPr>
        <p:txBody>
          <a:bodyPr wrap="none" rtlCol="0">
            <a:spAutoFit/>
          </a:bodyPr>
          <a:lstStyle/>
          <a:p>
            <a:r>
              <a:rPr lang="en-US" altLang="en-US" sz="3200" b="1" dirty="0" err="1">
                <a:solidFill>
                  <a:srgbClr val="000000"/>
                </a:solidFill>
                <a:ea typeface="MS PGothic" pitchFamily="34" charset="-128"/>
              </a:rPr>
              <a:t>RNASim</a:t>
            </a:r>
            <a:r>
              <a:rPr lang="en-US" altLang="en-US" sz="3200" b="1" dirty="0">
                <a:solidFill>
                  <a:srgbClr val="000000"/>
                </a:solidFill>
                <a:ea typeface="MS PGothic" pitchFamily="34" charset="-128"/>
              </a:rPr>
              <a:t> Million Sequences: tree error </a:t>
            </a:r>
            <a:endParaRPr lang="en-US" sz="3200" b="1" dirty="0"/>
          </a:p>
        </p:txBody>
      </p:sp>
      <p:sp>
        <p:nvSpPr>
          <p:cNvPr id="4" name="TextBox 3"/>
          <p:cNvSpPr txBox="1"/>
          <p:nvPr/>
        </p:nvSpPr>
        <p:spPr>
          <a:xfrm>
            <a:off x="696981" y="5715645"/>
            <a:ext cx="184666" cy="369332"/>
          </a:xfrm>
          <a:prstGeom prst="rect">
            <a:avLst/>
          </a:prstGeom>
          <a:noFill/>
        </p:spPr>
        <p:txBody>
          <a:bodyPr wrap="none" rtlCol="0">
            <a:spAutoFit/>
          </a:bodyPr>
          <a:lstStyle/>
          <a:p>
            <a:endParaRPr lang="en-US" dirty="0"/>
          </a:p>
        </p:txBody>
      </p:sp>
      <p:sp>
        <p:nvSpPr>
          <p:cNvPr id="5" name="AutoShape 4"/>
          <p:cNvSpPr>
            <a:spLocks noChangeArrowheads="1"/>
          </p:cNvSpPr>
          <p:nvPr/>
        </p:nvSpPr>
        <p:spPr bwMode="auto">
          <a:xfrm>
            <a:off x="5420228" y="1734312"/>
            <a:ext cx="3594047" cy="335331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9pPr>
          </a:lstStyle>
          <a:p>
            <a:pPr eaLnBrk="1" hangingPunct="1">
              <a:lnSpc>
                <a:spcPct val="100000"/>
              </a:lnSpc>
              <a:buClrTx/>
              <a:buFontTx/>
              <a:buNone/>
            </a:pPr>
            <a:r>
              <a:rPr lang="en-US" altLang="en-US" sz="2400" dirty="0" smtClean="0">
                <a:solidFill>
                  <a:srgbClr val="000000"/>
                </a:solidFill>
                <a:ea typeface="MS PGothic" pitchFamily="34" charset="-128"/>
              </a:rPr>
              <a:t>Notes: </a:t>
            </a:r>
          </a:p>
          <a:p>
            <a:pPr marL="342900" indent="-342900" eaLnBrk="1" hangingPunct="1">
              <a:lnSpc>
                <a:spcPct val="100000"/>
              </a:lnSpc>
              <a:spcAft>
                <a:spcPts val="1200"/>
              </a:spcAft>
              <a:buClrTx/>
              <a:buFont typeface="Arial"/>
              <a:buChar char="•"/>
            </a:pPr>
            <a:r>
              <a:rPr lang="en-US" altLang="en-US" sz="2400" dirty="0" smtClean="0">
                <a:solidFill>
                  <a:srgbClr val="000000"/>
                </a:solidFill>
                <a:ea typeface="MS PGothic" pitchFamily="34" charset="-128"/>
              </a:rPr>
              <a:t>UPP(</a:t>
            </a:r>
            <a:r>
              <a:rPr lang="en-US" altLang="en-US" sz="2400" dirty="0" err="1" smtClean="0">
                <a:solidFill>
                  <a:srgbClr val="000000"/>
                </a:solidFill>
                <a:ea typeface="MS PGothic" pitchFamily="34" charset="-128"/>
              </a:rPr>
              <a:t>Fast,NoDecomp</a:t>
            </a:r>
            <a:r>
              <a:rPr lang="en-US" altLang="en-US" sz="2400" dirty="0" smtClean="0">
                <a:solidFill>
                  <a:srgbClr val="000000"/>
                </a:solidFill>
                <a:ea typeface="MS PGothic" pitchFamily="34" charset="-128"/>
              </a:rPr>
              <a:t>) took 2.2 days,</a:t>
            </a:r>
          </a:p>
          <a:p>
            <a:pPr marL="342900" indent="-342900" eaLnBrk="1" hangingPunct="1">
              <a:lnSpc>
                <a:spcPct val="100000"/>
              </a:lnSpc>
              <a:spcAft>
                <a:spcPts val="1200"/>
              </a:spcAft>
              <a:buClrTx/>
              <a:buFont typeface="Arial"/>
              <a:buChar char="•"/>
            </a:pPr>
            <a:r>
              <a:rPr lang="en-US" altLang="en-US" sz="2400" dirty="0" smtClean="0">
                <a:solidFill>
                  <a:srgbClr val="000000"/>
                </a:solidFill>
                <a:ea typeface="MS PGothic" pitchFamily="34" charset="-128"/>
              </a:rPr>
              <a:t>UPP(Fast) took 11.9 days, and </a:t>
            </a:r>
          </a:p>
          <a:p>
            <a:pPr marL="342900" indent="-342900" eaLnBrk="1" hangingPunct="1">
              <a:lnSpc>
                <a:spcPct val="100000"/>
              </a:lnSpc>
              <a:spcAft>
                <a:spcPts val="1200"/>
              </a:spcAft>
              <a:buClrTx/>
              <a:buFont typeface="Arial"/>
              <a:buChar char="•"/>
            </a:pPr>
            <a:r>
              <a:rPr lang="en-US" altLang="en-US" sz="2400" dirty="0" smtClean="0">
                <a:solidFill>
                  <a:srgbClr val="000000"/>
                </a:solidFill>
                <a:ea typeface="MS PGothic" pitchFamily="34" charset="-128"/>
              </a:rPr>
              <a:t>PASTA took 10.3 days (all using 12 processors).</a:t>
            </a:r>
            <a:endParaRPr lang="en-US" altLang="en-US" sz="2400" dirty="0">
              <a:solidFill>
                <a:srgbClr val="000000"/>
              </a:solidFill>
              <a:ea typeface="MS PGothic" pitchFamily="34" charset="-128"/>
            </a:endParaRPr>
          </a:p>
        </p:txBody>
      </p:sp>
      <p:pic>
        <p:nvPicPr>
          <p:cNvPr id="6" name="Picture 5"/>
          <p:cNvPicPr>
            <a:picLocks noChangeAspect="1"/>
          </p:cNvPicPr>
          <p:nvPr/>
        </p:nvPicPr>
        <p:blipFill>
          <a:blip r:embed="rId2"/>
          <a:stretch>
            <a:fillRect/>
          </a:stretch>
        </p:blipFill>
        <p:spPr>
          <a:xfrm>
            <a:off x="289471" y="1734312"/>
            <a:ext cx="4875460" cy="3657600"/>
          </a:xfrm>
          <a:prstGeom prst="rect">
            <a:avLst/>
          </a:prstGeom>
        </p:spPr>
      </p:pic>
    </p:spTree>
    <p:extLst>
      <p:ext uri="{BB962C8B-B14F-4D97-AF65-F5344CB8AC3E}">
        <p14:creationId xmlns:p14="http://schemas.microsoft.com/office/powerpoint/2010/main" val="203913949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a-vs-up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68" y="973905"/>
            <a:ext cx="5244863" cy="5166748"/>
          </a:xfrm>
          <a:prstGeom prst="rect">
            <a:avLst/>
          </a:prstGeom>
        </p:spPr>
      </p:pic>
      <p:sp>
        <p:nvSpPr>
          <p:cNvPr id="5" name="TextBox 4"/>
          <p:cNvSpPr txBox="1"/>
          <p:nvPr/>
        </p:nvSpPr>
        <p:spPr>
          <a:xfrm>
            <a:off x="1285542" y="6230886"/>
            <a:ext cx="6786721" cy="369332"/>
          </a:xfrm>
          <a:prstGeom prst="rect">
            <a:avLst/>
          </a:prstGeom>
          <a:noFill/>
        </p:spPr>
        <p:txBody>
          <a:bodyPr wrap="none" rtlCol="0">
            <a:spAutoFit/>
          </a:bodyPr>
          <a:lstStyle/>
          <a:p>
            <a:r>
              <a:rPr lang="en-US" dirty="0" smtClean="0"/>
              <a:t>Performance on fragmentary datasets of the 1000M2 model condition</a:t>
            </a:r>
            <a:endParaRPr lang="en-US" dirty="0"/>
          </a:p>
        </p:txBody>
      </p:sp>
      <p:sp>
        <p:nvSpPr>
          <p:cNvPr id="6" name="TextBox 5"/>
          <p:cNvSpPr txBox="1"/>
          <p:nvPr/>
        </p:nvSpPr>
        <p:spPr>
          <a:xfrm>
            <a:off x="1117398" y="263319"/>
            <a:ext cx="6857566" cy="584776"/>
          </a:xfrm>
          <a:prstGeom prst="rect">
            <a:avLst/>
          </a:prstGeom>
          <a:noFill/>
        </p:spPr>
        <p:txBody>
          <a:bodyPr wrap="none" rtlCol="0">
            <a:spAutoFit/>
          </a:bodyPr>
          <a:lstStyle/>
          <a:p>
            <a:r>
              <a:rPr lang="en-US" sz="3200" dirty="0" smtClean="0"/>
              <a:t>UPP vs. PASTA: impact of fragmentation</a:t>
            </a:r>
            <a:endParaRPr lang="en-US" sz="3200" dirty="0"/>
          </a:p>
        </p:txBody>
      </p:sp>
      <p:sp>
        <p:nvSpPr>
          <p:cNvPr id="7" name="TextBox 6"/>
          <p:cNvSpPr txBox="1"/>
          <p:nvPr/>
        </p:nvSpPr>
        <p:spPr>
          <a:xfrm>
            <a:off x="5458203" y="1205205"/>
            <a:ext cx="3660427" cy="4093428"/>
          </a:xfrm>
          <a:prstGeom prst="rect">
            <a:avLst/>
          </a:prstGeom>
          <a:noFill/>
        </p:spPr>
        <p:txBody>
          <a:bodyPr wrap="none" rtlCol="0">
            <a:spAutoFit/>
          </a:bodyPr>
          <a:lstStyle/>
          <a:p>
            <a:r>
              <a:rPr lang="en-US" sz="2000" dirty="0" smtClean="0"/>
              <a:t>Under high rates of evolution,</a:t>
            </a:r>
          </a:p>
          <a:p>
            <a:r>
              <a:rPr lang="en-US" sz="2000" dirty="0" smtClean="0"/>
              <a:t>PASTA is badly impacted</a:t>
            </a:r>
          </a:p>
          <a:p>
            <a:r>
              <a:rPr lang="en-US" sz="2000" dirty="0"/>
              <a:t>b</a:t>
            </a:r>
            <a:r>
              <a:rPr lang="en-US" sz="2000" dirty="0" smtClean="0"/>
              <a:t>y fragmentary sequences</a:t>
            </a:r>
            <a:r>
              <a:rPr lang="en-US" sz="2000" dirty="0"/>
              <a:t> </a:t>
            </a:r>
            <a:r>
              <a:rPr lang="en-US" sz="2000" dirty="0" smtClean="0"/>
              <a:t>(the </a:t>
            </a:r>
          </a:p>
          <a:p>
            <a:r>
              <a:rPr lang="en-US" sz="2000" dirty="0"/>
              <a:t>s</a:t>
            </a:r>
            <a:r>
              <a:rPr lang="en-US" sz="2000" dirty="0" smtClean="0"/>
              <a:t>ame is true for other methods).</a:t>
            </a:r>
          </a:p>
          <a:p>
            <a:r>
              <a:rPr lang="en-US" sz="2000" dirty="0"/>
              <a:t/>
            </a:r>
            <a:br>
              <a:rPr lang="en-US" sz="2000" dirty="0"/>
            </a:br>
            <a:r>
              <a:rPr lang="en-US" sz="2000" dirty="0" smtClean="0"/>
              <a:t>Under low rates of evolution,</a:t>
            </a:r>
          </a:p>
          <a:p>
            <a:r>
              <a:rPr lang="en-US" sz="2000" dirty="0" smtClean="0"/>
              <a:t>PASTA can still be highly accurate</a:t>
            </a:r>
          </a:p>
          <a:p>
            <a:r>
              <a:rPr lang="en-US" sz="2000" dirty="0" smtClean="0"/>
              <a:t>(data not shown).</a:t>
            </a:r>
          </a:p>
          <a:p>
            <a:endParaRPr lang="en-US" sz="2000" dirty="0"/>
          </a:p>
          <a:p>
            <a:r>
              <a:rPr lang="en-US" sz="2000" dirty="0" smtClean="0"/>
              <a:t>UPP continues to have good</a:t>
            </a:r>
          </a:p>
          <a:p>
            <a:r>
              <a:rPr lang="en-US" sz="2000" dirty="0"/>
              <a:t>a</a:t>
            </a:r>
            <a:r>
              <a:rPr lang="en-US" sz="2000" dirty="0" smtClean="0"/>
              <a:t>ccuracy even on datasets</a:t>
            </a:r>
          </a:p>
          <a:p>
            <a:r>
              <a:rPr lang="en-US" sz="2000" dirty="0"/>
              <a:t>w</a:t>
            </a:r>
            <a:r>
              <a:rPr lang="en-US" sz="2000" dirty="0" smtClean="0"/>
              <a:t>ith many fragments under</a:t>
            </a:r>
          </a:p>
          <a:p>
            <a:r>
              <a:rPr lang="en-US" sz="2000" dirty="0"/>
              <a:t>a</a:t>
            </a:r>
            <a:r>
              <a:rPr lang="en-US" sz="2000" dirty="0" smtClean="0"/>
              <a:t>ll rates of evolution.</a:t>
            </a:r>
            <a:endParaRPr lang="en-US" sz="2000" dirty="0"/>
          </a:p>
        </p:txBody>
      </p:sp>
    </p:spTree>
    <p:extLst>
      <p:ext uri="{BB962C8B-B14F-4D97-AF65-F5344CB8AC3E}">
        <p14:creationId xmlns:p14="http://schemas.microsoft.com/office/powerpoint/2010/main" val="161161740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nasim.only_upp.wall_align_tim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600200"/>
            <a:ext cx="7315200" cy="3657600"/>
          </a:xfrm>
          <a:prstGeom prst="rect">
            <a:avLst/>
          </a:prstGeom>
        </p:spPr>
      </p:pic>
      <p:sp>
        <p:nvSpPr>
          <p:cNvPr id="3" name="TextBox 2"/>
          <p:cNvSpPr txBox="1"/>
          <p:nvPr/>
        </p:nvSpPr>
        <p:spPr>
          <a:xfrm>
            <a:off x="3205958" y="392776"/>
            <a:ext cx="3115156" cy="707886"/>
          </a:xfrm>
          <a:prstGeom prst="rect">
            <a:avLst/>
          </a:prstGeom>
          <a:noFill/>
        </p:spPr>
        <p:txBody>
          <a:bodyPr wrap="none" rtlCol="0">
            <a:spAutoFit/>
          </a:bodyPr>
          <a:lstStyle/>
          <a:p>
            <a:r>
              <a:rPr lang="en-US" sz="4000" b="1" dirty="0" smtClean="0"/>
              <a:t>Running Time</a:t>
            </a:r>
            <a:endParaRPr lang="en-US" sz="4000" b="1" dirty="0"/>
          </a:p>
        </p:txBody>
      </p:sp>
      <p:sp>
        <p:nvSpPr>
          <p:cNvPr id="4" name="TextBox 3"/>
          <p:cNvSpPr txBox="1"/>
          <p:nvPr/>
        </p:nvSpPr>
        <p:spPr>
          <a:xfrm>
            <a:off x="2214820" y="5607219"/>
            <a:ext cx="5044971" cy="369332"/>
          </a:xfrm>
          <a:prstGeom prst="rect">
            <a:avLst/>
          </a:prstGeom>
          <a:noFill/>
        </p:spPr>
        <p:txBody>
          <a:bodyPr wrap="none" rtlCol="0">
            <a:spAutoFit/>
          </a:bodyPr>
          <a:lstStyle/>
          <a:p>
            <a:r>
              <a:rPr lang="en-US" dirty="0" smtClean="0"/>
              <a:t>Wall-clock time used (in hours) given 12 processors</a:t>
            </a:r>
            <a:endParaRPr lang="en-US" dirty="0"/>
          </a:p>
        </p:txBody>
      </p:sp>
    </p:spTree>
    <p:extLst>
      <p:ext uri="{BB962C8B-B14F-4D97-AF65-F5344CB8AC3E}">
        <p14:creationId xmlns:p14="http://schemas.microsoft.com/office/powerpoint/2010/main" val="100059715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47500" lnSpcReduction="20000"/>
          </a:bodyPr>
          <a:lstStyle/>
          <a:p>
            <a:pPr>
              <a:spcAft>
                <a:spcPts val="1200"/>
              </a:spcAft>
            </a:pPr>
            <a:r>
              <a:rPr lang="en-US" sz="3800" dirty="0">
                <a:solidFill>
                  <a:srgbClr val="0000FF"/>
                </a:solidFill>
              </a:rPr>
              <a:t>SATé-</a:t>
            </a:r>
            <a:r>
              <a:rPr lang="en-US" sz="3800" dirty="0" smtClean="0">
                <a:solidFill>
                  <a:srgbClr val="0000FF"/>
                </a:solidFill>
              </a:rPr>
              <a:t>1</a:t>
            </a:r>
            <a:r>
              <a:rPr lang="en-US" sz="3800" dirty="0" smtClean="0"/>
              <a:t> (Science 2009), </a:t>
            </a:r>
            <a:r>
              <a:rPr lang="en-US" sz="3800" dirty="0" smtClean="0">
                <a:solidFill>
                  <a:srgbClr val="0000FF"/>
                </a:solidFill>
              </a:rPr>
              <a:t>SATé</a:t>
            </a:r>
            <a:r>
              <a:rPr lang="en-US" sz="3800" dirty="0">
                <a:solidFill>
                  <a:srgbClr val="0000FF"/>
                </a:solidFill>
              </a:rPr>
              <a:t>-</a:t>
            </a:r>
            <a:r>
              <a:rPr lang="en-US" sz="3800" dirty="0" smtClean="0">
                <a:solidFill>
                  <a:srgbClr val="0000FF"/>
                </a:solidFill>
              </a:rPr>
              <a:t>2</a:t>
            </a:r>
            <a:r>
              <a:rPr lang="en-US" sz="3800" dirty="0" smtClean="0"/>
              <a:t> (Systematic Biology 2012), and </a:t>
            </a:r>
            <a:r>
              <a:rPr lang="en-US" sz="3800" dirty="0" smtClean="0">
                <a:solidFill>
                  <a:srgbClr val="0000FF"/>
                </a:solidFill>
              </a:rPr>
              <a:t>PASTA</a:t>
            </a:r>
            <a:r>
              <a:rPr lang="en-US" sz="3800" dirty="0" smtClean="0"/>
              <a:t> (RECOMB 2014): methods for </a:t>
            </a:r>
            <a:r>
              <a:rPr lang="en-US" sz="3800" i="1" dirty="0" smtClean="0"/>
              <a:t>co-estimating gene trees and multiple sequence alignments</a:t>
            </a:r>
            <a:r>
              <a:rPr lang="en-US" sz="3800" dirty="0" smtClean="0"/>
              <a:t>.  </a:t>
            </a:r>
          </a:p>
          <a:p>
            <a:pPr marL="0" indent="0">
              <a:spcAft>
                <a:spcPts val="1200"/>
              </a:spcAft>
              <a:buNone/>
            </a:pPr>
            <a:r>
              <a:rPr lang="en-US" sz="3800" dirty="0"/>
              <a:t>	</a:t>
            </a:r>
            <a:r>
              <a:rPr lang="en-US" sz="3800" dirty="0" smtClean="0"/>
              <a:t>	PASTA can analyze up to 1,000,000 sequences, and is highly accurate for 			full-length sequences. </a:t>
            </a:r>
            <a:r>
              <a:rPr lang="en-US" sz="3800" i="1" dirty="0" smtClean="0"/>
              <a:t>But none of these methods are robust to fragmentary 		sequences. </a:t>
            </a:r>
          </a:p>
          <a:p>
            <a:pPr>
              <a:spcAft>
                <a:spcPts val="1200"/>
              </a:spcAft>
            </a:pPr>
            <a:r>
              <a:rPr lang="en-US" sz="3800" dirty="0" smtClean="0">
                <a:solidFill>
                  <a:srgbClr val="0000FF"/>
                </a:solidFill>
              </a:rPr>
              <a:t>HMM </a:t>
            </a:r>
            <a:r>
              <a:rPr lang="en-US" sz="3800" dirty="0" smtClean="0">
                <a:solidFill>
                  <a:srgbClr val="0000FF"/>
                </a:solidFill>
              </a:rPr>
              <a:t>Ensemble </a:t>
            </a:r>
            <a:r>
              <a:rPr lang="en-US" sz="3800" dirty="0" smtClean="0">
                <a:solidFill>
                  <a:srgbClr val="0000FF"/>
                </a:solidFill>
              </a:rPr>
              <a:t>technique: </a:t>
            </a:r>
            <a:r>
              <a:rPr lang="en-US" sz="3800" dirty="0" smtClean="0"/>
              <a:t>uses a collection of HMMs to represent a “backbone alignment”. HMM </a:t>
            </a:r>
            <a:r>
              <a:rPr lang="en-US" sz="3800" dirty="0" smtClean="0"/>
              <a:t>ensembles </a:t>
            </a:r>
            <a:r>
              <a:rPr lang="en-US" sz="3800" dirty="0" smtClean="0"/>
              <a:t>improve accuracy, especially in the presence of high rates of evolution. </a:t>
            </a:r>
          </a:p>
          <a:p>
            <a:pPr>
              <a:spcAft>
                <a:spcPts val="1200"/>
              </a:spcAft>
            </a:pPr>
            <a:r>
              <a:rPr lang="en-US" sz="3800" dirty="0" smtClean="0"/>
              <a:t>Applications of HMM </a:t>
            </a:r>
            <a:r>
              <a:rPr lang="en-US" sz="3800" dirty="0" smtClean="0"/>
              <a:t>Ensembles </a:t>
            </a:r>
            <a:r>
              <a:rPr lang="en-US" sz="3800" dirty="0" smtClean="0"/>
              <a:t>in:</a:t>
            </a:r>
          </a:p>
          <a:p>
            <a:pPr lvl="1">
              <a:spcAft>
                <a:spcPts val="1200"/>
              </a:spcAft>
            </a:pPr>
            <a:r>
              <a:rPr lang="en-US" sz="3800" dirty="0" smtClean="0">
                <a:solidFill>
                  <a:srgbClr val="0000FF"/>
                </a:solidFill>
              </a:rPr>
              <a:t>UPP </a:t>
            </a:r>
            <a:r>
              <a:rPr lang="en-US" sz="3800" dirty="0">
                <a:solidFill>
                  <a:srgbClr val="000000"/>
                </a:solidFill>
              </a:rPr>
              <a:t>(ultra-large multiple sequence alignment</a:t>
            </a:r>
            <a:r>
              <a:rPr lang="en-US" sz="3800" dirty="0" smtClean="0">
                <a:solidFill>
                  <a:srgbClr val="000000"/>
                </a:solidFill>
              </a:rPr>
              <a:t>), under </a:t>
            </a:r>
            <a:r>
              <a:rPr lang="en-US" sz="3800" dirty="0" smtClean="0">
                <a:solidFill>
                  <a:srgbClr val="000000"/>
                </a:solidFill>
              </a:rPr>
              <a:t>review</a:t>
            </a:r>
          </a:p>
          <a:p>
            <a:pPr lvl="1">
              <a:spcAft>
                <a:spcPts val="1200"/>
              </a:spcAft>
            </a:pPr>
            <a:r>
              <a:rPr lang="en-US" sz="3800" dirty="0">
                <a:solidFill>
                  <a:srgbClr val="0000FF"/>
                </a:solidFill>
              </a:rPr>
              <a:t>SEPP</a:t>
            </a:r>
            <a:r>
              <a:rPr lang="en-US" sz="3800" dirty="0"/>
              <a:t> </a:t>
            </a:r>
            <a:r>
              <a:rPr lang="en-US" sz="3800" dirty="0">
                <a:solidFill>
                  <a:srgbClr val="000000"/>
                </a:solidFill>
              </a:rPr>
              <a:t>(phylogenetic placement), PSB </a:t>
            </a:r>
            <a:r>
              <a:rPr lang="en-US" sz="3800" dirty="0" smtClean="0">
                <a:solidFill>
                  <a:srgbClr val="000000"/>
                </a:solidFill>
              </a:rPr>
              <a:t>2012 (not shown)</a:t>
            </a:r>
            <a:endParaRPr lang="en-US" sz="3800" dirty="0">
              <a:solidFill>
                <a:srgbClr val="0000FF"/>
              </a:solidFill>
            </a:endParaRPr>
          </a:p>
          <a:p>
            <a:pPr lvl="1">
              <a:spcAft>
                <a:spcPts val="1200"/>
              </a:spcAft>
            </a:pPr>
            <a:r>
              <a:rPr lang="en-US" sz="3800" dirty="0">
                <a:solidFill>
                  <a:srgbClr val="0000FF"/>
                </a:solidFill>
              </a:rPr>
              <a:t>TIPP </a:t>
            </a:r>
            <a:r>
              <a:rPr lang="en-US" sz="3800" dirty="0">
                <a:solidFill>
                  <a:srgbClr val="000000"/>
                </a:solidFill>
              </a:rPr>
              <a:t>(metagenomic taxon identification and abundance profiling), Bioinformatics 2014 </a:t>
            </a:r>
            <a:r>
              <a:rPr lang="en-US" sz="3800" dirty="0" smtClean="0">
                <a:solidFill>
                  <a:srgbClr val="000000"/>
                </a:solidFill>
              </a:rPr>
              <a:t>(not shown)</a:t>
            </a:r>
            <a:endParaRPr lang="en-US" sz="3800" dirty="0">
              <a:solidFill>
                <a:srgbClr val="000000"/>
              </a:solidFill>
            </a:endParaRPr>
          </a:p>
          <a:p>
            <a:pPr lvl="1">
              <a:spcAft>
                <a:spcPts val="1200"/>
              </a:spcAft>
            </a:pPr>
            <a:endParaRPr lang="en-US" dirty="0">
              <a:solidFill>
                <a:srgbClr val="000000"/>
              </a:solidFill>
            </a:endParaRPr>
          </a:p>
        </p:txBody>
      </p:sp>
    </p:spTree>
    <p:extLst>
      <p:ext uri="{BB962C8B-B14F-4D97-AF65-F5344CB8AC3E}">
        <p14:creationId xmlns:p14="http://schemas.microsoft.com/office/powerpoint/2010/main" val="54586907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2" descr="nature-reviews-tree-of-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853" y="938213"/>
            <a:ext cx="3381375"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0" name="Text Box 3"/>
          <p:cNvSpPr txBox="1">
            <a:spLocks noChangeArrowheads="1"/>
          </p:cNvSpPr>
          <p:nvPr/>
        </p:nvSpPr>
        <p:spPr bwMode="auto">
          <a:xfrm>
            <a:off x="332304" y="1016387"/>
            <a:ext cx="8888446" cy="458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smtClean="0"/>
              <a:t>Scientific challenges:</a:t>
            </a:r>
          </a:p>
          <a:p>
            <a:endParaRPr lang="en-US" sz="2000" dirty="0"/>
          </a:p>
          <a:p>
            <a:pPr marL="285750" indent="-285750">
              <a:buFont typeface="Arial"/>
              <a:buChar char="•"/>
            </a:pPr>
            <a:r>
              <a:rPr lang="en-US" sz="1800" dirty="0" smtClean="0"/>
              <a:t>Ultra</a:t>
            </a:r>
            <a:r>
              <a:rPr lang="en-US" sz="1800" dirty="0"/>
              <a:t>-large multiple-sequence </a:t>
            </a:r>
            <a:r>
              <a:rPr lang="en-US" sz="1800" dirty="0" smtClean="0"/>
              <a:t>alignment</a:t>
            </a:r>
          </a:p>
          <a:p>
            <a:pPr marL="285750" indent="-285750">
              <a:buFont typeface="Arial"/>
              <a:buChar char="•"/>
            </a:pPr>
            <a:r>
              <a:rPr lang="en-US" sz="1800" dirty="0" smtClean="0"/>
              <a:t>Alignment</a:t>
            </a:r>
            <a:r>
              <a:rPr lang="en-US" sz="1800" dirty="0"/>
              <a:t>-free phylogeny estimation</a:t>
            </a:r>
          </a:p>
          <a:p>
            <a:pPr marL="285750" indent="-285750">
              <a:buFont typeface="Arial"/>
              <a:buChar char="•"/>
            </a:pPr>
            <a:r>
              <a:rPr lang="en-US" sz="1800" dirty="0" smtClean="0"/>
              <a:t>Supertree </a:t>
            </a:r>
            <a:r>
              <a:rPr lang="en-US" sz="1800" dirty="0"/>
              <a:t>estimation</a:t>
            </a:r>
          </a:p>
          <a:p>
            <a:pPr marL="285750" indent="-285750">
              <a:buFont typeface="Arial"/>
              <a:buChar char="•"/>
            </a:pPr>
            <a:r>
              <a:rPr lang="en-US" sz="1800" dirty="0" smtClean="0"/>
              <a:t>Estimating </a:t>
            </a:r>
            <a:r>
              <a:rPr lang="en-US" sz="1800" dirty="0"/>
              <a:t>species trees from </a:t>
            </a:r>
            <a:r>
              <a:rPr lang="en-US" sz="1800" dirty="0" smtClean="0"/>
              <a:t>many </a:t>
            </a:r>
            <a:r>
              <a:rPr lang="en-US" sz="1800" dirty="0"/>
              <a:t>gene trees</a:t>
            </a:r>
          </a:p>
          <a:p>
            <a:pPr marL="285750" indent="-285750">
              <a:buFont typeface="Arial"/>
              <a:buChar char="•"/>
            </a:pPr>
            <a:r>
              <a:rPr lang="en-US" sz="1800" dirty="0" smtClean="0"/>
              <a:t>Genome </a:t>
            </a:r>
            <a:r>
              <a:rPr lang="en-US" sz="1800" dirty="0"/>
              <a:t>rearrangement phylogeny</a:t>
            </a:r>
          </a:p>
          <a:p>
            <a:pPr marL="285750" indent="-285750">
              <a:buFont typeface="Arial"/>
              <a:buChar char="•"/>
            </a:pPr>
            <a:r>
              <a:rPr lang="en-US" sz="1800" dirty="0" smtClean="0"/>
              <a:t>Reticulate evolution</a:t>
            </a:r>
          </a:p>
          <a:p>
            <a:pPr marL="285750" indent="-285750">
              <a:buFont typeface="Arial"/>
              <a:buChar char="•"/>
            </a:pPr>
            <a:r>
              <a:rPr lang="en-US" sz="1800" dirty="0" smtClean="0"/>
              <a:t>Visualization </a:t>
            </a:r>
            <a:r>
              <a:rPr lang="en-US" sz="1800" dirty="0"/>
              <a:t>of large trees and </a:t>
            </a:r>
            <a:r>
              <a:rPr lang="en-US" sz="1800" dirty="0" smtClean="0"/>
              <a:t>alignments</a:t>
            </a:r>
          </a:p>
          <a:p>
            <a:pPr marL="285750" indent="-285750">
              <a:buFont typeface="Arial"/>
              <a:buChar char="•"/>
            </a:pPr>
            <a:r>
              <a:rPr lang="en-US" sz="1800" dirty="0" smtClean="0"/>
              <a:t>Data </a:t>
            </a:r>
            <a:r>
              <a:rPr lang="en-US" sz="1800" dirty="0"/>
              <a:t>mining techniques to explore multiple </a:t>
            </a:r>
            <a:r>
              <a:rPr lang="en-US" sz="1800" dirty="0" smtClean="0"/>
              <a:t>optima</a:t>
            </a:r>
          </a:p>
          <a:p>
            <a:pPr marL="285750" indent="-285750">
              <a:buFont typeface="Arial"/>
              <a:buChar char="•"/>
            </a:pPr>
            <a:r>
              <a:rPr lang="en-US" sz="1800" dirty="0" smtClean="0"/>
              <a:t>Theoretical guarantees under Markov models of evolution</a:t>
            </a:r>
          </a:p>
          <a:p>
            <a:pPr marL="285750" indent="-285750">
              <a:buFont typeface="Arial"/>
              <a:buChar char="•"/>
            </a:pPr>
            <a:endParaRPr lang="en-US" sz="1800" dirty="0"/>
          </a:p>
          <a:p>
            <a:endParaRPr lang="en-US" sz="1800" dirty="0" smtClean="0"/>
          </a:p>
          <a:p>
            <a:r>
              <a:rPr lang="en-US" sz="1800" dirty="0" smtClean="0"/>
              <a:t>Techniques:</a:t>
            </a:r>
          </a:p>
          <a:p>
            <a:r>
              <a:rPr lang="en-US" sz="1800" dirty="0" smtClean="0"/>
              <a:t>machine learning, applied probability theory, graph theory, combinatorial optimization,</a:t>
            </a:r>
          </a:p>
          <a:p>
            <a:r>
              <a:rPr lang="en-US" sz="1800" dirty="0" smtClean="0"/>
              <a:t>supercomputing, and heuristics</a:t>
            </a:r>
            <a:endParaRPr lang="en-US" sz="1800" dirty="0"/>
          </a:p>
        </p:txBody>
      </p:sp>
      <p:sp>
        <p:nvSpPr>
          <p:cNvPr id="176131" name="Text Box 4"/>
          <p:cNvSpPr txBox="1">
            <a:spLocks noChangeArrowheads="1"/>
          </p:cNvSpPr>
          <p:nvPr/>
        </p:nvSpPr>
        <p:spPr bwMode="auto">
          <a:xfrm>
            <a:off x="1143000" y="179388"/>
            <a:ext cx="8358188"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t>The Tree of Life: </a:t>
            </a:r>
            <a:r>
              <a:rPr lang="en-US" sz="3200" i="1">
                <a:solidFill>
                  <a:srgbClr val="0000FF"/>
                </a:solidFill>
              </a:rPr>
              <a:t>Multiple</a:t>
            </a:r>
            <a:r>
              <a:rPr lang="en-US" sz="3200"/>
              <a:t> </a:t>
            </a:r>
            <a:r>
              <a:rPr lang="en-US" sz="3200" i="1"/>
              <a:t>Challenges</a:t>
            </a:r>
          </a:p>
        </p:txBody>
      </p:sp>
    </p:spTree>
    <p:extLst>
      <p:ext uri="{BB962C8B-B14F-4D97-AF65-F5344CB8AC3E}">
        <p14:creationId xmlns:p14="http://schemas.microsoft.com/office/powerpoint/2010/main" val="15822655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6880"/>
            <a:ext cx="7773988" cy="1144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dirty="0" smtClean="0"/>
              <a:t>Acknowledgments</a:t>
            </a:r>
          </a:p>
        </p:txBody>
      </p:sp>
      <p:sp>
        <p:nvSpPr>
          <p:cNvPr id="247811" name="Rectangle 3"/>
          <p:cNvSpPr>
            <a:spLocks noGrp="1" noChangeArrowheads="1"/>
          </p:cNvSpPr>
          <p:nvPr>
            <p:ph type="body" idx="1"/>
          </p:nvPr>
        </p:nvSpPr>
        <p:spPr>
          <a:xfrm>
            <a:off x="228600" y="3189400"/>
            <a:ext cx="8763000" cy="344957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Autofit/>
          </a:bodyPr>
          <a:lstStyle/>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smtClean="0"/>
              <a:t>PhD students:  Nam Nguyen* and Siavash Mirarab**</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smtClean="0"/>
              <a:t>Undergrad: </a:t>
            </a:r>
            <a:r>
              <a:rPr lang="en-US" sz="1600" dirty="0" err="1" smtClean="0"/>
              <a:t>Keerthana</a:t>
            </a:r>
            <a:r>
              <a:rPr lang="en-US" sz="1600" dirty="0" smtClean="0"/>
              <a:t> Kumar</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smtClean="0"/>
              <a:t>Lab Website: </a:t>
            </a:r>
            <a:r>
              <a:rPr lang="en-US" sz="1600" dirty="0" smtClean="0">
                <a:hlinkClick r:id="rId3"/>
              </a:rPr>
              <a:t>http://www.cs.utexas.edu/users/phylo</a:t>
            </a:r>
            <a:r>
              <a:rPr lang="en-US" sz="1600" dirty="0" smtClean="0"/>
              <a:t> </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smtClean="0"/>
              <a:t>Personal Website: </a:t>
            </a:r>
            <a:r>
              <a:rPr lang="en-US" sz="1600" dirty="0" smtClean="0">
                <a:solidFill>
                  <a:srgbClr val="0000FF"/>
                </a:solidFill>
                <a:hlinkClick r:id="rId4"/>
              </a:rPr>
              <a:t>http://tandy.cs.illinois.edu</a:t>
            </a:r>
            <a:r>
              <a:rPr lang="en-US" sz="1600" dirty="0" smtClean="0">
                <a:solidFill>
                  <a:srgbClr val="0000FF"/>
                </a:solidFill>
              </a:rPr>
              <a:t> </a:t>
            </a:r>
            <a:endParaRPr lang="en-US" sz="1600" dirty="0" smtClean="0">
              <a:solidFill>
                <a:srgbClr val="0000FF"/>
              </a:solidFill>
            </a:endParaRP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smtClean="0">
                <a:solidFill>
                  <a:srgbClr val="0000FF"/>
                </a:solidFill>
              </a:rPr>
              <a:t>Write to me: </a:t>
            </a:r>
            <a:r>
              <a:rPr lang="en-US" sz="1600" dirty="0" smtClean="0">
                <a:solidFill>
                  <a:srgbClr val="0000FF"/>
                </a:solidFill>
                <a:hlinkClick r:id="rId5"/>
              </a:rPr>
              <a:t>warnow@illinois.edu</a:t>
            </a:r>
            <a:r>
              <a:rPr lang="en-US" sz="1600" dirty="0" smtClean="0">
                <a:solidFill>
                  <a:srgbClr val="0000FF"/>
                </a:solidFill>
              </a:rPr>
              <a:t> (I am recruiting students!)</a:t>
            </a:r>
            <a:endParaRPr lang="en-US" sz="1600" dirty="0" smtClean="0">
              <a:solidFill>
                <a:srgbClr val="0000FF"/>
              </a:solidFill>
            </a:endParaRP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dirty="0"/>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b="1" dirty="0" smtClean="0"/>
              <a:t>Funding</a:t>
            </a:r>
            <a:r>
              <a:rPr lang="en-US" sz="1600" dirty="0" smtClean="0"/>
              <a:t>: Guggenheim Foundation, NSF, Microsoft Research New England, David </a:t>
            </a:r>
            <a:r>
              <a:rPr lang="en-US" sz="1600" dirty="0" err="1" smtClean="0"/>
              <a:t>Bruton</a:t>
            </a:r>
            <a:r>
              <a:rPr lang="en-US" sz="1600" dirty="0" smtClean="0"/>
              <a:t> Jr. Centennial Professorship, TACC (Texas Advanced Computing Center), and the University of Alberta (Canada)</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b="1" dirty="0" smtClean="0"/>
              <a:t/>
            </a:r>
            <a:br>
              <a:rPr lang="en-US" sz="1600" b="1" dirty="0" smtClean="0"/>
            </a:br>
            <a:r>
              <a:rPr lang="en-US" sz="1600" b="1" dirty="0" smtClean="0"/>
              <a:t>TACC </a:t>
            </a:r>
            <a:r>
              <a:rPr lang="en-US" sz="1600" dirty="0" smtClean="0"/>
              <a:t>and UTCS </a:t>
            </a:r>
            <a:r>
              <a:rPr lang="en-US" sz="1600" dirty="0"/>
              <a:t>c</a:t>
            </a:r>
            <a:r>
              <a:rPr lang="en-US" sz="1600" dirty="0" smtClean="0"/>
              <a:t>omputational resources</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b="1" dirty="0" smtClean="0"/>
          </a:p>
          <a:p>
            <a:pPr marL="107950" indent="0" defTabSz="449263" eaLnBrk="1" hangingPunct="1">
              <a:lnSpc>
                <a:spcPct val="90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smtClean="0"/>
              <a:t>*     Now a postdoc with Becky </a:t>
            </a:r>
            <a:r>
              <a:rPr lang="en-US" sz="1600" dirty="0" err="1" smtClean="0"/>
              <a:t>Stumpf</a:t>
            </a:r>
            <a:r>
              <a:rPr lang="en-US" sz="1600" dirty="0" smtClean="0"/>
              <a:t> and Bryan White (ICB, UIUC)</a:t>
            </a:r>
          </a:p>
          <a:p>
            <a:pPr marL="107950" indent="0" defTabSz="449263">
              <a:lnSpc>
                <a:spcPct val="90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a:t>**   </a:t>
            </a:r>
            <a:r>
              <a:rPr lang="en-US" sz="1600" dirty="0" smtClean="0"/>
              <a:t>Supported </a:t>
            </a:r>
            <a:r>
              <a:rPr lang="en-US" sz="1600" dirty="0"/>
              <a:t>by HHMI </a:t>
            </a:r>
            <a:r>
              <a:rPr lang="en-US" sz="1600" dirty="0" err="1"/>
              <a:t>Predoctoral</a:t>
            </a:r>
            <a:r>
              <a:rPr lang="en-US" sz="1600" dirty="0"/>
              <a:t> Fellowship</a:t>
            </a:r>
          </a:p>
          <a:p>
            <a:pPr marL="393700" indent="-285750" defTabSz="449263" eaLnBrk="1" hangingPunct="1">
              <a:lnSpc>
                <a:spcPct val="90000"/>
              </a:lnSpc>
              <a:buSzPct val="45000"/>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dirty="0" smtClean="0"/>
          </a:p>
        </p:txBody>
      </p:sp>
      <p:pic>
        <p:nvPicPr>
          <p:cNvPr id="162819" name="Picture 12" descr="siava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3944" y="1423320"/>
            <a:ext cx="13795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1" descr="nam-nguye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421732"/>
            <a:ext cx="1828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3" name="Picture 1" descr="n021zsi2b1rwbredjb5g.jpe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98677" y="1423320"/>
            <a:ext cx="20907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US">
              <a:latin typeface="Calibri" charset="0"/>
              <a:ea typeface="ＭＳ Ｐゴシック" charset="0"/>
            </a:endParaRPr>
          </a:p>
        </p:txBody>
      </p:sp>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charset="0"/>
                <a:ea typeface="ＭＳ Ｐゴシック" charset="0"/>
                <a:cs typeface="ＭＳ Ｐゴシック" charset="0"/>
              </a:defRPr>
            </a:lvl1pPr>
            <a:lvl2pPr marL="742950" indent="-285750" eaLnBrk="0" hangingPunct="0">
              <a:defRPr sz="2400" baseline="-25000">
                <a:solidFill>
                  <a:schemeClr val="tx1"/>
                </a:solidFill>
                <a:latin typeface="Arial" charset="0"/>
                <a:ea typeface="ＭＳ Ｐゴシック" charset="0"/>
              </a:defRPr>
            </a:lvl2pPr>
            <a:lvl3pPr marL="1143000" indent="-228600" eaLnBrk="0" hangingPunct="0">
              <a:defRPr sz="2400" baseline="-25000">
                <a:solidFill>
                  <a:schemeClr val="tx1"/>
                </a:solidFill>
                <a:latin typeface="Arial" charset="0"/>
                <a:ea typeface="ＭＳ Ｐゴシック" charset="0"/>
              </a:defRPr>
            </a:lvl3pPr>
            <a:lvl4pPr marL="1600200" indent="-228600" eaLnBrk="0" hangingPunct="0">
              <a:defRPr sz="2400" baseline="-25000">
                <a:solidFill>
                  <a:schemeClr val="tx1"/>
                </a:solidFill>
                <a:latin typeface="Arial" charset="0"/>
                <a:ea typeface="ＭＳ Ｐゴシック" charset="0"/>
              </a:defRPr>
            </a:lvl4pPr>
            <a:lvl5pPr marL="2057400" indent="-228600" eaLnBrk="0" hangingPunct="0">
              <a:defRPr sz="24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charset="0"/>
              </a:defRPr>
            </a:lvl9pPr>
          </a:lstStyle>
          <a:p>
            <a:pPr eaLnBrk="1" hangingPunct="1"/>
            <a:r>
              <a:rPr lang="en-US" sz="1400" baseline="0">
                <a:solidFill>
                  <a:srgbClr val="595959"/>
                </a:solidFill>
                <a:latin typeface="Calibri" charset="0"/>
                <a:cs typeface="Calibri" charset="0"/>
              </a:rPr>
              <a:t>Slide </a:t>
            </a:r>
            <a:fld id="{A91873FB-7474-284A-BA79-F9C310163DA2}" type="slidenum">
              <a:rPr lang="en-US" sz="1400" baseline="0">
                <a:solidFill>
                  <a:srgbClr val="595959"/>
                </a:solidFill>
                <a:latin typeface="Calibri" charset="0"/>
                <a:cs typeface="Calibri" charset="0"/>
              </a:rPr>
              <a:pPr eaLnBrk="1" hangingPunct="1"/>
              <a:t>56</a:t>
            </a:fld>
            <a:endParaRPr lang="en-US" sz="1400" baseline="0">
              <a:solidFill>
                <a:srgbClr val="595959"/>
              </a:solidFill>
              <a:latin typeface="Calibri" charset="0"/>
              <a:cs typeface="Calibri" charset="0"/>
            </a:endParaRPr>
          </a:p>
        </p:txBody>
      </p:sp>
      <p:pic>
        <p:nvPicPr>
          <p:cNvPr id="19459"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676400" y="1066800"/>
            <a:ext cx="7162800" cy="838200"/>
          </a:xfrm>
          <a:prstGeom prst="rect">
            <a:avLst/>
          </a:prstGeom>
          <a:noFill/>
          <a:ln w="9525">
            <a:noFill/>
            <a:miter lim="800000"/>
            <a:headEnd/>
            <a:tailEnd/>
          </a:ln>
        </p:spPr>
        <p:txBody>
          <a:bodyPr anchor="ctr"/>
          <a:lstStyle/>
          <a:p>
            <a:pPr eaLnBrk="0" hangingPunct="0">
              <a:defRPr/>
            </a:pPr>
            <a:r>
              <a:rPr lang="en-US" sz="3200" b="1" kern="0" baseline="0" dirty="0">
                <a:solidFill>
                  <a:srgbClr val="F8AB3F"/>
                </a:solidFill>
                <a:latin typeface="+mn-lt"/>
                <a:ea typeface="ＭＳ Ｐゴシック" charset="-128"/>
                <a:cs typeface="ＭＳ Ｐゴシック" charset="-128"/>
              </a:rPr>
              <a:t>Siebel Center for Computer Science</a:t>
            </a:r>
          </a:p>
        </p:txBody>
      </p:sp>
      <p:pic>
        <p:nvPicPr>
          <p:cNvPr id="19461" name="Picture 8" descr="column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53400" y="152400"/>
            <a:ext cx="7905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7"/>
          <p:cNvSpPr txBox="1">
            <a:spLocks noChangeArrowheads="1"/>
          </p:cNvSpPr>
          <p:nvPr/>
        </p:nvSpPr>
        <p:spPr bwMode="auto">
          <a:xfrm>
            <a:off x="5105400" y="304800"/>
            <a:ext cx="2865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aseline="-25000">
                <a:solidFill>
                  <a:schemeClr val="tx1"/>
                </a:solidFill>
                <a:latin typeface="Arial" charset="0"/>
                <a:ea typeface="ＭＳ Ｐゴシック" charset="0"/>
                <a:cs typeface="ＭＳ Ｐゴシック" charset="0"/>
              </a:defRPr>
            </a:lvl1pPr>
            <a:lvl2pPr marL="742950" indent="-285750" eaLnBrk="0" hangingPunct="0">
              <a:defRPr sz="2400" baseline="-25000">
                <a:solidFill>
                  <a:schemeClr val="tx1"/>
                </a:solidFill>
                <a:latin typeface="Arial" charset="0"/>
                <a:ea typeface="ＭＳ Ｐゴシック" charset="0"/>
              </a:defRPr>
            </a:lvl2pPr>
            <a:lvl3pPr marL="1143000" indent="-228600" eaLnBrk="0" hangingPunct="0">
              <a:defRPr sz="2400" baseline="-25000">
                <a:solidFill>
                  <a:schemeClr val="tx1"/>
                </a:solidFill>
                <a:latin typeface="Arial" charset="0"/>
                <a:ea typeface="ＭＳ Ｐゴシック" charset="0"/>
              </a:defRPr>
            </a:lvl3pPr>
            <a:lvl4pPr marL="1600200" indent="-228600" eaLnBrk="0" hangingPunct="0">
              <a:defRPr sz="2400" baseline="-25000">
                <a:solidFill>
                  <a:schemeClr val="tx1"/>
                </a:solidFill>
                <a:latin typeface="Arial" charset="0"/>
                <a:ea typeface="ＭＳ Ｐゴシック" charset="0"/>
              </a:defRPr>
            </a:lvl4pPr>
            <a:lvl5pPr marL="2057400" indent="-228600" eaLnBrk="0" hangingPunct="0">
              <a:defRPr sz="24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charset="0"/>
              </a:defRPr>
            </a:lvl9pPr>
          </a:lstStyle>
          <a:p>
            <a:pPr eaLnBrk="1" hangingPunct="1"/>
            <a:r>
              <a:rPr lang="en-US" sz="3600" b="1" baseline="0">
                <a:solidFill>
                  <a:srgbClr val="F8AB3F"/>
                </a:solidFill>
                <a:latin typeface="Calibri" charset="0"/>
                <a:cs typeface="Calibri" charset="0"/>
              </a:rPr>
              <a:t>CS @ ILLINOIS</a:t>
            </a:r>
          </a:p>
        </p:txBody>
      </p:sp>
      <p:pic>
        <p:nvPicPr>
          <p:cNvPr id="19463" name="Picture 10" descr="Screen shot 2010-02-24 at 6.25.50 PM.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0800" y="1981200"/>
            <a:ext cx="7508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3352800" y="1905000"/>
            <a:ext cx="5715000" cy="762000"/>
          </a:xfrm>
          <a:prstGeom prst="rect">
            <a:avLst/>
          </a:prstGeom>
          <a:noFill/>
          <a:ln w="9525">
            <a:noFill/>
            <a:miter lim="800000"/>
            <a:headEnd/>
            <a:tailEnd/>
          </a:ln>
        </p:spPr>
        <p:txBody>
          <a:bodyPr anchor="ctr"/>
          <a:lstStyle/>
          <a:p>
            <a:pPr eaLnBrk="0" hangingPunct="0">
              <a:lnSpc>
                <a:spcPts val="2000"/>
              </a:lnSpc>
              <a:defRPr/>
            </a:pPr>
            <a:r>
              <a:rPr lang="en-US" b="1" kern="0" baseline="0" dirty="0">
                <a:solidFill>
                  <a:schemeClr val="bg1"/>
                </a:solidFill>
                <a:effectLst>
                  <a:outerShdw blurRad="50800" dist="38100" dir="2700000" algn="tl" rotWithShape="0">
                    <a:srgbClr val="000000"/>
                  </a:outerShdw>
                </a:effectLst>
                <a:latin typeface="+mn-lt"/>
                <a:ea typeface="ＭＳ Ｐゴシック" charset="-128"/>
                <a:cs typeface="ＭＳ Ｐゴシック" charset="-128"/>
              </a:rPr>
              <a:t>Siebel Center for Computer Science</a:t>
            </a:r>
            <a:br>
              <a:rPr lang="en-US" b="1" kern="0" baseline="0" dirty="0">
                <a:solidFill>
                  <a:schemeClr val="bg1"/>
                </a:solidFill>
                <a:effectLst>
                  <a:outerShdw blurRad="50800" dist="38100" dir="2700000" algn="tl" rotWithShape="0">
                    <a:srgbClr val="000000"/>
                  </a:outerShdw>
                </a:effectLst>
                <a:latin typeface="+mn-lt"/>
                <a:ea typeface="ＭＳ Ｐゴシック" charset="-128"/>
                <a:cs typeface="ＭＳ Ｐゴシック" charset="-128"/>
              </a:rPr>
            </a:br>
            <a:r>
              <a:rPr lang="en-US" b="1" kern="0" baseline="0" dirty="0">
                <a:solidFill>
                  <a:schemeClr val="bg1"/>
                </a:solidFill>
                <a:effectLst>
                  <a:outerShdw blurRad="50800" dist="38100" dir="2700000" algn="tl" rotWithShape="0">
                    <a:srgbClr val="000000"/>
                  </a:outerShdw>
                </a:effectLst>
                <a:latin typeface="+mn-lt"/>
                <a:ea typeface="ＭＳ Ｐゴシック" charset="-128"/>
                <a:cs typeface="ＭＳ Ｐゴシック" charset="-128"/>
              </a:rPr>
              <a:t>…given by CS alum Tom Siebel (Siebel Sys., C3)</a:t>
            </a:r>
            <a:r>
              <a:rPr lang="en-US" b="1" kern="0" baseline="0" dirty="0">
                <a:solidFill>
                  <a:srgbClr val="F8AB3F"/>
                </a:solidFill>
                <a:effectLst>
                  <a:outerShdw blurRad="50800" dist="38100" dir="2700000" algn="tl" rotWithShape="0">
                    <a:srgbClr val="000000"/>
                  </a:outerShdw>
                </a:effectLst>
                <a:latin typeface="+mn-lt"/>
                <a:ea typeface="ＭＳ Ｐゴシック" charset="-128"/>
                <a:cs typeface="ＭＳ Ｐゴシック" charset="-128"/>
              </a:rPr>
              <a:t> </a:t>
            </a:r>
          </a:p>
        </p:txBody>
      </p:sp>
    </p:spTree>
    <p:extLst>
      <p:ext uri="{BB962C8B-B14F-4D97-AF65-F5344CB8AC3E}">
        <p14:creationId xmlns:p14="http://schemas.microsoft.com/office/powerpoint/2010/main" val="203871180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1219200"/>
            <a:ext cx="8153400" cy="4648200"/>
          </a:xfrm>
        </p:spPr>
        <p:txBody>
          <a:bodyPr/>
          <a:lstStyle/>
          <a:p>
            <a:pPr algn="ctr">
              <a:lnSpc>
                <a:spcPct val="100000"/>
              </a:lnSpc>
            </a:pPr>
            <a:r>
              <a:rPr lang="en-US" altLang="en-US" sz="8000" dirty="0" smtClean="0">
                <a:latin typeface="Calibri" panose="020F0502020204030204" pitchFamily="34" charset="0"/>
                <a:cs typeface="Calibri" panose="020F0502020204030204" pitchFamily="34" charset="0"/>
              </a:rPr>
              <a:t>It</a:t>
            </a:r>
            <a:r>
              <a:rPr lang="en-US" altLang="en-US" sz="8000" dirty="0" smtClean="0">
                <a:latin typeface="Calibri" panose="020F0502020204030204" pitchFamily="34" charset="0"/>
                <a:cs typeface="Calibri" panose="020F0502020204030204" pitchFamily="34" charset="0"/>
              </a:rPr>
              <a:t>’</a:t>
            </a:r>
            <a:r>
              <a:rPr lang="en-US" altLang="ja-JP" sz="8000" dirty="0" smtClean="0">
                <a:latin typeface="Calibri" panose="020F0502020204030204" pitchFamily="34" charset="0"/>
                <a:cs typeface="Calibri" panose="020F0502020204030204" pitchFamily="34" charset="0"/>
              </a:rPr>
              <a:t>s </a:t>
            </a:r>
            <a:r>
              <a:rPr lang="en-US" altLang="ja-JP" sz="8000" dirty="0" smtClean="0">
                <a:latin typeface="Calibri" panose="020F0502020204030204" pitchFamily="34" charset="0"/>
                <a:cs typeface="Calibri" panose="020F0502020204030204" pitchFamily="34" charset="0"/>
              </a:rPr>
              <a:t>a Top 5 National Ranking Program</a:t>
            </a:r>
            <a:endParaRPr lang="en-US" altLang="en-US" sz="8000" dirty="0" smtClean="0">
              <a:latin typeface="Calibri" panose="020F0502020204030204" pitchFamily="34" charset="0"/>
              <a:cs typeface="Calibri" panose="020F0502020204030204" pitchFamily="34" charset="0"/>
            </a:endParaRPr>
          </a:p>
        </p:txBody>
      </p:sp>
      <p:pic>
        <p:nvPicPr>
          <p:cNvPr id="2048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17573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07444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Netscape-9.0.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11779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PayPal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00200"/>
            <a:ext cx="152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descr="yelp-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732088"/>
            <a:ext cx="1689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youtube_logo_standard_againstwhite-vflKoO81_.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752600"/>
            <a:ext cx="19812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6a0133f3a4072c970b0163017169b4970d-550wi.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334000"/>
            <a:ext cx="163512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Groupon-Log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5257800"/>
            <a:ext cx="22193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descr="Slide.com_logo.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819400"/>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a:spLocks noChangeArrowheads="1"/>
          </p:cNvSpPr>
          <p:nvPr/>
        </p:nvSpPr>
        <p:spPr bwMode="auto">
          <a:xfrm>
            <a:off x="7391400" y="5562600"/>
            <a:ext cx="285750" cy="285750"/>
          </a:xfrm>
          <a:prstGeom prst="ellipse">
            <a:avLst/>
          </a:prstGeom>
          <a:solidFill>
            <a:srgbClr val="0000FF"/>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 name="Oval 12"/>
          <p:cNvSpPr>
            <a:spLocks noChangeArrowheads="1"/>
          </p:cNvSpPr>
          <p:nvPr/>
        </p:nvSpPr>
        <p:spPr bwMode="auto">
          <a:xfrm>
            <a:off x="7829550" y="5562600"/>
            <a:ext cx="287338" cy="285750"/>
          </a:xfrm>
          <a:prstGeom prst="ellipse">
            <a:avLst/>
          </a:prstGeom>
          <a:solidFill>
            <a:srgbClr val="0000FF"/>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4" name="Oval 13"/>
          <p:cNvSpPr>
            <a:spLocks noChangeArrowheads="1"/>
          </p:cNvSpPr>
          <p:nvPr/>
        </p:nvSpPr>
        <p:spPr bwMode="auto">
          <a:xfrm>
            <a:off x="8248650" y="5562600"/>
            <a:ext cx="287338" cy="285750"/>
          </a:xfrm>
          <a:prstGeom prst="ellipse">
            <a:avLst/>
          </a:prstGeom>
          <a:solidFill>
            <a:srgbClr val="0000FF"/>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28684" name="Picture 1" descr="mozilla.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114800"/>
            <a:ext cx="22987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itle 2"/>
          <p:cNvSpPr>
            <a:spLocks noGrp="1"/>
          </p:cNvSpPr>
          <p:nvPr>
            <p:ph type="title"/>
          </p:nvPr>
        </p:nvSpPr>
        <p:spPr/>
        <p:txBody>
          <a:bodyPr>
            <a:normAutofit fontScale="90000"/>
          </a:bodyPr>
          <a:lstStyle/>
          <a:p>
            <a:r>
              <a:rPr lang="en-US" altLang="en-US" i="1" smtClean="0">
                <a:latin typeface="Calibri" panose="020F0502020204030204" pitchFamily="34" charset="0"/>
                <a:cs typeface="Calibri" panose="020F0502020204030204" pitchFamily="34" charset="0"/>
              </a:rPr>
              <a:t>Many</a:t>
            </a:r>
            <a:r>
              <a:rPr lang="en-US" altLang="en-US" smtClean="0">
                <a:latin typeface="Calibri" panose="020F0502020204030204" pitchFamily="34" charset="0"/>
                <a:cs typeface="Calibri" panose="020F0502020204030204" pitchFamily="34" charset="0"/>
              </a:rPr>
              <a:t> Entrepreneurial Success Stories from CS</a:t>
            </a:r>
          </a:p>
        </p:txBody>
      </p:sp>
      <p:pic>
        <p:nvPicPr>
          <p:cNvPr id="28686" name="Picture 14" descr="images-1.jpe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2708275"/>
            <a:ext cx="198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5" descr="Inktomi-logo-3ABD1C998B-seeklogo.com.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3886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Left Brace 17"/>
          <p:cNvSpPr>
            <a:spLocks/>
          </p:cNvSpPr>
          <p:nvPr/>
        </p:nvSpPr>
        <p:spPr bwMode="auto">
          <a:xfrm>
            <a:off x="1752600" y="1524000"/>
            <a:ext cx="304800" cy="2209800"/>
          </a:xfrm>
          <a:prstGeom prst="leftBrace">
            <a:avLst>
              <a:gd name="adj1" fmla="val 55315"/>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endParaRPr lang="en-US" altLang="en-US" sz="1800" b="0">
              <a:solidFill>
                <a:schemeClr val="tx1"/>
              </a:solidFill>
              <a:latin typeface="Arial" panose="020B0604020202020204" pitchFamily="34" charset="0"/>
            </a:endParaRPr>
          </a:p>
        </p:txBody>
      </p:sp>
      <p:sp>
        <p:nvSpPr>
          <p:cNvPr id="28689" name="TextBox 18"/>
          <p:cNvSpPr txBox="1">
            <a:spLocks noChangeArrowheads="1"/>
          </p:cNvSpPr>
          <p:nvPr/>
        </p:nvSpPr>
        <p:spPr bwMode="auto">
          <a:xfrm>
            <a:off x="152400" y="21336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spcBef>
                <a:spcPct val="0"/>
              </a:spcBef>
              <a:buClrTx/>
              <a:buSzTx/>
              <a:buFontTx/>
              <a:buNone/>
            </a:pPr>
            <a:r>
              <a:rPr lang="en-US" altLang="en-US" sz="2400" baseline="0">
                <a:solidFill>
                  <a:schemeClr val="tx1"/>
                </a:solidFill>
                <a:latin typeface="Arial Narrow" panose="020B0606020202030204" pitchFamily="34" charset="0"/>
              </a:rPr>
              <a:t>Founded by</a:t>
            </a:r>
          </a:p>
          <a:p>
            <a:pPr algn="r" eaLnBrk="1" hangingPunct="1">
              <a:spcBef>
                <a:spcPct val="0"/>
              </a:spcBef>
              <a:buClrTx/>
              <a:buSzTx/>
              <a:buFontTx/>
              <a:buNone/>
            </a:pPr>
            <a:r>
              <a:rPr lang="en-US" altLang="en-US" sz="2400" baseline="0">
                <a:solidFill>
                  <a:schemeClr val="tx1"/>
                </a:solidFill>
                <a:latin typeface="Arial Narrow" panose="020B0606020202030204" pitchFamily="34" charset="0"/>
              </a:rPr>
              <a:t>CS alum(s)</a:t>
            </a:r>
          </a:p>
        </p:txBody>
      </p:sp>
      <p:sp>
        <p:nvSpPr>
          <p:cNvPr id="28690" name="Left Brace 19"/>
          <p:cNvSpPr>
            <a:spLocks/>
          </p:cNvSpPr>
          <p:nvPr/>
        </p:nvSpPr>
        <p:spPr bwMode="auto">
          <a:xfrm>
            <a:off x="1828800" y="4191000"/>
            <a:ext cx="304800" cy="2209800"/>
          </a:xfrm>
          <a:prstGeom prst="leftBrace">
            <a:avLst>
              <a:gd name="adj1" fmla="val 55315"/>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endParaRPr lang="en-US" altLang="en-US" sz="1800" b="0">
              <a:solidFill>
                <a:schemeClr val="tx1"/>
              </a:solidFill>
              <a:latin typeface="Arial" panose="020B0604020202020204" pitchFamily="34" charset="0"/>
            </a:endParaRPr>
          </a:p>
        </p:txBody>
      </p:sp>
      <p:sp>
        <p:nvSpPr>
          <p:cNvPr id="28691" name="TextBox 20"/>
          <p:cNvSpPr txBox="1">
            <a:spLocks noChangeArrowheads="1"/>
          </p:cNvSpPr>
          <p:nvPr/>
        </p:nvSpPr>
        <p:spPr bwMode="auto">
          <a:xfrm>
            <a:off x="152400" y="46482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spcBef>
                <a:spcPct val="0"/>
              </a:spcBef>
              <a:buClrTx/>
              <a:buSzTx/>
              <a:buFontTx/>
              <a:buNone/>
            </a:pPr>
            <a:r>
              <a:rPr lang="en-US" altLang="en-US" sz="2400" baseline="0">
                <a:solidFill>
                  <a:schemeClr val="tx1"/>
                </a:solidFill>
                <a:latin typeface="Arial Narrow" panose="020B0606020202030204" pitchFamily="34" charset="0"/>
              </a:rPr>
              <a:t>Led (now or earlier) by</a:t>
            </a:r>
          </a:p>
          <a:p>
            <a:pPr algn="r" eaLnBrk="1" hangingPunct="1">
              <a:spcBef>
                <a:spcPct val="0"/>
              </a:spcBef>
              <a:buClrTx/>
              <a:buSzTx/>
              <a:buFontTx/>
              <a:buNone/>
            </a:pPr>
            <a:r>
              <a:rPr lang="en-US" altLang="en-US" sz="2400" baseline="0">
                <a:solidFill>
                  <a:schemeClr val="tx1"/>
                </a:solidFill>
                <a:latin typeface="Arial Narrow" panose="020B0606020202030204" pitchFamily="34" charset="0"/>
              </a:rPr>
              <a:t>CS alum(s)</a:t>
            </a:r>
          </a:p>
        </p:txBody>
      </p:sp>
      <p:pic>
        <p:nvPicPr>
          <p:cNvPr id="28692" name="Picture 3" descr="siebel_logo.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2971800"/>
            <a:ext cx="13176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16" descr="thumbnail-2.aspx.jpeg"/>
          <p:cNvPicPr>
            <a:picLocks noChangeAspect="1"/>
          </p:cNvPicPr>
          <p:nvPr/>
        </p:nvPicPr>
        <p:blipFill>
          <a:blip r:embed="rId13">
            <a:extLst>
              <a:ext uri="{28A0092B-C50C-407E-A947-70E740481C1C}">
                <a14:useLocalDpi xmlns:a14="http://schemas.microsoft.com/office/drawing/2010/main" val="0"/>
              </a:ext>
            </a:extLst>
          </a:blip>
          <a:srcRect l="18105" r="15205" b="22151"/>
          <a:stretch>
            <a:fillRect/>
          </a:stretch>
        </p:blipFill>
        <p:spPr bwMode="auto">
          <a:xfrm>
            <a:off x="7772400" y="1600200"/>
            <a:ext cx="9191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26901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9"/>
          <p:cNvGrpSpPr>
            <a:grpSpLocks/>
          </p:cNvGrpSpPr>
          <p:nvPr/>
        </p:nvGrpSpPr>
        <p:grpSpPr bwMode="auto">
          <a:xfrm>
            <a:off x="69850" y="2133600"/>
            <a:ext cx="9024938" cy="4389438"/>
            <a:chOff x="266621" y="1556868"/>
            <a:chExt cx="7833844" cy="3809634"/>
          </a:xfrm>
        </p:grpSpPr>
        <p:pic>
          <p:nvPicPr>
            <p:cNvPr id="37893" name="Picture 4" descr="NCSA_pcf_exterio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66621" y="2361824"/>
              <a:ext cx="4305484" cy="300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5" descr="Screen Shot 2012-02-19 at 5.26.54 PM.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621" y="1556868"/>
              <a:ext cx="4305484" cy="80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pcf_inside2-2012-02-07-09_59_4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47888" y="1559056"/>
              <a:ext cx="3252577" cy="184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pcf_inside2-2012-02-15-11_17_46.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47888" y="3523375"/>
              <a:ext cx="3252577" cy="184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0" name="Title 1"/>
          <p:cNvSpPr>
            <a:spLocks noGrp="1"/>
          </p:cNvSpPr>
          <p:nvPr>
            <p:ph type="title"/>
          </p:nvPr>
        </p:nvSpPr>
        <p:spPr>
          <a:xfrm>
            <a:off x="457200" y="-50258"/>
            <a:ext cx="8229600" cy="1143000"/>
          </a:xfrm>
        </p:spPr>
        <p:txBody>
          <a:bodyPr>
            <a:normAutofit/>
          </a:bodyPr>
          <a:lstStyle/>
          <a:p>
            <a:r>
              <a:rPr lang="en-US" dirty="0">
                <a:latin typeface="Calibri" charset="0"/>
                <a:ea typeface="ＭＳ Ｐゴシック" charset="0"/>
              </a:rPr>
              <a:t>   </a:t>
            </a:r>
            <a:r>
              <a:rPr lang="en-US" sz="3600" b="1" dirty="0">
                <a:latin typeface="Calibri" charset="0"/>
                <a:ea typeface="ＭＳ Ｐゴシック" charset="0"/>
              </a:rPr>
              <a:t>Parallel Computing in CS:   Blue Waters</a:t>
            </a:r>
          </a:p>
        </p:txBody>
      </p:sp>
      <p:sp>
        <p:nvSpPr>
          <p:cNvPr id="37891" name="Content Placeholder 3"/>
          <p:cNvSpPr>
            <a:spLocks noGrp="1"/>
          </p:cNvSpPr>
          <p:nvPr>
            <p:ph idx="1"/>
          </p:nvPr>
        </p:nvSpPr>
        <p:spPr>
          <a:xfrm>
            <a:off x="83310" y="821072"/>
            <a:ext cx="9060690" cy="5287963"/>
          </a:xfrm>
        </p:spPr>
        <p:txBody>
          <a:bodyPr>
            <a:normAutofit/>
          </a:bodyPr>
          <a:lstStyle/>
          <a:p>
            <a:r>
              <a:rPr lang="en-US" sz="2400" dirty="0">
                <a:latin typeface="Calibri" charset="0"/>
                <a:ea typeface="ＭＳ Ｐゴシック" charset="0"/>
              </a:rPr>
              <a:t>US Track-1 High-Performance Computing system:  400,000 </a:t>
            </a:r>
            <a:r>
              <a:rPr lang="en-US" sz="2400" dirty="0" smtClean="0">
                <a:latin typeface="Calibri" charset="0"/>
                <a:ea typeface="ＭＳ Ｐゴシック" charset="0"/>
              </a:rPr>
              <a:t>x86 cores</a:t>
            </a:r>
            <a:r>
              <a:rPr lang="en-US" sz="2400" dirty="0">
                <a:latin typeface="Calibri" charset="0"/>
                <a:ea typeface="ＭＳ Ｐゴシック" charset="0"/>
              </a:rPr>
              <a:t>, one of largest machines on planet… </a:t>
            </a:r>
            <a:endParaRPr lang="en-US" sz="2400" dirty="0" smtClean="0">
              <a:latin typeface="Calibri" charset="0"/>
              <a:ea typeface="ＭＳ Ｐゴシック" charset="0"/>
            </a:endParaRPr>
          </a:p>
          <a:p>
            <a:pPr marL="0" indent="0">
              <a:buNone/>
            </a:pPr>
            <a:r>
              <a:rPr lang="en-US" sz="2400" dirty="0" smtClean="0">
                <a:solidFill>
                  <a:srgbClr val="E25B00"/>
                </a:solidFill>
                <a:latin typeface="Calibri" charset="0"/>
                <a:ea typeface="ＭＳ Ｐゴシック" charset="0"/>
              </a:rPr>
              <a:t> 	at </a:t>
            </a:r>
            <a:r>
              <a:rPr lang="en-US" sz="2400" dirty="0" smtClean="0">
                <a:solidFill>
                  <a:srgbClr val="E25B00"/>
                </a:solidFill>
                <a:latin typeface="Calibri" charset="0"/>
                <a:ea typeface="ＭＳ Ｐゴシック" charset="0"/>
              </a:rPr>
              <a:t>The University of Illinois!</a:t>
            </a:r>
            <a:endParaRPr lang="en-US" sz="2400" dirty="0">
              <a:solidFill>
                <a:srgbClr val="E25B00"/>
              </a:solidFill>
              <a:latin typeface="Calibri" charset="0"/>
              <a:ea typeface="ＭＳ Ｐゴシック" charset="0"/>
            </a:endParaRPr>
          </a:p>
        </p:txBody>
      </p:sp>
      <p:sp>
        <p:nvSpPr>
          <p:cNvPr id="37892" name="Oval 10"/>
          <p:cNvSpPr>
            <a:spLocks noChangeArrowheads="1"/>
          </p:cNvSpPr>
          <p:nvPr/>
        </p:nvSpPr>
        <p:spPr bwMode="auto">
          <a:xfrm>
            <a:off x="9525" y="762000"/>
            <a:ext cx="381000" cy="381000"/>
          </a:xfrm>
          <a:prstGeom prst="ellipse">
            <a:avLst/>
          </a:prstGeom>
          <a:solidFill>
            <a:srgbClr val="2F4DB2"/>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r>
              <a:rPr lang="en-US" b="1" baseline="0">
                <a:solidFill>
                  <a:schemeClr val="bg1"/>
                </a:solidFill>
              </a:rPr>
              <a:t>1</a:t>
            </a:r>
          </a:p>
        </p:txBody>
      </p:sp>
    </p:spTree>
    <p:extLst>
      <p:ext uri="{BB962C8B-B14F-4D97-AF65-F5344CB8AC3E}">
        <p14:creationId xmlns:p14="http://schemas.microsoft.com/office/powerpoint/2010/main" val="2955853054"/>
      </p:ext>
    </p:extLst>
  </p:cSld>
  <p:clrMapOvr>
    <a:masterClrMapping/>
  </p:clrMapOvr>
  <p:transition xmlns:p14="http://schemas.microsoft.com/office/powerpoint/2010/main" spd="slow" advTm="2000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381000"/>
            <a:ext cx="8077200" cy="1143000"/>
          </a:xfrm>
        </p:spPr>
        <p:txBody>
          <a:bodyPr>
            <a:normAutofit fontScale="90000"/>
          </a:bodyPr>
          <a:lstStyle/>
          <a:p>
            <a:pPr eaLnBrk="1" hangingPunct="1"/>
            <a:r>
              <a:rPr lang="en-US" sz="3600">
                <a:latin typeface="Arial" charset="0"/>
                <a:ea typeface="ＭＳ Ｐゴシック" charset="0"/>
                <a:cs typeface="ＭＳ Ｐゴシック" charset="0"/>
              </a:rPr>
              <a:t>Multiple Sequence Alignment (MSA): </a:t>
            </a:r>
            <a:br>
              <a:rPr lang="en-US" sz="3600">
                <a:latin typeface="Arial" charset="0"/>
                <a:ea typeface="ＭＳ Ｐゴシック" charset="0"/>
                <a:cs typeface="ＭＳ Ｐゴシック" charset="0"/>
              </a:rPr>
            </a:br>
            <a:r>
              <a:rPr lang="en-US" sz="3600" i="1">
                <a:latin typeface="Arial" charset="0"/>
                <a:ea typeface="ＭＳ Ｐゴシック" charset="0"/>
                <a:cs typeface="ＭＳ Ｐゴシック" charset="0"/>
              </a:rPr>
              <a:t>another grand challenge</a:t>
            </a:r>
            <a:r>
              <a:rPr lang="en-US" sz="3600" baseline="30000">
                <a:latin typeface="Arial" charset="0"/>
                <a:ea typeface="ＭＳ Ｐゴシック" charset="0"/>
                <a:cs typeface="ＭＳ Ｐゴシック" charset="0"/>
              </a:rPr>
              <a:t>1</a:t>
            </a:r>
            <a:endParaRPr lang="en-US" sz="3600" i="1">
              <a:latin typeface="Arial" charset="0"/>
              <a:ea typeface="ＭＳ Ｐゴシック" charset="0"/>
              <a:cs typeface="ＭＳ Ｐゴシック" charset="0"/>
            </a:endParaRPr>
          </a:p>
        </p:txBody>
      </p:sp>
      <p:sp>
        <p:nvSpPr>
          <p:cNvPr id="62467" name="Text Box 3"/>
          <p:cNvSpPr txBox="1">
            <a:spLocks noChangeArrowheads="1"/>
          </p:cNvSpPr>
          <p:nvPr/>
        </p:nvSpPr>
        <p:spPr bwMode="auto">
          <a:xfrm>
            <a:off x="4572000" y="2057400"/>
            <a:ext cx="41910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a:t>
            </a:r>
          </a:p>
          <a:p>
            <a:pPr eaLnBrk="1" hangingPunct="1">
              <a:defRPr/>
            </a:pPr>
            <a:r>
              <a:rPr lang="en-US" sz="2000" b="1" dirty="0" err="1">
                <a:solidFill>
                  <a:schemeClr val="accent2"/>
                </a:solidFill>
                <a:latin typeface="Courier New" charset="0"/>
              </a:rPr>
              <a:t>Sn</a:t>
            </a:r>
            <a:r>
              <a:rPr lang="en-US" sz="2000" b="1" dirty="0">
                <a:solidFill>
                  <a:schemeClr val="accent2"/>
                </a:solidFill>
                <a:latin typeface="Courier New" charset="0"/>
              </a:rPr>
              <a:t> = -------TCAC--GACCGACA</a:t>
            </a:r>
            <a:endParaRPr lang="en-US" sz="2000" dirty="0">
              <a:solidFill>
                <a:schemeClr val="accent2"/>
              </a:solidFill>
              <a:latin typeface="Courier New" charset="0"/>
            </a:endParaRPr>
          </a:p>
        </p:txBody>
      </p:sp>
      <p:sp>
        <p:nvSpPr>
          <p:cNvPr id="62468" name="Text Box 4"/>
          <p:cNvSpPr txBox="1">
            <a:spLocks noChangeArrowheads="1"/>
          </p:cNvSpPr>
          <p:nvPr/>
        </p:nvSpPr>
        <p:spPr bwMode="auto">
          <a:xfrm>
            <a:off x="228600" y="2057400"/>
            <a:ext cx="40386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  …</a:t>
            </a:r>
          </a:p>
          <a:p>
            <a:pPr eaLnBrk="1" hangingPunct="1">
              <a:defRPr/>
            </a:pPr>
            <a:r>
              <a:rPr lang="en-US" sz="2000" b="1" dirty="0" err="1">
                <a:solidFill>
                  <a:schemeClr val="accent2"/>
                </a:solidFill>
                <a:latin typeface="Courier New" charset="0"/>
              </a:rPr>
              <a:t>Sn</a:t>
            </a:r>
            <a:r>
              <a:rPr lang="en-US" sz="2000" b="1" dirty="0">
                <a:solidFill>
                  <a:schemeClr val="accent2"/>
                </a:solidFill>
                <a:latin typeface="Courier New" charset="0"/>
              </a:rPr>
              <a:t> = TCACGACCGACA</a:t>
            </a:r>
            <a:endParaRPr lang="en-US" sz="2000" b="1" dirty="0">
              <a:solidFill>
                <a:srgbClr val="006699"/>
              </a:solidFill>
              <a:latin typeface="Courier New" charset="0"/>
            </a:endParaRPr>
          </a:p>
        </p:txBody>
      </p:sp>
      <p:sp>
        <p:nvSpPr>
          <p:cNvPr id="62469" name="Line 5"/>
          <p:cNvSpPr>
            <a:spLocks noChangeShapeType="1"/>
          </p:cNvSpPr>
          <p:nvPr/>
        </p:nvSpPr>
        <p:spPr bwMode="auto">
          <a:xfrm>
            <a:off x="4038600" y="3429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2470" name="Text Box 6"/>
          <p:cNvSpPr txBox="1">
            <a:spLocks noChangeArrowheads="1"/>
          </p:cNvSpPr>
          <p:nvPr/>
        </p:nvSpPr>
        <p:spPr bwMode="auto">
          <a:xfrm>
            <a:off x="2514600" y="40386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Times" charset="0"/>
            </a:endParaRPr>
          </a:p>
        </p:txBody>
      </p:sp>
      <p:sp>
        <p:nvSpPr>
          <p:cNvPr id="66566" name="TextBox 18"/>
          <p:cNvSpPr txBox="1">
            <a:spLocks noChangeArrowheads="1"/>
          </p:cNvSpPr>
          <p:nvPr/>
        </p:nvSpPr>
        <p:spPr bwMode="auto">
          <a:xfrm>
            <a:off x="838200" y="4038600"/>
            <a:ext cx="7635875" cy="206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0000FF"/>
                </a:solidFill>
              </a:rPr>
              <a:t>Novel techniques needed </a:t>
            </a:r>
            <a:r>
              <a:rPr lang="en-US">
                <a:solidFill>
                  <a:srgbClr val="0000FF"/>
                </a:solidFill>
              </a:rPr>
              <a:t>for scalability and accuracy</a:t>
            </a:r>
          </a:p>
          <a:p>
            <a:r>
              <a:rPr lang="en-US"/>
              <a:t>        </a:t>
            </a:r>
            <a:r>
              <a:rPr lang="en-US" sz="2000"/>
              <a:t>NP-hard problems and large datasets</a:t>
            </a:r>
          </a:p>
          <a:p>
            <a:r>
              <a:rPr lang="en-US" sz="2000"/>
              <a:t>          Current methods do not provide good accuracy</a:t>
            </a:r>
          </a:p>
          <a:p>
            <a:r>
              <a:rPr lang="en-US" sz="2000"/>
              <a:t>          Few methods can analyze even moderately large datasets </a:t>
            </a:r>
          </a:p>
          <a:p>
            <a:r>
              <a:rPr lang="en-US" sz="2000"/>
              <a:t> </a:t>
            </a:r>
          </a:p>
          <a:p>
            <a:r>
              <a:rPr lang="en-US" sz="2000" i="1">
                <a:solidFill>
                  <a:srgbClr val="0000FF"/>
                </a:solidFill>
              </a:rPr>
              <a:t>Many important applications besides phylogenetic estimation	</a:t>
            </a:r>
          </a:p>
        </p:txBody>
      </p:sp>
      <p:sp>
        <p:nvSpPr>
          <p:cNvPr id="66567" name="TextBox 1"/>
          <p:cNvSpPr txBox="1">
            <a:spLocks noChangeArrowheads="1"/>
          </p:cNvSpPr>
          <p:nvPr/>
        </p:nvSpPr>
        <p:spPr bwMode="auto">
          <a:xfrm>
            <a:off x="228600" y="6324600"/>
            <a:ext cx="726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aseline="30000"/>
              <a:t>1 </a:t>
            </a:r>
            <a:r>
              <a:rPr lang="en-US" sz="1800"/>
              <a:t>Frontiers in Massive Data Analysis, National Academies Press, 2013</a:t>
            </a:r>
          </a:p>
        </p:txBody>
      </p:sp>
    </p:spTree>
    <p:extLst>
      <p:ext uri="{BB962C8B-B14F-4D97-AF65-F5344CB8AC3E}">
        <p14:creationId xmlns:p14="http://schemas.microsoft.com/office/powerpoint/2010/main" val="330030732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05000" y="914400"/>
            <a:ext cx="7239000" cy="685800"/>
          </a:xfrm>
        </p:spPr>
        <p:txBody>
          <a:bodyPr>
            <a:normAutofit fontScale="90000"/>
          </a:bodyPr>
          <a:lstStyle/>
          <a:p>
            <a:r>
              <a:rPr lang="en-US" altLang="en-US" sz="4400" smtClean="0">
                <a:latin typeface="Calibri" panose="020F0502020204030204" pitchFamily="34" charset="0"/>
                <a:cs typeface="Calibri" panose="020F0502020204030204" pitchFamily="34" charset="0"/>
              </a:rPr>
              <a:t>Tuition and Assistantships</a:t>
            </a:r>
          </a:p>
        </p:txBody>
      </p:sp>
      <p:sp>
        <p:nvSpPr>
          <p:cNvPr id="3" name="Content Placeholder 2"/>
          <p:cNvSpPr>
            <a:spLocks noGrp="1"/>
          </p:cNvSpPr>
          <p:nvPr>
            <p:ph idx="1"/>
          </p:nvPr>
        </p:nvSpPr>
        <p:spPr>
          <a:xfrm>
            <a:off x="304800" y="2133600"/>
            <a:ext cx="8534400" cy="4449763"/>
          </a:xfrm>
        </p:spPr>
        <p:txBody>
          <a:bodyPr>
            <a:normAutofit lnSpcReduction="10000"/>
          </a:bodyPr>
          <a:lstStyle/>
          <a:p>
            <a:pPr eaLnBrk="1" fontAlgn="auto" hangingPunct="1">
              <a:spcAft>
                <a:spcPts val="0"/>
              </a:spcAft>
              <a:buFont typeface="Wingdings" charset="2"/>
              <a:buChar char="§"/>
              <a:defRPr/>
            </a:pPr>
            <a:r>
              <a:rPr lang="en-US" sz="3200" dirty="0" smtClean="0">
                <a:solidFill>
                  <a:schemeClr val="tx1"/>
                </a:solidFill>
                <a:ea typeface="ＭＳ Ｐゴシック" pitchFamily="33" charset="-128"/>
              </a:rPr>
              <a:t>The majority of M.S. and Ph.D. graduate students hold either a </a:t>
            </a:r>
          </a:p>
          <a:p>
            <a:pPr lvl="1" eaLnBrk="1" fontAlgn="auto" hangingPunct="1">
              <a:spcAft>
                <a:spcPts val="0"/>
              </a:spcAft>
              <a:buFont typeface="Arial" pitchFamily="34" charset="0"/>
              <a:buChar char="•"/>
              <a:defRPr/>
            </a:pPr>
            <a:r>
              <a:rPr lang="en-US" sz="2800" dirty="0" smtClean="0">
                <a:solidFill>
                  <a:srgbClr val="1F3373"/>
                </a:solidFill>
                <a:ea typeface="ＭＳ Ｐゴシック" pitchFamily="33" charset="-128"/>
              </a:rPr>
              <a:t>Fellowship</a:t>
            </a:r>
          </a:p>
          <a:p>
            <a:pPr lvl="1" eaLnBrk="1" fontAlgn="auto" hangingPunct="1">
              <a:spcAft>
                <a:spcPts val="0"/>
              </a:spcAft>
              <a:buFont typeface="Arial" pitchFamily="34" charset="0"/>
              <a:buChar char="•"/>
              <a:defRPr/>
            </a:pPr>
            <a:r>
              <a:rPr lang="en-US" sz="2800" dirty="0" smtClean="0">
                <a:solidFill>
                  <a:srgbClr val="1F3373"/>
                </a:solidFill>
                <a:ea typeface="ＭＳ Ｐゴシック" pitchFamily="33" charset="-128"/>
              </a:rPr>
              <a:t>Teaching Assistantship, or</a:t>
            </a:r>
          </a:p>
          <a:p>
            <a:pPr lvl="1" eaLnBrk="1" fontAlgn="auto" hangingPunct="1">
              <a:spcAft>
                <a:spcPts val="0"/>
              </a:spcAft>
              <a:buFont typeface="Arial" pitchFamily="34" charset="0"/>
              <a:buChar char="•"/>
              <a:defRPr/>
            </a:pPr>
            <a:r>
              <a:rPr lang="en-US" sz="2800" dirty="0" smtClean="0">
                <a:solidFill>
                  <a:srgbClr val="1F3373"/>
                </a:solidFill>
                <a:ea typeface="ＭＳ Ｐゴシック" pitchFamily="33" charset="-128"/>
              </a:rPr>
              <a:t>Research Assistantship</a:t>
            </a:r>
          </a:p>
          <a:p>
            <a:pPr marL="225425" indent="-225425" eaLnBrk="1" fontAlgn="auto" hangingPunct="1">
              <a:spcAft>
                <a:spcPts val="0"/>
              </a:spcAft>
              <a:buFont typeface="Wingdings" charset="2"/>
              <a:buNone/>
              <a:defRPr/>
            </a:pPr>
            <a:endParaRPr lang="en-US" dirty="0" smtClean="0">
              <a:solidFill>
                <a:schemeClr val="tx2">
                  <a:lumMod val="25000"/>
                  <a:lumOff val="75000"/>
                </a:schemeClr>
              </a:solidFill>
              <a:ea typeface="ＭＳ Ｐゴシック" pitchFamily="33" charset="-128"/>
            </a:endParaRPr>
          </a:p>
          <a:p>
            <a:pPr eaLnBrk="1" fontAlgn="auto" hangingPunct="1">
              <a:spcAft>
                <a:spcPts val="0"/>
              </a:spcAft>
              <a:buFont typeface="Wingdings 2"/>
              <a:buNone/>
              <a:defRPr/>
            </a:pPr>
            <a:r>
              <a:rPr lang="en-US" i="1" dirty="0" smtClean="0">
                <a:solidFill>
                  <a:srgbClr val="FF6600"/>
                </a:solidFill>
                <a:ea typeface="ＭＳ Ｐゴシック" pitchFamily="33" charset="-128"/>
              </a:rPr>
              <a:t>For more information on the University of Illinois graduate tuition and fees, visit: </a:t>
            </a:r>
            <a:r>
              <a:rPr lang="en-US" i="1" dirty="0" smtClean="0">
                <a:solidFill>
                  <a:srgbClr val="FF6600"/>
                </a:solidFill>
                <a:ea typeface="ＭＳ Ｐゴシック" pitchFamily="33" charset="-128"/>
              </a:rPr>
              <a:t>					</a:t>
            </a:r>
            <a:r>
              <a:rPr lang="en-US" sz="2000" i="1" dirty="0" smtClean="0">
                <a:solidFill>
                  <a:srgbClr val="1F3373"/>
                </a:solidFill>
                <a:ea typeface="ＭＳ Ｐゴシック" pitchFamily="33" charset="-128"/>
              </a:rPr>
              <a:t>http</a:t>
            </a:r>
            <a:r>
              <a:rPr lang="en-US" sz="2000" i="1" dirty="0">
                <a:solidFill>
                  <a:srgbClr val="1F3373"/>
                </a:solidFill>
                <a:ea typeface="ＭＳ Ｐゴシック" pitchFamily="33" charset="-128"/>
              </a:rPr>
              <a:t>://registrar.illinois.edu/financial/tuition_1415/AY/grad.html </a:t>
            </a:r>
            <a:endParaRPr lang="en-US" sz="2000" i="1" dirty="0" smtClean="0">
              <a:solidFill>
                <a:srgbClr val="1F3373"/>
              </a:solidFill>
              <a:ea typeface="ＭＳ Ｐゴシック" pitchFamily="33" charset="-128"/>
            </a:endParaRPr>
          </a:p>
          <a:p>
            <a:pPr>
              <a:buFont typeface="Wingdings" charset="2"/>
              <a:buChar char="§"/>
              <a:defRPr/>
            </a:pPr>
            <a:endParaRPr lang="en-US" dirty="0">
              <a:ea typeface="ＭＳ Ｐゴシック" pitchFamily="33" charset="-128"/>
            </a:endParaRPr>
          </a:p>
        </p:txBody>
      </p:sp>
      <p:pic>
        <p:nvPicPr>
          <p:cNvPr id="48132" name="Picture 13" descr="C:\Documents and Settings\rmcelroy\Local Settings\Temporary Internet Files\Content.IE5\GB7ARJKV\MCj04413170000[1].pn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57200" y="685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5574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Picture 11.png"/>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5"/>
          <p:cNvSpPr>
            <a:spLocks noGrp="1"/>
          </p:cNvSpPr>
          <p:nvPr>
            <p:ph type="title"/>
          </p:nvPr>
        </p:nvSpPr>
        <p:spPr>
          <a:xfrm>
            <a:off x="76200" y="762000"/>
            <a:ext cx="9067800" cy="685800"/>
          </a:xfrm>
        </p:spPr>
        <p:txBody>
          <a:bodyPr>
            <a:normAutofit fontScale="90000"/>
          </a:bodyPr>
          <a:lstStyle/>
          <a:p>
            <a:pPr algn="ctr"/>
            <a:r>
              <a:rPr lang="en-US" altLang="en-US" sz="4800" smtClean="0">
                <a:latin typeface="Calibri" panose="020F0502020204030204" pitchFamily="34" charset="0"/>
                <a:cs typeface="Calibri" panose="020F0502020204030204" pitchFamily="34" charset="0"/>
              </a:rPr>
              <a:t>For More Information</a:t>
            </a:r>
          </a:p>
        </p:txBody>
      </p:sp>
      <p:sp>
        <p:nvSpPr>
          <p:cNvPr id="55300" name="Content Placeholder 6"/>
          <p:cNvSpPr>
            <a:spLocks noGrp="1"/>
          </p:cNvSpPr>
          <p:nvPr>
            <p:ph idx="1"/>
          </p:nvPr>
        </p:nvSpPr>
        <p:spPr>
          <a:xfrm>
            <a:off x="0" y="1600200"/>
            <a:ext cx="9144000" cy="4830763"/>
          </a:xfrm>
        </p:spPr>
        <p:txBody>
          <a:bodyPr>
            <a:normAutofit fontScale="77500" lnSpcReduction="20000"/>
          </a:bodyPr>
          <a:lstStyle/>
          <a:p>
            <a:pPr algn="ctr" eaLnBrk="1" hangingPunct="1">
              <a:spcAft>
                <a:spcPts val="1800"/>
              </a:spcAft>
              <a:buFont typeface="Wingdings" panose="05000000000000000000" pitchFamily="2" charset="2"/>
              <a:buNone/>
            </a:pPr>
            <a:r>
              <a:rPr lang="en-US" altLang="en-US" sz="4400" dirty="0" smtClean="0">
                <a:solidFill>
                  <a:schemeClr val="tx1"/>
                </a:solidFill>
                <a:latin typeface="Calibri" panose="020F0502020204030204" pitchFamily="34" charset="0"/>
                <a:cs typeface="Calibri" panose="020F0502020204030204" pitchFamily="34" charset="0"/>
              </a:rPr>
              <a:t>Call (217) 333-4428</a:t>
            </a:r>
          </a:p>
          <a:p>
            <a:pPr algn="ctr" eaLnBrk="1" hangingPunct="1">
              <a:spcAft>
                <a:spcPts val="1800"/>
              </a:spcAft>
              <a:buFont typeface="Wingdings" panose="05000000000000000000" pitchFamily="2" charset="2"/>
              <a:buNone/>
            </a:pPr>
            <a:r>
              <a:rPr lang="en-US" altLang="en-US" sz="4400" dirty="0" smtClean="0">
                <a:solidFill>
                  <a:schemeClr val="tx1"/>
                </a:solidFill>
                <a:latin typeface="Calibri" panose="020F0502020204030204" pitchFamily="34" charset="0"/>
                <a:cs typeface="Calibri" panose="020F0502020204030204" pitchFamily="34" charset="0"/>
              </a:rPr>
              <a:t>Email </a:t>
            </a:r>
            <a:r>
              <a:rPr lang="en-US" altLang="en-US" sz="4400" dirty="0" err="1" smtClean="0">
                <a:solidFill>
                  <a:schemeClr val="tx1"/>
                </a:solidFill>
                <a:latin typeface="Calibri" panose="020F0502020204030204" pitchFamily="34" charset="0"/>
                <a:cs typeface="Calibri" panose="020F0502020204030204" pitchFamily="34" charset="0"/>
              </a:rPr>
              <a:t>academic@cs.illinois.edu</a:t>
            </a:r>
            <a:endParaRPr lang="en-US" altLang="en-US" sz="4400" dirty="0" smtClean="0">
              <a:solidFill>
                <a:schemeClr val="tx1"/>
              </a:solidFill>
              <a:latin typeface="Calibri" panose="020F0502020204030204" pitchFamily="34" charset="0"/>
              <a:cs typeface="Calibri" panose="020F0502020204030204" pitchFamily="34" charset="0"/>
            </a:endParaRPr>
          </a:p>
          <a:p>
            <a:pPr algn="ctr" eaLnBrk="1" hangingPunct="1">
              <a:spcAft>
                <a:spcPts val="1800"/>
              </a:spcAft>
              <a:buFont typeface="Wingdings" panose="05000000000000000000" pitchFamily="2" charset="2"/>
              <a:buNone/>
            </a:pPr>
            <a:r>
              <a:rPr lang="en-US" altLang="en-US" sz="3200" dirty="0" smtClean="0">
                <a:solidFill>
                  <a:srgbClr val="1F3373"/>
                </a:solidFill>
                <a:latin typeface="Calibri" panose="020F0502020204030204" pitchFamily="34" charset="0"/>
                <a:cs typeface="Calibri" panose="020F0502020204030204" pitchFamily="34" charset="0"/>
              </a:rPr>
              <a:t>Visit </a:t>
            </a:r>
            <a:r>
              <a:rPr lang="en-US" altLang="en-US" sz="3200" dirty="0" smtClean="0">
                <a:solidFill>
                  <a:srgbClr val="1F3373"/>
                </a:solidFill>
                <a:latin typeface="Calibri" panose="020F0502020204030204" pitchFamily="34" charset="0"/>
                <a:cs typeface="Calibri" panose="020F0502020204030204" pitchFamily="34" charset="0"/>
                <a:hlinkClick r:id="rId4"/>
              </a:rPr>
              <a:t>http://cs.illinois.edu/prospective-students/graduate</a:t>
            </a:r>
            <a:r>
              <a:rPr lang="en-US" altLang="en-US" sz="3200" smtClean="0">
                <a:solidFill>
                  <a:srgbClr val="1F3373"/>
                </a:solidFill>
                <a:latin typeface="Calibri" panose="020F0502020204030204" pitchFamily="34" charset="0"/>
                <a:cs typeface="Calibri" panose="020F0502020204030204" pitchFamily="34" charset="0"/>
                <a:hlinkClick r:id="rId4"/>
              </a:rPr>
              <a:t>-</a:t>
            </a:r>
            <a:r>
              <a:rPr lang="en-US" altLang="en-US" sz="3200" smtClean="0">
                <a:solidFill>
                  <a:srgbClr val="1F3373"/>
                </a:solidFill>
                <a:latin typeface="Calibri" panose="020F0502020204030204" pitchFamily="34" charset="0"/>
                <a:cs typeface="Calibri" panose="020F0502020204030204" pitchFamily="34" charset="0"/>
                <a:hlinkClick r:id="rId4"/>
              </a:rPr>
              <a:t>students</a:t>
            </a:r>
            <a:endParaRPr lang="en-US" altLang="en-US" sz="3200" smtClean="0">
              <a:solidFill>
                <a:srgbClr val="1F3373"/>
              </a:solidFill>
              <a:latin typeface="Calibri" panose="020F0502020204030204" pitchFamily="34" charset="0"/>
              <a:cs typeface="Calibri" panose="020F0502020204030204" pitchFamily="34" charset="0"/>
            </a:endParaRPr>
          </a:p>
          <a:p>
            <a:pPr algn="ctr" eaLnBrk="1" hangingPunct="1">
              <a:spcAft>
                <a:spcPts val="1800"/>
              </a:spcAft>
              <a:buFont typeface="Wingdings" panose="05000000000000000000" pitchFamily="2" charset="2"/>
              <a:buNone/>
            </a:pPr>
            <a:endParaRPr lang="en-US" altLang="en-US" sz="3200" dirty="0" smtClean="0">
              <a:solidFill>
                <a:srgbClr val="1F3373"/>
              </a:solidFill>
              <a:latin typeface="Calibri" panose="020F0502020204030204" pitchFamily="34" charset="0"/>
              <a:cs typeface="Calibri" panose="020F0502020204030204" pitchFamily="34" charset="0"/>
            </a:endParaRPr>
          </a:p>
          <a:p>
            <a:pPr algn="ctr" eaLnBrk="1" hangingPunct="1">
              <a:spcAft>
                <a:spcPts val="1800"/>
              </a:spcAft>
              <a:buFont typeface="Wingdings" panose="05000000000000000000" pitchFamily="2" charset="2"/>
              <a:buNone/>
            </a:pPr>
            <a:endParaRPr lang="en-US" altLang="en-US" sz="4000" dirty="0" smtClean="0">
              <a:solidFill>
                <a:srgbClr val="FF6600"/>
              </a:solidFill>
              <a:latin typeface="Calibri" panose="020F0502020204030204" pitchFamily="34" charset="0"/>
              <a:cs typeface="Calibri" panose="020F0502020204030204" pitchFamily="34" charset="0"/>
            </a:endParaRPr>
          </a:p>
          <a:p>
            <a:pPr>
              <a:buFont typeface="Wingdings" panose="05000000000000000000" pitchFamily="2" charset="2"/>
              <a:buNone/>
            </a:pPr>
            <a:r>
              <a:rPr lang="en-US" altLang="en-US" sz="4000" dirty="0" smtClean="0">
                <a:solidFill>
                  <a:srgbClr val="FF6600"/>
                </a:solidFill>
                <a:latin typeface="Calibri" panose="020F0502020204030204" pitchFamily="34" charset="0"/>
                <a:cs typeface="Calibri" panose="020F0502020204030204" pitchFamily="34" charset="0"/>
              </a:rPr>
              <a:t>Tandy’s email: </a:t>
            </a:r>
            <a:r>
              <a:rPr lang="en-US" altLang="en-US" sz="4000" dirty="0" smtClean="0">
                <a:solidFill>
                  <a:srgbClr val="FF6600"/>
                </a:solidFill>
                <a:latin typeface="Calibri" panose="020F0502020204030204" pitchFamily="34" charset="0"/>
                <a:cs typeface="Calibri" panose="020F0502020204030204" pitchFamily="34" charset="0"/>
                <a:hlinkClick r:id="rId5"/>
              </a:rPr>
              <a:t>warnow@illinois.edu</a:t>
            </a:r>
            <a:r>
              <a:rPr lang="en-US" altLang="en-US" sz="4000" dirty="0" smtClean="0">
                <a:solidFill>
                  <a:srgbClr val="FF6600"/>
                </a:solidFill>
                <a:latin typeface="Calibri" panose="020F0502020204030204" pitchFamily="34" charset="0"/>
                <a:cs typeface="Calibri" panose="020F0502020204030204" pitchFamily="34" charset="0"/>
              </a:rPr>
              <a:t>, and</a:t>
            </a:r>
          </a:p>
          <a:p>
            <a:pPr>
              <a:buFont typeface="Wingdings" panose="05000000000000000000" pitchFamily="2" charset="2"/>
              <a:buNone/>
            </a:pPr>
            <a:r>
              <a:rPr lang="en-US" altLang="en-US" sz="4000" dirty="0" smtClean="0">
                <a:solidFill>
                  <a:srgbClr val="FF6600"/>
                </a:solidFill>
                <a:latin typeface="Calibri" panose="020F0502020204030204" pitchFamily="34" charset="0"/>
                <a:cs typeface="Calibri" panose="020F0502020204030204" pitchFamily="34" charset="0"/>
              </a:rPr>
              <a:t>Tandy’s webpage:</a:t>
            </a:r>
            <a:r>
              <a:rPr lang="en-US" altLang="en-US" sz="4000" dirty="0">
                <a:solidFill>
                  <a:srgbClr val="FF6600"/>
                </a:solidFill>
                <a:latin typeface="Calibri" panose="020F0502020204030204" pitchFamily="34" charset="0"/>
                <a:cs typeface="Calibri" panose="020F0502020204030204" pitchFamily="34" charset="0"/>
              </a:rPr>
              <a:t> </a:t>
            </a:r>
            <a:r>
              <a:rPr lang="en-US" altLang="en-US" sz="4000" dirty="0" smtClean="0">
                <a:solidFill>
                  <a:srgbClr val="FF6600"/>
                </a:solidFill>
                <a:latin typeface="Calibri" panose="020F0502020204030204" pitchFamily="34" charset="0"/>
                <a:cs typeface="Calibri" panose="020F0502020204030204" pitchFamily="34" charset="0"/>
                <a:hlinkClick r:id="rId6"/>
              </a:rPr>
              <a:t>http://tandy.cs.illinois.edu</a:t>
            </a:r>
            <a:endParaRPr lang="en-US" altLang="en-US" sz="4000" dirty="0" smtClean="0">
              <a:solidFill>
                <a:srgbClr val="FF6600"/>
              </a:solidFill>
              <a:latin typeface="Calibri" panose="020F0502020204030204" pitchFamily="34" charset="0"/>
              <a:cs typeface="Calibri" panose="020F0502020204030204" pitchFamily="34" charset="0"/>
            </a:endParaRPr>
          </a:p>
          <a:p>
            <a:pPr>
              <a:buFont typeface="Wingdings" panose="05000000000000000000" pitchFamily="2" charset="2"/>
              <a:buNone/>
            </a:pPr>
            <a:endParaRPr lang="en-US" alt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913242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lstStyle/>
          <a:p>
            <a:pPr algn="ctr" eaLnBrk="1" hangingPunct="1">
              <a:defRPr/>
            </a:pPr>
            <a:r>
              <a:rPr lang="en-US" altLang="en-US" sz="8800" smtClean="0">
                <a:effectLst>
                  <a:outerShdw blurRad="38100" dist="38100" dir="2700000" algn="tl">
                    <a:srgbClr val="C0C0C0"/>
                  </a:outerShdw>
                </a:effectLst>
                <a:latin typeface="Calibri" panose="020F0502020204030204" pitchFamily="34" charset="0"/>
              </a:rPr>
              <a:t>CS @ Illinois</a:t>
            </a:r>
          </a:p>
        </p:txBody>
      </p:sp>
      <p:sp>
        <p:nvSpPr>
          <p:cNvPr id="16387" name="Rectangle 5"/>
          <p:cNvSpPr>
            <a:spLocks noGrp="1" noChangeArrowheads="1"/>
          </p:cNvSpPr>
          <p:nvPr>
            <p:ph type="subTitle" idx="1"/>
          </p:nvPr>
        </p:nvSpPr>
        <p:spPr>
          <a:xfrm>
            <a:off x="1676400" y="3657600"/>
            <a:ext cx="6400800" cy="914400"/>
          </a:xfrm>
        </p:spPr>
        <p:txBody>
          <a:bodyPr/>
          <a:lstStyle/>
          <a:p>
            <a:pPr eaLnBrk="1" hangingPunct="1"/>
            <a:r>
              <a:rPr lang="en-US" altLang="en-US" sz="4400" smtClean="0">
                <a:latin typeface="Calibri" panose="020F0502020204030204" pitchFamily="34" charset="0"/>
                <a:cs typeface="Calibri" panose="020F0502020204030204" pitchFamily="34" charset="0"/>
              </a:rPr>
              <a:t>Graduate Programs</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1219200"/>
            <a:ext cx="8153400" cy="4648200"/>
          </a:xfrm>
        </p:spPr>
        <p:txBody>
          <a:bodyPr/>
          <a:lstStyle/>
          <a:p>
            <a:pPr algn="ctr">
              <a:lnSpc>
                <a:spcPct val="100000"/>
              </a:lnSpc>
            </a:pPr>
            <a:r>
              <a:rPr lang="en-US" altLang="en-US" sz="8000" dirty="0" smtClean="0">
                <a:latin typeface="Calibri" panose="020F0502020204030204" pitchFamily="34" charset="0"/>
                <a:cs typeface="Calibri" panose="020F0502020204030204" pitchFamily="34" charset="0"/>
              </a:rPr>
              <a:t>It’</a:t>
            </a:r>
            <a:r>
              <a:rPr lang="en-US" altLang="ja-JP" sz="8000" dirty="0" smtClean="0">
                <a:latin typeface="Calibri" panose="020F0502020204030204" pitchFamily="34" charset="0"/>
                <a:cs typeface="Calibri" panose="020F0502020204030204" pitchFamily="34" charset="0"/>
              </a:rPr>
              <a:t>s a Top 5 National Ranking Program</a:t>
            </a:r>
            <a:endParaRPr lang="en-US" altLang="en-US" sz="8000" dirty="0" smtClean="0">
              <a:latin typeface="Calibri" panose="020F0502020204030204" pitchFamily="34" charset="0"/>
              <a:cs typeface="Calibri" panose="020F0502020204030204" pitchFamily="34" charset="0"/>
            </a:endParaRPr>
          </a:p>
        </p:txBody>
      </p:sp>
      <p:pic>
        <p:nvPicPr>
          <p:cNvPr id="2048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17573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76200" y="762000"/>
            <a:ext cx="9067800" cy="685800"/>
          </a:xfrm>
        </p:spPr>
        <p:txBody>
          <a:bodyPr>
            <a:normAutofit fontScale="90000"/>
          </a:bodyPr>
          <a:lstStyle/>
          <a:p>
            <a:r>
              <a:rPr lang="en-US" altLang="en-US" sz="4400" smtClean="0">
                <a:latin typeface="Calibri" panose="020F0502020204030204" pitchFamily="34" charset="0"/>
                <a:cs typeface="Calibri" panose="020F0502020204030204" pitchFamily="34" charset="0"/>
              </a:rPr>
              <a:t>And Many Research Area Disciplines</a:t>
            </a:r>
          </a:p>
        </p:txBody>
      </p:sp>
      <p:sp>
        <p:nvSpPr>
          <p:cNvPr id="25603" name="Oval 12"/>
          <p:cNvSpPr>
            <a:spLocks noChangeArrowheads="1"/>
          </p:cNvSpPr>
          <p:nvPr/>
        </p:nvSpPr>
        <p:spPr bwMode="auto">
          <a:xfrm>
            <a:off x="3198813" y="2971800"/>
            <a:ext cx="1952625" cy="1963738"/>
          </a:xfrm>
          <a:prstGeom prst="ellipse">
            <a:avLst/>
          </a:prstGeom>
          <a:solidFill>
            <a:srgbClr val="FF6600">
              <a:alpha val="34117"/>
            </a:srgbClr>
          </a:solidFill>
          <a:ln w="28575">
            <a:solidFill>
              <a:srgbClr val="FF0000"/>
            </a:solidFill>
            <a:round/>
            <a:headEnd/>
            <a:tailEnd/>
          </a:ln>
          <a:effectLst>
            <a:outerShdw dist="76201" dir="2700000" algn="tl" rotWithShape="0">
              <a:srgbClr val="808080">
                <a:alpha val="42998"/>
              </a:srgbClr>
            </a:outerShdw>
          </a:effectLst>
        </p:spPr>
        <p:txBody>
          <a:bodyPr lIns="0" rIns="0" anchor="ctr" anchorCtr="1"/>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2000" b="0" baseline="0">
                <a:solidFill>
                  <a:schemeClr val="tx1"/>
                </a:solidFill>
                <a:latin typeface="Arial Black" panose="020B0A04020102020204" pitchFamily="34" charset="0"/>
              </a:rPr>
              <a:t>Computer</a:t>
            </a:r>
          </a:p>
          <a:p>
            <a:pPr algn="ctr">
              <a:spcBef>
                <a:spcPct val="0"/>
              </a:spcBef>
              <a:buClrTx/>
              <a:buSzTx/>
              <a:buFontTx/>
              <a:buNone/>
            </a:pPr>
            <a:r>
              <a:rPr lang="en-US" altLang="en-US" sz="2000" b="0" baseline="0">
                <a:solidFill>
                  <a:schemeClr val="tx1"/>
                </a:solidFill>
                <a:latin typeface="Arial Black" panose="020B0A04020102020204" pitchFamily="34" charset="0"/>
              </a:rPr>
              <a:t>Science</a:t>
            </a:r>
          </a:p>
        </p:txBody>
      </p:sp>
      <p:cxnSp>
        <p:nvCxnSpPr>
          <p:cNvPr id="25604" name="Straight Connector 30"/>
          <p:cNvCxnSpPr>
            <a:cxnSpLocks noChangeShapeType="1"/>
          </p:cNvCxnSpPr>
          <p:nvPr/>
        </p:nvCxnSpPr>
        <p:spPr bwMode="auto">
          <a:xfrm rot="10800000">
            <a:off x="5157788" y="4171950"/>
            <a:ext cx="806450" cy="1588"/>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05" name="Straight Connector 33"/>
          <p:cNvCxnSpPr>
            <a:cxnSpLocks noChangeShapeType="1"/>
            <a:endCxn id="25603" idx="5"/>
          </p:cNvCxnSpPr>
          <p:nvPr/>
        </p:nvCxnSpPr>
        <p:spPr bwMode="auto">
          <a:xfrm rot="10800000">
            <a:off x="4865688" y="4648200"/>
            <a:ext cx="565150" cy="1062038"/>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06" name="Straight Connector 36"/>
          <p:cNvCxnSpPr>
            <a:cxnSpLocks noChangeShapeType="1"/>
            <a:endCxn id="25603" idx="4"/>
          </p:cNvCxnSpPr>
          <p:nvPr/>
        </p:nvCxnSpPr>
        <p:spPr bwMode="auto">
          <a:xfrm rot="16200000" flipV="1">
            <a:off x="3940969" y="5169694"/>
            <a:ext cx="468312" cy="0"/>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07" name="Straight Connector 41"/>
          <p:cNvCxnSpPr>
            <a:cxnSpLocks noChangeShapeType="1"/>
          </p:cNvCxnSpPr>
          <p:nvPr/>
        </p:nvCxnSpPr>
        <p:spPr bwMode="auto">
          <a:xfrm rot="10800000">
            <a:off x="2643188" y="3333750"/>
            <a:ext cx="698500" cy="152400"/>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08" name="Straight Connector 44"/>
          <p:cNvCxnSpPr>
            <a:cxnSpLocks noChangeShapeType="1"/>
            <a:stCxn id="25603" idx="3"/>
          </p:cNvCxnSpPr>
          <p:nvPr/>
        </p:nvCxnSpPr>
        <p:spPr bwMode="auto">
          <a:xfrm rot="5400000">
            <a:off x="2694782" y="4849018"/>
            <a:ext cx="990600" cy="588963"/>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sp>
        <p:nvSpPr>
          <p:cNvPr id="25609" name="Oval 57"/>
          <p:cNvSpPr>
            <a:spLocks noChangeArrowheads="1"/>
          </p:cNvSpPr>
          <p:nvPr/>
        </p:nvSpPr>
        <p:spPr bwMode="auto">
          <a:xfrm>
            <a:off x="1943100" y="2373313"/>
            <a:ext cx="282575" cy="28416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endParaRPr lang="en-US" altLang="en-US" sz="1800" b="0">
              <a:solidFill>
                <a:schemeClr val="tx1"/>
              </a:solidFill>
              <a:latin typeface="Arial" panose="020B0604020202020204" pitchFamily="34" charset="0"/>
            </a:endParaRPr>
          </a:p>
        </p:txBody>
      </p:sp>
      <p:sp>
        <p:nvSpPr>
          <p:cNvPr id="25610" name="Oval 58"/>
          <p:cNvSpPr>
            <a:spLocks noChangeArrowheads="1"/>
          </p:cNvSpPr>
          <p:nvPr/>
        </p:nvSpPr>
        <p:spPr bwMode="auto">
          <a:xfrm>
            <a:off x="2209800" y="1958975"/>
            <a:ext cx="284163" cy="284163"/>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endParaRPr lang="en-US" altLang="en-US" sz="1800" b="0">
              <a:solidFill>
                <a:schemeClr val="tx1"/>
              </a:solidFill>
              <a:latin typeface="Arial" panose="020B0604020202020204" pitchFamily="34" charset="0"/>
            </a:endParaRPr>
          </a:p>
        </p:txBody>
      </p:sp>
      <p:sp>
        <p:nvSpPr>
          <p:cNvPr id="25611" name="Oval 59"/>
          <p:cNvSpPr>
            <a:spLocks noChangeArrowheads="1"/>
          </p:cNvSpPr>
          <p:nvPr/>
        </p:nvSpPr>
        <p:spPr bwMode="auto">
          <a:xfrm>
            <a:off x="2592388" y="1712913"/>
            <a:ext cx="282575" cy="28416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endParaRPr lang="en-US" altLang="en-US" sz="1800" b="0">
              <a:solidFill>
                <a:schemeClr val="tx1"/>
              </a:solidFill>
              <a:latin typeface="Arial" panose="020B0604020202020204" pitchFamily="34" charset="0"/>
            </a:endParaRPr>
          </a:p>
        </p:txBody>
      </p:sp>
      <p:pic>
        <p:nvPicPr>
          <p:cNvPr id="25612" name="Picture 63" descr="Picture 3.png"/>
          <p:cNvPicPr>
            <a:picLocks noChangeAspect="1"/>
          </p:cNvPicPr>
          <p:nvPr/>
        </p:nvPicPr>
        <p:blipFill>
          <a:blip r:embed="rId2">
            <a:extLst>
              <a:ext uri="{28A0092B-C50C-407E-A947-70E740481C1C}">
                <a14:useLocalDpi xmlns:a14="http://schemas.microsoft.com/office/drawing/2010/main" val="0"/>
              </a:ext>
            </a:extLst>
          </a:blip>
          <a:srcRect l="6868" t="2026" r="9030" b="2243"/>
          <a:stretch>
            <a:fillRect/>
          </a:stretch>
        </p:blipFill>
        <p:spPr bwMode="auto">
          <a:xfrm>
            <a:off x="4056063" y="3265488"/>
            <a:ext cx="2682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13" name="Straight Connector 67"/>
          <p:cNvCxnSpPr>
            <a:cxnSpLocks noChangeShapeType="1"/>
          </p:cNvCxnSpPr>
          <p:nvPr/>
        </p:nvCxnSpPr>
        <p:spPr bwMode="auto">
          <a:xfrm rot="5400000">
            <a:off x="4576763" y="2390775"/>
            <a:ext cx="933450" cy="533400"/>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14" name="Straight Connector 67"/>
          <p:cNvCxnSpPr>
            <a:cxnSpLocks noChangeShapeType="1"/>
          </p:cNvCxnSpPr>
          <p:nvPr/>
        </p:nvCxnSpPr>
        <p:spPr bwMode="auto">
          <a:xfrm rot="5400000">
            <a:off x="3929857" y="2809081"/>
            <a:ext cx="476250" cy="1587"/>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15" name="Straight Connector 67"/>
          <p:cNvCxnSpPr>
            <a:cxnSpLocks noChangeShapeType="1"/>
          </p:cNvCxnSpPr>
          <p:nvPr/>
        </p:nvCxnSpPr>
        <p:spPr bwMode="auto">
          <a:xfrm rot="10800000" flipV="1">
            <a:off x="5081588" y="3105150"/>
            <a:ext cx="990600" cy="407988"/>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16" name="Straight Connector 36"/>
          <p:cNvCxnSpPr>
            <a:cxnSpLocks noChangeShapeType="1"/>
          </p:cNvCxnSpPr>
          <p:nvPr/>
        </p:nvCxnSpPr>
        <p:spPr bwMode="auto">
          <a:xfrm>
            <a:off x="2795588" y="4171950"/>
            <a:ext cx="381000" cy="1588"/>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sp>
        <p:nvSpPr>
          <p:cNvPr id="25617" name="TextBox 27"/>
          <p:cNvSpPr txBox="1">
            <a:spLocks noChangeArrowheads="1"/>
          </p:cNvSpPr>
          <p:nvPr/>
        </p:nvSpPr>
        <p:spPr bwMode="auto">
          <a:xfrm>
            <a:off x="3341688" y="1676400"/>
            <a:ext cx="1382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 typeface="Wingdings" panose="05000000000000000000" pitchFamily="2" charset="2"/>
              <a:buNone/>
            </a:pPr>
            <a:r>
              <a:rPr lang="en-US" altLang="en-US" sz="1800" baseline="0">
                <a:solidFill>
                  <a:schemeClr val="tx1"/>
                </a:solidFill>
                <a:latin typeface="Arial Narrow" panose="020B0606020202030204" pitchFamily="34" charset="0"/>
              </a:rPr>
              <a:t>Theory</a:t>
            </a:r>
          </a:p>
          <a:p>
            <a:pPr algn="ctr" eaLnBrk="1" hangingPunct="1">
              <a:spcBef>
                <a:spcPct val="0"/>
              </a:spcBef>
              <a:buClrTx/>
              <a:buSzTx/>
              <a:buFontTx/>
              <a:buNone/>
            </a:pPr>
            <a:r>
              <a:rPr lang="en-US" altLang="en-US" sz="1800" baseline="0">
                <a:solidFill>
                  <a:schemeClr val="tx1"/>
                </a:solidFill>
                <a:latin typeface="Arial Narrow" panose="020B0606020202030204" pitchFamily="34" charset="0"/>
              </a:rPr>
              <a:t>&amp; Algorithms</a:t>
            </a:r>
          </a:p>
        </p:txBody>
      </p:sp>
      <p:sp>
        <p:nvSpPr>
          <p:cNvPr id="25618" name="TextBox 28"/>
          <p:cNvSpPr txBox="1">
            <a:spLocks noChangeArrowheads="1"/>
          </p:cNvSpPr>
          <p:nvPr/>
        </p:nvSpPr>
        <p:spPr bwMode="auto">
          <a:xfrm>
            <a:off x="5486400" y="1828800"/>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800" baseline="0">
                <a:solidFill>
                  <a:schemeClr val="tx1"/>
                </a:solidFill>
                <a:latin typeface="Arial Narrow" panose="020B0606020202030204" pitchFamily="34" charset="0"/>
              </a:rPr>
              <a:t>Architecture, Compilers &amp; Parallel Computing</a:t>
            </a:r>
          </a:p>
        </p:txBody>
      </p:sp>
      <p:sp>
        <p:nvSpPr>
          <p:cNvPr id="25619" name="TextBox 29"/>
          <p:cNvSpPr txBox="1">
            <a:spLocks noChangeArrowheads="1"/>
          </p:cNvSpPr>
          <p:nvPr/>
        </p:nvSpPr>
        <p:spPr bwMode="auto">
          <a:xfrm>
            <a:off x="6248400" y="28956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aseline="0">
                <a:solidFill>
                  <a:schemeClr val="tx1"/>
                </a:solidFill>
                <a:latin typeface="Arial Narrow" panose="020B0606020202030204" pitchFamily="34" charset="0"/>
              </a:rPr>
              <a:t>Artificial Intelligence</a:t>
            </a:r>
          </a:p>
        </p:txBody>
      </p:sp>
      <p:sp>
        <p:nvSpPr>
          <p:cNvPr id="25620" name="TextBox 30"/>
          <p:cNvSpPr txBox="1">
            <a:spLocks noChangeArrowheads="1"/>
          </p:cNvSpPr>
          <p:nvPr/>
        </p:nvSpPr>
        <p:spPr bwMode="auto">
          <a:xfrm>
            <a:off x="6172200" y="38862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800" baseline="0">
                <a:solidFill>
                  <a:schemeClr val="tx1"/>
                </a:solidFill>
                <a:latin typeface="Arial Narrow" panose="020B0606020202030204" pitchFamily="34" charset="0"/>
              </a:rPr>
              <a:t>Bioinformatics &amp; Computational Biology</a:t>
            </a:r>
          </a:p>
        </p:txBody>
      </p:sp>
      <p:sp>
        <p:nvSpPr>
          <p:cNvPr id="25621" name="TextBox 31"/>
          <p:cNvSpPr txBox="1">
            <a:spLocks noChangeArrowheads="1"/>
          </p:cNvSpPr>
          <p:nvPr/>
        </p:nvSpPr>
        <p:spPr bwMode="auto">
          <a:xfrm>
            <a:off x="5638800" y="54864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800" baseline="0">
                <a:solidFill>
                  <a:schemeClr val="tx1"/>
                </a:solidFill>
                <a:latin typeface="Arial Narrow" panose="020B0606020202030204" pitchFamily="34" charset="0"/>
              </a:rPr>
              <a:t>Database &amp; Information Systems</a:t>
            </a:r>
          </a:p>
        </p:txBody>
      </p:sp>
      <p:sp>
        <p:nvSpPr>
          <p:cNvPr id="25622" name="TextBox 32"/>
          <p:cNvSpPr txBox="1">
            <a:spLocks noChangeArrowheads="1"/>
          </p:cNvSpPr>
          <p:nvPr/>
        </p:nvSpPr>
        <p:spPr bwMode="auto">
          <a:xfrm>
            <a:off x="3276600" y="5867400"/>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aseline="0">
                <a:solidFill>
                  <a:schemeClr val="tx1"/>
                </a:solidFill>
                <a:latin typeface="Arial Narrow" panose="020B0606020202030204" pitchFamily="34" charset="0"/>
              </a:rPr>
              <a:t>Graphics, Visualization &amp; HCI</a:t>
            </a:r>
          </a:p>
        </p:txBody>
      </p:sp>
      <p:sp>
        <p:nvSpPr>
          <p:cNvPr id="25623" name="TextBox 33"/>
          <p:cNvSpPr txBox="1">
            <a:spLocks noChangeArrowheads="1"/>
          </p:cNvSpPr>
          <p:nvPr/>
        </p:nvSpPr>
        <p:spPr bwMode="auto">
          <a:xfrm>
            <a:off x="152400" y="5257800"/>
            <a:ext cx="281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800" baseline="0">
                <a:solidFill>
                  <a:schemeClr val="tx1"/>
                </a:solidFill>
                <a:latin typeface="Arial Narrow" panose="020B0606020202030204" pitchFamily="34" charset="0"/>
              </a:rPr>
              <a:t>Programming Languages, Formal Methods &amp; Software Engineering</a:t>
            </a:r>
          </a:p>
        </p:txBody>
      </p:sp>
      <p:sp>
        <p:nvSpPr>
          <p:cNvPr id="25624" name="TextBox 34"/>
          <p:cNvSpPr txBox="1">
            <a:spLocks noChangeArrowheads="1"/>
          </p:cNvSpPr>
          <p:nvPr/>
        </p:nvSpPr>
        <p:spPr bwMode="auto">
          <a:xfrm>
            <a:off x="228600" y="4038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aseline="0">
                <a:solidFill>
                  <a:schemeClr val="tx1"/>
                </a:solidFill>
                <a:latin typeface="Arial Narrow" panose="020B0606020202030204" pitchFamily="34" charset="0"/>
              </a:rPr>
              <a:t>Systems &amp; Networking</a:t>
            </a:r>
          </a:p>
        </p:txBody>
      </p:sp>
      <p:sp>
        <p:nvSpPr>
          <p:cNvPr id="25625" name="TextBox 35"/>
          <p:cNvSpPr txBox="1">
            <a:spLocks noChangeArrowheads="1"/>
          </p:cNvSpPr>
          <p:nvPr/>
        </p:nvSpPr>
        <p:spPr bwMode="auto">
          <a:xfrm>
            <a:off x="152400" y="3124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aseline="0">
                <a:solidFill>
                  <a:schemeClr val="tx1"/>
                </a:solidFill>
                <a:latin typeface="Arial Narrow" panose="020B0606020202030204" pitchFamily="34" charset="0"/>
              </a:rPr>
              <a:t>Scientific Computing</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Netscape-9.0.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11779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PayPal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00200"/>
            <a:ext cx="152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descr="yelp-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732088"/>
            <a:ext cx="1689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youtube_logo_standard_againstwhite-vflKoO81_.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752600"/>
            <a:ext cx="19812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6a0133f3a4072c970b0163017169b4970d-550wi.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334000"/>
            <a:ext cx="163512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Groupon-Log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5257800"/>
            <a:ext cx="22193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descr="Slide.com_logo.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819400"/>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a:spLocks noChangeArrowheads="1"/>
          </p:cNvSpPr>
          <p:nvPr/>
        </p:nvSpPr>
        <p:spPr bwMode="auto">
          <a:xfrm>
            <a:off x="7391400" y="5562600"/>
            <a:ext cx="285750" cy="285750"/>
          </a:xfrm>
          <a:prstGeom prst="ellipse">
            <a:avLst/>
          </a:prstGeom>
          <a:solidFill>
            <a:srgbClr val="0000FF"/>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 name="Oval 12"/>
          <p:cNvSpPr>
            <a:spLocks noChangeArrowheads="1"/>
          </p:cNvSpPr>
          <p:nvPr/>
        </p:nvSpPr>
        <p:spPr bwMode="auto">
          <a:xfrm>
            <a:off x="7829550" y="5562600"/>
            <a:ext cx="287338" cy="285750"/>
          </a:xfrm>
          <a:prstGeom prst="ellipse">
            <a:avLst/>
          </a:prstGeom>
          <a:solidFill>
            <a:srgbClr val="0000FF"/>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4" name="Oval 13"/>
          <p:cNvSpPr>
            <a:spLocks noChangeArrowheads="1"/>
          </p:cNvSpPr>
          <p:nvPr/>
        </p:nvSpPr>
        <p:spPr bwMode="auto">
          <a:xfrm>
            <a:off x="8248650" y="5562600"/>
            <a:ext cx="287338" cy="285750"/>
          </a:xfrm>
          <a:prstGeom prst="ellipse">
            <a:avLst/>
          </a:prstGeom>
          <a:solidFill>
            <a:srgbClr val="0000FF"/>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28684" name="Picture 1" descr="mozilla.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114800"/>
            <a:ext cx="22987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itle 2"/>
          <p:cNvSpPr>
            <a:spLocks noGrp="1"/>
          </p:cNvSpPr>
          <p:nvPr>
            <p:ph type="title"/>
          </p:nvPr>
        </p:nvSpPr>
        <p:spPr/>
        <p:txBody>
          <a:bodyPr>
            <a:normAutofit fontScale="90000"/>
          </a:bodyPr>
          <a:lstStyle/>
          <a:p>
            <a:r>
              <a:rPr lang="en-US" altLang="en-US" i="1" smtClean="0">
                <a:latin typeface="Calibri" panose="020F0502020204030204" pitchFamily="34" charset="0"/>
                <a:cs typeface="Calibri" panose="020F0502020204030204" pitchFamily="34" charset="0"/>
              </a:rPr>
              <a:t>Many</a:t>
            </a:r>
            <a:r>
              <a:rPr lang="en-US" altLang="en-US" smtClean="0">
                <a:latin typeface="Calibri" panose="020F0502020204030204" pitchFamily="34" charset="0"/>
                <a:cs typeface="Calibri" panose="020F0502020204030204" pitchFamily="34" charset="0"/>
              </a:rPr>
              <a:t> Entrepreneurial Success Stories from CS</a:t>
            </a:r>
          </a:p>
        </p:txBody>
      </p:sp>
      <p:pic>
        <p:nvPicPr>
          <p:cNvPr id="28686" name="Picture 14" descr="images-1.jpe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2708275"/>
            <a:ext cx="198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5" descr="Inktomi-logo-3ABD1C998B-seeklogo.com.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3886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Left Brace 17"/>
          <p:cNvSpPr>
            <a:spLocks/>
          </p:cNvSpPr>
          <p:nvPr/>
        </p:nvSpPr>
        <p:spPr bwMode="auto">
          <a:xfrm>
            <a:off x="1752600" y="1524000"/>
            <a:ext cx="304800" cy="2209800"/>
          </a:xfrm>
          <a:prstGeom prst="leftBrace">
            <a:avLst>
              <a:gd name="adj1" fmla="val 55315"/>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endParaRPr lang="en-US" altLang="en-US" sz="1800" b="0">
              <a:solidFill>
                <a:schemeClr val="tx1"/>
              </a:solidFill>
              <a:latin typeface="Arial" panose="020B0604020202020204" pitchFamily="34" charset="0"/>
            </a:endParaRPr>
          </a:p>
        </p:txBody>
      </p:sp>
      <p:sp>
        <p:nvSpPr>
          <p:cNvPr id="28689" name="TextBox 18"/>
          <p:cNvSpPr txBox="1">
            <a:spLocks noChangeArrowheads="1"/>
          </p:cNvSpPr>
          <p:nvPr/>
        </p:nvSpPr>
        <p:spPr bwMode="auto">
          <a:xfrm>
            <a:off x="152400" y="21336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spcBef>
                <a:spcPct val="0"/>
              </a:spcBef>
              <a:buClrTx/>
              <a:buSzTx/>
              <a:buFontTx/>
              <a:buNone/>
            </a:pPr>
            <a:r>
              <a:rPr lang="en-US" altLang="en-US" sz="2400" baseline="0">
                <a:solidFill>
                  <a:schemeClr val="tx1"/>
                </a:solidFill>
                <a:latin typeface="Arial Narrow" panose="020B0606020202030204" pitchFamily="34" charset="0"/>
              </a:rPr>
              <a:t>Founded by</a:t>
            </a:r>
          </a:p>
          <a:p>
            <a:pPr algn="r" eaLnBrk="1" hangingPunct="1">
              <a:spcBef>
                <a:spcPct val="0"/>
              </a:spcBef>
              <a:buClrTx/>
              <a:buSzTx/>
              <a:buFontTx/>
              <a:buNone/>
            </a:pPr>
            <a:r>
              <a:rPr lang="en-US" altLang="en-US" sz="2400" baseline="0">
                <a:solidFill>
                  <a:schemeClr val="tx1"/>
                </a:solidFill>
                <a:latin typeface="Arial Narrow" panose="020B0606020202030204" pitchFamily="34" charset="0"/>
              </a:rPr>
              <a:t>CS alum(s)</a:t>
            </a:r>
          </a:p>
        </p:txBody>
      </p:sp>
      <p:sp>
        <p:nvSpPr>
          <p:cNvPr id="28690" name="Left Brace 19"/>
          <p:cNvSpPr>
            <a:spLocks/>
          </p:cNvSpPr>
          <p:nvPr/>
        </p:nvSpPr>
        <p:spPr bwMode="auto">
          <a:xfrm>
            <a:off x="1828800" y="4191000"/>
            <a:ext cx="304800" cy="2209800"/>
          </a:xfrm>
          <a:prstGeom prst="leftBrace">
            <a:avLst>
              <a:gd name="adj1" fmla="val 55315"/>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endParaRPr lang="en-US" altLang="en-US" sz="1800" b="0">
              <a:solidFill>
                <a:schemeClr val="tx1"/>
              </a:solidFill>
              <a:latin typeface="Arial" panose="020B0604020202020204" pitchFamily="34" charset="0"/>
            </a:endParaRPr>
          </a:p>
        </p:txBody>
      </p:sp>
      <p:sp>
        <p:nvSpPr>
          <p:cNvPr id="28691" name="TextBox 20"/>
          <p:cNvSpPr txBox="1">
            <a:spLocks noChangeArrowheads="1"/>
          </p:cNvSpPr>
          <p:nvPr/>
        </p:nvSpPr>
        <p:spPr bwMode="auto">
          <a:xfrm>
            <a:off x="152400" y="46482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spcBef>
                <a:spcPct val="0"/>
              </a:spcBef>
              <a:buClrTx/>
              <a:buSzTx/>
              <a:buFontTx/>
              <a:buNone/>
            </a:pPr>
            <a:r>
              <a:rPr lang="en-US" altLang="en-US" sz="2400" baseline="0">
                <a:solidFill>
                  <a:schemeClr val="tx1"/>
                </a:solidFill>
                <a:latin typeface="Arial Narrow" panose="020B0606020202030204" pitchFamily="34" charset="0"/>
              </a:rPr>
              <a:t>Led (now or earlier) by</a:t>
            </a:r>
          </a:p>
          <a:p>
            <a:pPr algn="r" eaLnBrk="1" hangingPunct="1">
              <a:spcBef>
                <a:spcPct val="0"/>
              </a:spcBef>
              <a:buClrTx/>
              <a:buSzTx/>
              <a:buFontTx/>
              <a:buNone/>
            </a:pPr>
            <a:r>
              <a:rPr lang="en-US" altLang="en-US" sz="2400" baseline="0">
                <a:solidFill>
                  <a:schemeClr val="tx1"/>
                </a:solidFill>
                <a:latin typeface="Arial Narrow" panose="020B0606020202030204" pitchFamily="34" charset="0"/>
              </a:rPr>
              <a:t>CS alum(s)</a:t>
            </a:r>
          </a:p>
        </p:txBody>
      </p:sp>
      <p:pic>
        <p:nvPicPr>
          <p:cNvPr id="28692" name="Picture 3" descr="siebel_logo.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2971800"/>
            <a:ext cx="13176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16" descr="thumbnail-2.aspx.jpeg"/>
          <p:cNvPicPr>
            <a:picLocks noChangeAspect="1"/>
          </p:cNvPicPr>
          <p:nvPr/>
        </p:nvPicPr>
        <p:blipFill>
          <a:blip r:embed="rId13">
            <a:extLst>
              <a:ext uri="{28A0092B-C50C-407E-A947-70E740481C1C}">
                <a14:useLocalDpi xmlns:a14="http://schemas.microsoft.com/office/drawing/2010/main" val="0"/>
              </a:ext>
            </a:extLst>
          </a:blip>
          <a:srcRect l="18105" r="15205" b="22151"/>
          <a:stretch>
            <a:fillRect/>
          </a:stretch>
        </p:blipFill>
        <p:spPr bwMode="auto">
          <a:xfrm>
            <a:off x="7772400" y="1600200"/>
            <a:ext cx="9191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76200" y="685800"/>
            <a:ext cx="9067800" cy="685800"/>
          </a:xfrm>
        </p:spPr>
        <p:txBody>
          <a:bodyPr>
            <a:normAutofit fontScale="90000"/>
          </a:bodyPr>
          <a:lstStyle/>
          <a:p>
            <a:r>
              <a:rPr lang="en-US" altLang="en-US" sz="4000" smtClean="0">
                <a:latin typeface="Calibri" panose="020F0502020204030204" pitchFamily="34" charset="0"/>
                <a:cs typeface="Calibri" panose="020F0502020204030204" pitchFamily="34" charset="0"/>
              </a:rPr>
              <a:t>Choose a Program…</a:t>
            </a:r>
          </a:p>
        </p:txBody>
      </p:sp>
      <p:sp>
        <p:nvSpPr>
          <p:cNvPr id="43011" name="Oval 12"/>
          <p:cNvSpPr>
            <a:spLocks noChangeArrowheads="1"/>
          </p:cNvSpPr>
          <p:nvPr/>
        </p:nvSpPr>
        <p:spPr bwMode="auto">
          <a:xfrm>
            <a:off x="3146425" y="2533650"/>
            <a:ext cx="1952625" cy="1963738"/>
          </a:xfrm>
          <a:prstGeom prst="ellipse">
            <a:avLst/>
          </a:prstGeom>
          <a:solidFill>
            <a:srgbClr val="FF6600">
              <a:alpha val="34117"/>
            </a:srgbClr>
          </a:solidFill>
          <a:ln w="28575">
            <a:solidFill>
              <a:srgbClr val="FF0000"/>
            </a:solidFill>
            <a:round/>
            <a:headEnd/>
            <a:tailEnd/>
          </a:ln>
          <a:effectLst>
            <a:outerShdw dist="76201" dir="2700000" algn="tl" rotWithShape="0">
              <a:srgbClr val="808080">
                <a:alpha val="42998"/>
              </a:srgbClr>
            </a:outerShdw>
          </a:effectLst>
        </p:spPr>
        <p:txBody>
          <a:bodyPr lIns="0" rIns="0" anchor="ctr" anchorCtr="1"/>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2000" b="0" baseline="0">
                <a:solidFill>
                  <a:schemeClr val="tx1"/>
                </a:solidFill>
                <a:latin typeface="Arial Black" panose="020B0A04020102020204" pitchFamily="34" charset="0"/>
              </a:rPr>
              <a:t>Computer</a:t>
            </a:r>
          </a:p>
          <a:p>
            <a:pPr algn="ctr">
              <a:spcBef>
                <a:spcPct val="0"/>
              </a:spcBef>
              <a:buClrTx/>
              <a:buSzTx/>
              <a:buFontTx/>
              <a:buNone/>
            </a:pPr>
            <a:r>
              <a:rPr lang="en-US" altLang="en-US" sz="2000" b="0" baseline="0">
                <a:solidFill>
                  <a:schemeClr val="tx1"/>
                </a:solidFill>
                <a:latin typeface="Arial Black" panose="020B0A04020102020204" pitchFamily="34" charset="0"/>
              </a:rPr>
              <a:t>Science</a:t>
            </a:r>
          </a:p>
        </p:txBody>
      </p:sp>
      <p:cxnSp>
        <p:nvCxnSpPr>
          <p:cNvPr id="43012" name="Straight Connector 26"/>
          <p:cNvCxnSpPr>
            <a:cxnSpLocks noChangeShapeType="1"/>
          </p:cNvCxnSpPr>
          <p:nvPr/>
        </p:nvCxnSpPr>
        <p:spPr bwMode="auto">
          <a:xfrm flipH="1">
            <a:off x="4897438" y="2335213"/>
            <a:ext cx="760412" cy="558800"/>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43013" name="Straight Connector 30"/>
          <p:cNvCxnSpPr>
            <a:cxnSpLocks noChangeShapeType="1"/>
          </p:cNvCxnSpPr>
          <p:nvPr/>
        </p:nvCxnSpPr>
        <p:spPr bwMode="auto">
          <a:xfrm flipH="1" flipV="1">
            <a:off x="5119688" y="3644900"/>
            <a:ext cx="671512" cy="177800"/>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43014" name="Straight Connector 33"/>
          <p:cNvCxnSpPr>
            <a:cxnSpLocks noChangeShapeType="1"/>
          </p:cNvCxnSpPr>
          <p:nvPr/>
        </p:nvCxnSpPr>
        <p:spPr bwMode="auto">
          <a:xfrm flipH="1" flipV="1">
            <a:off x="4213225" y="4494213"/>
            <a:ext cx="58738" cy="854075"/>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43015" name="Straight Connector 36"/>
          <p:cNvCxnSpPr>
            <a:cxnSpLocks noChangeShapeType="1"/>
          </p:cNvCxnSpPr>
          <p:nvPr/>
        </p:nvCxnSpPr>
        <p:spPr bwMode="auto">
          <a:xfrm flipV="1">
            <a:off x="2540000" y="3619500"/>
            <a:ext cx="606425" cy="223838"/>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sp>
        <p:nvSpPr>
          <p:cNvPr id="43016" name="Oval 57"/>
          <p:cNvSpPr>
            <a:spLocks noChangeArrowheads="1"/>
          </p:cNvSpPr>
          <p:nvPr/>
        </p:nvSpPr>
        <p:spPr bwMode="auto">
          <a:xfrm>
            <a:off x="1890713" y="1935163"/>
            <a:ext cx="282575" cy="28416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endParaRPr lang="en-US" altLang="en-US" sz="1800" b="0">
              <a:solidFill>
                <a:schemeClr val="tx1"/>
              </a:solidFill>
              <a:latin typeface="Arial" panose="020B0604020202020204" pitchFamily="34" charset="0"/>
            </a:endParaRPr>
          </a:p>
        </p:txBody>
      </p:sp>
      <p:sp>
        <p:nvSpPr>
          <p:cNvPr id="43017" name="Oval 58"/>
          <p:cNvSpPr>
            <a:spLocks noChangeArrowheads="1"/>
          </p:cNvSpPr>
          <p:nvPr/>
        </p:nvSpPr>
        <p:spPr bwMode="auto">
          <a:xfrm>
            <a:off x="2157413" y="1520825"/>
            <a:ext cx="284162" cy="284163"/>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endParaRPr lang="en-US" altLang="en-US" sz="1800" b="0">
              <a:solidFill>
                <a:schemeClr val="tx1"/>
              </a:solidFill>
              <a:latin typeface="Arial" panose="020B0604020202020204" pitchFamily="34" charset="0"/>
            </a:endParaRPr>
          </a:p>
        </p:txBody>
      </p:sp>
      <p:sp>
        <p:nvSpPr>
          <p:cNvPr id="43018" name="Oval 59"/>
          <p:cNvSpPr>
            <a:spLocks noChangeArrowheads="1"/>
          </p:cNvSpPr>
          <p:nvPr/>
        </p:nvSpPr>
        <p:spPr bwMode="auto">
          <a:xfrm>
            <a:off x="2540000" y="1274763"/>
            <a:ext cx="282575" cy="28416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endParaRPr lang="en-US" altLang="en-US" sz="1800" b="0">
              <a:solidFill>
                <a:schemeClr val="tx1"/>
              </a:solidFill>
              <a:latin typeface="Arial" panose="020B0604020202020204" pitchFamily="34" charset="0"/>
            </a:endParaRPr>
          </a:p>
        </p:txBody>
      </p:sp>
      <p:pic>
        <p:nvPicPr>
          <p:cNvPr id="43019" name="Picture 63" descr="Picture 3.png"/>
          <p:cNvPicPr>
            <a:picLocks noChangeAspect="1"/>
          </p:cNvPicPr>
          <p:nvPr/>
        </p:nvPicPr>
        <p:blipFill>
          <a:blip r:embed="rId3">
            <a:extLst>
              <a:ext uri="{28A0092B-C50C-407E-A947-70E740481C1C}">
                <a14:useLocalDpi xmlns:a14="http://schemas.microsoft.com/office/drawing/2010/main" val="0"/>
              </a:ext>
            </a:extLst>
          </a:blip>
          <a:srcRect l="6868" t="2026" r="9030" b="2243"/>
          <a:stretch>
            <a:fillRect/>
          </a:stretch>
        </p:blipFill>
        <p:spPr bwMode="auto">
          <a:xfrm>
            <a:off x="4003675" y="2827338"/>
            <a:ext cx="2682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20" name="Straight Connector 67"/>
          <p:cNvCxnSpPr>
            <a:cxnSpLocks noChangeShapeType="1"/>
            <a:endCxn id="43011" idx="0"/>
          </p:cNvCxnSpPr>
          <p:nvPr/>
        </p:nvCxnSpPr>
        <p:spPr bwMode="auto">
          <a:xfrm rot="16200000" flipH="1">
            <a:off x="3923507" y="2334419"/>
            <a:ext cx="395287" cy="3175"/>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sp>
        <p:nvSpPr>
          <p:cNvPr id="43021" name="TextBox 49"/>
          <p:cNvSpPr txBox="1">
            <a:spLocks noChangeArrowheads="1"/>
          </p:cNvSpPr>
          <p:nvPr/>
        </p:nvSpPr>
        <p:spPr bwMode="auto">
          <a:xfrm>
            <a:off x="228600" y="6400800"/>
            <a:ext cx="861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aseline="0">
                <a:solidFill>
                  <a:srgbClr val="E25B00"/>
                </a:solidFill>
                <a:latin typeface="Arial Narrow" panose="020B0606020202030204" pitchFamily="34" charset="0"/>
              </a:rPr>
              <a:t>For more information, visit www.cs.illinois.edu/graduate/academics.</a:t>
            </a:r>
          </a:p>
        </p:txBody>
      </p:sp>
      <p:sp>
        <p:nvSpPr>
          <p:cNvPr id="43022" name="TextBox 56"/>
          <p:cNvSpPr txBox="1">
            <a:spLocks noChangeArrowheads="1"/>
          </p:cNvSpPr>
          <p:nvPr/>
        </p:nvSpPr>
        <p:spPr bwMode="auto">
          <a:xfrm>
            <a:off x="3505200" y="1371600"/>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3200" baseline="0">
                <a:solidFill>
                  <a:schemeClr val="tx1"/>
                </a:solidFill>
                <a:latin typeface="Arial Narrow" panose="020B0606020202030204" pitchFamily="34" charset="0"/>
              </a:rPr>
              <a:t>Ph.D.</a:t>
            </a:r>
          </a:p>
        </p:txBody>
      </p:sp>
      <p:sp>
        <p:nvSpPr>
          <p:cNvPr id="43023" name="TextBox 57"/>
          <p:cNvSpPr txBox="1">
            <a:spLocks noChangeArrowheads="1"/>
          </p:cNvSpPr>
          <p:nvPr/>
        </p:nvSpPr>
        <p:spPr bwMode="auto">
          <a:xfrm>
            <a:off x="5873750" y="1473200"/>
            <a:ext cx="106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3200" baseline="0">
                <a:solidFill>
                  <a:schemeClr val="tx1"/>
                </a:solidFill>
                <a:latin typeface="Arial Narrow" panose="020B0606020202030204" pitchFamily="34" charset="0"/>
              </a:rPr>
              <a:t>MS </a:t>
            </a:r>
            <a:r>
              <a:rPr lang="en-US" altLang="en-US" sz="1600" baseline="0">
                <a:solidFill>
                  <a:schemeClr val="tx1"/>
                </a:solidFill>
                <a:latin typeface="Arial Narrow" panose="020B0606020202030204" pitchFamily="34" charset="0"/>
              </a:rPr>
              <a:t>(thesis)</a:t>
            </a:r>
          </a:p>
        </p:txBody>
      </p:sp>
      <p:sp>
        <p:nvSpPr>
          <p:cNvPr id="43024" name="TextBox 58"/>
          <p:cNvSpPr txBox="1">
            <a:spLocks noChangeArrowheads="1"/>
          </p:cNvSpPr>
          <p:nvPr/>
        </p:nvSpPr>
        <p:spPr bwMode="auto">
          <a:xfrm>
            <a:off x="5873750" y="35306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3200" baseline="0">
                <a:solidFill>
                  <a:schemeClr val="tx1"/>
                </a:solidFill>
                <a:latin typeface="Arial Narrow" panose="020B0606020202030204" pitchFamily="34" charset="0"/>
              </a:rPr>
              <a:t>MS Bioinformatics</a:t>
            </a:r>
          </a:p>
        </p:txBody>
      </p:sp>
      <p:sp>
        <p:nvSpPr>
          <p:cNvPr id="43025" name="TextBox 60"/>
          <p:cNvSpPr txBox="1">
            <a:spLocks noChangeArrowheads="1"/>
          </p:cNvSpPr>
          <p:nvPr/>
        </p:nvSpPr>
        <p:spPr bwMode="auto">
          <a:xfrm>
            <a:off x="660400" y="4840288"/>
            <a:ext cx="274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600" baseline="0">
                <a:solidFill>
                  <a:schemeClr val="tx1"/>
                </a:solidFill>
                <a:latin typeface="Arial Narrow" panose="020B0606020202030204" pitchFamily="34" charset="0"/>
              </a:rPr>
              <a:t>(professional master’</a:t>
            </a:r>
            <a:r>
              <a:rPr lang="en-US" altLang="ja-JP" sz="1600" baseline="0">
                <a:solidFill>
                  <a:schemeClr val="tx1"/>
                </a:solidFill>
                <a:latin typeface="Arial Narrow" panose="020B0606020202030204" pitchFamily="34" charset="0"/>
              </a:rPr>
              <a:t>s online)</a:t>
            </a:r>
            <a:endParaRPr lang="en-US" altLang="en-US" sz="1600" baseline="0">
              <a:solidFill>
                <a:schemeClr val="tx1"/>
              </a:solidFill>
              <a:latin typeface="Arial Narrow" panose="020B0606020202030204" pitchFamily="34" charset="0"/>
            </a:endParaRPr>
          </a:p>
        </p:txBody>
      </p:sp>
      <p:sp>
        <p:nvSpPr>
          <p:cNvPr id="43026" name="TextBox 61"/>
          <p:cNvSpPr txBox="1">
            <a:spLocks noChangeArrowheads="1"/>
          </p:cNvSpPr>
          <p:nvPr/>
        </p:nvSpPr>
        <p:spPr bwMode="auto">
          <a:xfrm>
            <a:off x="3930650" y="5375275"/>
            <a:ext cx="388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3200" baseline="0">
                <a:solidFill>
                  <a:schemeClr val="tx1"/>
                </a:solidFill>
                <a:latin typeface="Arial Narrow" panose="020B0606020202030204" pitchFamily="34" charset="0"/>
              </a:rPr>
              <a:t>MCS </a:t>
            </a:r>
          </a:p>
          <a:p>
            <a:pPr eaLnBrk="1" hangingPunct="1">
              <a:spcBef>
                <a:spcPct val="0"/>
              </a:spcBef>
              <a:buClrTx/>
              <a:buSzTx/>
              <a:buFontTx/>
              <a:buNone/>
            </a:pPr>
            <a:r>
              <a:rPr lang="en-US" altLang="en-US" sz="1600" baseline="0">
                <a:solidFill>
                  <a:schemeClr val="tx1"/>
                </a:solidFill>
                <a:latin typeface="Arial Narrow" panose="020B0606020202030204" pitchFamily="34" charset="0"/>
              </a:rPr>
              <a:t>(non-thesis, professional master’</a:t>
            </a:r>
            <a:r>
              <a:rPr lang="en-US" altLang="ja-JP" sz="1600" baseline="0">
                <a:solidFill>
                  <a:schemeClr val="tx1"/>
                </a:solidFill>
                <a:latin typeface="Arial Narrow" panose="020B0606020202030204" pitchFamily="34" charset="0"/>
              </a:rPr>
              <a:t>s on campus)</a:t>
            </a:r>
            <a:endParaRPr lang="en-US" altLang="en-US" sz="1600" baseline="0">
              <a:solidFill>
                <a:schemeClr val="tx1"/>
              </a:solidFill>
              <a:latin typeface="Arial Narrow" panose="020B0606020202030204" pitchFamily="34" charset="0"/>
            </a:endParaRPr>
          </a:p>
        </p:txBody>
      </p:sp>
      <p:sp>
        <p:nvSpPr>
          <p:cNvPr id="43027" name="TextBox 62"/>
          <p:cNvSpPr txBox="1">
            <a:spLocks noChangeArrowheads="1"/>
          </p:cNvSpPr>
          <p:nvPr/>
        </p:nvSpPr>
        <p:spPr bwMode="auto">
          <a:xfrm>
            <a:off x="1346200" y="3762375"/>
            <a:ext cx="137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3200" baseline="0">
                <a:solidFill>
                  <a:schemeClr val="tx1"/>
                </a:solidFill>
                <a:latin typeface="Arial Narrow" panose="020B0606020202030204" pitchFamily="34" charset="0"/>
              </a:rPr>
              <a:t>I2CS MCS</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05000" y="914400"/>
            <a:ext cx="7239000" cy="685800"/>
          </a:xfrm>
        </p:spPr>
        <p:txBody>
          <a:bodyPr>
            <a:normAutofit fontScale="90000"/>
          </a:bodyPr>
          <a:lstStyle/>
          <a:p>
            <a:r>
              <a:rPr lang="en-US" altLang="en-US" sz="4400" smtClean="0">
                <a:latin typeface="Calibri" panose="020F0502020204030204" pitchFamily="34" charset="0"/>
                <a:cs typeface="Calibri" panose="020F0502020204030204" pitchFamily="34" charset="0"/>
              </a:rPr>
              <a:t>Tuition and Assistantships</a:t>
            </a:r>
          </a:p>
        </p:txBody>
      </p:sp>
      <p:sp>
        <p:nvSpPr>
          <p:cNvPr id="3" name="Content Placeholder 2"/>
          <p:cNvSpPr>
            <a:spLocks noGrp="1"/>
          </p:cNvSpPr>
          <p:nvPr>
            <p:ph idx="1"/>
          </p:nvPr>
        </p:nvSpPr>
        <p:spPr>
          <a:xfrm>
            <a:off x="304800" y="2133600"/>
            <a:ext cx="8534400" cy="4449763"/>
          </a:xfrm>
        </p:spPr>
        <p:txBody>
          <a:bodyPr>
            <a:normAutofit lnSpcReduction="10000"/>
          </a:bodyPr>
          <a:lstStyle/>
          <a:p>
            <a:pPr eaLnBrk="1" fontAlgn="auto" hangingPunct="1">
              <a:spcAft>
                <a:spcPts val="0"/>
              </a:spcAft>
              <a:buFont typeface="Wingdings" charset="2"/>
              <a:buChar char="§"/>
              <a:defRPr/>
            </a:pPr>
            <a:r>
              <a:rPr lang="en-US" sz="3200" dirty="0" smtClean="0">
                <a:solidFill>
                  <a:schemeClr val="tx1"/>
                </a:solidFill>
                <a:ea typeface="ＭＳ Ｐゴシック" pitchFamily="33" charset="-128"/>
              </a:rPr>
              <a:t>The majority of M.S. and Ph.D. graduate students hold either a </a:t>
            </a:r>
          </a:p>
          <a:p>
            <a:pPr lvl="1" eaLnBrk="1" fontAlgn="auto" hangingPunct="1">
              <a:spcAft>
                <a:spcPts val="0"/>
              </a:spcAft>
              <a:buFont typeface="Arial" pitchFamily="34" charset="0"/>
              <a:buChar char="•"/>
              <a:defRPr/>
            </a:pPr>
            <a:r>
              <a:rPr lang="en-US" sz="2800" dirty="0" smtClean="0">
                <a:solidFill>
                  <a:srgbClr val="1F3373"/>
                </a:solidFill>
                <a:ea typeface="ＭＳ Ｐゴシック" pitchFamily="33" charset="-128"/>
              </a:rPr>
              <a:t>Fellowship</a:t>
            </a:r>
          </a:p>
          <a:p>
            <a:pPr lvl="1" eaLnBrk="1" fontAlgn="auto" hangingPunct="1">
              <a:spcAft>
                <a:spcPts val="0"/>
              </a:spcAft>
              <a:buFont typeface="Arial" pitchFamily="34" charset="0"/>
              <a:buChar char="•"/>
              <a:defRPr/>
            </a:pPr>
            <a:r>
              <a:rPr lang="en-US" sz="2800" dirty="0" smtClean="0">
                <a:solidFill>
                  <a:srgbClr val="1F3373"/>
                </a:solidFill>
                <a:ea typeface="ＭＳ Ｐゴシック" pitchFamily="33" charset="-128"/>
              </a:rPr>
              <a:t>Teaching Assistantship, or</a:t>
            </a:r>
          </a:p>
          <a:p>
            <a:pPr lvl="1" eaLnBrk="1" fontAlgn="auto" hangingPunct="1">
              <a:spcAft>
                <a:spcPts val="0"/>
              </a:spcAft>
              <a:buFont typeface="Arial" pitchFamily="34" charset="0"/>
              <a:buChar char="•"/>
              <a:defRPr/>
            </a:pPr>
            <a:r>
              <a:rPr lang="en-US" sz="2800" dirty="0" smtClean="0">
                <a:solidFill>
                  <a:srgbClr val="1F3373"/>
                </a:solidFill>
                <a:ea typeface="ＭＳ Ｐゴシック" pitchFamily="33" charset="-128"/>
              </a:rPr>
              <a:t>Research Assistantship</a:t>
            </a:r>
          </a:p>
          <a:p>
            <a:pPr marL="225425" indent="-225425" eaLnBrk="1" fontAlgn="auto" hangingPunct="1">
              <a:spcAft>
                <a:spcPts val="0"/>
              </a:spcAft>
              <a:buFont typeface="Wingdings" charset="2"/>
              <a:buNone/>
              <a:defRPr/>
            </a:pPr>
            <a:endParaRPr lang="en-US" dirty="0" smtClean="0">
              <a:solidFill>
                <a:schemeClr val="tx2">
                  <a:lumMod val="25000"/>
                  <a:lumOff val="75000"/>
                </a:schemeClr>
              </a:solidFill>
              <a:ea typeface="ＭＳ Ｐゴシック" pitchFamily="33" charset="-128"/>
            </a:endParaRPr>
          </a:p>
          <a:p>
            <a:pPr eaLnBrk="1" fontAlgn="auto" hangingPunct="1">
              <a:spcAft>
                <a:spcPts val="0"/>
              </a:spcAft>
              <a:buFont typeface="Wingdings 2"/>
              <a:buNone/>
              <a:defRPr/>
            </a:pPr>
            <a:r>
              <a:rPr lang="en-US" i="1" dirty="0" smtClean="0">
                <a:solidFill>
                  <a:srgbClr val="FF6600"/>
                </a:solidFill>
                <a:ea typeface="ＭＳ Ｐゴシック" pitchFamily="33" charset="-128"/>
              </a:rPr>
              <a:t>For more information on the University of Illinois graduate tuition and fees, visit: </a:t>
            </a:r>
            <a:r>
              <a:rPr lang="en-US" sz="2000" i="1" dirty="0" smtClean="0">
                <a:solidFill>
                  <a:srgbClr val="1F3373"/>
                </a:solidFill>
                <a:ea typeface="ＭＳ Ｐゴシック" pitchFamily="33" charset="-128"/>
              </a:rPr>
              <a:t>http</a:t>
            </a:r>
            <a:r>
              <a:rPr lang="en-US" sz="2000" i="1" dirty="0">
                <a:solidFill>
                  <a:srgbClr val="1F3373"/>
                </a:solidFill>
                <a:ea typeface="ＭＳ Ｐゴシック" pitchFamily="33" charset="-128"/>
              </a:rPr>
              <a:t>://registrar.illinois.edu/financial/tuition_1415/AY/grad.html </a:t>
            </a:r>
            <a:endParaRPr lang="en-US" sz="2000" i="1" dirty="0" smtClean="0">
              <a:solidFill>
                <a:srgbClr val="1F3373"/>
              </a:solidFill>
              <a:ea typeface="ＭＳ Ｐゴシック" pitchFamily="33" charset="-128"/>
            </a:endParaRPr>
          </a:p>
          <a:p>
            <a:pPr>
              <a:buFont typeface="Wingdings" charset="2"/>
              <a:buChar char="§"/>
              <a:defRPr/>
            </a:pPr>
            <a:endParaRPr lang="en-US" dirty="0">
              <a:ea typeface="ＭＳ Ｐゴシック" pitchFamily="33" charset="-128"/>
            </a:endParaRPr>
          </a:p>
        </p:txBody>
      </p:sp>
      <p:pic>
        <p:nvPicPr>
          <p:cNvPr id="48132" name="Picture 13" descr="C:\Documents and Settings\rmcelroy\Local Settings\Temporary Internet Files\Content.IE5\GB7ARJKV\MCj04413170000[1].pn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57200" y="685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Picture 11.png"/>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5"/>
          <p:cNvSpPr>
            <a:spLocks noGrp="1"/>
          </p:cNvSpPr>
          <p:nvPr>
            <p:ph type="title"/>
          </p:nvPr>
        </p:nvSpPr>
        <p:spPr>
          <a:xfrm>
            <a:off x="76200" y="762000"/>
            <a:ext cx="9067800" cy="685800"/>
          </a:xfrm>
        </p:spPr>
        <p:txBody>
          <a:bodyPr>
            <a:normAutofit fontScale="90000"/>
          </a:bodyPr>
          <a:lstStyle/>
          <a:p>
            <a:pPr algn="ctr"/>
            <a:r>
              <a:rPr lang="en-US" altLang="en-US" sz="4800" smtClean="0">
                <a:latin typeface="Calibri" panose="020F0502020204030204" pitchFamily="34" charset="0"/>
                <a:cs typeface="Calibri" panose="020F0502020204030204" pitchFamily="34" charset="0"/>
              </a:rPr>
              <a:t>For More Information</a:t>
            </a:r>
          </a:p>
        </p:txBody>
      </p:sp>
      <p:sp>
        <p:nvSpPr>
          <p:cNvPr id="55300" name="Content Placeholder 6"/>
          <p:cNvSpPr>
            <a:spLocks noGrp="1"/>
          </p:cNvSpPr>
          <p:nvPr>
            <p:ph idx="1"/>
          </p:nvPr>
        </p:nvSpPr>
        <p:spPr>
          <a:xfrm>
            <a:off x="0" y="1600200"/>
            <a:ext cx="9144000" cy="4830763"/>
          </a:xfrm>
        </p:spPr>
        <p:txBody>
          <a:bodyPr/>
          <a:lstStyle/>
          <a:p>
            <a:pPr algn="ctr" eaLnBrk="1" hangingPunct="1">
              <a:spcAft>
                <a:spcPts val="1800"/>
              </a:spcAft>
              <a:buFont typeface="Wingdings" panose="05000000000000000000" pitchFamily="2" charset="2"/>
              <a:buNone/>
            </a:pPr>
            <a:r>
              <a:rPr lang="en-US" altLang="en-US" sz="4400" smtClean="0">
                <a:solidFill>
                  <a:schemeClr val="tx1"/>
                </a:solidFill>
                <a:latin typeface="Calibri" panose="020F0502020204030204" pitchFamily="34" charset="0"/>
                <a:cs typeface="Calibri" panose="020F0502020204030204" pitchFamily="34" charset="0"/>
              </a:rPr>
              <a:t>Call (217) 333-4428</a:t>
            </a:r>
          </a:p>
          <a:p>
            <a:pPr algn="ctr" eaLnBrk="1" hangingPunct="1">
              <a:spcAft>
                <a:spcPts val="1800"/>
              </a:spcAft>
              <a:buFont typeface="Wingdings" panose="05000000000000000000" pitchFamily="2" charset="2"/>
              <a:buNone/>
            </a:pPr>
            <a:r>
              <a:rPr lang="en-US" altLang="en-US" sz="4400" smtClean="0">
                <a:solidFill>
                  <a:schemeClr val="tx1"/>
                </a:solidFill>
                <a:latin typeface="Calibri" panose="020F0502020204030204" pitchFamily="34" charset="0"/>
                <a:cs typeface="Calibri" panose="020F0502020204030204" pitchFamily="34" charset="0"/>
              </a:rPr>
              <a:t>Email academic@cs.illinois.edu</a:t>
            </a:r>
          </a:p>
          <a:p>
            <a:pPr algn="ctr" eaLnBrk="1" hangingPunct="1">
              <a:spcAft>
                <a:spcPts val="1800"/>
              </a:spcAft>
              <a:buFont typeface="Wingdings" panose="05000000000000000000" pitchFamily="2" charset="2"/>
              <a:buNone/>
            </a:pPr>
            <a:r>
              <a:rPr lang="en-US" altLang="en-US" sz="3200" smtClean="0">
                <a:solidFill>
                  <a:srgbClr val="1F3373"/>
                </a:solidFill>
                <a:latin typeface="Calibri" panose="020F0502020204030204" pitchFamily="34" charset="0"/>
                <a:cs typeface="Calibri" panose="020F0502020204030204" pitchFamily="34" charset="0"/>
              </a:rPr>
              <a:t>Visit http://cs.illinois.edu/prospective-students/graduate-students</a:t>
            </a:r>
          </a:p>
          <a:p>
            <a:pPr algn="ctr" eaLnBrk="1" hangingPunct="1">
              <a:spcAft>
                <a:spcPts val="1800"/>
              </a:spcAft>
              <a:buFont typeface="Wingdings" panose="05000000000000000000" pitchFamily="2" charset="2"/>
              <a:buNone/>
            </a:pPr>
            <a:r>
              <a:rPr lang="en-US" altLang="en-US" sz="4000" smtClean="0">
                <a:solidFill>
                  <a:srgbClr val="FF6600"/>
                </a:solidFill>
                <a:latin typeface="Calibri" panose="020F0502020204030204" pitchFamily="34" charset="0"/>
                <a:cs typeface="Calibri" panose="020F0502020204030204" pitchFamily="34" charset="0"/>
              </a:rPr>
              <a:t>Thanks for your interest in CS @ ILLINOIS!</a:t>
            </a:r>
          </a:p>
          <a:p>
            <a:pPr>
              <a:buFont typeface="Wingdings" panose="05000000000000000000" pitchFamily="2" charset="2"/>
              <a:buNone/>
            </a:pPr>
            <a:endParaRPr lang="en-US" altLang="en-US" smtClean="0">
              <a:latin typeface="Calibri" panose="020F0502020204030204" pitchFamily="34" charset="0"/>
              <a:cs typeface="Calibri" panose="020F050202020403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lstStyle/>
          <a:p>
            <a:pPr algn="ctr" eaLnBrk="1" hangingPunct="1">
              <a:defRPr/>
            </a:pPr>
            <a:r>
              <a:rPr lang="en-US" altLang="en-US" sz="8800" smtClean="0">
                <a:effectLst>
                  <a:outerShdw blurRad="38100" dist="38100" dir="2700000" algn="tl">
                    <a:srgbClr val="C0C0C0"/>
                  </a:outerShdw>
                </a:effectLst>
                <a:latin typeface="Calibri" panose="020F0502020204030204" pitchFamily="34" charset="0"/>
              </a:rPr>
              <a:t>CS @ Illinois</a:t>
            </a:r>
          </a:p>
        </p:txBody>
      </p:sp>
      <p:sp>
        <p:nvSpPr>
          <p:cNvPr id="16387" name="Rectangle 5"/>
          <p:cNvSpPr>
            <a:spLocks noGrp="1" noChangeArrowheads="1"/>
          </p:cNvSpPr>
          <p:nvPr>
            <p:ph type="subTitle" idx="1"/>
          </p:nvPr>
        </p:nvSpPr>
        <p:spPr>
          <a:xfrm>
            <a:off x="1676400" y="3657600"/>
            <a:ext cx="6400800" cy="914400"/>
          </a:xfrm>
        </p:spPr>
        <p:txBody>
          <a:bodyPr/>
          <a:lstStyle/>
          <a:p>
            <a:pPr eaLnBrk="1" hangingPunct="1"/>
            <a:r>
              <a:rPr lang="en-US" altLang="en-US" sz="4400" smtClean="0">
                <a:latin typeface="Calibri" panose="020F0502020204030204" pitchFamily="34" charset="0"/>
                <a:cs typeface="Calibri" panose="020F0502020204030204" pitchFamily="34" charset="0"/>
              </a:rPr>
              <a:t>Graduate Programs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1143000"/>
          </a:xfrm>
        </p:spPr>
        <p:txBody>
          <a:bodyPr/>
          <a:lstStyle/>
          <a:p>
            <a:pPr eaLnBrk="1" hangingPunct="1"/>
            <a:r>
              <a:rPr lang="en-US">
                <a:latin typeface="Times New Roman" charset="0"/>
                <a:ea typeface="ＭＳ Ｐゴシック" charset="0"/>
                <a:cs typeface="ＭＳ Ｐゴシック" charset="0"/>
              </a:rPr>
              <a:t>DNA Sequence Evolution</a:t>
            </a:r>
          </a:p>
        </p:txBody>
      </p:sp>
      <p:grpSp>
        <p:nvGrpSpPr>
          <p:cNvPr id="32770" name="Group 3"/>
          <p:cNvGrpSpPr>
            <a:grpSpLocks/>
          </p:cNvGrpSpPr>
          <p:nvPr/>
        </p:nvGrpSpPr>
        <p:grpSpPr bwMode="auto">
          <a:xfrm>
            <a:off x="3657600" y="2057400"/>
            <a:ext cx="1455738" cy="641350"/>
            <a:chOff x="2304" y="1296"/>
            <a:chExt cx="917" cy="404"/>
          </a:xfrm>
        </p:grpSpPr>
        <p:sp>
          <p:nvSpPr>
            <p:cNvPr id="629764" name="Text Box 4"/>
            <p:cNvSpPr txBox="1">
              <a:spLocks noChangeArrowheads="1"/>
            </p:cNvSpPr>
            <p:nvPr/>
          </p:nvSpPr>
          <p:spPr bwMode="auto">
            <a:xfrm>
              <a:off x="2496" y="1488"/>
              <a:ext cx="7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AAGACTT</a:t>
              </a:r>
            </a:p>
          </p:txBody>
        </p:sp>
        <p:sp>
          <p:nvSpPr>
            <p:cNvPr id="629765" name="Line 5"/>
            <p:cNvSpPr>
              <a:spLocks noChangeShapeType="1"/>
            </p:cNvSpPr>
            <p:nvPr/>
          </p:nvSpPr>
          <p:spPr bwMode="auto">
            <a:xfrm flipH="1">
              <a:off x="2352" y="1296"/>
              <a:ext cx="0"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66" name="Oval 6"/>
            <p:cNvSpPr>
              <a:spLocks noChangeArrowheads="1"/>
            </p:cNvSpPr>
            <p:nvPr/>
          </p:nvSpPr>
          <p:spPr bwMode="auto">
            <a:xfrm>
              <a:off x="2304" y="1584"/>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9767" name="Group 7"/>
          <p:cNvGrpSpPr>
            <a:grpSpLocks/>
          </p:cNvGrpSpPr>
          <p:nvPr/>
        </p:nvGrpSpPr>
        <p:grpSpPr bwMode="auto">
          <a:xfrm>
            <a:off x="1219200" y="2590800"/>
            <a:ext cx="4737100" cy="793750"/>
            <a:chOff x="768" y="1632"/>
            <a:chExt cx="2984" cy="500"/>
          </a:xfrm>
        </p:grpSpPr>
        <p:sp>
          <p:nvSpPr>
            <p:cNvPr id="629768" name="Line 8"/>
            <p:cNvSpPr>
              <a:spLocks noChangeShapeType="1"/>
            </p:cNvSpPr>
            <p:nvPr/>
          </p:nvSpPr>
          <p:spPr bwMode="auto">
            <a:xfrm>
              <a:off x="2352" y="1632"/>
              <a:ext cx="528"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69" name="Text Box 9"/>
            <p:cNvSpPr txBox="1">
              <a:spLocks noChangeArrowheads="1"/>
            </p:cNvSpPr>
            <p:nvPr/>
          </p:nvSpPr>
          <p:spPr bwMode="auto">
            <a:xfrm>
              <a:off x="3024" y="1920"/>
              <a:ext cx="7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rgbClr val="FF0000"/>
                  </a:solidFill>
                  <a:latin typeface="Verdana" charset="0"/>
                  <a:cs typeface="+mn-cs"/>
                </a:rPr>
                <a:t>TG</a:t>
              </a:r>
              <a:r>
                <a:rPr lang="en-US" sz="1600">
                  <a:latin typeface="Verdana" charset="0"/>
                  <a:cs typeface="+mn-cs"/>
                </a:rPr>
                <a:t>GACTT</a:t>
              </a:r>
            </a:p>
          </p:txBody>
        </p:sp>
        <p:sp>
          <p:nvSpPr>
            <p:cNvPr id="629770" name="Oval 10"/>
            <p:cNvSpPr>
              <a:spLocks noChangeArrowheads="1"/>
            </p:cNvSpPr>
            <p:nvPr/>
          </p:nvSpPr>
          <p:spPr bwMode="auto">
            <a:xfrm>
              <a:off x="2832" y="196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771" name="Line 11"/>
            <p:cNvSpPr>
              <a:spLocks noChangeShapeType="1"/>
            </p:cNvSpPr>
            <p:nvPr/>
          </p:nvSpPr>
          <p:spPr bwMode="auto">
            <a:xfrm flipH="1">
              <a:off x="1680" y="1632"/>
              <a:ext cx="67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72" name="Text Box 12"/>
            <p:cNvSpPr txBox="1">
              <a:spLocks noChangeArrowheads="1"/>
            </p:cNvSpPr>
            <p:nvPr/>
          </p:nvSpPr>
          <p:spPr bwMode="auto">
            <a:xfrm>
              <a:off x="768" y="1920"/>
              <a:ext cx="74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AAG</a:t>
              </a:r>
              <a:r>
                <a:rPr lang="en-US" sz="1600">
                  <a:solidFill>
                    <a:srgbClr val="FF0000"/>
                  </a:solidFill>
                  <a:latin typeface="Verdana" charset="0"/>
                  <a:cs typeface="+mn-cs"/>
                </a:rPr>
                <a:t>G</a:t>
              </a:r>
              <a:r>
                <a:rPr lang="en-US" sz="1600">
                  <a:latin typeface="Verdana" charset="0"/>
                  <a:cs typeface="+mn-cs"/>
                </a:rPr>
                <a:t>C</a:t>
              </a:r>
              <a:r>
                <a:rPr lang="en-US" sz="1600">
                  <a:solidFill>
                    <a:srgbClr val="FF0000"/>
                  </a:solidFill>
                  <a:latin typeface="Verdana" charset="0"/>
                  <a:cs typeface="+mn-cs"/>
                </a:rPr>
                <a:t>C</a:t>
              </a:r>
              <a:r>
                <a:rPr lang="en-US" sz="1600">
                  <a:latin typeface="Verdana" charset="0"/>
                  <a:cs typeface="+mn-cs"/>
                </a:rPr>
                <a:t>T</a:t>
              </a:r>
            </a:p>
          </p:txBody>
        </p:sp>
        <p:sp>
          <p:nvSpPr>
            <p:cNvPr id="629773" name="Oval 13"/>
            <p:cNvSpPr>
              <a:spLocks noChangeArrowheads="1"/>
            </p:cNvSpPr>
            <p:nvPr/>
          </p:nvSpPr>
          <p:spPr bwMode="auto">
            <a:xfrm>
              <a:off x="1632" y="196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32772" name="Group 14"/>
          <p:cNvGrpSpPr>
            <a:grpSpLocks/>
          </p:cNvGrpSpPr>
          <p:nvPr/>
        </p:nvGrpSpPr>
        <p:grpSpPr bwMode="auto">
          <a:xfrm>
            <a:off x="7286625" y="1600200"/>
            <a:ext cx="1471613" cy="3765550"/>
            <a:chOff x="4590" y="1008"/>
            <a:chExt cx="927" cy="2372"/>
          </a:xfrm>
        </p:grpSpPr>
        <p:sp>
          <p:nvSpPr>
            <p:cNvPr id="629775" name="Line 15"/>
            <p:cNvSpPr>
              <a:spLocks noChangeShapeType="1"/>
            </p:cNvSpPr>
            <p:nvPr/>
          </p:nvSpPr>
          <p:spPr bwMode="auto">
            <a:xfrm>
              <a:off x="5280" y="1008"/>
              <a:ext cx="0" cy="2064"/>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76" name="Line 16"/>
            <p:cNvSpPr>
              <a:spLocks noChangeShapeType="1"/>
            </p:cNvSpPr>
            <p:nvPr/>
          </p:nvSpPr>
          <p:spPr bwMode="auto">
            <a:xfrm>
              <a:off x="5136" y="1632"/>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77" name="Line 17"/>
            <p:cNvSpPr>
              <a:spLocks noChangeShapeType="1"/>
            </p:cNvSpPr>
            <p:nvPr/>
          </p:nvSpPr>
          <p:spPr bwMode="auto">
            <a:xfrm>
              <a:off x="5136" y="2016"/>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78" name="Line 18"/>
            <p:cNvSpPr>
              <a:spLocks noChangeShapeType="1"/>
            </p:cNvSpPr>
            <p:nvPr/>
          </p:nvSpPr>
          <p:spPr bwMode="auto">
            <a:xfrm>
              <a:off x="5136" y="2544"/>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79" name="Rectangle 19"/>
            <p:cNvSpPr>
              <a:spLocks noChangeArrowheads="1"/>
            </p:cNvSpPr>
            <p:nvPr/>
          </p:nvSpPr>
          <p:spPr bwMode="auto">
            <a:xfrm>
              <a:off x="4590" y="1420"/>
              <a:ext cx="73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accent2"/>
                  </a:solidFill>
                  <a:latin typeface="Verdana" charset="0"/>
                  <a:cs typeface="+mn-cs"/>
                </a:rPr>
                <a:t>-3 mil yrs</a:t>
              </a:r>
            </a:p>
          </p:txBody>
        </p:sp>
        <p:sp>
          <p:nvSpPr>
            <p:cNvPr id="629780" name="Rectangle 20"/>
            <p:cNvSpPr>
              <a:spLocks noChangeArrowheads="1"/>
            </p:cNvSpPr>
            <p:nvPr/>
          </p:nvSpPr>
          <p:spPr bwMode="auto">
            <a:xfrm>
              <a:off x="4590" y="1804"/>
              <a:ext cx="73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accent2"/>
                  </a:solidFill>
                  <a:latin typeface="Verdana" charset="0"/>
                  <a:cs typeface="+mn-cs"/>
                </a:rPr>
                <a:t>-2 mil yrs</a:t>
              </a:r>
            </a:p>
          </p:txBody>
        </p:sp>
        <p:sp>
          <p:nvSpPr>
            <p:cNvPr id="629781" name="Rectangle 21"/>
            <p:cNvSpPr>
              <a:spLocks noChangeArrowheads="1"/>
            </p:cNvSpPr>
            <p:nvPr/>
          </p:nvSpPr>
          <p:spPr bwMode="auto">
            <a:xfrm>
              <a:off x="4590" y="2332"/>
              <a:ext cx="73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accent2"/>
                  </a:solidFill>
                  <a:latin typeface="Verdana" charset="0"/>
                  <a:cs typeface="+mn-cs"/>
                </a:rPr>
                <a:t>-1 mil yrs</a:t>
              </a:r>
            </a:p>
          </p:txBody>
        </p:sp>
        <p:sp>
          <p:nvSpPr>
            <p:cNvPr id="629782" name="Rectangle 22"/>
            <p:cNvSpPr>
              <a:spLocks noChangeArrowheads="1"/>
            </p:cNvSpPr>
            <p:nvPr/>
          </p:nvSpPr>
          <p:spPr bwMode="auto">
            <a:xfrm>
              <a:off x="5040" y="3168"/>
              <a:ext cx="4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accent2"/>
                  </a:solidFill>
                  <a:latin typeface="Verdana" charset="0"/>
                  <a:cs typeface="+mn-cs"/>
                </a:rPr>
                <a:t>today</a:t>
              </a:r>
            </a:p>
          </p:txBody>
        </p:sp>
      </p:grpSp>
      <p:grpSp>
        <p:nvGrpSpPr>
          <p:cNvPr id="629783" name="Group 23"/>
          <p:cNvGrpSpPr>
            <a:grpSpLocks/>
          </p:cNvGrpSpPr>
          <p:nvPr/>
        </p:nvGrpSpPr>
        <p:grpSpPr bwMode="auto">
          <a:xfrm>
            <a:off x="627063" y="3048000"/>
            <a:ext cx="6242050" cy="1143000"/>
            <a:chOff x="395" y="1920"/>
            <a:chExt cx="3932" cy="720"/>
          </a:xfrm>
        </p:grpSpPr>
        <p:sp>
          <p:nvSpPr>
            <p:cNvPr id="629784" name="Oval 24"/>
            <p:cNvSpPr>
              <a:spLocks noChangeArrowheads="1"/>
            </p:cNvSpPr>
            <p:nvPr/>
          </p:nvSpPr>
          <p:spPr bwMode="auto">
            <a:xfrm>
              <a:off x="2064" y="250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785" name="Line 25"/>
            <p:cNvSpPr>
              <a:spLocks noChangeShapeType="1"/>
            </p:cNvSpPr>
            <p:nvPr/>
          </p:nvSpPr>
          <p:spPr bwMode="auto">
            <a:xfrm flipH="1">
              <a:off x="1296" y="2016"/>
              <a:ext cx="384"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86" name="Line 26"/>
            <p:cNvSpPr>
              <a:spLocks noChangeShapeType="1"/>
            </p:cNvSpPr>
            <p:nvPr/>
          </p:nvSpPr>
          <p:spPr bwMode="auto">
            <a:xfrm>
              <a:off x="1680" y="2016"/>
              <a:ext cx="432"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87" name="Text Box 27"/>
            <p:cNvSpPr txBox="1">
              <a:spLocks noChangeArrowheads="1"/>
            </p:cNvSpPr>
            <p:nvPr/>
          </p:nvSpPr>
          <p:spPr bwMode="auto">
            <a:xfrm>
              <a:off x="395" y="2428"/>
              <a:ext cx="7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a:t>
              </a:r>
              <a:r>
                <a:rPr lang="en-US" sz="1600">
                  <a:solidFill>
                    <a:srgbClr val="FF0000"/>
                  </a:solidFill>
                  <a:latin typeface="Verdana" charset="0"/>
                  <a:cs typeface="+mn-cs"/>
                </a:rPr>
                <a:t>G</a:t>
              </a:r>
              <a:r>
                <a:rPr lang="en-US" sz="1600">
                  <a:latin typeface="Verdana" charset="0"/>
                  <a:cs typeface="+mn-cs"/>
                </a:rPr>
                <a:t>GGC</a:t>
              </a:r>
              <a:r>
                <a:rPr lang="en-US" sz="1600">
                  <a:solidFill>
                    <a:srgbClr val="FF0000"/>
                  </a:solidFill>
                  <a:latin typeface="Verdana" charset="0"/>
                  <a:cs typeface="+mn-cs"/>
                </a:rPr>
                <a:t>A</a:t>
              </a:r>
              <a:r>
                <a:rPr lang="en-US" sz="1600">
                  <a:latin typeface="Verdana" charset="0"/>
                  <a:cs typeface="+mn-cs"/>
                </a:rPr>
                <a:t>T</a:t>
              </a:r>
            </a:p>
          </p:txBody>
        </p:sp>
        <p:sp>
          <p:nvSpPr>
            <p:cNvPr id="629788" name="Text Box 28"/>
            <p:cNvSpPr txBox="1">
              <a:spLocks noChangeArrowheads="1"/>
            </p:cNvSpPr>
            <p:nvPr/>
          </p:nvSpPr>
          <p:spPr bwMode="auto">
            <a:xfrm>
              <a:off x="2256" y="2428"/>
              <a:ext cx="72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rgbClr val="FF0000"/>
                  </a:solidFill>
                  <a:latin typeface="Verdana" charset="0"/>
                  <a:cs typeface="+mn-cs"/>
                </a:rPr>
                <a:t>T</a:t>
              </a:r>
              <a:r>
                <a:rPr lang="en-US" sz="1600">
                  <a:latin typeface="Verdana" charset="0"/>
                  <a:cs typeface="+mn-cs"/>
                </a:rPr>
                <a:t>AG</a:t>
              </a:r>
              <a:r>
                <a:rPr lang="en-US" sz="1600">
                  <a:solidFill>
                    <a:srgbClr val="FF0000"/>
                  </a:solidFill>
                  <a:latin typeface="Verdana" charset="0"/>
                  <a:cs typeface="+mn-cs"/>
                </a:rPr>
                <a:t>C</a:t>
              </a:r>
              <a:r>
                <a:rPr lang="en-US" sz="1600">
                  <a:latin typeface="Verdana" charset="0"/>
                  <a:cs typeface="+mn-cs"/>
                </a:rPr>
                <a:t>CCT</a:t>
              </a:r>
            </a:p>
          </p:txBody>
        </p:sp>
        <p:sp>
          <p:nvSpPr>
            <p:cNvPr id="629789" name="Line 29"/>
            <p:cNvSpPr>
              <a:spLocks noChangeShapeType="1"/>
            </p:cNvSpPr>
            <p:nvPr/>
          </p:nvSpPr>
          <p:spPr bwMode="auto">
            <a:xfrm>
              <a:off x="2880" y="2016"/>
              <a:ext cx="57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90" name="Text Box 30"/>
            <p:cNvSpPr txBox="1">
              <a:spLocks noChangeArrowheads="1"/>
            </p:cNvSpPr>
            <p:nvPr/>
          </p:nvSpPr>
          <p:spPr bwMode="auto">
            <a:xfrm>
              <a:off x="3600" y="2428"/>
              <a:ext cx="7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rgbClr val="FF0000"/>
                  </a:solidFill>
                  <a:latin typeface="Verdana" charset="0"/>
                  <a:cs typeface="+mn-cs"/>
                </a:rPr>
                <a:t>A</a:t>
              </a:r>
              <a:r>
                <a:rPr lang="en-US" sz="1600">
                  <a:latin typeface="Verdana" charset="0"/>
                  <a:cs typeface="+mn-cs"/>
                </a:rPr>
                <a:t>G</a:t>
              </a:r>
              <a:r>
                <a:rPr lang="en-US" sz="1600">
                  <a:solidFill>
                    <a:srgbClr val="FF0000"/>
                  </a:solidFill>
                  <a:latin typeface="Verdana" charset="0"/>
                  <a:cs typeface="+mn-cs"/>
                </a:rPr>
                <a:t>C</a:t>
              </a:r>
              <a:r>
                <a:rPr lang="en-US" sz="1600">
                  <a:latin typeface="Verdana" charset="0"/>
                  <a:cs typeface="+mn-cs"/>
                </a:rPr>
                <a:t>ACTT</a:t>
              </a:r>
            </a:p>
          </p:txBody>
        </p:sp>
        <p:sp>
          <p:nvSpPr>
            <p:cNvPr id="629791" name="Oval 31"/>
            <p:cNvSpPr>
              <a:spLocks noChangeArrowheads="1"/>
            </p:cNvSpPr>
            <p:nvPr/>
          </p:nvSpPr>
          <p:spPr bwMode="auto">
            <a:xfrm>
              <a:off x="3408" y="250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792" name="Oval 32"/>
            <p:cNvSpPr>
              <a:spLocks noChangeArrowheads="1"/>
            </p:cNvSpPr>
            <p:nvPr/>
          </p:nvSpPr>
          <p:spPr bwMode="auto">
            <a:xfrm>
              <a:off x="1200" y="250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793" name="Rectangle 33"/>
            <p:cNvSpPr>
              <a:spLocks noChangeArrowheads="1"/>
            </p:cNvSpPr>
            <p:nvPr/>
          </p:nvSpPr>
          <p:spPr bwMode="auto">
            <a:xfrm>
              <a:off x="768" y="1920"/>
              <a:ext cx="74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AAGGCCT</a:t>
              </a:r>
            </a:p>
          </p:txBody>
        </p:sp>
        <p:sp>
          <p:nvSpPr>
            <p:cNvPr id="629794" name="Rectangle 34"/>
            <p:cNvSpPr>
              <a:spLocks noChangeArrowheads="1"/>
            </p:cNvSpPr>
            <p:nvPr/>
          </p:nvSpPr>
          <p:spPr bwMode="auto">
            <a:xfrm>
              <a:off x="3024" y="1920"/>
              <a:ext cx="7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TGGACTT</a:t>
              </a:r>
            </a:p>
          </p:txBody>
        </p:sp>
      </p:grpSp>
      <p:grpSp>
        <p:nvGrpSpPr>
          <p:cNvPr id="629795" name="Group 35"/>
          <p:cNvGrpSpPr>
            <a:grpSpLocks/>
          </p:cNvGrpSpPr>
          <p:nvPr/>
        </p:nvGrpSpPr>
        <p:grpSpPr bwMode="auto">
          <a:xfrm>
            <a:off x="627063" y="3854450"/>
            <a:ext cx="6565900" cy="1562100"/>
            <a:chOff x="395" y="2428"/>
            <a:chExt cx="4136" cy="984"/>
          </a:xfrm>
        </p:grpSpPr>
        <p:sp>
          <p:nvSpPr>
            <p:cNvPr id="629796" name="Line 36"/>
            <p:cNvSpPr>
              <a:spLocks noChangeShapeType="1"/>
            </p:cNvSpPr>
            <p:nvPr/>
          </p:nvSpPr>
          <p:spPr bwMode="auto">
            <a:xfrm>
              <a:off x="2112" y="2544"/>
              <a:ext cx="384"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97" name="Line 37"/>
            <p:cNvSpPr>
              <a:spLocks noChangeShapeType="1"/>
            </p:cNvSpPr>
            <p:nvPr/>
          </p:nvSpPr>
          <p:spPr bwMode="auto">
            <a:xfrm rot="-5400000">
              <a:off x="1632" y="2592"/>
              <a:ext cx="528"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98" name="Line 38"/>
            <p:cNvSpPr>
              <a:spLocks noChangeShapeType="1"/>
            </p:cNvSpPr>
            <p:nvPr/>
          </p:nvSpPr>
          <p:spPr bwMode="auto">
            <a:xfrm rot="-5400000">
              <a:off x="3120" y="2736"/>
              <a:ext cx="528"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99" name="Text Box 39"/>
            <p:cNvSpPr txBox="1">
              <a:spLocks noChangeArrowheads="1"/>
            </p:cNvSpPr>
            <p:nvPr/>
          </p:nvSpPr>
          <p:spPr bwMode="auto">
            <a:xfrm>
              <a:off x="1296" y="3200"/>
              <a:ext cx="73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TAGCCC</a:t>
              </a:r>
              <a:r>
                <a:rPr lang="en-US" sz="1600">
                  <a:solidFill>
                    <a:srgbClr val="FF0000"/>
                  </a:solidFill>
                  <a:latin typeface="Verdana" charset="0"/>
                  <a:cs typeface="+mn-cs"/>
                </a:rPr>
                <a:t>A</a:t>
              </a:r>
            </a:p>
          </p:txBody>
        </p:sp>
        <p:sp>
          <p:nvSpPr>
            <p:cNvPr id="629800" name="Text Box 40"/>
            <p:cNvSpPr txBox="1">
              <a:spLocks noChangeArrowheads="1"/>
            </p:cNvSpPr>
            <p:nvPr/>
          </p:nvSpPr>
          <p:spPr bwMode="auto">
            <a:xfrm>
              <a:off x="2160" y="3200"/>
              <a:ext cx="7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TAG</a:t>
              </a:r>
              <a:r>
                <a:rPr lang="en-US" sz="1600">
                  <a:solidFill>
                    <a:srgbClr val="FF0000"/>
                  </a:solidFill>
                  <a:latin typeface="Verdana" charset="0"/>
                  <a:cs typeface="+mn-cs"/>
                </a:rPr>
                <a:t>A</a:t>
              </a:r>
              <a:r>
                <a:rPr lang="en-US" sz="1600">
                  <a:latin typeface="Verdana" charset="0"/>
                  <a:cs typeface="+mn-cs"/>
                </a:rPr>
                <a:t>C</a:t>
              </a:r>
              <a:r>
                <a:rPr lang="en-US" sz="1600">
                  <a:solidFill>
                    <a:srgbClr val="FF0000"/>
                  </a:solidFill>
                  <a:latin typeface="Verdana" charset="0"/>
                  <a:cs typeface="+mn-cs"/>
                </a:rPr>
                <a:t>T</a:t>
              </a:r>
              <a:r>
                <a:rPr lang="en-US" sz="1600">
                  <a:latin typeface="Verdana" charset="0"/>
                  <a:cs typeface="+mn-cs"/>
                </a:rPr>
                <a:t>T</a:t>
              </a:r>
            </a:p>
          </p:txBody>
        </p:sp>
        <p:sp>
          <p:nvSpPr>
            <p:cNvPr id="629801" name="Text Box 41"/>
            <p:cNvSpPr txBox="1">
              <a:spLocks noChangeArrowheads="1"/>
            </p:cNvSpPr>
            <p:nvPr/>
          </p:nvSpPr>
          <p:spPr bwMode="auto">
            <a:xfrm>
              <a:off x="3792" y="3200"/>
              <a:ext cx="7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AGC</a:t>
              </a:r>
              <a:r>
                <a:rPr lang="en-US" sz="1600">
                  <a:solidFill>
                    <a:srgbClr val="FF0000"/>
                  </a:solidFill>
                  <a:latin typeface="Verdana" charset="0"/>
                  <a:cs typeface="+mn-cs"/>
                </a:rPr>
                <a:t>G</a:t>
              </a:r>
              <a:r>
                <a:rPr lang="en-US" sz="1600">
                  <a:latin typeface="Verdana" charset="0"/>
                  <a:cs typeface="+mn-cs"/>
                </a:rPr>
                <a:t>CTT</a:t>
              </a:r>
            </a:p>
          </p:txBody>
        </p:sp>
        <p:sp>
          <p:nvSpPr>
            <p:cNvPr id="629802" name="Text Box 42"/>
            <p:cNvSpPr txBox="1">
              <a:spLocks noChangeArrowheads="1"/>
            </p:cNvSpPr>
            <p:nvPr/>
          </p:nvSpPr>
          <p:spPr bwMode="auto">
            <a:xfrm>
              <a:off x="2976" y="3200"/>
              <a:ext cx="7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AGCAC</a:t>
              </a:r>
              <a:r>
                <a:rPr lang="en-US" sz="1600">
                  <a:solidFill>
                    <a:srgbClr val="FF0000"/>
                  </a:solidFill>
                  <a:latin typeface="Verdana" charset="0"/>
                  <a:cs typeface="+mn-cs"/>
                </a:rPr>
                <a:t>AA</a:t>
              </a:r>
            </a:p>
          </p:txBody>
        </p:sp>
        <p:sp>
          <p:nvSpPr>
            <p:cNvPr id="629803" name="Line 43"/>
            <p:cNvSpPr>
              <a:spLocks noChangeShapeType="1"/>
            </p:cNvSpPr>
            <p:nvPr/>
          </p:nvSpPr>
          <p:spPr bwMode="auto">
            <a:xfrm rot="5400000" flipH="1">
              <a:off x="3552" y="2448"/>
              <a:ext cx="528" cy="7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04" name="Line 44"/>
            <p:cNvSpPr>
              <a:spLocks noChangeShapeType="1"/>
            </p:cNvSpPr>
            <p:nvPr/>
          </p:nvSpPr>
          <p:spPr bwMode="auto">
            <a:xfrm rot="-5400000">
              <a:off x="768" y="2544"/>
              <a:ext cx="576"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05" name="Oval 45"/>
            <p:cNvSpPr>
              <a:spLocks noChangeArrowheads="1"/>
            </p:cNvSpPr>
            <p:nvPr/>
          </p:nvSpPr>
          <p:spPr bwMode="auto">
            <a:xfrm>
              <a:off x="76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06" name="Oval 46"/>
            <p:cNvSpPr>
              <a:spLocks noChangeArrowheads="1"/>
            </p:cNvSpPr>
            <p:nvPr/>
          </p:nvSpPr>
          <p:spPr bwMode="auto">
            <a:xfrm>
              <a:off x="160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07" name="Oval 47"/>
            <p:cNvSpPr>
              <a:spLocks noChangeArrowheads="1"/>
            </p:cNvSpPr>
            <p:nvPr/>
          </p:nvSpPr>
          <p:spPr bwMode="auto">
            <a:xfrm>
              <a:off x="244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08" name="Oval 48"/>
            <p:cNvSpPr>
              <a:spLocks noChangeArrowheads="1"/>
            </p:cNvSpPr>
            <p:nvPr/>
          </p:nvSpPr>
          <p:spPr bwMode="auto">
            <a:xfrm>
              <a:off x="3264"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09" name="Oval 49"/>
            <p:cNvSpPr>
              <a:spLocks noChangeArrowheads="1"/>
            </p:cNvSpPr>
            <p:nvPr/>
          </p:nvSpPr>
          <p:spPr bwMode="auto">
            <a:xfrm>
              <a:off x="412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10" name="Text Box 50"/>
            <p:cNvSpPr txBox="1">
              <a:spLocks noChangeArrowheads="1"/>
            </p:cNvSpPr>
            <p:nvPr/>
          </p:nvSpPr>
          <p:spPr bwMode="auto">
            <a:xfrm>
              <a:off x="443" y="3200"/>
              <a:ext cx="7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AGGGCAT</a:t>
              </a:r>
            </a:p>
          </p:txBody>
        </p:sp>
        <p:sp>
          <p:nvSpPr>
            <p:cNvPr id="629811" name="Rectangle 51"/>
            <p:cNvSpPr>
              <a:spLocks noChangeArrowheads="1"/>
            </p:cNvSpPr>
            <p:nvPr/>
          </p:nvSpPr>
          <p:spPr bwMode="auto">
            <a:xfrm>
              <a:off x="395" y="2428"/>
              <a:ext cx="7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AGGGCAT</a:t>
              </a:r>
            </a:p>
          </p:txBody>
        </p:sp>
        <p:sp>
          <p:nvSpPr>
            <p:cNvPr id="629812" name="Rectangle 52"/>
            <p:cNvSpPr>
              <a:spLocks noChangeArrowheads="1"/>
            </p:cNvSpPr>
            <p:nvPr/>
          </p:nvSpPr>
          <p:spPr bwMode="auto">
            <a:xfrm>
              <a:off x="2256" y="2428"/>
              <a:ext cx="72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TAGCCCT</a:t>
              </a:r>
            </a:p>
          </p:txBody>
        </p:sp>
        <p:sp>
          <p:nvSpPr>
            <p:cNvPr id="629813" name="Rectangle 53"/>
            <p:cNvSpPr>
              <a:spLocks noChangeArrowheads="1"/>
            </p:cNvSpPr>
            <p:nvPr/>
          </p:nvSpPr>
          <p:spPr bwMode="auto">
            <a:xfrm>
              <a:off x="3600" y="2428"/>
              <a:ext cx="7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AGCACTT</a:t>
              </a:r>
            </a:p>
          </p:txBody>
        </p:sp>
      </p:grpSp>
      <p:grpSp>
        <p:nvGrpSpPr>
          <p:cNvPr id="629814" name="Group 54"/>
          <p:cNvGrpSpPr>
            <a:grpSpLocks/>
          </p:cNvGrpSpPr>
          <p:nvPr/>
        </p:nvGrpSpPr>
        <p:grpSpPr bwMode="auto">
          <a:xfrm>
            <a:off x="628650" y="2057400"/>
            <a:ext cx="6565900" cy="3352800"/>
            <a:chOff x="395" y="1296"/>
            <a:chExt cx="4136" cy="2112"/>
          </a:xfrm>
        </p:grpSpPr>
        <p:grpSp>
          <p:nvGrpSpPr>
            <p:cNvPr id="32776" name="Group 55"/>
            <p:cNvGrpSpPr>
              <a:grpSpLocks/>
            </p:cNvGrpSpPr>
            <p:nvPr/>
          </p:nvGrpSpPr>
          <p:grpSpPr bwMode="auto">
            <a:xfrm>
              <a:off x="395" y="1296"/>
              <a:ext cx="4136" cy="2112"/>
              <a:chOff x="395" y="1296"/>
              <a:chExt cx="4136" cy="2112"/>
            </a:xfrm>
          </p:grpSpPr>
          <p:grpSp>
            <p:nvGrpSpPr>
              <p:cNvPr id="32782" name="Group 56"/>
              <p:cNvGrpSpPr>
                <a:grpSpLocks/>
              </p:cNvGrpSpPr>
              <p:nvPr/>
            </p:nvGrpSpPr>
            <p:grpSpPr bwMode="auto">
              <a:xfrm>
                <a:off x="395" y="1296"/>
                <a:ext cx="3932" cy="1776"/>
                <a:chOff x="395" y="1296"/>
                <a:chExt cx="3932" cy="1776"/>
              </a:xfrm>
            </p:grpSpPr>
            <p:sp>
              <p:nvSpPr>
                <p:cNvPr id="629817" name="Text Box 57"/>
                <p:cNvSpPr txBox="1">
                  <a:spLocks noChangeArrowheads="1"/>
                </p:cNvSpPr>
                <p:nvPr/>
              </p:nvSpPr>
              <p:spPr bwMode="auto">
                <a:xfrm>
                  <a:off x="2496" y="1488"/>
                  <a:ext cx="7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AAGACTT</a:t>
                  </a:r>
                </a:p>
              </p:txBody>
            </p:sp>
            <p:sp>
              <p:nvSpPr>
                <p:cNvPr id="629818" name="Line 58"/>
                <p:cNvSpPr>
                  <a:spLocks noChangeShapeType="1"/>
                </p:cNvSpPr>
                <p:nvPr/>
              </p:nvSpPr>
              <p:spPr bwMode="auto">
                <a:xfrm flipH="1">
                  <a:off x="2352" y="1296"/>
                  <a:ext cx="0" cy="336"/>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19" name="Oval 59"/>
                <p:cNvSpPr>
                  <a:spLocks noChangeArrowheads="1"/>
                </p:cNvSpPr>
                <p:nvPr/>
              </p:nvSpPr>
              <p:spPr bwMode="auto">
                <a:xfrm>
                  <a:off x="2304" y="1584"/>
                  <a:ext cx="96" cy="96"/>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20" name="Line 60"/>
                <p:cNvSpPr>
                  <a:spLocks noChangeShapeType="1"/>
                </p:cNvSpPr>
                <p:nvPr/>
              </p:nvSpPr>
              <p:spPr bwMode="auto">
                <a:xfrm>
                  <a:off x="2352" y="1632"/>
                  <a:ext cx="528" cy="384"/>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21" name="Text Box 61"/>
                <p:cNvSpPr txBox="1">
                  <a:spLocks noChangeArrowheads="1"/>
                </p:cNvSpPr>
                <p:nvPr/>
              </p:nvSpPr>
              <p:spPr bwMode="auto">
                <a:xfrm>
                  <a:off x="3024" y="1920"/>
                  <a:ext cx="7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TGGACTT</a:t>
                  </a:r>
                </a:p>
              </p:txBody>
            </p:sp>
            <p:sp>
              <p:nvSpPr>
                <p:cNvPr id="629822" name="Oval 62"/>
                <p:cNvSpPr>
                  <a:spLocks noChangeArrowheads="1"/>
                </p:cNvSpPr>
                <p:nvPr/>
              </p:nvSpPr>
              <p:spPr bwMode="auto">
                <a:xfrm>
                  <a:off x="2832" y="1968"/>
                  <a:ext cx="96" cy="96"/>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23" name="Line 63"/>
                <p:cNvSpPr>
                  <a:spLocks noChangeShapeType="1"/>
                </p:cNvSpPr>
                <p:nvPr/>
              </p:nvSpPr>
              <p:spPr bwMode="auto">
                <a:xfrm flipH="1">
                  <a:off x="1680" y="1632"/>
                  <a:ext cx="672" cy="384"/>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24" name="Text Box 64"/>
                <p:cNvSpPr txBox="1">
                  <a:spLocks noChangeArrowheads="1"/>
                </p:cNvSpPr>
                <p:nvPr/>
              </p:nvSpPr>
              <p:spPr bwMode="auto">
                <a:xfrm>
                  <a:off x="768" y="1920"/>
                  <a:ext cx="74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AAGGCCT</a:t>
                  </a:r>
                </a:p>
              </p:txBody>
            </p:sp>
            <p:sp>
              <p:nvSpPr>
                <p:cNvPr id="629825" name="Oval 65"/>
                <p:cNvSpPr>
                  <a:spLocks noChangeArrowheads="1"/>
                </p:cNvSpPr>
                <p:nvPr/>
              </p:nvSpPr>
              <p:spPr bwMode="auto">
                <a:xfrm>
                  <a:off x="1632" y="1968"/>
                  <a:ext cx="96" cy="96"/>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26" name="Oval 66"/>
                <p:cNvSpPr>
                  <a:spLocks noChangeArrowheads="1"/>
                </p:cNvSpPr>
                <p:nvPr/>
              </p:nvSpPr>
              <p:spPr bwMode="auto">
                <a:xfrm>
                  <a:off x="2064" y="2506"/>
                  <a:ext cx="96" cy="96"/>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27" name="Line 67"/>
                <p:cNvSpPr>
                  <a:spLocks noChangeShapeType="1"/>
                </p:cNvSpPr>
                <p:nvPr/>
              </p:nvSpPr>
              <p:spPr bwMode="auto">
                <a:xfrm flipH="1">
                  <a:off x="1296" y="2016"/>
                  <a:ext cx="384" cy="48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28" name="Line 68"/>
                <p:cNvSpPr>
                  <a:spLocks noChangeShapeType="1"/>
                </p:cNvSpPr>
                <p:nvPr/>
              </p:nvSpPr>
              <p:spPr bwMode="auto">
                <a:xfrm>
                  <a:off x="1680" y="2016"/>
                  <a:ext cx="432" cy="52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29" name="Text Box 69"/>
                <p:cNvSpPr txBox="1">
                  <a:spLocks noChangeArrowheads="1"/>
                </p:cNvSpPr>
                <p:nvPr/>
              </p:nvSpPr>
              <p:spPr bwMode="auto">
                <a:xfrm>
                  <a:off x="395" y="2428"/>
                  <a:ext cx="7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AGGGCAT</a:t>
                  </a:r>
                </a:p>
              </p:txBody>
            </p:sp>
            <p:sp>
              <p:nvSpPr>
                <p:cNvPr id="629830" name="Text Box 70"/>
                <p:cNvSpPr txBox="1">
                  <a:spLocks noChangeArrowheads="1"/>
                </p:cNvSpPr>
                <p:nvPr/>
              </p:nvSpPr>
              <p:spPr bwMode="auto">
                <a:xfrm>
                  <a:off x="2256" y="2428"/>
                  <a:ext cx="72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TAGCCCT</a:t>
                  </a:r>
                </a:p>
              </p:txBody>
            </p:sp>
            <p:sp>
              <p:nvSpPr>
                <p:cNvPr id="629831" name="Line 71"/>
                <p:cNvSpPr>
                  <a:spLocks noChangeShapeType="1"/>
                </p:cNvSpPr>
                <p:nvPr/>
              </p:nvSpPr>
              <p:spPr bwMode="auto">
                <a:xfrm>
                  <a:off x="2880" y="2016"/>
                  <a:ext cx="576" cy="52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32" name="Text Box 72"/>
                <p:cNvSpPr txBox="1">
                  <a:spLocks noChangeArrowheads="1"/>
                </p:cNvSpPr>
                <p:nvPr/>
              </p:nvSpPr>
              <p:spPr bwMode="auto">
                <a:xfrm>
                  <a:off x="3600" y="2428"/>
                  <a:ext cx="7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AGCACTT</a:t>
                  </a:r>
                </a:p>
              </p:txBody>
            </p:sp>
            <p:sp>
              <p:nvSpPr>
                <p:cNvPr id="629833" name="Oval 73"/>
                <p:cNvSpPr>
                  <a:spLocks noChangeArrowheads="1"/>
                </p:cNvSpPr>
                <p:nvPr/>
              </p:nvSpPr>
              <p:spPr bwMode="auto">
                <a:xfrm>
                  <a:off x="3408" y="2506"/>
                  <a:ext cx="96" cy="96"/>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34" name="Oval 74"/>
                <p:cNvSpPr>
                  <a:spLocks noChangeArrowheads="1"/>
                </p:cNvSpPr>
                <p:nvPr/>
              </p:nvSpPr>
              <p:spPr bwMode="auto">
                <a:xfrm>
                  <a:off x="1200" y="2506"/>
                  <a:ext cx="96" cy="96"/>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35" name="Rectangle 75"/>
                <p:cNvSpPr>
                  <a:spLocks noChangeArrowheads="1"/>
                </p:cNvSpPr>
                <p:nvPr/>
              </p:nvSpPr>
              <p:spPr bwMode="auto">
                <a:xfrm>
                  <a:off x="768" y="1920"/>
                  <a:ext cx="74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AAGGCCT</a:t>
                  </a:r>
                </a:p>
              </p:txBody>
            </p:sp>
            <p:sp>
              <p:nvSpPr>
                <p:cNvPr id="629836" name="Rectangle 76"/>
                <p:cNvSpPr>
                  <a:spLocks noChangeArrowheads="1"/>
                </p:cNvSpPr>
                <p:nvPr/>
              </p:nvSpPr>
              <p:spPr bwMode="auto">
                <a:xfrm>
                  <a:off x="3024" y="1920"/>
                  <a:ext cx="7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TGGACTT</a:t>
                  </a:r>
                </a:p>
              </p:txBody>
            </p:sp>
            <p:sp>
              <p:nvSpPr>
                <p:cNvPr id="629837" name="Line 77"/>
                <p:cNvSpPr>
                  <a:spLocks noChangeShapeType="1"/>
                </p:cNvSpPr>
                <p:nvPr/>
              </p:nvSpPr>
              <p:spPr bwMode="auto">
                <a:xfrm>
                  <a:off x="2112" y="2544"/>
                  <a:ext cx="384" cy="52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38" name="Line 78"/>
                <p:cNvSpPr>
                  <a:spLocks noChangeShapeType="1"/>
                </p:cNvSpPr>
                <p:nvPr/>
              </p:nvSpPr>
              <p:spPr bwMode="auto">
                <a:xfrm rot="-5400000">
                  <a:off x="1632" y="2592"/>
                  <a:ext cx="528" cy="43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39" name="Line 79"/>
                <p:cNvSpPr>
                  <a:spLocks noChangeShapeType="1"/>
                </p:cNvSpPr>
                <p:nvPr/>
              </p:nvSpPr>
              <p:spPr bwMode="auto">
                <a:xfrm rot="-5400000">
                  <a:off x="3120" y="2736"/>
                  <a:ext cx="528" cy="144"/>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40" name="Line 80"/>
                <p:cNvSpPr>
                  <a:spLocks noChangeShapeType="1"/>
                </p:cNvSpPr>
                <p:nvPr/>
              </p:nvSpPr>
              <p:spPr bwMode="auto">
                <a:xfrm rot="5400000" flipH="1">
                  <a:off x="3552" y="2448"/>
                  <a:ext cx="528" cy="72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41" name="Line 81"/>
                <p:cNvSpPr>
                  <a:spLocks noChangeShapeType="1"/>
                </p:cNvSpPr>
                <p:nvPr/>
              </p:nvSpPr>
              <p:spPr bwMode="auto">
                <a:xfrm rot="-5400000">
                  <a:off x="768" y="2544"/>
                  <a:ext cx="576" cy="48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grpSp>
          <p:sp>
            <p:nvSpPr>
              <p:cNvPr id="629842" name="Rectangle 82"/>
              <p:cNvSpPr>
                <a:spLocks noChangeArrowheads="1"/>
              </p:cNvSpPr>
              <p:nvPr/>
            </p:nvSpPr>
            <p:spPr bwMode="auto">
              <a:xfrm>
                <a:off x="3792" y="3196"/>
                <a:ext cx="7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AGCGCTT</a:t>
                </a:r>
              </a:p>
            </p:txBody>
          </p:sp>
          <p:sp>
            <p:nvSpPr>
              <p:cNvPr id="629843" name="Rectangle 83"/>
              <p:cNvSpPr>
                <a:spLocks noChangeArrowheads="1"/>
              </p:cNvSpPr>
              <p:nvPr/>
            </p:nvSpPr>
            <p:spPr bwMode="auto">
              <a:xfrm>
                <a:off x="2976" y="3196"/>
                <a:ext cx="7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AGCACAA</a:t>
                </a:r>
              </a:p>
            </p:txBody>
          </p:sp>
          <p:sp>
            <p:nvSpPr>
              <p:cNvPr id="629844" name="Rectangle 84"/>
              <p:cNvSpPr>
                <a:spLocks noChangeArrowheads="1"/>
              </p:cNvSpPr>
              <p:nvPr/>
            </p:nvSpPr>
            <p:spPr bwMode="auto">
              <a:xfrm>
                <a:off x="2160" y="3196"/>
                <a:ext cx="7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TAGACTT</a:t>
                </a:r>
              </a:p>
            </p:txBody>
          </p:sp>
          <p:sp>
            <p:nvSpPr>
              <p:cNvPr id="629845" name="Rectangle 85"/>
              <p:cNvSpPr>
                <a:spLocks noChangeArrowheads="1"/>
              </p:cNvSpPr>
              <p:nvPr/>
            </p:nvSpPr>
            <p:spPr bwMode="auto">
              <a:xfrm>
                <a:off x="1296" y="3196"/>
                <a:ext cx="73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TAGCCCA</a:t>
                </a:r>
              </a:p>
            </p:txBody>
          </p:sp>
          <p:sp>
            <p:nvSpPr>
              <p:cNvPr id="629846" name="Rectangle 86"/>
              <p:cNvSpPr>
                <a:spLocks noChangeArrowheads="1"/>
              </p:cNvSpPr>
              <p:nvPr/>
            </p:nvSpPr>
            <p:spPr bwMode="auto">
              <a:xfrm>
                <a:off x="443" y="3196"/>
                <a:ext cx="7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AGGGCAT</a:t>
                </a:r>
              </a:p>
            </p:txBody>
          </p:sp>
        </p:grpSp>
        <p:sp>
          <p:nvSpPr>
            <p:cNvPr id="629847" name="Oval 87"/>
            <p:cNvSpPr>
              <a:spLocks noChangeArrowheads="1"/>
            </p:cNvSpPr>
            <p:nvPr/>
          </p:nvSpPr>
          <p:spPr bwMode="auto">
            <a:xfrm>
              <a:off x="76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48" name="Oval 88"/>
            <p:cNvSpPr>
              <a:spLocks noChangeArrowheads="1"/>
            </p:cNvSpPr>
            <p:nvPr/>
          </p:nvSpPr>
          <p:spPr bwMode="auto">
            <a:xfrm>
              <a:off x="160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49" name="Oval 89"/>
            <p:cNvSpPr>
              <a:spLocks noChangeArrowheads="1"/>
            </p:cNvSpPr>
            <p:nvPr/>
          </p:nvSpPr>
          <p:spPr bwMode="auto">
            <a:xfrm>
              <a:off x="244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50" name="Oval 90"/>
            <p:cNvSpPr>
              <a:spLocks noChangeArrowheads="1"/>
            </p:cNvSpPr>
            <p:nvPr/>
          </p:nvSpPr>
          <p:spPr bwMode="auto">
            <a:xfrm>
              <a:off x="3264"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51" name="Oval 91"/>
            <p:cNvSpPr>
              <a:spLocks noChangeArrowheads="1"/>
            </p:cNvSpPr>
            <p:nvPr/>
          </p:nvSpPr>
          <p:spPr bwMode="auto">
            <a:xfrm>
              <a:off x="412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Tree>
    <p:extLst>
      <p:ext uri="{BB962C8B-B14F-4D97-AF65-F5344CB8AC3E}">
        <p14:creationId xmlns:p14="http://schemas.microsoft.com/office/powerpoint/2010/main" val="2608366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297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297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297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29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1219200"/>
            <a:ext cx="8153400" cy="4648200"/>
          </a:xfrm>
        </p:spPr>
        <p:txBody>
          <a:bodyPr/>
          <a:lstStyle/>
          <a:p>
            <a:pPr algn="ctr">
              <a:lnSpc>
                <a:spcPct val="100000"/>
              </a:lnSpc>
            </a:pPr>
            <a:r>
              <a:rPr lang="en-US" altLang="en-US" sz="8000" dirty="0" smtClean="0">
                <a:latin typeface="Calibri" panose="020F0502020204030204" pitchFamily="34" charset="0"/>
                <a:cs typeface="Calibri" panose="020F0502020204030204" pitchFamily="34" charset="0"/>
              </a:rPr>
              <a:t>It’</a:t>
            </a:r>
            <a:r>
              <a:rPr lang="en-US" altLang="ja-JP" sz="8000" dirty="0" smtClean="0">
                <a:latin typeface="Calibri" panose="020F0502020204030204" pitchFamily="34" charset="0"/>
                <a:cs typeface="Calibri" panose="020F0502020204030204" pitchFamily="34" charset="0"/>
              </a:rPr>
              <a:t>s a Top 5 National Ranking Program</a:t>
            </a:r>
            <a:endParaRPr lang="en-US" altLang="en-US" sz="8000" dirty="0" smtClean="0">
              <a:latin typeface="Calibri" panose="020F0502020204030204" pitchFamily="34" charset="0"/>
              <a:cs typeface="Calibri" panose="020F0502020204030204" pitchFamily="34" charset="0"/>
            </a:endParaRPr>
          </a:p>
        </p:txBody>
      </p:sp>
      <p:pic>
        <p:nvPicPr>
          <p:cNvPr id="2048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17573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76200" y="762000"/>
            <a:ext cx="9067800" cy="685800"/>
          </a:xfrm>
        </p:spPr>
        <p:txBody>
          <a:bodyPr>
            <a:normAutofit fontScale="90000"/>
          </a:bodyPr>
          <a:lstStyle/>
          <a:p>
            <a:r>
              <a:rPr lang="en-US" altLang="en-US" sz="4400" smtClean="0">
                <a:latin typeface="Calibri" panose="020F0502020204030204" pitchFamily="34" charset="0"/>
                <a:cs typeface="Calibri" panose="020F0502020204030204" pitchFamily="34" charset="0"/>
              </a:rPr>
              <a:t>And Many Research Area Disciplines</a:t>
            </a:r>
          </a:p>
        </p:txBody>
      </p:sp>
      <p:sp>
        <p:nvSpPr>
          <p:cNvPr id="25603" name="Oval 12"/>
          <p:cNvSpPr>
            <a:spLocks noChangeArrowheads="1"/>
          </p:cNvSpPr>
          <p:nvPr/>
        </p:nvSpPr>
        <p:spPr bwMode="auto">
          <a:xfrm>
            <a:off x="3198813" y="2971800"/>
            <a:ext cx="1952625" cy="1963738"/>
          </a:xfrm>
          <a:prstGeom prst="ellipse">
            <a:avLst/>
          </a:prstGeom>
          <a:solidFill>
            <a:srgbClr val="FF6600">
              <a:alpha val="34117"/>
            </a:srgbClr>
          </a:solidFill>
          <a:ln w="28575">
            <a:solidFill>
              <a:srgbClr val="FF0000"/>
            </a:solidFill>
            <a:round/>
            <a:headEnd/>
            <a:tailEnd/>
          </a:ln>
          <a:effectLst>
            <a:outerShdw dist="76201" dir="2700000" algn="tl" rotWithShape="0">
              <a:srgbClr val="808080">
                <a:alpha val="42998"/>
              </a:srgbClr>
            </a:outerShdw>
          </a:effectLst>
        </p:spPr>
        <p:txBody>
          <a:bodyPr lIns="0" rIns="0" anchor="ctr" anchorCtr="1"/>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2000" b="0" baseline="0">
                <a:solidFill>
                  <a:schemeClr val="tx1"/>
                </a:solidFill>
                <a:latin typeface="Arial Black" panose="020B0A04020102020204" pitchFamily="34" charset="0"/>
              </a:rPr>
              <a:t>Computer</a:t>
            </a:r>
          </a:p>
          <a:p>
            <a:pPr algn="ctr">
              <a:spcBef>
                <a:spcPct val="0"/>
              </a:spcBef>
              <a:buClrTx/>
              <a:buSzTx/>
              <a:buFontTx/>
              <a:buNone/>
            </a:pPr>
            <a:r>
              <a:rPr lang="en-US" altLang="en-US" sz="2000" b="0" baseline="0">
                <a:solidFill>
                  <a:schemeClr val="tx1"/>
                </a:solidFill>
                <a:latin typeface="Arial Black" panose="020B0A04020102020204" pitchFamily="34" charset="0"/>
              </a:rPr>
              <a:t>Science</a:t>
            </a:r>
          </a:p>
        </p:txBody>
      </p:sp>
      <p:cxnSp>
        <p:nvCxnSpPr>
          <p:cNvPr id="25604" name="Straight Connector 30"/>
          <p:cNvCxnSpPr>
            <a:cxnSpLocks noChangeShapeType="1"/>
          </p:cNvCxnSpPr>
          <p:nvPr/>
        </p:nvCxnSpPr>
        <p:spPr bwMode="auto">
          <a:xfrm rot="10800000">
            <a:off x="5157788" y="4171950"/>
            <a:ext cx="806450" cy="1588"/>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05" name="Straight Connector 33"/>
          <p:cNvCxnSpPr>
            <a:cxnSpLocks noChangeShapeType="1"/>
            <a:endCxn id="25603" idx="5"/>
          </p:cNvCxnSpPr>
          <p:nvPr/>
        </p:nvCxnSpPr>
        <p:spPr bwMode="auto">
          <a:xfrm rot="10800000">
            <a:off x="4865688" y="4648200"/>
            <a:ext cx="565150" cy="1062038"/>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06" name="Straight Connector 36"/>
          <p:cNvCxnSpPr>
            <a:cxnSpLocks noChangeShapeType="1"/>
            <a:endCxn id="25603" idx="4"/>
          </p:cNvCxnSpPr>
          <p:nvPr/>
        </p:nvCxnSpPr>
        <p:spPr bwMode="auto">
          <a:xfrm rot="16200000" flipV="1">
            <a:off x="3940969" y="5169694"/>
            <a:ext cx="468312" cy="0"/>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07" name="Straight Connector 41"/>
          <p:cNvCxnSpPr>
            <a:cxnSpLocks noChangeShapeType="1"/>
          </p:cNvCxnSpPr>
          <p:nvPr/>
        </p:nvCxnSpPr>
        <p:spPr bwMode="auto">
          <a:xfrm rot="10800000">
            <a:off x="2643188" y="3333750"/>
            <a:ext cx="698500" cy="152400"/>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08" name="Straight Connector 44"/>
          <p:cNvCxnSpPr>
            <a:cxnSpLocks noChangeShapeType="1"/>
            <a:stCxn id="25603" idx="3"/>
          </p:cNvCxnSpPr>
          <p:nvPr/>
        </p:nvCxnSpPr>
        <p:spPr bwMode="auto">
          <a:xfrm rot="5400000">
            <a:off x="2694782" y="4849018"/>
            <a:ext cx="990600" cy="588963"/>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sp>
        <p:nvSpPr>
          <p:cNvPr id="25609" name="Oval 57"/>
          <p:cNvSpPr>
            <a:spLocks noChangeArrowheads="1"/>
          </p:cNvSpPr>
          <p:nvPr/>
        </p:nvSpPr>
        <p:spPr bwMode="auto">
          <a:xfrm>
            <a:off x="1943100" y="2373313"/>
            <a:ext cx="282575" cy="28416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endParaRPr lang="en-US" altLang="en-US" sz="1800" b="0">
              <a:solidFill>
                <a:schemeClr val="tx1"/>
              </a:solidFill>
              <a:latin typeface="Arial" panose="020B0604020202020204" pitchFamily="34" charset="0"/>
            </a:endParaRPr>
          </a:p>
        </p:txBody>
      </p:sp>
      <p:sp>
        <p:nvSpPr>
          <p:cNvPr id="25610" name="Oval 58"/>
          <p:cNvSpPr>
            <a:spLocks noChangeArrowheads="1"/>
          </p:cNvSpPr>
          <p:nvPr/>
        </p:nvSpPr>
        <p:spPr bwMode="auto">
          <a:xfrm>
            <a:off x="2209800" y="1958975"/>
            <a:ext cx="284163" cy="284163"/>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endParaRPr lang="en-US" altLang="en-US" sz="1800" b="0">
              <a:solidFill>
                <a:schemeClr val="tx1"/>
              </a:solidFill>
              <a:latin typeface="Arial" panose="020B0604020202020204" pitchFamily="34" charset="0"/>
            </a:endParaRPr>
          </a:p>
        </p:txBody>
      </p:sp>
      <p:sp>
        <p:nvSpPr>
          <p:cNvPr id="25611" name="Oval 59"/>
          <p:cNvSpPr>
            <a:spLocks noChangeArrowheads="1"/>
          </p:cNvSpPr>
          <p:nvPr/>
        </p:nvSpPr>
        <p:spPr bwMode="auto">
          <a:xfrm>
            <a:off x="2592388" y="1712913"/>
            <a:ext cx="282575" cy="28416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endParaRPr lang="en-US" altLang="en-US" sz="1800" b="0">
              <a:solidFill>
                <a:schemeClr val="tx1"/>
              </a:solidFill>
              <a:latin typeface="Arial" panose="020B0604020202020204" pitchFamily="34" charset="0"/>
            </a:endParaRPr>
          </a:p>
        </p:txBody>
      </p:sp>
      <p:pic>
        <p:nvPicPr>
          <p:cNvPr id="25612" name="Picture 63" descr="Picture 3.png"/>
          <p:cNvPicPr>
            <a:picLocks noChangeAspect="1"/>
          </p:cNvPicPr>
          <p:nvPr/>
        </p:nvPicPr>
        <p:blipFill>
          <a:blip r:embed="rId2">
            <a:extLst>
              <a:ext uri="{28A0092B-C50C-407E-A947-70E740481C1C}">
                <a14:useLocalDpi xmlns:a14="http://schemas.microsoft.com/office/drawing/2010/main" val="0"/>
              </a:ext>
            </a:extLst>
          </a:blip>
          <a:srcRect l="6868" t="2026" r="9030" b="2243"/>
          <a:stretch>
            <a:fillRect/>
          </a:stretch>
        </p:blipFill>
        <p:spPr bwMode="auto">
          <a:xfrm>
            <a:off x="4056063" y="3265488"/>
            <a:ext cx="2682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13" name="Straight Connector 67"/>
          <p:cNvCxnSpPr>
            <a:cxnSpLocks noChangeShapeType="1"/>
          </p:cNvCxnSpPr>
          <p:nvPr/>
        </p:nvCxnSpPr>
        <p:spPr bwMode="auto">
          <a:xfrm rot="5400000">
            <a:off x="4576763" y="2390775"/>
            <a:ext cx="933450" cy="533400"/>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14" name="Straight Connector 67"/>
          <p:cNvCxnSpPr>
            <a:cxnSpLocks noChangeShapeType="1"/>
          </p:cNvCxnSpPr>
          <p:nvPr/>
        </p:nvCxnSpPr>
        <p:spPr bwMode="auto">
          <a:xfrm rot="5400000">
            <a:off x="3929857" y="2809081"/>
            <a:ext cx="476250" cy="1587"/>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15" name="Straight Connector 67"/>
          <p:cNvCxnSpPr>
            <a:cxnSpLocks noChangeShapeType="1"/>
          </p:cNvCxnSpPr>
          <p:nvPr/>
        </p:nvCxnSpPr>
        <p:spPr bwMode="auto">
          <a:xfrm rot="10800000" flipV="1">
            <a:off x="5081588" y="3105150"/>
            <a:ext cx="990600" cy="407988"/>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cxnSp>
        <p:nvCxnSpPr>
          <p:cNvPr id="25616" name="Straight Connector 36"/>
          <p:cNvCxnSpPr>
            <a:cxnSpLocks noChangeShapeType="1"/>
          </p:cNvCxnSpPr>
          <p:nvPr/>
        </p:nvCxnSpPr>
        <p:spPr bwMode="auto">
          <a:xfrm>
            <a:off x="2795588" y="4171950"/>
            <a:ext cx="381000" cy="1588"/>
          </a:xfrm>
          <a:prstGeom prst="line">
            <a:avLst/>
          </a:prstGeom>
          <a:noFill/>
          <a:ln w="76200">
            <a:solidFill>
              <a:srgbClr val="FF6600"/>
            </a:solidFill>
            <a:round/>
            <a:headEnd type="oval" w="med" len="med"/>
            <a:tailEnd type="oval" w="med" len="med"/>
          </a:ln>
          <a:extLst>
            <a:ext uri="{909E8E84-426E-40dd-AFC4-6F175D3DCCD1}">
              <a14:hiddenFill xmlns:a14="http://schemas.microsoft.com/office/drawing/2010/main">
                <a:noFill/>
              </a14:hiddenFill>
            </a:ext>
          </a:extLst>
        </p:spPr>
      </p:cxnSp>
      <p:sp>
        <p:nvSpPr>
          <p:cNvPr id="25617" name="TextBox 27"/>
          <p:cNvSpPr txBox="1">
            <a:spLocks noChangeArrowheads="1"/>
          </p:cNvSpPr>
          <p:nvPr/>
        </p:nvSpPr>
        <p:spPr bwMode="auto">
          <a:xfrm>
            <a:off x="3341688" y="1676400"/>
            <a:ext cx="1382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 typeface="Wingdings" panose="05000000000000000000" pitchFamily="2" charset="2"/>
              <a:buNone/>
            </a:pPr>
            <a:r>
              <a:rPr lang="en-US" altLang="en-US" sz="1800" baseline="0">
                <a:solidFill>
                  <a:schemeClr val="tx1"/>
                </a:solidFill>
                <a:latin typeface="Arial Narrow" panose="020B0606020202030204" pitchFamily="34" charset="0"/>
              </a:rPr>
              <a:t>Theory</a:t>
            </a:r>
          </a:p>
          <a:p>
            <a:pPr algn="ctr" eaLnBrk="1" hangingPunct="1">
              <a:spcBef>
                <a:spcPct val="0"/>
              </a:spcBef>
              <a:buClrTx/>
              <a:buSzTx/>
              <a:buFontTx/>
              <a:buNone/>
            </a:pPr>
            <a:r>
              <a:rPr lang="en-US" altLang="en-US" sz="1800" baseline="0">
                <a:solidFill>
                  <a:schemeClr val="tx1"/>
                </a:solidFill>
                <a:latin typeface="Arial Narrow" panose="020B0606020202030204" pitchFamily="34" charset="0"/>
              </a:rPr>
              <a:t>&amp; Algorithms</a:t>
            </a:r>
          </a:p>
        </p:txBody>
      </p:sp>
      <p:sp>
        <p:nvSpPr>
          <p:cNvPr id="25618" name="TextBox 28"/>
          <p:cNvSpPr txBox="1">
            <a:spLocks noChangeArrowheads="1"/>
          </p:cNvSpPr>
          <p:nvPr/>
        </p:nvSpPr>
        <p:spPr bwMode="auto">
          <a:xfrm>
            <a:off x="5486400" y="1828800"/>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800" baseline="0">
                <a:solidFill>
                  <a:schemeClr val="tx1"/>
                </a:solidFill>
                <a:latin typeface="Arial Narrow" panose="020B0606020202030204" pitchFamily="34" charset="0"/>
              </a:rPr>
              <a:t>Architecture, Compilers &amp; Parallel Computing</a:t>
            </a:r>
          </a:p>
        </p:txBody>
      </p:sp>
      <p:sp>
        <p:nvSpPr>
          <p:cNvPr id="25619" name="TextBox 29"/>
          <p:cNvSpPr txBox="1">
            <a:spLocks noChangeArrowheads="1"/>
          </p:cNvSpPr>
          <p:nvPr/>
        </p:nvSpPr>
        <p:spPr bwMode="auto">
          <a:xfrm>
            <a:off x="6248400" y="28956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aseline="0">
                <a:solidFill>
                  <a:schemeClr val="tx1"/>
                </a:solidFill>
                <a:latin typeface="Arial Narrow" panose="020B0606020202030204" pitchFamily="34" charset="0"/>
              </a:rPr>
              <a:t>Artificial Intelligence</a:t>
            </a:r>
          </a:p>
        </p:txBody>
      </p:sp>
      <p:sp>
        <p:nvSpPr>
          <p:cNvPr id="25620" name="TextBox 30"/>
          <p:cNvSpPr txBox="1">
            <a:spLocks noChangeArrowheads="1"/>
          </p:cNvSpPr>
          <p:nvPr/>
        </p:nvSpPr>
        <p:spPr bwMode="auto">
          <a:xfrm>
            <a:off x="6172200" y="38862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800" baseline="0">
                <a:solidFill>
                  <a:schemeClr val="tx1"/>
                </a:solidFill>
                <a:latin typeface="Arial Narrow" panose="020B0606020202030204" pitchFamily="34" charset="0"/>
              </a:rPr>
              <a:t>Bioinformatics &amp; Computational Biology</a:t>
            </a:r>
          </a:p>
        </p:txBody>
      </p:sp>
      <p:sp>
        <p:nvSpPr>
          <p:cNvPr id="25621" name="TextBox 31"/>
          <p:cNvSpPr txBox="1">
            <a:spLocks noChangeArrowheads="1"/>
          </p:cNvSpPr>
          <p:nvPr/>
        </p:nvSpPr>
        <p:spPr bwMode="auto">
          <a:xfrm>
            <a:off x="5638800" y="54864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800" baseline="0">
                <a:solidFill>
                  <a:schemeClr val="tx1"/>
                </a:solidFill>
                <a:latin typeface="Arial Narrow" panose="020B0606020202030204" pitchFamily="34" charset="0"/>
              </a:rPr>
              <a:t>Database &amp; Information Systems</a:t>
            </a:r>
          </a:p>
        </p:txBody>
      </p:sp>
      <p:sp>
        <p:nvSpPr>
          <p:cNvPr id="25622" name="TextBox 32"/>
          <p:cNvSpPr txBox="1">
            <a:spLocks noChangeArrowheads="1"/>
          </p:cNvSpPr>
          <p:nvPr/>
        </p:nvSpPr>
        <p:spPr bwMode="auto">
          <a:xfrm>
            <a:off x="3276600" y="5867400"/>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aseline="0">
                <a:solidFill>
                  <a:schemeClr val="tx1"/>
                </a:solidFill>
                <a:latin typeface="Arial Narrow" panose="020B0606020202030204" pitchFamily="34" charset="0"/>
              </a:rPr>
              <a:t>Graphics, Visualization &amp; HCI</a:t>
            </a:r>
          </a:p>
        </p:txBody>
      </p:sp>
      <p:sp>
        <p:nvSpPr>
          <p:cNvPr id="25623" name="TextBox 33"/>
          <p:cNvSpPr txBox="1">
            <a:spLocks noChangeArrowheads="1"/>
          </p:cNvSpPr>
          <p:nvPr/>
        </p:nvSpPr>
        <p:spPr bwMode="auto">
          <a:xfrm>
            <a:off x="152400" y="5257800"/>
            <a:ext cx="281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800" baseline="0">
                <a:solidFill>
                  <a:schemeClr val="tx1"/>
                </a:solidFill>
                <a:latin typeface="Arial Narrow" panose="020B0606020202030204" pitchFamily="34" charset="0"/>
              </a:rPr>
              <a:t>Programming Languages, Formal Methods &amp; Software Engineering</a:t>
            </a:r>
          </a:p>
        </p:txBody>
      </p:sp>
      <p:sp>
        <p:nvSpPr>
          <p:cNvPr id="25624" name="TextBox 34"/>
          <p:cNvSpPr txBox="1">
            <a:spLocks noChangeArrowheads="1"/>
          </p:cNvSpPr>
          <p:nvPr/>
        </p:nvSpPr>
        <p:spPr bwMode="auto">
          <a:xfrm>
            <a:off x="228600" y="4038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aseline="0">
                <a:solidFill>
                  <a:schemeClr val="tx1"/>
                </a:solidFill>
                <a:latin typeface="Arial Narrow" panose="020B0606020202030204" pitchFamily="34" charset="0"/>
              </a:rPr>
              <a:t>Systems &amp; Networking</a:t>
            </a:r>
          </a:p>
        </p:txBody>
      </p:sp>
      <p:sp>
        <p:nvSpPr>
          <p:cNvPr id="25625" name="TextBox 35"/>
          <p:cNvSpPr txBox="1">
            <a:spLocks noChangeArrowheads="1"/>
          </p:cNvSpPr>
          <p:nvPr/>
        </p:nvSpPr>
        <p:spPr bwMode="auto">
          <a:xfrm>
            <a:off x="152400" y="3124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aseline="0">
                <a:solidFill>
                  <a:schemeClr val="tx1"/>
                </a:solidFill>
                <a:latin typeface="Arial Narrow" panose="020B0606020202030204" pitchFamily="34" charset="0"/>
              </a:rPr>
              <a:t>Scientific Computing</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Netscape-9.0.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11779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PayPal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00200"/>
            <a:ext cx="152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descr="yelp-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732088"/>
            <a:ext cx="1689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youtube_logo_standard_againstwhite-vflKoO81_.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752600"/>
            <a:ext cx="19812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6a0133f3a4072c970b0163017169b4970d-550wi.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334000"/>
            <a:ext cx="163512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Groupon-Log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5257800"/>
            <a:ext cx="22193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descr="Slide.com_logo.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819400"/>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a:spLocks noChangeArrowheads="1"/>
          </p:cNvSpPr>
          <p:nvPr/>
        </p:nvSpPr>
        <p:spPr bwMode="auto">
          <a:xfrm>
            <a:off x="7391400" y="5562600"/>
            <a:ext cx="285750" cy="285750"/>
          </a:xfrm>
          <a:prstGeom prst="ellipse">
            <a:avLst/>
          </a:prstGeom>
          <a:solidFill>
            <a:srgbClr val="0000FF"/>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 name="Oval 12"/>
          <p:cNvSpPr>
            <a:spLocks noChangeArrowheads="1"/>
          </p:cNvSpPr>
          <p:nvPr/>
        </p:nvSpPr>
        <p:spPr bwMode="auto">
          <a:xfrm>
            <a:off x="7829550" y="5562600"/>
            <a:ext cx="287338" cy="285750"/>
          </a:xfrm>
          <a:prstGeom prst="ellipse">
            <a:avLst/>
          </a:prstGeom>
          <a:solidFill>
            <a:srgbClr val="0000FF"/>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4" name="Oval 13"/>
          <p:cNvSpPr>
            <a:spLocks noChangeArrowheads="1"/>
          </p:cNvSpPr>
          <p:nvPr/>
        </p:nvSpPr>
        <p:spPr bwMode="auto">
          <a:xfrm>
            <a:off x="8248650" y="5562600"/>
            <a:ext cx="287338" cy="285750"/>
          </a:xfrm>
          <a:prstGeom prst="ellipse">
            <a:avLst/>
          </a:prstGeom>
          <a:solidFill>
            <a:srgbClr val="0000FF"/>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28684" name="Picture 1" descr="mozilla.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114800"/>
            <a:ext cx="22987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itle 2"/>
          <p:cNvSpPr>
            <a:spLocks noGrp="1"/>
          </p:cNvSpPr>
          <p:nvPr>
            <p:ph type="title"/>
          </p:nvPr>
        </p:nvSpPr>
        <p:spPr/>
        <p:txBody>
          <a:bodyPr>
            <a:normAutofit fontScale="90000"/>
          </a:bodyPr>
          <a:lstStyle/>
          <a:p>
            <a:r>
              <a:rPr lang="en-US" altLang="en-US" i="1" smtClean="0">
                <a:latin typeface="Calibri" panose="020F0502020204030204" pitchFamily="34" charset="0"/>
                <a:cs typeface="Calibri" panose="020F0502020204030204" pitchFamily="34" charset="0"/>
              </a:rPr>
              <a:t>Many</a:t>
            </a:r>
            <a:r>
              <a:rPr lang="en-US" altLang="en-US" smtClean="0">
                <a:latin typeface="Calibri" panose="020F0502020204030204" pitchFamily="34" charset="0"/>
                <a:cs typeface="Calibri" panose="020F0502020204030204" pitchFamily="34" charset="0"/>
              </a:rPr>
              <a:t> Entrepreneurial Success Stories from CS</a:t>
            </a:r>
          </a:p>
        </p:txBody>
      </p:sp>
      <p:pic>
        <p:nvPicPr>
          <p:cNvPr id="28686" name="Picture 14" descr="images-1.jpe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2708275"/>
            <a:ext cx="198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5" descr="Inktomi-logo-3ABD1C998B-seeklogo.com.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3886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Left Brace 17"/>
          <p:cNvSpPr>
            <a:spLocks/>
          </p:cNvSpPr>
          <p:nvPr/>
        </p:nvSpPr>
        <p:spPr bwMode="auto">
          <a:xfrm>
            <a:off x="1752600" y="1524000"/>
            <a:ext cx="304800" cy="2209800"/>
          </a:xfrm>
          <a:prstGeom prst="leftBrace">
            <a:avLst>
              <a:gd name="adj1" fmla="val 55315"/>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endParaRPr lang="en-US" altLang="en-US" sz="1800" b="0">
              <a:solidFill>
                <a:schemeClr val="tx1"/>
              </a:solidFill>
              <a:latin typeface="Arial" panose="020B0604020202020204" pitchFamily="34" charset="0"/>
            </a:endParaRPr>
          </a:p>
        </p:txBody>
      </p:sp>
      <p:sp>
        <p:nvSpPr>
          <p:cNvPr id="28689" name="TextBox 18"/>
          <p:cNvSpPr txBox="1">
            <a:spLocks noChangeArrowheads="1"/>
          </p:cNvSpPr>
          <p:nvPr/>
        </p:nvSpPr>
        <p:spPr bwMode="auto">
          <a:xfrm>
            <a:off x="152400" y="21336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spcBef>
                <a:spcPct val="0"/>
              </a:spcBef>
              <a:buClrTx/>
              <a:buSzTx/>
              <a:buFontTx/>
              <a:buNone/>
            </a:pPr>
            <a:r>
              <a:rPr lang="en-US" altLang="en-US" sz="2400" baseline="0">
                <a:solidFill>
                  <a:schemeClr val="tx1"/>
                </a:solidFill>
                <a:latin typeface="Arial Narrow" panose="020B0606020202030204" pitchFamily="34" charset="0"/>
              </a:rPr>
              <a:t>Founded by</a:t>
            </a:r>
          </a:p>
          <a:p>
            <a:pPr algn="r" eaLnBrk="1" hangingPunct="1">
              <a:spcBef>
                <a:spcPct val="0"/>
              </a:spcBef>
              <a:buClrTx/>
              <a:buSzTx/>
              <a:buFontTx/>
              <a:buNone/>
            </a:pPr>
            <a:r>
              <a:rPr lang="en-US" altLang="en-US" sz="2400" baseline="0">
                <a:solidFill>
                  <a:schemeClr val="tx1"/>
                </a:solidFill>
                <a:latin typeface="Arial Narrow" panose="020B0606020202030204" pitchFamily="34" charset="0"/>
              </a:rPr>
              <a:t>CS alum(s)</a:t>
            </a:r>
          </a:p>
        </p:txBody>
      </p:sp>
      <p:sp>
        <p:nvSpPr>
          <p:cNvPr id="28690" name="Left Brace 19"/>
          <p:cNvSpPr>
            <a:spLocks/>
          </p:cNvSpPr>
          <p:nvPr/>
        </p:nvSpPr>
        <p:spPr bwMode="auto">
          <a:xfrm>
            <a:off x="1828800" y="4191000"/>
            <a:ext cx="304800" cy="2209800"/>
          </a:xfrm>
          <a:prstGeom prst="leftBrace">
            <a:avLst>
              <a:gd name="adj1" fmla="val 55315"/>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endParaRPr lang="en-US" altLang="en-US" sz="1800" b="0">
              <a:solidFill>
                <a:schemeClr val="tx1"/>
              </a:solidFill>
              <a:latin typeface="Arial" panose="020B0604020202020204" pitchFamily="34" charset="0"/>
            </a:endParaRPr>
          </a:p>
        </p:txBody>
      </p:sp>
      <p:sp>
        <p:nvSpPr>
          <p:cNvPr id="28691" name="TextBox 20"/>
          <p:cNvSpPr txBox="1">
            <a:spLocks noChangeArrowheads="1"/>
          </p:cNvSpPr>
          <p:nvPr/>
        </p:nvSpPr>
        <p:spPr bwMode="auto">
          <a:xfrm>
            <a:off x="152400" y="46482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D2D8A"/>
              </a:buClr>
              <a:buSzPct val="125000"/>
              <a:buFont typeface="Wingdings" panose="05000000000000000000" pitchFamily="2" charset="2"/>
              <a:buChar char="§"/>
              <a:defRPr sz="2600" b="1">
                <a:solidFill>
                  <a:srgbClr val="000000"/>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2D2D8A"/>
              </a:buClr>
              <a:buSzPct val="125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spcBef>
                <a:spcPct val="0"/>
              </a:spcBef>
              <a:buClrTx/>
              <a:buSzTx/>
              <a:buFontTx/>
              <a:buNone/>
            </a:pPr>
            <a:r>
              <a:rPr lang="en-US" altLang="en-US" sz="2400" baseline="0">
                <a:solidFill>
                  <a:schemeClr val="tx1"/>
                </a:solidFill>
                <a:latin typeface="Arial Narrow" panose="020B0606020202030204" pitchFamily="34" charset="0"/>
              </a:rPr>
              <a:t>Led (now or earlier) by</a:t>
            </a:r>
          </a:p>
          <a:p>
            <a:pPr algn="r" eaLnBrk="1" hangingPunct="1">
              <a:spcBef>
                <a:spcPct val="0"/>
              </a:spcBef>
              <a:buClrTx/>
              <a:buSzTx/>
              <a:buFontTx/>
              <a:buNone/>
            </a:pPr>
            <a:r>
              <a:rPr lang="en-US" altLang="en-US" sz="2400" baseline="0">
                <a:solidFill>
                  <a:schemeClr val="tx1"/>
                </a:solidFill>
                <a:latin typeface="Arial Narrow" panose="020B0606020202030204" pitchFamily="34" charset="0"/>
              </a:rPr>
              <a:t>CS alum(s)</a:t>
            </a:r>
          </a:p>
        </p:txBody>
      </p:sp>
      <p:pic>
        <p:nvPicPr>
          <p:cNvPr id="28692" name="Picture 3" descr="siebel_logo.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2971800"/>
            <a:ext cx="13176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16" descr="thumbnail-2.aspx.jpeg"/>
          <p:cNvPicPr>
            <a:picLocks noChangeAspect="1"/>
          </p:cNvPicPr>
          <p:nvPr/>
        </p:nvPicPr>
        <p:blipFill>
          <a:blip r:embed="rId13">
            <a:extLst>
              <a:ext uri="{28A0092B-C50C-407E-A947-70E740481C1C}">
                <a14:useLocalDpi xmlns:a14="http://schemas.microsoft.com/office/drawing/2010/main" val="0"/>
              </a:ext>
            </a:extLst>
          </a:blip>
          <a:srcRect l="18105" r="15205" b="22151"/>
          <a:stretch>
            <a:fillRect/>
          </a:stretch>
        </p:blipFill>
        <p:spPr bwMode="auto">
          <a:xfrm>
            <a:off x="7772400" y="1600200"/>
            <a:ext cx="9191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05000" y="914400"/>
            <a:ext cx="7239000" cy="685800"/>
          </a:xfrm>
        </p:spPr>
        <p:txBody>
          <a:bodyPr>
            <a:normAutofit fontScale="90000"/>
          </a:bodyPr>
          <a:lstStyle/>
          <a:p>
            <a:r>
              <a:rPr lang="en-US" altLang="en-US" sz="4400" smtClean="0">
                <a:latin typeface="Calibri" panose="020F0502020204030204" pitchFamily="34" charset="0"/>
                <a:cs typeface="Calibri" panose="020F0502020204030204" pitchFamily="34" charset="0"/>
              </a:rPr>
              <a:t>Tuition and Assistantships</a:t>
            </a:r>
          </a:p>
        </p:txBody>
      </p:sp>
      <p:sp>
        <p:nvSpPr>
          <p:cNvPr id="3" name="Content Placeholder 2"/>
          <p:cNvSpPr>
            <a:spLocks noGrp="1"/>
          </p:cNvSpPr>
          <p:nvPr>
            <p:ph idx="1"/>
          </p:nvPr>
        </p:nvSpPr>
        <p:spPr>
          <a:xfrm>
            <a:off x="304800" y="2133600"/>
            <a:ext cx="8534400" cy="4449763"/>
          </a:xfrm>
        </p:spPr>
        <p:txBody>
          <a:bodyPr>
            <a:normAutofit lnSpcReduction="10000"/>
          </a:bodyPr>
          <a:lstStyle/>
          <a:p>
            <a:pPr eaLnBrk="1" fontAlgn="auto" hangingPunct="1">
              <a:spcAft>
                <a:spcPts val="0"/>
              </a:spcAft>
              <a:buFont typeface="Wingdings" charset="2"/>
              <a:buChar char="§"/>
              <a:defRPr/>
            </a:pPr>
            <a:r>
              <a:rPr lang="en-US" sz="3200" dirty="0" smtClean="0">
                <a:solidFill>
                  <a:schemeClr val="tx1"/>
                </a:solidFill>
                <a:ea typeface="ＭＳ Ｐゴシック" pitchFamily="33" charset="-128"/>
              </a:rPr>
              <a:t>The majority of M.S. and Ph.D. graduate students hold either a </a:t>
            </a:r>
          </a:p>
          <a:p>
            <a:pPr lvl="1" eaLnBrk="1" fontAlgn="auto" hangingPunct="1">
              <a:spcAft>
                <a:spcPts val="0"/>
              </a:spcAft>
              <a:buFont typeface="Arial" pitchFamily="34" charset="0"/>
              <a:buChar char="•"/>
              <a:defRPr/>
            </a:pPr>
            <a:r>
              <a:rPr lang="en-US" sz="2800" dirty="0" smtClean="0">
                <a:solidFill>
                  <a:srgbClr val="1F3373"/>
                </a:solidFill>
                <a:ea typeface="ＭＳ Ｐゴシック" pitchFamily="33" charset="-128"/>
              </a:rPr>
              <a:t>Fellowship</a:t>
            </a:r>
          </a:p>
          <a:p>
            <a:pPr lvl="1" eaLnBrk="1" fontAlgn="auto" hangingPunct="1">
              <a:spcAft>
                <a:spcPts val="0"/>
              </a:spcAft>
              <a:buFont typeface="Arial" pitchFamily="34" charset="0"/>
              <a:buChar char="•"/>
              <a:defRPr/>
            </a:pPr>
            <a:r>
              <a:rPr lang="en-US" sz="2800" dirty="0" smtClean="0">
                <a:solidFill>
                  <a:srgbClr val="1F3373"/>
                </a:solidFill>
                <a:ea typeface="ＭＳ Ｐゴシック" pitchFamily="33" charset="-128"/>
              </a:rPr>
              <a:t>Teaching Assistantship, or</a:t>
            </a:r>
          </a:p>
          <a:p>
            <a:pPr lvl="1" eaLnBrk="1" fontAlgn="auto" hangingPunct="1">
              <a:spcAft>
                <a:spcPts val="0"/>
              </a:spcAft>
              <a:buFont typeface="Arial" pitchFamily="34" charset="0"/>
              <a:buChar char="•"/>
              <a:defRPr/>
            </a:pPr>
            <a:r>
              <a:rPr lang="en-US" sz="2800" dirty="0" smtClean="0">
                <a:solidFill>
                  <a:srgbClr val="1F3373"/>
                </a:solidFill>
                <a:ea typeface="ＭＳ Ｐゴシック" pitchFamily="33" charset="-128"/>
              </a:rPr>
              <a:t>Research Assistantship</a:t>
            </a:r>
          </a:p>
          <a:p>
            <a:pPr marL="225425" indent="-225425" eaLnBrk="1" fontAlgn="auto" hangingPunct="1">
              <a:spcAft>
                <a:spcPts val="0"/>
              </a:spcAft>
              <a:buFont typeface="Wingdings" charset="2"/>
              <a:buNone/>
              <a:defRPr/>
            </a:pPr>
            <a:endParaRPr lang="en-US" dirty="0" smtClean="0">
              <a:solidFill>
                <a:schemeClr val="tx2">
                  <a:lumMod val="25000"/>
                  <a:lumOff val="75000"/>
                </a:schemeClr>
              </a:solidFill>
              <a:ea typeface="ＭＳ Ｐゴシック" pitchFamily="33" charset="-128"/>
            </a:endParaRPr>
          </a:p>
          <a:p>
            <a:pPr eaLnBrk="1" fontAlgn="auto" hangingPunct="1">
              <a:spcAft>
                <a:spcPts val="0"/>
              </a:spcAft>
              <a:buFont typeface="Wingdings 2"/>
              <a:buNone/>
              <a:defRPr/>
            </a:pPr>
            <a:r>
              <a:rPr lang="en-US" i="1" dirty="0" smtClean="0">
                <a:solidFill>
                  <a:srgbClr val="FF6600"/>
                </a:solidFill>
                <a:ea typeface="ＭＳ Ｐゴシック" pitchFamily="33" charset="-128"/>
              </a:rPr>
              <a:t>For more information on the University of Illinois graduate tuition and fees, visit: </a:t>
            </a:r>
            <a:r>
              <a:rPr lang="en-US" sz="2000" i="1" dirty="0" smtClean="0">
                <a:solidFill>
                  <a:srgbClr val="1F3373"/>
                </a:solidFill>
                <a:ea typeface="ＭＳ Ｐゴシック" pitchFamily="33" charset="-128"/>
              </a:rPr>
              <a:t>http</a:t>
            </a:r>
            <a:r>
              <a:rPr lang="en-US" sz="2000" i="1" dirty="0">
                <a:solidFill>
                  <a:srgbClr val="1F3373"/>
                </a:solidFill>
                <a:ea typeface="ＭＳ Ｐゴシック" pitchFamily="33" charset="-128"/>
              </a:rPr>
              <a:t>://registrar.illinois.edu/financial/tuition_1415/AY/grad.html </a:t>
            </a:r>
            <a:endParaRPr lang="en-US" sz="2000" i="1" dirty="0" smtClean="0">
              <a:solidFill>
                <a:srgbClr val="1F3373"/>
              </a:solidFill>
              <a:ea typeface="ＭＳ Ｐゴシック" pitchFamily="33" charset="-128"/>
            </a:endParaRPr>
          </a:p>
          <a:p>
            <a:pPr>
              <a:buFont typeface="Wingdings" charset="2"/>
              <a:buChar char="§"/>
              <a:defRPr/>
            </a:pPr>
            <a:endParaRPr lang="en-US" dirty="0">
              <a:ea typeface="ＭＳ Ｐゴシック" pitchFamily="33" charset="-128"/>
            </a:endParaRPr>
          </a:p>
        </p:txBody>
      </p:sp>
      <p:pic>
        <p:nvPicPr>
          <p:cNvPr id="48132" name="Picture 13" descr="C:\Documents and Settings\rmcelroy\Local Settings\Temporary Internet Files\Content.IE5\GB7ARJKV\MCj04413170000[1].pn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57200" y="685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Picture 11.png"/>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5"/>
          <p:cNvSpPr>
            <a:spLocks noGrp="1"/>
          </p:cNvSpPr>
          <p:nvPr>
            <p:ph type="title"/>
          </p:nvPr>
        </p:nvSpPr>
        <p:spPr>
          <a:xfrm>
            <a:off x="76200" y="762000"/>
            <a:ext cx="9067800" cy="685800"/>
          </a:xfrm>
        </p:spPr>
        <p:txBody>
          <a:bodyPr>
            <a:normAutofit fontScale="90000"/>
          </a:bodyPr>
          <a:lstStyle/>
          <a:p>
            <a:pPr algn="ctr"/>
            <a:r>
              <a:rPr lang="en-US" altLang="en-US" sz="4800" smtClean="0">
                <a:latin typeface="Calibri" panose="020F0502020204030204" pitchFamily="34" charset="0"/>
                <a:cs typeface="Calibri" panose="020F0502020204030204" pitchFamily="34" charset="0"/>
              </a:rPr>
              <a:t>For More Information</a:t>
            </a:r>
          </a:p>
        </p:txBody>
      </p:sp>
      <p:sp>
        <p:nvSpPr>
          <p:cNvPr id="55300" name="Content Placeholder 6"/>
          <p:cNvSpPr>
            <a:spLocks noGrp="1"/>
          </p:cNvSpPr>
          <p:nvPr>
            <p:ph idx="1"/>
          </p:nvPr>
        </p:nvSpPr>
        <p:spPr>
          <a:xfrm>
            <a:off x="0" y="1600200"/>
            <a:ext cx="9144000" cy="4830763"/>
          </a:xfrm>
        </p:spPr>
        <p:txBody>
          <a:bodyPr/>
          <a:lstStyle/>
          <a:p>
            <a:pPr algn="ctr" eaLnBrk="1" hangingPunct="1">
              <a:spcAft>
                <a:spcPts val="1800"/>
              </a:spcAft>
              <a:buFont typeface="Wingdings" panose="05000000000000000000" pitchFamily="2" charset="2"/>
              <a:buNone/>
            </a:pPr>
            <a:r>
              <a:rPr lang="en-US" altLang="en-US" sz="4400" smtClean="0">
                <a:solidFill>
                  <a:schemeClr val="tx1"/>
                </a:solidFill>
                <a:latin typeface="Calibri" panose="020F0502020204030204" pitchFamily="34" charset="0"/>
                <a:cs typeface="Calibri" panose="020F0502020204030204" pitchFamily="34" charset="0"/>
              </a:rPr>
              <a:t>Call (217) 333-4428</a:t>
            </a:r>
          </a:p>
          <a:p>
            <a:pPr algn="ctr" eaLnBrk="1" hangingPunct="1">
              <a:spcAft>
                <a:spcPts val="1800"/>
              </a:spcAft>
              <a:buFont typeface="Wingdings" panose="05000000000000000000" pitchFamily="2" charset="2"/>
              <a:buNone/>
            </a:pPr>
            <a:r>
              <a:rPr lang="en-US" altLang="en-US" sz="4400" smtClean="0">
                <a:solidFill>
                  <a:schemeClr val="tx1"/>
                </a:solidFill>
                <a:latin typeface="Calibri" panose="020F0502020204030204" pitchFamily="34" charset="0"/>
                <a:cs typeface="Calibri" panose="020F0502020204030204" pitchFamily="34" charset="0"/>
              </a:rPr>
              <a:t>Email academic@cs.illinois.edu</a:t>
            </a:r>
          </a:p>
          <a:p>
            <a:pPr algn="ctr" eaLnBrk="1" hangingPunct="1">
              <a:spcAft>
                <a:spcPts val="1800"/>
              </a:spcAft>
              <a:buFont typeface="Wingdings" panose="05000000000000000000" pitchFamily="2" charset="2"/>
              <a:buNone/>
            </a:pPr>
            <a:r>
              <a:rPr lang="en-US" altLang="en-US" sz="3200" smtClean="0">
                <a:solidFill>
                  <a:srgbClr val="1F3373"/>
                </a:solidFill>
                <a:latin typeface="Calibri" panose="020F0502020204030204" pitchFamily="34" charset="0"/>
                <a:cs typeface="Calibri" panose="020F0502020204030204" pitchFamily="34" charset="0"/>
              </a:rPr>
              <a:t>Visit http://cs.illinois.edu/prospective-students/graduate-students</a:t>
            </a:r>
          </a:p>
          <a:p>
            <a:pPr algn="ctr" eaLnBrk="1" hangingPunct="1">
              <a:spcAft>
                <a:spcPts val="1800"/>
              </a:spcAft>
              <a:buFont typeface="Wingdings" panose="05000000000000000000" pitchFamily="2" charset="2"/>
              <a:buNone/>
            </a:pPr>
            <a:r>
              <a:rPr lang="en-US" altLang="en-US" sz="4000" smtClean="0">
                <a:solidFill>
                  <a:srgbClr val="FF6600"/>
                </a:solidFill>
                <a:latin typeface="Calibri" panose="020F0502020204030204" pitchFamily="34" charset="0"/>
                <a:cs typeface="Calibri" panose="020F0502020204030204" pitchFamily="34" charset="0"/>
              </a:rPr>
              <a:t>Thanks for your interest in CS @ ILLINOIS!</a:t>
            </a:r>
          </a:p>
          <a:p>
            <a:pPr>
              <a:buFont typeface="Wingdings" panose="05000000000000000000" pitchFamily="2" charset="2"/>
              <a:buNone/>
            </a:pPr>
            <a:endParaRPr lang="en-US" altLang="en-US" smtClean="0">
              <a:latin typeface="Calibri" panose="020F0502020204030204" pitchFamily="34" charset="0"/>
              <a:cs typeface="Calibri" panose="020F050202020403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Tree>
    <p:extLst>
      <p:ext uri="{BB962C8B-B14F-4D97-AF65-F5344CB8AC3E}">
        <p14:creationId xmlns:p14="http://schemas.microsoft.com/office/powerpoint/2010/main" val="5169560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r>
              <a:rPr lang="en-US" dirty="0" smtClean="0"/>
              <a:t>Projects for PhD students</a:t>
            </a:r>
            <a:endParaRPr lang="en-US" dirty="0"/>
          </a:p>
        </p:txBody>
      </p:sp>
      <p:sp>
        <p:nvSpPr>
          <p:cNvPr id="3" name="Content Placeholder 2"/>
          <p:cNvSpPr>
            <a:spLocks noGrp="1"/>
          </p:cNvSpPr>
          <p:nvPr>
            <p:ph idx="1"/>
          </p:nvPr>
        </p:nvSpPr>
        <p:spPr>
          <a:xfrm>
            <a:off x="457200" y="1334376"/>
            <a:ext cx="8229600" cy="4525963"/>
          </a:xfrm>
        </p:spPr>
        <p:txBody>
          <a:bodyPr>
            <a:noAutofit/>
          </a:bodyPr>
          <a:lstStyle/>
          <a:p>
            <a:r>
              <a:rPr lang="en-US" sz="2400" dirty="0" smtClean="0"/>
              <a:t>Multiple sequence alignment (e.g., consider duplications and rearrangements)</a:t>
            </a:r>
            <a:endParaRPr lang="en-US" sz="2400" dirty="0"/>
          </a:p>
          <a:p>
            <a:r>
              <a:rPr lang="en-US" sz="2400" dirty="0" smtClean="0"/>
              <a:t>Species tree estimation when genes have conflicting evolutionary histories (very common!)</a:t>
            </a:r>
          </a:p>
          <a:p>
            <a:r>
              <a:rPr lang="en-US" sz="2400" dirty="0" smtClean="0"/>
              <a:t>Phylogenetic networks (for horizontal gene transfer or hybridizing speciation)</a:t>
            </a:r>
          </a:p>
          <a:p>
            <a:r>
              <a:rPr lang="en-US" sz="2400" dirty="0" smtClean="0"/>
              <a:t>Metagenomic taxon identification and applications in medicine</a:t>
            </a:r>
          </a:p>
          <a:p>
            <a:r>
              <a:rPr lang="en-US" sz="2400" dirty="0" smtClean="0"/>
              <a:t>High performance computing for ultra-large datasets</a:t>
            </a:r>
          </a:p>
          <a:p>
            <a:r>
              <a:rPr lang="en-US" sz="2400" dirty="0" smtClean="0"/>
              <a:t>Historical linguistics (how did Indo-European evolve?)</a:t>
            </a:r>
          </a:p>
          <a:p>
            <a:pPr marL="0" indent="0">
              <a:buNone/>
            </a:pPr>
            <a:endParaRPr lang="en-US" sz="2400" dirty="0"/>
          </a:p>
          <a:p>
            <a:pPr marL="0" indent="0">
              <a:buNone/>
            </a:pPr>
            <a:r>
              <a:rPr lang="en-US" sz="2400" dirty="0" smtClean="0"/>
              <a:t>Contact me by email, </a:t>
            </a:r>
            <a:r>
              <a:rPr lang="en-US" sz="2400" dirty="0" smtClean="0">
                <a:hlinkClick r:id="rId2"/>
              </a:rPr>
              <a:t>warnow@illinois.edu</a:t>
            </a:r>
            <a:r>
              <a:rPr lang="en-US" sz="2400" dirty="0"/>
              <a:t> </a:t>
            </a:r>
            <a:r>
              <a:rPr lang="en-US" sz="2400" dirty="0" smtClean="0"/>
              <a:t> </a:t>
            </a:r>
            <a:r>
              <a:rPr lang="en-US" sz="2400" dirty="0" smtClean="0">
                <a:hlinkClick r:id="rId3"/>
              </a:rPr>
              <a:t>http://tandy.cs.illinois.edu</a:t>
            </a: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2545662992"/>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lion_tree_erro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67" y="1630690"/>
            <a:ext cx="4487170" cy="4487170"/>
          </a:xfrm>
          <a:prstGeom prst="rect">
            <a:avLst/>
          </a:prstGeom>
        </p:spPr>
      </p:pic>
      <p:sp>
        <p:nvSpPr>
          <p:cNvPr id="3" name="TextBox 2"/>
          <p:cNvSpPr txBox="1"/>
          <p:nvPr/>
        </p:nvSpPr>
        <p:spPr>
          <a:xfrm>
            <a:off x="1332025" y="449194"/>
            <a:ext cx="6626133" cy="584776"/>
          </a:xfrm>
          <a:prstGeom prst="rect">
            <a:avLst/>
          </a:prstGeom>
          <a:noFill/>
        </p:spPr>
        <p:txBody>
          <a:bodyPr wrap="none" rtlCol="0">
            <a:spAutoFit/>
          </a:bodyPr>
          <a:lstStyle/>
          <a:p>
            <a:r>
              <a:rPr lang="en-US" altLang="en-US" sz="3200" b="1" dirty="0" err="1">
                <a:solidFill>
                  <a:srgbClr val="000000"/>
                </a:solidFill>
                <a:ea typeface="MS PGothic" pitchFamily="34" charset="-128"/>
              </a:rPr>
              <a:t>RNASim</a:t>
            </a:r>
            <a:r>
              <a:rPr lang="en-US" altLang="en-US" sz="3200" b="1" dirty="0">
                <a:solidFill>
                  <a:srgbClr val="000000"/>
                </a:solidFill>
                <a:ea typeface="MS PGothic" pitchFamily="34" charset="-128"/>
              </a:rPr>
              <a:t> Million Sequences: tree error </a:t>
            </a:r>
            <a:endParaRPr lang="en-US" sz="3200" b="1" dirty="0"/>
          </a:p>
        </p:txBody>
      </p:sp>
      <p:sp>
        <p:nvSpPr>
          <p:cNvPr id="4" name="TextBox 3"/>
          <p:cNvSpPr txBox="1"/>
          <p:nvPr/>
        </p:nvSpPr>
        <p:spPr>
          <a:xfrm>
            <a:off x="696981" y="5715645"/>
            <a:ext cx="184666" cy="369332"/>
          </a:xfrm>
          <a:prstGeom prst="rect">
            <a:avLst/>
          </a:prstGeom>
          <a:noFill/>
        </p:spPr>
        <p:txBody>
          <a:bodyPr wrap="none" rtlCol="0">
            <a:spAutoFit/>
          </a:bodyPr>
          <a:lstStyle/>
          <a:p>
            <a:endParaRPr lang="en-US" dirty="0"/>
          </a:p>
        </p:txBody>
      </p:sp>
      <p:sp>
        <p:nvSpPr>
          <p:cNvPr id="5" name="AutoShape 4"/>
          <p:cNvSpPr>
            <a:spLocks noChangeArrowheads="1"/>
          </p:cNvSpPr>
          <p:nvPr/>
        </p:nvSpPr>
        <p:spPr bwMode="auto">
          <a:xfrm>
            <a:off x="5220434" y="1805657"/>
            <a:ext cx="3594047" cy="246075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9pPr>
          </a:lstStyle>
          <a:p>
            <a:pPr eaLnBrk="1" hangingPunct="1">
              <a:lnSpc>
                <a:spcPct val="100000"/>
              </a:lnSpc>
              <a:buClrTx/>
              <a:buFontTx/>
              <a:buNone/>
            </a:pPr>
            <a:r>
              <a:rPr lang="en-US" altLang="en-US" sz="2400" dirty="0">
                <a:solidFill>
                  <a:srgbClr val="000000"/>
                </a:solidFill>
                <a:ea typeface="MS PGothic" pitchFamily="34" charset="-128"/>
              </a:rPr>
              <a:t>U</a:t>
            </a:r>
            <a:r>
              <a:rPr lang="en-US" altLang="en-US" sz="2400" dirty="0" smtClean="0">
                <a:solidFill>
                  <a:srgbClr val="000000"/>
                </a:solidFill>
                <a:ea typeface="MS PGothic" pitchFamily="34" charset="-128"/>
              </a:rPr>
              <a:t>sing 12 processors:</a:t>
            </a:r>
          </a:p>
          <a:p>
            <a:pPr eaLnBrk="1" hangingPunct="1">
              <a:lnSpc>
                <a:spcPct val="100000"/>
              </a:lnSpc>
              <a:buClrTx/>
              <a:buFontTx/>
              <a:buNone/>
            </a:pPr>
            <a:endParaRPr lang="en-US" altLang="en-US" sz="2400" dirty="0" smtClean="0">
              <a:solidFill>
                <a:srgbClr val="000000"/>
              </a:solidFill>
              <a:ea typeface="MS PGothic" pitchFamily="34" charset="-128"/>
            </a:endParaRPr>
          </a:p>
          <a:p>
            <a:pPr marL="342900" indent="-342900" eaLnBrk="1" hangingPunct="1">
              <a:lnSpc>
                <a:spcPct val="100000"/>
              </a:lnSpc>
              <a:spcAft>
                <a:spcPts val="1200"/>
              </a:spcAft>
              <a:buClrTx/>
              <a:buFont typeface="Arial"/>
              <a:buChar char="•"/>
            </a:pPr>
            <a:r>
              <a:rPr lang="en-US" altLang="en-US" sz="2400" dirty="0" smtClean="0">
                <a:solidFill>
                  <a:srgbClr val="000000"/>
                </a:solidFill>
                <a:ea typeface="MS PGothic" pitchFamily="34" charset="-128"/>
              </a:rPr>
              <a:t>UPP(</a:t>
            </a:r>
            <a:r>
              <a:rPr lang="en-US" altLang="en-US" sz="2400" dirty="0" err="1" smtClean="0">
                <a:solidFill>
                  <a:srgbClr val="000000"/>
                </a:solidFill>
                <a:ea typeface="MS PGothic" pitchFamily="34" charset="-128"/>
              </a:rPr>
              <a:t>Fast,NoDecomp</a:t>
            </a:r>
            <a:r>
              <a:rPr lang="en-US" altLang="en-US" sz="2400" dirty="0" smtClean="0">
                <a:solidFill>
                  <a:srgbClr val="000000"/>
                </a:solidFill>
                <a:ea typeface="MS PGothic" pitchFamily="34" charset="-128"/>
              </a:rPr>
              <a:t>) took 2.2 days.</a:t>
            </a:r>
          </a:p>
          <a:p>
            <a:pPr marL="342900" indent="-342900" eaLnBrk="1" hangingPunct="1">
              <a:lnSpc>
                <a:spcPct val="100000"/>
              </a:lnSpc>
              <a:spcAft>
                <a:spcPts val="1200"/>
              </a:spcAft>
              <a:buClrTx/>
              <a:buFont typeface="Arial"/>
              <a:buChar char="•"/>
            </a:pPr>
            <a:r>
              <a:rPr lang="en-US" altLang="en-US" sz="2400" dirty="0" smtClean="0">
                <a:solidFill>
                  <a:srgbClr val="000000"/>
                </a:solidFill>
                <a:ea typeface="MS PGothic" pitchFamily="34" charset="-128"/>
              </a:rPr>
              <a:t>UPP(Fast) took 11.9 days.</a:t>
            </a:r>
          </a:p>
        </p:txBody>
      </p:sp>
    </p:spTree>
    <p:extLst>
      <p:ext uri="{BB962C8B-B14F-4D97-AF65-F5344CB8AC3E}">
        <p14:creationId xmlns:p14="http://schemas.microsoft.com/office/powerpoint/2010/main" val="301410576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2025" y="449194"/>
            <a:ext cx="6388889" cy="584776"/>
          </a:xfrm>
          <a:prstGeom prst="rect">
            <a:avLst/>
          </a:prstGeom>
          <a:noFill/>
        </p:spPr>
        <p:txBody>
          <a:bodyPr wrap="none" rtlCol="0">
            <a:spAutoFit/>
          </a:bodyPr>
          <a:lstStyle/>
          <a:p>
            <a:r>
              <a:rPr lang="en-US" altLang="en-US" sz="3200" b="1" dirty="0" err="1">
                <a:solidFill>
                  <a:srgbClr val="000000"/>
                </a:solidFill>
                <a:ea typeface="MS PGothic" pitchFamily="34" charset="-128"/>
              </a:rPr>
              <a:t>RNASim</a:t>
            </a:r>
            <a:r>
              <a:rPr lang="en-US" altLang="en-US" sz="3200" b="1" dirty="0">
                <a:solidFill>
                  <a:srgbClr val="000000"/>
                </a:solidFill>
                <a:ea typeface="MS PGothic" pitchFamily="34" charset="-128"/>
              </a:rPr>
              <a:t> Million Sequences: </a:t>
            </a:r>
            <a:r>
              <a:rPr lang="en-US" altLang="en-US" sz="3200" b="1" dirty="0" smtClean="0">
                <a:solidFill>
                  <a:srgbClr val="000000"/>
                </a:solidFill>
                <a:ea typeface="MS PGothic" pitchFamily="34" charset="-128"/>
              </a:rPr>
              <a:t>TC score</a:t>
            </a:r>
            <a:endParaRPr lang="en-US" sz="3200" b="1" dirty="0"/>
          </a:p>
        </p:txBody>
      </p:sp>
      <p:sp>
        <p:nvSpPr>
          <p:cNvPr id="4" name="TextBox 3"/>
          <p:cNvSpPr txBox="1"/>
          <p:nvPr/>
        </p:nvSpPr>
        <p:spPr>
          <a:xfrm>
            <a:off x="696981" y="5715645"/>
            <a:ext cx="184666" cy="369332"/>
          </a:xfrm>
          <a:prstGeom prst="rect">
            <a:avLst/>
          </a:prstGeom>
          <a:noFill/>
        </p:spPr>
        <p:txBody>
          <a:bodyPr wrap="none" rtlCol="0">
            <a:spAutoFit/>
          </a:bodyPr>
          <a:lstStyle/>
          <a:p>
            <a:endParaRPr lang="en-US" dirty="0"/>
          </a:p>
        </p:txBody>
      </p:sp>
      <p:sp>
        <p:nvSpPr>
          <p:cNvPr id="5" name="AutoShape 4"/>
          <p:cNvSpPr>
            <a:spLocks noChangeArrowheads="1"/>
          </p:cNvSpPr>
          <p:nvPr/>
        </p:nvSpPr>
        <p:spPr bwMode="auto">
          <a:xfrm>
            <a:off x="5420228" y="1734312"/>
            <a:ext cx="3594047" cy="335331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9pPr>
          </a:lstStyle>
          <a:p>
            <a:pPr eaLnBrk="1" hangingPunct="1">
              <a:lnSpc>
                <a:spcPct val="100000"/>
              </a:lnSpc>
              <a:buClrTx/>
              <a:buFontTx/>
              <a:buNone/>
            </a:pPr>
            <a:r>
              <a:rPr lang="en-US" altLang="en-US" sz="2400" dirty="0" smtClean="0">
                <a:solidFill>
                  <a:srgbClr val="000000"/>
                </a:solidFill>
                <a:ea typeface="MS PGothic" pitchFamily="34" charset="-128"/>
              </a:rPr>
              <a:t>Notes: </a:t>
            </a:r>
          </a:p>
          <a:p>
            <a:pPr marL="342900" indent="-342900" eaLnBrk="1" hangingPunct="1">
              <a:lnSpc>
                <a:spcPct val="100000"/>
              </a:lnSpc>
              <a:spcAft>
                <a:spcPts val="1200"/>
              </a:spcAft>
              <a:buClrTx/>
              <a:buFont typeface="Arial"/>
              <a:buChar char="•"/>
            </a:pPr>
            <a:r>
              <a:rPr lang="en-US" altLang="en-US" sz="2400" dirty="0" smtClean="0">
                <a:solidFill>
                  <a:srgbClr val="000000"/>
                </a:solidFill>
                <a:ea typeface="MS PGothic" pitchFamily="34" charset="-128"/>
              </a:rPr>
              <a:t>UPP(</a:t>
            </a:r>
            <a:r>
              <a:rPr lang="en-US" altLang="en-US" sz="2400" dirty="0" err="1" smtClean="0">
                <a:solidFill>
                  <a:srgbClr val="000000"/>
                </a:solidFill>
                <a:ea typeface="MS PGothic" pitchFamily="34" charset="-128"/>
              </a:rPr>
              <a:t>Fast,NoDecomp</a:t>
            </a:r>
            <a:r>
              <a:rPr lang="en-US" altLang="en-US" sz="2400" dirty="0" smtClean="0">
                <a:solidFill>
                  <a:srgbClr val="000000"/>
                </a:solidFill>
                <a:ea typeface="MS PGothic" pitchFamily="34" charset="-128"/>
              </a:rPr>
              <a:t>) took 2.2 days,</a:t>
            </a:r>
          </a:p>
          <a:p>
            <a:pPr marL="342900" indent="-342900" eaLnBrk="1" hangingPunct="1">
              <a:lnSpc>
                <a:spcPct val="100000"/>
              </a:lnSpc>
              <a:spcAft>
                <a:spcPts val="1200"/>
              </a:spcAft>
              <a:buClrTx/>
              <a:buFont typeface="Arial"/>
              <a:buChar char="•"/>
            </a:pPr>
            <a:r>
              <a:rPr lang="en-US" altLang="en-US" sz="2400" dirty="0" smtClean="0">
                <a:solidFill>
                  <a:srgbClr val="000000"/>
                </a:solidFill>
                <a:ea typeface="MS PGothic" pitchFamily="34" charset="-128"/>
              </a:rPr>
              <a:t>UPP(Fast) took 11.9 days, and </a:t>
            </a:r>
          </a:p>
          <a:p>
            <a:pPr marL="342900" indent="-342900" eaLnBrk="1" hangingPunct="1">
              <a:lnSpc>
                <a:spcPct val="100000"/>
              </a:lnSpc>
              <a:spcAft>
                <a:spcPts val="1200"/>
              </a:spcAft>
              <a:buClrTx/>
              <a:buFont typeface="Arial"/>
              <a:buChar char="•"/>
            </a:pPr>
            <a:r>
              <a:rPr lang="en-US" altLang="en-US" sz="2400" dirty="0" smtClean="0">
                <a:solidFill>
                  <a:srgbClr val="000000"/>
                </a:solidFill>
                <a:ea typeface="MS PGothic" pitchFamily="34" charset="-128"/>
              </a:rPr>
              <a:t>PASTA took 10.3 days (all using 12 processors).</a:t>
            </a:r>
            <a:endParaRPr lang="en-US" altLang="en-US" sz="2400" dirty="0">
              <a:solidFill>
                <a:srgbClr val="000000"/>
              </a:solidFill>
              <a:ea typeface="MS PGothic" pitchFamily="34" charset="-128"/>
            </a:endParaRPr>
          </a:p>
        </p:txBody>
      </p:sp>
      <p:pic>
        <p:nvPicPr>
          <p:cNvPr id="2" name="Picture 1"/>
          <p:cNvPicPr>
            <a:picLocks noChangeAspect="1"/>
          </p:cNvPicPr>
          <p:nvPr/>
        </p:nvPicPr>
        <p:blipFill>
          <a:blip r:embed="rId2"/>
          <a:stretch>
            <a:fillRect/>
          </a:stretch>
        </p:blipFill>
        <p:spPr>
          <a:xfrm>
            <a:off x="252120" y="1734312"/>
            <a:ext cx="4875460" cy="3657600"/>
          </a:xfrm>
          <a:prstGeom prst="rect">
            <a:avLst/>
          </a:prstGeom>
        </p:spPr>
      </p:pic>
    </p:spTree>
    <p:extLst>
      <p:ext uri="{BB962C8B-B14F-4D97-AF65-F5344CB8AC3E}">
        <p14:creationId xmlns:p14="http://schemas.microsoft.com/office/powerpoint/2010/main" val="3095479956"/>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p-variants-figu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60" y="1015999"/>
            <a:ext cx="5928130" cy="5176869"/>
          </a:xfrm>
          <a:prstGeom prst="rect">
            <a:avLst/>
          </a:prstGeom>
        </p:spPr>
      </p:pic>
      <p:sp>
        <p:nvSpPr>
          <p:cNvPr id="5" name="TextBox 4"/>
          <p:cNvSpPr txBox="1"/>
          <p:nvPr/>
        </p:nvSpPr>
        <p:spPr>
          <a:xfrm>
            <a:off x="185930" y="309788"/>
            <a:ext cx="8799955" cy="523220"/>
          </a:xfrm>
          <a:prstGeom prst="rect">
            <a:avLst/>
          </a:prstGeom>
          <a:noFill/>
        </p:spPr>
        <p:txBody>
          <a:bodyPr wrap="none" rtlCol="0">
            <a:spAutoFit/>
          </a:bodyPr>
          <a:lstStyle/>
          <a:p>
            <a:r>
              <a:rPr lang="en-US" sz="2800" dirty="0" smtClean="0"/>
              <a:t>Impact of backbone size and use of HMM Family technique</a:t>
            </a:r>
            <a:endParaRPr lang="en-US" sz="2800" dirty="0"/>
          </a:p>
        </p:txBody>
      </p:sp>
      <p:sp>
        <p:nvSpPr>
          <p:cNvPr id="2" name="TextBox 1"/>
          <p:cNvSpPr txBox="1"/>
          <p:nvPr/>
        </p:nvSpPr>
        <p:spPr>
          <a:xfrm>
            <a:off x="5963077" y="1177206"/>
            <a:ext cx="3033891" cy="4801315"/>
          </a:xfrm>
          <a:prstGeom prst="rect">
            <a:avLst/>
          </a:prstGeom>
          <a:noFill/>
        </p:spPr>
        <p:txBody>
          <a:bodyPr wrap="none" rtlCol="0">
            <a:spAutoFit/>
          </a:bodyPr>
          <a:lstStyle/>
          <a:p>
            <a:r>
              <a:rPr lang="en-US" dirty="0" smtClean="0"/>
              <a:t>Notes:</a:t>
            </a:r>
          </a:p>
          <a:p>
            <a:endParaRPr lang="en-US" dirty="0" smtClean="0"/>
          </a:p>
          <a:p>
            <a:r>
              <a:rPr lang="en-US" dirty="0"/>
              <a:t>R</a:t>
            </a:r>
            <a:r>
              <a:rPr lang="en-US" dirty="0" smtClean="0"/>
              <a:t>elative performance</a:t>
            </a:r>
          </a:p>
          <a:p>
            <a:r>
              <a:rPr lang="en-US" dirty="0"/>
              <a:t>u</a:t>
            </a:r>
            <a:r>
              <a:rPr lang="en-US" dirty="0" smtClean="0"/>
              <a:t>nder standard alignment</a:t>
            </a:r>
          </a:p>
          <a:p>
            <a:r>
              <a:rPr lang="en-US" dirty="0"/>
              <a:t>c</a:t>
            </a:r>
            <a:r>
              <a:rPr lang="en-US" dirty="0" smtClean="0"/>
              <a:t>riteria is not predictive</a:t>
            </a:r>
          </a:p>
          <a:p>
            <a:r>
              <a:rPr lang="en-US" dirty="0"/>
              <a:t>o</a:t>
            </a:r>
            <a:r>
              <a:rPr lang="en-US" dirty="0" smtClean="0"/>
              <a:t>f relative performance</a:t>
            </a:r>
          </a:p>
          <a:p>
            <a:r>
              <a:rPr lang="en-US" dirty="0"/>
              <a:t>f</a:t>
            </a:r>
            <a:r>
              <a:rPr lang="en-US" dirty="0" smtClean="0"/>
              <a:t>or tree estimation.</a:t>
            </a:r>
          </a:p>
          <a:p>
            <a:endParaRPr lang="en-US" dirty="0"/>
          </a:p>
          <a:p>
            <a:r>
              <a:rPr lang="en-US" dirty="0"/>
              <a:t>For alignment estimation, </a:t>
            </a:r>
          </a:p>
          <a:p>
            <a:r>
              <a:rPr lang="en-US" dirty="0"/>
              <a:t>a large backbone is important.</a:t>
            </a:r>
          </a:p>
          <a:p>
            <a:endParaRPr lang="en-US" dirty="0"/>
          </a:p>
          <a:p>
            <a:r>
              <a:rPr lang="en-US" dirty="0" smtClean="0"/>
              <a:t>For tree estimation, </a:t>
            </a:r>
          </a:p>
          <a:p>
            <a:r>
              <a:rPr lang="en-US" dirty="0" smtClean="0"/>
              <a:t>the use of the HMM Family</a:t>
            </a:r>
          </a:p>
          <a:p>
            <a:r>
              <a:rPr lang="en-US" dirty="0" smtClean="0"/>
              <a:t>is most important, but large</a:t>
            </a:r>
          </a:p>
          <a:p>
            <a:r>
              <a:rPr lang="en-US" dirty="0"/>
              <a:t>b</a:t>
            </a:r>
            <a:r>
              <a:rPr lang="en-US" dirty="0" smtClean="0"/>
              <a:t>ackbones also help.</a:t>
            </a:r>
          </a:p>
          <a:p>
            <a:endParaRPr lang="en-US" dirty="0"/>
          </a:p>
          <a:p>
            <a:endParaRPr lang="en-US" dirty="0" smtClean="0"/>
          </a:p>
        </p:txBody>
      </p:sp>
    </p:spTree>
    <p:extLst>
      <p:ext uri="{BB962C8B-B14F-4D97-AF65-F5344CB8AC3E}">
        <p14:creationId xmlns:p14="http://schemas.microsoft.com/office/powerpoint/2010/main" val="19177990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Line 2"/>
          <p:cNvSpPr>
            <a:spLocks noChangeShapeType="1"/>
          </p:cNvSpPr>
          <p:nvPr/>
        </p:nvSpPr>
        <p:spPr bwMode="auto">
          <a:xfrm flipV="1">
            <a:off x="3702050" y="4648200"/>
            <a:ext cx="6096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79" name="Line 3"/>
          <p:cNvSpPr>
            <a:spLocks noChangeShapeType="1"/>
          </p:cNvSpPr>
          <p:nvPr/>
        </p:nvSpPr>
        <p:spPr bwMode="auto">
          <a:xfrm flipH="1" flipV="1">
            <a:off x="4311650" y="4648200"/>
            <a:ext cx="6096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80" name="Line 4"/>
          <p:cNvSpPr>
            <a:spLocks noChangeShapeType="1"/>
          </p:cNvSpPr>
          <p:nvPr/>
        </p:nvSpPr>
        <p:spPr bwMode="auto">
          <a:xfrm flipH="1" flipV="1">
            <a:off x="3352800" y="4267200"/>
            <a:ext cx="182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81" name="Line 5"/>
          <p:cNvSpPr>
            <a:spLocks noChangeShapeType="1"/>
          </p:cNvSpPr>
          <p:nvPr/>
        </p:nvSpPr>
        <p:spPr bwMode="auto">
          <a:xfrm flipH="1">
            <a:off x="4311650" y="4267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82" name="Line 6"/>
          <p:cNvSpPr>
            <a:spLocks noChangeShapeType="1"/>
          </p:cNvSpPr>
          <p:nvPr/>
        </p:nvSpPr>
        <p:spPr bwMode="auto">
          <a:xfrm flipH="1" flipV="1">
            <a:off x="5157788" y="4267200"/>
            <a:ext cx="838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83" name="Line 7"/>
          <p:cNvSpPr>
            <a:spLocks noChangeShapeType="1"/>
          </p:cNvSpPr>
          <p:nvPr/>
        </p:nvSpPr>
        <p:spPr bwMode="auto">
          <a:xfrm flipH="1">
            <a:off x="5157788" y="3810000"/>
            <a:ext cx="838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4823" name="Rectangle 8"/>
          <p:cNvSpPr>
            <a:spLocks noGrp="1" noChangeArrowheads="1"/>
          </p:cNvSpPr>
          <p:nvPr>
            <p:ph type="title"/>
          </p:nvPr>
        </p:nvSpPr>
        <p:spPr>
          <a:xfrm>
            <a:off x="685800" y="304800"/>
            <a:ext cx="7772400" cy="1143000"/>
          </a:xfrm>
        </p:spPr>
        <p:txBody>
          <a:bodyPr/>
          <a:lstStyle/>
          <a:p>
            <a:r>
              <a:rPr lang="en-US">
                <a:latin typeface="Times New Roman" charset="0"/>
                <a:ea typeface="ＭＳ Ｐゴシック" charset="0"/>
                <a:cs typeface="ＭＳ Ｐゴシック" charset="0"/>
              </a:rPr>
              <a:t>Phylogeny Problem</a:t>
            </a:r>
          </a:p>
        </p:txBody>
      </p:sp>
      <p:sp>
        <p:nvSpPr>
          <p:cNvPr id="101385" name="Rectangle 9"/>
          <p:cNvSpPr>
            <a:spLocks noChangeArrowheads="1"/>
          </p:cNvSpPr>
          <p:nvPr/>
        </p:nvSpPr>
        <p:spPr bwMode="auto">
          <a:xfrm>
            <a:off x="2097088" y="2346325"/>
            <a:ext cx="1417637"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TAGCCCA</a:t>
            </a:r>
          </a:p>
        </p:txBody>
      </p:sp>
      <p:sp>
        <p:nvSpPr>
          <p:cNvPr id="101386" name="Rectangle 10"/>
          <p:cNvSpPr>
            <a:spLocks noChangeArrowheads="1"/>
          </p:cNvSpPr>
          <p:nvPr/>
        </p:nvSpPr>
        <p:spPr bwMode="auto">
          <a:xfrm>
            <a:off x="3698875" y="2346325"/>
            <a:ext cx="1374775"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TAGACTT</a:t>
            </a:r>
          </a:p>
        </p:txBody>
      </p:sp>
      <p:sp>
        <p:nvSpPr>
          <p:cNvPr id="101387" name="Rectangle 11"/>
          <p:cNvSpPr>
            <a:spLocks noChangeArrowheads="1"/>
          </p:cNvSpPr>
          <p:nvPr/>
        </p:nvSpPr>
        <p:spPr bwMode="auto">
          <a:xfrm>
            <a:off x="5259388" y="2346325"/>
            <a:ext cx="1412875"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TGCACAA</a:t>
            </a:r>
          </a:p>
        </p:txBody>
      </p:sp>
      <p:sp>
        <p:nvSpPr>
          <p:cNvPr id="101388" name="Rectangle 12"/>
          <p:cNvSpPr>
            <a:spLocks noChangeArrowheads="1"/>
          </p:cNvSpPr>
          <p:nvPr/>
        </p:nvSpPr>
        <p:spPr bwMode="auto">
          <a:xfrm>
            <a:off x="6858000" y="2346325"/>
            <a:ext cx="1401763"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TGCGCTT</a:t>
            </a:r>
          </a:p>
        </p:txBody>
      </p:sp>
      <p:sp>
        <p:nvSpPr>
          <p:cNvPr id="101389" name="Rectangle 13"/>
          <p:cNvSpPr>
            <a:spLocks noChangeArrowheads="1"/>
          </p:cNvSpPr>
          <p:nvPr/>
        </p:nvSpPr>
        <p:spPr bwMode="auto">
          <a:xfrm>
            <a:off x="457200" y="2346325"/>
            <a:ext cx="145573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AGGGCAT</a:t>
            </a:r>
          </a:p>
        </p:txBody>
      </p:sp>
      <p:sp>
        <p:nvSpPr>
          <p:cNvPr id="101390" name="Oval 14"/>
          <p:cNvSpPr>
            <a:spLocks noChangeArrowheads="1"/>
          </p:cNvSpPr>
          <p:nvPr/>
        </p:nvSpPr>
        <p:spPr bwMode="auto">
          <a:xfrm>
            <a:off x="11430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1" name="Oval 15"/>
          <p:cNvSpPr>
            <a:spLocks noChangeArrowheads="1"/>
          </p:cNvSpPr>
          <p:nvPr/>
        </p:nvSpPr>
        <p:spPr bwMode="auto">
          <a:xfrm>
            <a:off x="272415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2" name="Oval 16"/>
          <p:cNvSpPr>
            <a:spLocks noChangeArrowheads="1"/>
          </p:cNvSpPr>
          <p:nvPr/>
        </p:nvSpPr>
        <p:spPr bwMode="auto">
          <a:xfrm>
            <a:off x="43053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3" name="Oval 17"/>
          <p:cNvSpPr>
            <a:spLocks noChangeArrowheads="1"/>
          </p:cNvSpPr>
          <p:nvPr/>
        </p:nvSpPr>
        <p:spPr bwMode="auto">
          <a:xfrm>
            <a:off x="588645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4" name="Oval 18"/>
          <p:cNvSpPr>
            <a:spLocks noChangeArrowheads="1"/>
          </p:cNvSpPr>
          <p:nvPr/>
        </p:nvSpPr>
        <p:spPr bwMode="auto">
          <a:xfrm>
            <a:off x="74676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5" name="Rectangle 19"/>
          <p:cNvSpPr>
            <a:spLocks noChangeArrowheads="1"/>
          </p:cNvSpPr>
          <p:nvPr/>
        </p:nvSpPr>
        <p:spPr bwMode="auto">
          <a:xfrm>
            <a:off x="83820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U</a:t>
            </a:r>
          </a:p>
        </p:txBody>
      </p:sp>
      <p:sp>
        <p:nvSpPr>
          <p:cNvPr id="101396" name="Rectangle 20"/>
          <p:cNvSpPr>
            <a:spLocks noChangeArrowheads="1"/>
          </p:cNvSpPr>
          <p:nvPr/>
        </p:nvSpPr>
        <p:spPr bwMode="auto">
          <a:xfrm>
            <a:off x="243840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V</a:t>
            </a:r>
          </a:p>
        </p:txBody>
      </p:sp>
      <p:sp>
        <p:nvSpPr>
          <p:cNvPr id="101397" name="Rectangle 21"/>
          <p:cNvSpPr>
            <a:spLocks noChangeArrowheads="1"/>
          </p:cNvSpPr>
          <p:nvPr/>
        </p:nvSpPr>
        <p:spPr bwMode="auto">
          <a:xfrm>
            <a:off x="3962400" y="167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W</a:t>
            </a:r>
          </a:p>
        </p:txBody>
      </p:sp>
      <p:sp>
        <p:nvSpPr>
          <p:cNvPr id="101398" name="Rectangle 22"/>
          <p:cNvSpPr>
            <a:spLocks noChangeArrowheads="1"/>
          </p:cNvSpPr>
          <p:nvPr/>
        </p:nvSpPr>
        <p:spPr bwMode="auto">
          <a:xfrm>
            <a:off x="553085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X</a:t>
            </a:r>
          </a:p>
        </p:txBody>
      </p:sp>
      <p:sp>
        <p:nvSpPr>
          <p:cNvPr id="101399" name="Rectangle 23"/>
          <p:cNvSpPr>
            <a:spLocks noChangeArrowheads="1"/>
          </p:cNvSpPr>
          <p:nvPr/>
        </p:nvSpPr>
        <p:spPr bwMode="auto">
          <a:xfrm>
            <a:off x="7138988" y="1676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Y</a:t>
            </a:r>
          </a:p>
        </p:txBody>
      </p:sp>
      <p:sp>
        <p:nvSpPr>
          <p:cNvPr id="101400" name="AutoShape 24"/>
          <p:cNvSpPr>
            <a:spLocks noChangeArrowheads="1"/>
          </p:cNvSpPr>
          <p:nvPr/>
        </p:nvSpPr>
        <p:spPr bwMode="auto">
          <a:xfrm>
            <a:off x="3657600" y="3048000"/>
            <a:ext cx="1600200" cy="685800"/>
          </a:xfrm>
          <a:prstGeom prst="downArrow">
            <a:avLst>
              <a:gd name="adj1" fmla="val 67463"/>
              <a:gd name="adj2" fmla="val 5370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01" name="Rectangle 25"/>
          <p:cNvSpPr>
            <a:spLocks noChangeArrowheads="1"/>
          </p:cNvSpPr>
          <p:nvPr/>
        </p:nvSpPr>
        <p:spPr bwMode="auto">
          <a:xfrm>
            <a:off x="2667000" y="3962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U</a:t>
            </a:r>
          </a:p>
        </p:txBody>
      </p:sp>
      <p:sp>
        <p:nvSpPr>
          <p:cNvPr id="101402" name="Rectangle 26"/>
          <p:cNvSpPr>
            <a:spLocks noChangeArrowheads="1"/>
          </p:cNvSpPr>
          <p:nvPr/>
        </p:nvSpPr>
        <p:spPr bwMode="auto">
          <a:xfrm>
            <a:off x="3525838" y="5486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V</a:t>
            </a:r>
          </a:p>
        </p:txBody>
      </p:sp>
      <p:sp>
        <p:nvSpPr>
          <p:cNvPr id="101403" name="Rectangle 27"/>
          <p:cNvSpPr>
            <a:spLocks noChangeArrowheads="1"/>
          </p:cNvSpPr>
          <p:nvPr/>
        </p:nvSpPr>
        <p:spPr bwMode="auto">
          <a:xfrm>
            <a:off x="4692650" y="548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W</a:t>
            </a:r>
          </a:p>
        </p:txBody>
      </p:sp>
      <p:sp>
        <p:nvSpPr>
          <p:cNvPr id="101404" name="Rectangle 28"/>
          <p:cNvSpPr>
            <a:spLocks noChangeArrowheads="1"/>
          </p:cNvSpPr>
          <p:nvPr/>
        </p:nvSpPr>
        <p:spPr bwMode="auto">
          <a:xfrm>
            <a:off x="6148388" y="3581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X</a:t>
            </a:r>
          </a:p>
        </p:txBody>
      </p:sp>
      <p:sp>
        <p:nvSpPr>
          <p:cNvPr id="101405" name="Rectangle 29"/>
          <p:cNvSpPr>
            <a:spLocks noChangeArrowheads="1"/>
          </p:cNvSpPr>
          <p:nvPr/>
        </p:nvSpPr>
        <p:spPr bwMode="auto">
          <a:xfrm>
            <a:off x="6148388" y="45720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Y</a:t>
            </a:r>
          </a:p>
        </p:txBody>
      </p:sp>
      <p:sp>
        <p:nvSpPr>
          <p:cNvPr id="101406" name="Oval 30"/>
          <p:cNvSpPr>
            <a:spLocks noChangeArrowheads="1"/>
          </p:cNvSpPr>
          <p:nvPr/>
        </p:nvSpPr>
        <p:spPr bwMode="auto">
          <a:xfrm>
            <a:off x="3200400" y="4114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07" name="Oval 31"/>
          <p:cNvSpPr>
            <a:spLocks noChangeArrowheads="1"/>
          </p:cNvSpPr>
          <p:nvPr/>
        </p:nvSpPr>
        <p:spPr bwMode="auto">
          <a:xfrm>
            <a:off x="3625850" y="5257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08" name="Oval 32"/>
          <p:cNvSpPr>
            <a:spLocks noChangeArrowheads="1"/>
          </p:cNvSpPr>
          <p:nvPr/>
        </p:nvSpPr>
        <p:spPr bwMode="auto">
          <a:xfrm>
            <a:off x="4768850" y="5257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09" name="Oval 33"/>
          <p:cNvSpPr>
            <a:spLocks noChangeArrowheads="1"/>
          </p:cNvSpPr>
          <p:nvPr/>
        </p:nvSpPr>
        <p:spPr bwMode="auto">
          <a:xfrm>
            <a:off x="5919788" y="4648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10" name="Oval 34"/>
          <p:cNvSpPr>
            <a:spLocks noChangeArrowheads="1"/>
          </p:cNvSpPr>
          <p:nvPr/>
        </p:nvSpPr>
        <p:spPr bwMode="auto">
          <a:xfrm>
            <a:off x="5919788" y="3733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02119671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CustomShape 1"/>
          <p:cNvSpPr>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457200" eaLnBrk="1" hangingPunct="1">
              <a:buSzPct val="45000"/>
              <a:buFont typeface="Arial" charset="0"/>
              <a:buNone/>
            </a:pPr>
            <a:r>
              <a:rPr lang="fi-FI" sz="4000" dirty="0" err="1" smtClean="0"/>
              <a:t>Metagenomic</a:t>
            </a:r>
            <a:r>
              <a:rPr lang="fi-FI" sz="4000" dirty="0" smtClean="0"/>
              <a:t> </a:t>
            </a:r>
            <a:r>
              <a:rPr lang="fi-FI" sz="4000" dirty="0" err="1"/>
              <a:t>Taxon</a:t>
            </a:r>
            <a:r>
              <a:rPr lang="fi-FI" sz="4000" dirty="0"/>
              <a:t> </a:t>
            </a:r>
            <a:r>
              <a:rPr lang="fi-FI" sz="4000" dirty="0" err="1"/>
              <a:t>Identification</a:t>
            </a:r>
            <a:endParaRPr lang="en-US" sz="4000" dirty="0"/>
          </a:p>
        </p:txBody>
      </p:sp>
      <p:sp>
        <p:nvSpPr>
          <p:cNvPr id="161794" name="CustomShape 2"/>
          <p:cNvSpPr>
            <a:spLocks noChangeArrowheads="1"/>
          </p:cNvSpPr>
          <p:nvPr/>
        </p:nvSpPr>
        <p:spPr bwMode="auto">
          <a:xfrm>
            <a:off x="304800" y="1371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eaLnBrk="1" hangingPunct="1"/>
            <a:endParaRPr lang="en-US" sz="1800"/>
          </a:p>
          <a:p>
            <a:pPr defTabSz="457200" eaLnBrk="1" hangingPunct="1">
              <a:lnSpc>
                <a:spcPct val="90000"/>
              </a:lnSpc>
              <a:buSzPct val="45000"/>
              <a:buFont typeface="Arial" charset="0"/>
              <a:buNone/>
            </a:pPr>
            <a:r>
              <a:rPr lang="fi-FI" sz="2800"/>
              <a:t>Objective: classify short reads in a metagenomic sample</a:t>
            </a:r>
            <a:endParaRPr lang="en-US" sz="1800"/>
          </a:p>
        </p:txBody>
      </p:sp>
      <p:pic>
        <p:nvPicPr>
          <p:cNvPr id="161795" name="Picture 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00400"/>
            <a:ext cx="1143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Picture 6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213" y="3762375"/>
            <a:ext cx="299878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586847"/>
      </p:ext>
    </p:extLst>
  </p:cSld>
  <p:clrMapOvr>
    <a:masterClrMapping/>
  </p:clrMapOvr>
  <p:timing>
    <p:tnLst>
      <p:par>
        <p:cTn xmlns:p14="http://schemas.microsoft.com/office/powerpoint/2010/main" id="1" dur="indefinite" restart="never" nodeType="tmRoot">
          <p:childTnLst>
            <p:seq>
              <p:cTn id="2" dur="indefinite"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304800" y="1630363"/>
            <a:ext cx="8686800" cy="5584221"/>
          </a:xfrm>
        </p:spPr>
        <p:txBody>
          <a:bodyPr lIns="0" tIns="0" rIns="0" bIns="0">
            <a:spAutoFit/>
          </a:bodyPr>
          <a:lstStyle/>
          <a:p>
            <a:pPr marL="431800" indent="-323850" eaLnBrk="1" hangingPunct="1">
              <a:spcBef>
                <a:spcPct val="0"/>
              </a:spcBef>
              <a:spcAft>
                <a:spcPts val="1413"/>
              </a:spcAft>
              <a:buSzPct val="45000"/>
              <a:buFont typeface="StarSymbol" charset="0"/>
              <a:buNone/>
            </a:pPr>
            <a:r>
              <a:rPr lang="fi-FI" sz="4000" dirty="0" smtClean="0">
                <a:latin typeface="Arial" charset="0"/>
                <a:ea typeface="ＭＳ Ｐゴシック" charset="0"/>
                <a:cs typeface="ＭＳ Ｐゴシック" charset="0"/>
              </a:rPr>
              <a:t>1. </a:t>
            </a:r>
            <a:r>
              <a:rPr lang="fi-FI" dirty="0" err="1" smtClean="0">
                <a:ea typeface="ＭＳ Ｐゴシック" charset="0"/>
                <a:cs typeface="ＭＳ Ｐゴシック" charset="0"/>
              </a:rPr>
              <a:t>What</a:t>
            </a:r>
            <a:r>
              <a:rPr lang="fi-FI" dirty="0" smtClean="0">
                <a:ea typeface="ＭＳ Ｐゴシック" charset="0"/>
                <a:cs typeface="ＭＳ Ｐゴシック" charset="0"/>
              </a:rPr>
              <a:t> is </a:t>
            </a:r>
            <a:r>
              <a:rPr lang="fi-FI" dirty="0" err="1" smtClean="0">
                <a:ea typeface="ＭＳ Ｐゴシック" charset="0"/>
                <a:cs typeface="ＭＳ Ｐゴシック" charset="0"/>
              </a:rPr>
              <a:t>this</a:t>
            </a:r>
            <a:r>
              <a:rPr lang="fi-FI" dirty="0" smtClean="0">
                <a:ea typeface="ＭＳ Ｐゴシック" charset="0"/>
                <a:cs typeface="ＭＳ Ｐゴシック" charset="0"/>
              </a:rPr>
              <a:t> </a:t>
            </a:r>
            <a:r>
              <a:rPr lang="fi-FI" dirty="0" err="1" smtClean="0">
                <a:ea typeface="ＭＳ Ｐゴシック" charset="0"/>
                <a:cs typeface="ＭＳ Ｐゴシック" charset="0"/>
              </a:rPr>
              <a:t>fragment</a:t>
            </a:r>
            <a:r>
              <a:rPr lang="fi-FI" dirty="0" smtClean="0">
                <a:ea typeface="ＭＳ Ｐゴシック" charset="0"/>
                <a:cs typeface="ＭＳ Ｐゴシック" charset="0"/>
              </a:rPr>
              <a:t>? (</a:t>
            </a:r>
            <a:r>
              <a:rPr lang="fi-FI" dirty="0" err="1" smtClean="0">
                <a:ea typeface="ＭＳ Ｐゴシック" charset="0"/>
                <a:cs typeface="ＭＳ Ｐゴシック" charset="0"/>
              </a:rPr>
              <a:t>Classify</a:t>
            </a:r>
            <a:r>
              <a:rPr lang="fi-FI" dirty="0" smtClean="0">
                <a:ea typeface="ＭＳ Ｐゴシック" charset="0"/>
                <a:cs typeface="ＭＳ Ｐゴシック" charset="0"/>
              </a:rPr>
              <a:t> </a:t>
            </a:r>
            <a:r>
              <a:rPr lang="fi-FI" dirty="0" err="1" smtClean="0">
                <a:ea typeface="ＭＳ Ｐゴシック" charset="0"/>
                <a:cs typeface="ＭＳ Ｐゴシック" charset="0"/>
              </a:rPr>
              <a:t>each</a:t>
            </a:r>
            <a:r>
              <a:rPr lang="fi-FI" dirty="0" smtClean="0">
                <a:ea typeface="ＭＳ Ｐゴシック" charset="0"/>
                <a:cs typeface="ＭＳ Ｐゴシック" charset="0"/>
              </a:rPr>
              <a:t> </a:t>
            </a:r>
            <a:r>
              <a:rPr lang="fi-FI" dirty="0" err="1" smtClean="0">
                <a:ea typeface="ＭＳ Ｐゴシック" charset="0"/>
                <a:cs typeface="ＭＳ Ｐゴシック" charset="0"/>
              </a:rPr>
              <a:t>fragment</a:t>
            </a:r>
            <a:r>
              <a:rPr lang="fi-FI" dirty="0" smtClean="0">
                <a:ea typeface="ＭＳ Ｐゴシック" charset="0"/>
                <a:cs typeface="ＭＳ Ｐゴシック" charset="0"/>
              </a:rPr>
              <a:t> as </a:t>
            </a:r>
            <a:r>
              <a:rPr lang="fi-FI" dirty="0" err="1" smtClean="0">
                <a:ea typeface="ＭＳ Ｐゴシック" charset="0"/>
                <a:cs typeface="ＭＳ Ｐゴシック" charset="0"/>
              </a:rPr>
              <a:t>well</a:t>
            </a:r>
            <a:r>
              <a:rPr lang="fi-FI" dirty="0" smtClean="0">
                <a:ea typeface="ＭＳ Ｐゴシック" charset="0"/>
                <a:cs typeface="ＭＳ Ｐゴシック" charset="0"/>
              </a:rPr>
              <a:t> as </a:t>
            </a:r>
            <a:r>
              <a:rPr lang="fi-FI" dirty="0" err="1" smtClean="0">
                <a:ea typeface="ＭＳ Ｐゴシック" charset="0"/>
                <a:cs typeface="ＭＳ Ｐゴシック" charset="0"/>
              </a:rPr>
              <a:t>possible</a:t>
            </a:r>
            <a:r>
              <a:rPr lang="fi-FI" dirty="0" smtClean="0">
                <a:ea typeface="ＭＳ Ｐゴシック" charset="0"/>
                <a:cs typeface="ＭＳ Ｐゴシック" charset="0"/>
              </a:rPr>
              <a:t>.)</a:t>
            </a:r>
            <a:endParaRPr lang="fi-FI" dirty="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endParaRPr lang="fi-FI" dirty="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r>
              <a:rPr lang="fi-FI" dirty="0" smtClean="0">
                <a:ea typeface="ＭＳ Ｐゴシック" charset="0"/>
                <a:cs typeface="ＭＳ Ｐゴシック" charset="0"/>
              </a:rPr>
              <a:t>2. </a:t>
            </a:r>
            <a:r>
              <a:rPr lang="fi-FI" dirty="0" err="1" smtClean="0">
                <a:ea typeface="ＭＳ Ｐゴシック" charset="0"/>
                <a:cs typeface="ＭＳ Ｐゴシック" charset="0"/>
              </a:rPr>
              <a:t>What</a:t>
            </a:r>
            <a:r>
              <a:rPr lang="fi-FI" dirty="0" smtClean="0">
                <a:ea typeface="ＭＳ Ｐゴシック" charset="0"/>
                <a:cs typeface="ＭＳ Ｐゴシック" charset="0"/>
              </a:rPr>
              <a:t> is the </a:t>
            </a:r>
            <a:r>
              <a:rPr lang="fi-FI" dirty="0" err="1" smtClean="0">
                <a:ea typeface="ＭＳ Ｐゴシック" charset="0"/>
                <a:cs typeface="ＭＳ Ｐゴシック" charset="0"/>
              </a:rPr>
              <a:t>taxonomic</a:t>
            </a:r>
            <a:r>
              <a:rPr lang="fi-FI" dirty="0" smtClean="0">
                <a:ea typeface="ＭＳ Ｐゴシック" charset="0"/>
                <a:cs typeface="ＭＳ Ｐゴシック" charset="0"/>
              </a:rPr>
              <a:t> </a:t>
            </a:r>
            <a:r>
              <a:rPr lang="fi-FI" dirty="0" err="1" smtClean="0">
                <a:ea typeface="ＭＳ Ｐゴシック" charset="0"/>
                <a:cs typeface="ＭＳ Ｐゴシック" charset="0"/>
              </a:rPr>
              <a:t>distribution</a:t>
            </a:r>
            <a:r>
              <a:rPr lang="fi-FI" dirty="0" smtClean="0">
                <a:ea typeface="ＭＳ Ｐゴシック" charset="0"/>
                <a:cs typeface="ＭＳ Ｐゴシック" charset="0"/>
              </a:rPr>
              <a:t> in the </a:t>
            </a:r>
            <a:r>
              <a:rPr lang="fi-FI" dirty="0" err="1" smtClean="0">
                <a:ea typeface="ＭＳ Ｐゴシック" charset="0"/>
                <a:cs typeface="ＭＳ Ｐゴシック" charset="0"/>
              </a:rPr>
              <a:t>dataset</a:t>
            </a:r>
            <a:r>
              <a:rPr lang="fi-FI" dirty="0" smtClean="0">
                <a:ea typeface="ＭＳ Ｐゴシック" charset="0"/>
                <a:cs typeface="ＭＳ Ｐゴシック" charset="0"/>
              </a:rPr>
              <a:t>? (</a:t>
            </a:r>
            <a:r>
              <a:rPr lang="fi-FI" dirty="0" err="1" smtClean="0">
                <a:ea typeface="ＭＳ Ｐゴシック" charset="0"/>
                <a:cs typeface="ＭＳ Ｐゴシック" charset="0"/>
              </a:rPr>
              <a:t>Note</a:t>
            </a:r>
            <a:r>
              <a:rPr lang="fi-FI" dirty="0" smtClean="0">
                <a:ea typeface="ＭＳ Ｐゴシック" charset="0"/>
                <a:cs typeface="ＭＳ Ｐゴシック" charset="0"/>
              </a:rPr>
              <a:t>: </a:t>
            </a:r>
            <a:r>
              <a:rPr lang="fi-FI" dirty="0" err="1" smtClean="0">
                <a:ea typeface="ＭＳ Ｐゴシック" charset="0"/>
                <a:cs typeface="ＭＳ Ｐゴシック" charset="0"/>
              </a:rPr>
              <a:t>helpful</a:t>
            </a:r>
            <a:r>
              <a:rPr lang="fi-FI" dirty="0" smtClean="0">
                <a:ea typeface="ＭＳ Ｐゴシック" charset="0"/>
                <a:cs typeface="ＭＳ Ｐゴシック" charset="0"/>
              </a:rPr>
              <a:t> to </a:t>
            </a:r>
            <a:r>
              <a:rPr lang="fi-FI" dirty="0" err="1" smtClean="0">
                <a:ea typeface="ＭＳ Ｐゴシック" charset="0"/>
                <a:cs typeface="ＭＳ Ｐゴシック" charset="0"/>
              </a:rPr>
              <a:t>use</a:t>
            </a:r>
            <a:r>
              <a:rPr lang="fi-FI" dirty="0" smtClean="0">
                <a:ea typeface="ＭＳ Ｐゴシック" charset="0"/>
                <a:cs typeface="ＭＳ Ｐゴシック" charset="0"/>
              </a:rPr>
              <a:t> </a:t>
            </a:r>
            <a:r>
              <a:rPr lang="fi-FI" dirty="0" err="1" smtClean="0">
                <a:ea typeface="ＭＳ Ｐゴシック" charset="0"/>
                <a:cs typeface="ＭＳ Ｐゴシック" charset="0"/>
              </a:rPr>
              <a:t>marker</a:t>
            </a:r>
            <a:r>
              <a:rPr lang="fi-FI" dirty="0" smtClean="0">
                <a:ea typeface="ＭＳ Ｐゴシック" charset="0"/>
                <a:cs typeface="ＭＳ Ｐゴシック" charset="0"/>
              </a:rPr>
              <a:t> </a:t>
            </a:r>
            <a:r>
              <a:rPr lang="fi-FI" dirty="0" err="1" smtClean="0">
                <a:ea typeface="ＭＳ Ｐゴシック" charset="0"/>
                <a:cs typeface="ＭＳ Ｐゴシック" charset="0"/>
              </a:rPr>
              <a:t>genes</a:t>
            </a:r>
            <a:r>
              <a:rPr lang="fi-FI" dirty="0" smtClean="0">
                <a:ea typeface="ＭＳ Ｐゴシック" charset="0"/>
                <a:cs typeface="ＭＳ Ｐゴシック" charset="0"/>
              </a:rPr>
              <a:t>.)</a:t>
            </a:r>
          </a:p>
          <a:p>
            <a:pPr marL="431800" indent="-323850" eaLnBrk="1" hangingPunct="1">
              <a:spcBef>
                <a:spcPct val="0"/>
              </a:spcBef>
              <a:spcAft>
                <a:spcPts val="1413"/>
              </a:spcAft>
              <a:buSzPct val="45000"/>
              <a:buFont typeface="StarSymbol" charset="0"/>
              <a:buNone/>
            </a:pPr>
            <a:endParaRPr lang="fi-FI" dirty="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r>
              <a:rPr lang="fi-FI" dirty="0" smtClean="0">
                <a:ea typeface="ＭＳ Ｐゴシック" charset="0"/>
                <a:cs typeface="ＭＳ Ｐゴシック" charset="0"/>
              </a:rPr>
              <a:t>3. </a:t>
            </a:r>
            <a:r>
              <a:rPr lang="fi-FI" dirty="0" err="1" smtClean="0">
                <a:ea typeface="ＭＳ Ｐゴシック" charset="0"/>
                <a:cs typeface="ＭＳ Ｐゴシック" charset="0"/>
              </a:rPr>
              <a:t>What</a:t>
            </a:r>
            <a:r>
              <a:rPr lang="fi-FI" dirty="0" smtClean="0">
                <a:ea typeface="ＭＳ Ｐゴシック" charset="0"/>
                <a:cs typeface="ＭＳ Ｐゴシック" charset="0"/>
              </a:rPr>
              <a:t> </a:t>
            </a:r>
            <a:r>
              <a:rPr lang="fi-FI" dirty="0" err="1" smtClean="0">
                <a:ea typeface="ＭＳ Ｐゴシック" charset="0"/>
                <a:cs typeface="ＭＳ Ｐゴシック" charset="0"/>
              </a:rPr>
              <a:t>are</a:t>
            </a:r>
            <a:r>
              <a:rPr lang="fi-FI" dirty="0" smtClean="0">
                <a:ea typeface="ＭＳ Ｐゴシック" charset="0"/>
                <a:cs typeface="ＭＳ Ｐゴシック" charset="0"/>
              </a:rPr>
              <a:t> the </a:t>
            </a:r>
            <a:r>
              <a:rPr lang="fi-FI" dirty="0" err="1" smtClean="0">
                <a:ea typeface="ＭＳ Ｐゴシック" charset="0"/>
                <a:cs typeface="ＭＳ Ｐゴシック" charset="0"/>
              </a:rPr>
              <a:t>organisms</a:t>
            </a:r>
            <a:r>
              <a:rPr lang="fi-FI" dirty="0" smtClean="0">
                <a:ea typeface="ＭＳ Ｐゴシック" charset="0"/>
                <a:cs typeface="ＭＳ Ｐゴシック" charset="0"/>
              </a:rPr>
              <a:t> in </a:t>
            </a:r>
            <a:r>
              <a:rPr lang="fi-FI" dirty="0" err="1" smtClean="0">
                <a:ea typeface="ＭＳ Ｐゴシック" charset="0"/>
                <a:cs typeface="ＭＳ Ｐゴシック" charset="0"/>
              </a:rPr>
              <a:t>this</a:t>
            </a:r>
            <a:r>
              <a:rPr lang="fi-FI" dirty="0" smtClean="0">
                <a:ea typeface="ＭＳ Ｐゴシック" charset="0"/>
                <a:cs typeface="ＭＳ Ｐゴシック" charset="0"/>
              </a:rPr>
              <a:t> </a:t>
            </a:r>
            <a:r>
              <a:rPr lang="fi-FI" dirty="0" err="1" smtClean="0">
                <a:ea typeface="ＭＳ Ｐゴシック" charset="0"/>
                <a:cs typeface="ＭＳ Ｐゴシック" charset="0"/>
              </a:rPr>
              <a:t>metagenomic</a:t>
            </a:r>
            <a:r>
              <a:rPr lang="fi-FI" dirty="0" smtClean="0">
                <a:ea typeface="ＭＳ Ｐゴシック" charset="0"/>
                <a:cs typeface="ＭＳ Ｐゴシック" charset="0"/>
              </a:rPr>
              <a:t> </a:t>
            </a:r>
            <a:r>
              <a:rPr lang="fi-FI" dirty="0" err="1" smtClean="0">
                <a:ea typeface="ＭＳ Ｐゴシック" charset="0"/>
                <a:cs typeface="ＭＳ Ｐゴシック" charset="0"/>
              </a:rPr>
              <a:t>sample</a:t>
            </a:r>
            <a:r>
              <a:rPr lang="fi-FI" dirty="0" smtClean="0">
                <a:ea typeface="ＭＳ Ｐゴシック" charset="0"/>
                <a:cs typeface="ＭＳ Ｐゴシック" charset="0"/>
              </a:rPr>
              <a:t> </a:t>
            </a:r>
            <a:r>
              <a:rPr lang="fi-FI" dirty="0" err="1" smtClean="0">
                <a:ea typeface="ＭＳ Ｐゴシック" charset="0"/>
                <a:cs typeface="ＭＳ Ｐゴシック" charset="0"/>
              </a:rPr>
              <a:t>doing</a:t>
            </a:r>
            <a:r>
              <a:rPr lang="fi-FI" dirty="0">
                <a:ea typeface="ＭＳ Ｐゴシック" charset="0"/>
                <a:cs typeface="ＭＳ Ｐゴシック" charset="0"/>
              </a:rPr>
              <a:t> </a:t>
            </a:r>
            <a:r>
              <a:rPr lang="fi-FI" dirty="0" err="1" smtClean="0">
                <a:ea typeface="ＭＳ Ｐゴシック" charset="0"/>
                <a:cs typeface="ＭＳ Ｐゴシック" charset="0"/>
              </a:rPr>
              <a:t>together</a:t>
            </a:r>
            <a:r>
              <a:rPr lang="fi-FI" dirty="0" smtClean="0">
                <a:ea typeface="ＭＳ Ｐゴシック" charset="0"/>
                <a:cs typeface="ＭＳ Ｐゴシック" charset="0"/>
              </a:rPr>
              <a:t>?</a:t>
            </a:r>
            <a:endParaRPr lang="fi-FI" dirty="0">
              <a:ea typeface="ＭＳ Ｐゴシック" charset="0"/>
              <a:cs typeface="ＭＳ Ｐゴシック" charset="0"/>
            </a:endParaRPr>
          </a:p>
          <a:p>
            <a:pPr marL="431800" indent="-323850" eaLnBrk="1" hangingPunct="1">
              <a:spcBef>
                <a:spcPct val="0"/>
              </a:spcBef>
              <a:spcAft>
                <a:spcPts val="1138"/>
              </a:spcAft>
              <a:buSzPct val="45000"/>
              <a:buFont typeface="StarSymbol" charset="0"/>
              <a:buChar char="•"/>
            </a:pPr>
            <a:endParaRPr lang="fi-FI" sz="4000" dirty="0">
              <a:latin typeface="Arial" charset="0"/>
              <a:ea typeface="ＭＳ Ｐゴシック" charset="0"/>
              <a:cs typeface="ＭＳ Ｐゴシック" charset="0"/>
            </a:endParaRPr>
          </a:p>
        </p:txBody>
      </p:sp>
      <p:sp>
        <p:nvSpPr>
          <p:cNvPr id="167938" name="Text Box 4"/>
          <p:cNvSpPr txBox="1">
            <a:spLocks noChangeArrowheads="1"/>
          </p:cNvSpPr>
          <p:nvPr/>
        </p:nvSpPr>
        <p:spPr bwMode="auto">
          <a:xfrm>
            <a:off x="2270433" y="265113"/>
            <a:ext cx="3784835"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smtClean="0">
                <a:solidFill>
                  <a:schemeClr val="tx2"/>
                </a:solidFill>
                <a:latin typeface="+mj-lt"/>
              </a:rPr>
              <a:t>Basic Questions</a:t>
            </a:r>
            <a:endParaRPr lang="en-US" sz="4400" dirty="0">
              <a:solidFill>
                <a:schemeClr val="tx2"/>
              </a:solidFill>
              <a:latin typeface="+mj-lt"/>
            </a:endParaRPr>
          </a:p>
        </p:txBody>
      </p:sp>
    </p:spTree>
    <p:extLst>
      <p:ext uri="{BB962C8B-B14F-4D97-AF65-F5344CB8AC3E}">
        <p14:creationId xmlns:p14="http://schemas.microsoft.com/office/powerpoint/2010/main" val="19977198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Shape 1"/>
          <p:cNvSpPr txBox="1">
            <a:spLocks noChangeArrowheads="1"/>
          </p:cNvSpPr>
          <p:nvPr/>
        </p:nvSpPr>
        <p:spPr bwMode="auto">
          <a:xfrm>
            <a:off x="685800" y="463550"/>
            <a:ext cx="7772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Font typeface="Times New Roman" charset="0"/>
              <a:buNone/>
            </a:pPr>
            <a:r>
              <a:rPr lang="fi-FI" sz="3200" b="1"/>
              <a:t>Phylogenetic Placement</a:t>
            </a:r>
            <a:endParaRPr lang="en-US" sz="3200"/>
          </a:p>
        </p:txBody>
      </p:sp>
      <p:sp>
        <p:nvSpPr>
          <p:cNvPr id="138242" name="CustomShape 2"/>
          <p:cNvSpPr>
            <a:spLocks noChangeArrowheads="1"/>
          </p:cNvSpPr>
          <p:nvPr/>
        </p:nvSpPr>
        <p:spPr bwMode="auto">
          <a:xfrm>
            <a:off x="5649913" y="3433763"/>
            <a:ext cx="11461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243" name="Line 3"/>
          <p:cNvSpPr>
            <a:spLocks noChangeShapeType="1"/>
          </p:cNvSpPr>
          <p:nvPr/>
        </p:nvSpPr>
        <p:spPr bwMode="auto">
          <a:xfrm>
            <a:off x="5418138" y="3163888"/>
            <a:ext cx="1587" cy="471487"/>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8244" name="CustomShape 4"/>
          <p:cNvSpPr>
            <a:spLocks noChangeArrowheads="1"/>
          </p:cNvSpPr>
          <p:nvPr/>
        </p:nvSpPr>
        <p:spPr bwMode="auto">
          <a:xfrm>
            <a:off x="5341938" y="3568700"/>
            <a:ext cx="152400" cy="134938"/>
          </a:xfrm>
          <a:prstGeom prst="ellipse">
            <a:avLst/>
          </a:prstGeom>
          <a:solidFill>
            <a:srgbClr val="99CC00"/>
          </a:solidFill>
          <a:ln w="9360">
            <a:solidFill>
              <a:srgbClr val="000080"/>
            </a:solidFill>
            <a:miter lim="800000"/>
            <a:headEnd/>
            <a:tailEnd/>
          </a:ln>
        </p:spPr>
        <p:txBody>
          <a:bodyPr/>
          <a:lstStyle/>
          <a:p>
            <a:endParaRPr lang="en-US"/>
          </a:p>
        </p:txBody>
      </p:sp>
      <p:sp>
        <p:nvSpPr>
          <p:cNvPr id="138245" name="Line 5"/>
          <p:cNvSpPr>
            <a:spLocks noChangeShapeType="1"/>
          </p:cNvSpPr>
          <p:nvPr/>
        </p:nvSpPr>
        <p:spPr bwMode="auto">
          <a:xfrm>
            <a:off x="5418138" y="3635375"/>
            <a:ext cx="838200" cy="538163"/>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8246" name="CustomShape 6"/>
          <p:cNvSpPr>
            <a:spLocks noChangeArrowheads="1"/>
          </p:cNvSpPr>
          <p:nvPr/>
        </p:nvSpPr>
        <p:spPr bwMode="auto">
          <a:xfrm>
            <a:off x="6488113" y="4040188"/>
            <a:ext cx="11493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247" name="CustomShape 7"/>
          <p:cNvSpPr>
            <a:spLocks noChangeArrowheads="1"/>
          </p:cNvSpPr>
          <p:nvPr/>
        </p:nvSpPr>
        <p:spPr bwMode="auto">
          <a:xfrm>
            <a:off x="6180138" y="4106863"/>
            <a:ext cx="152400" cy="134937"/>
          </a:xfrm>
          <a:prstGeom prst="ellipse">
            <a:avLst/>
          </a:prstGeom>
          <a:solidFill>
            <a:srgbClr val="99CC00"/>
          </a:solidFill>
          <a:ln w="9360">
            <a:solidFill>
              <a:srgbClr val="000080"/>
            </a:solidFill>
            <a:miter lim="800000"/>
            <a:headEnd/>
            <a:tailEnd/>
          </a:ln>
        </p:spPr>
        <p:txBody>
          <a:bodyPr/>
          <a:lstStyle/>
          <a:p>
            <a:endParaRPr lang="en-US"/>
          </a:p>
        </p:txBody>
      </p:sp>
      <p:sp>
        <p:nvSpPr>
          <p:cNvPr id="138248" name="Line 8"/>
          <p:cNvSpPr>
            <a:spLocks noChangeShapeType="1"/>
          </p:cNvSpPr>
          <p:nvPr/>
        </p:nvSpPr>
        <p:spPr bwMode="auto">
          <a:xfrm flipH="1">
            <a:off x="4346575" y="3635375"/>
            <a:ext cx="1076325" cy="538163"/>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8249" name="CustomShape 9"/>
          <p:cNvSpPr>
            <a:spLocks noChangeArrowheads="1"/>
          </p:cNvSpPr>
          <p:nvPr/>
        </p:nvSpPr>
        <p:spPr bwMode="auto">
          <a:xfrm>
            <a:off x="2906713" y="4040188"/>
            <a:ext cx="11811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250" name="CustomShape 10"/>
          <p:cNvSpPr>
            <a:spLocks noChangeArrowheads="1"/>
          </p:cNvSpPr>
          <p:nvPr/>
        </p:nvSpPr>
        <p:spPr bwMode="auto">
          <a:xfrm>
            <a:off x="4275138" y="4106863"/>
            <a:ext cx="152400" cy="134937"/>
          </a:xfrm>
          <a:prstGeom prst="ellipse">
            <a:avLst/>
          </a:prstGeom>
          <a:solidFill>
            <a:srgbClr val="99CC00"/>
          </a:solidFill>
          <a:ln w="9360">
            <a:solidFill>
              <a:srgbClr val="000080"/>
            </a:solidFill>
            <a:miter lim="800000"/>
            <a:headEnd/>
            <a:tailEnd/>
          </a:ln>
        </p:spPr>
        <p:txBody>
          <a:bodyPr/>
          <a:lstStyle/>
          <a:p>
            <a:endParaRPr lang="en-US"/>
          </a:p>
        </p:txBody>
      </p:sp>
      <p:sp>
        <p:nvSpPr>
          <p:cNvPr id="138251" name="CustomShape 11"/>
          <p:cNvSpPr>
            <a:spLocks noChangeArrowheads="1"/>
          </p:cNvSpPr>
          <p:nvPr/>
        </p:nvSpPr>
        <p:spPr bwMode="auto">
          <a:xfrm>
            <a:off x="4960938" y="4860925"/>
            <a:ext cx="152400" cy="134938"/>
          </a:xfrm>
          <a:prstGeom prst="ellipse">
            <a:avLst/>
          </a:prstGeom>
          <a:solidFill>
            <a:srgbClr val="99CC00"/>
          </a:solidFill>
          <a:ln w="9360">
            <a:solidFill>
              <a:srgbClr val="000080"/>
            </a:solidFill>
            <a:miter lim="800000"/>
            <a:headEnd/>
            <a:tailEnd/>
          </a:ln>
        </p:spPr>
        <p:txBody>
          <a:bodyPr/>
          <a:lstStyle/>
          <a:p>
            <a:endParaRPr lang="en-US"/>
          </a:p>
        </p:txBody>
      </p:sp>
      <p:sp>
        <p:nvSpPr>
          <p:cNvPr id="138252" name="Line 12"/>
          <p:cNvSpPr>
            <a:spLocks noChangeShapeType="1"/>
          </p:cNvSpPr>
          <p:nvPr/>
        </p:nvSpPr>
        <p:spPr bwMode="auto">
          <a:xfrm flipH="1">
            <a:off x="3736975" y="4173538"/>
            <a:ext cx="619125" cy="673100"/>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8253" name="Line 13"/>
          <p:cNvSpPr>
            <a:spLocks noChangeShapeType="1"/>
          </p:cNvSpPr>
          <p:nvPr/>
        </p:nvSpPr>
        <p:spPr bwMode="auto">
          <a:xfrm>
            <a:off x="4351338" y="4173538"/>
            <a:ext cx="685800" cy="739775"/>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8254" name="CustomShape 14"/>
          <p:cNvSpPr>
            <a:spLocks noChangeArrowheads="1"/>
          </p:cNvSpPr>
          <p:nvPr/>
        </p:nvSpPr>
        <p:spPr bwMode="auto">
          <a:xfrm>
            <a:off x="2314575" y="4751388"/>
            <a:ext cx="11953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255" name="CustomShape 15"/>
          <p:cNvSpPr>
            <a:spLocks noChangeArrowheads="1"/>
          </p:cNvSpPr>
          <p:nvPr/>
        </p:nvSpPr>
        <p:spPr bwMode="auto">
          <a:xfrm>
            <a:off x="5268913" y="4751388"/>
            <a:ext cx="11509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256" name="Line 16"/>
          <p:cNvSpPr>
            <a:spLocks noChangeShapeType="1"/>
          </p:cNvSpPr>
          <p:nvPr/>
        </p:nvSpPr>
        <p:spPr bwMode="auto">
          <a:xfrm>
            <a:off x="6256338" y="4173538"/>
            <a:ext cx="914400" cy="739775"/>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8257" name="CustomShape 17"/>
          <p:cNvSpPr>
            <a:spLocks noChangeArrowheads="1"/>
          </p:cNvSpPr>
          <p:nvPr/>
        </p:nvSpPr>
        <p:spPr bwMode="auto">
          <a:xfrm>
            <a:off x="7402513" y="4751388"/>
            <a:ext cx="11477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258" name="CustomShape 18"/>
          <p:cNvSpPr>
            <a:spLocks noChangeArrowheads="1"/>
          </p:cNvSpPr>
          <p:nvPr/>
        </p:nvSpPr>
        <p:spPr bwMode="auto">
          <a:xfrm>
            <a:off x="7094538" y="4860925"/>
            <a:ext cx="152400" cy="134938"/>
          </a:xfrm>
          <a:prstGeom prst="ellipse">
            <a:avLst/>
          </a:prstGeom>
          <a:solidFill>
            <a:srgbClr val="99CC00"/>
          </a:solidFill>
          <a:ln w="9360">
            <a:solidFill>
              <a:srgbClr val="000080"/>
            </a:solidFill>
            <a:miter lim="800000"/>
            <a:headEnd/>
            <a:tailEnd/>
          </a:ln>
        </p:spPr>
        <p:txBody>
          <a:bodyPr/>
          <a:lstStyle/>
          <a:p>
            <a:endParaRPr lang="en-US"/>
          </a:p>
        </p:txBody>
      </p:sp>
      <p:sp>
        <p:nvSpPr>
          <p:cNvPr id="138259" name="CustomShape 19"/>
          <p:cNvSpPr>
            <a:spLocks noChangeArrowheads="1"/>
          </p:cNvSpPr>
          <p:nvPr/>
        </p:nvSpPr>
        <p:spPr bwMode="auto">
          <a:xfrm>
            <a:off x="3589338" y="4860925"/>
            <a:ext cx="152400" cy="134938"/>
          </a:xfrm>
          <a:prstGeom prst="ellipse">
            <a:avLst/>
          </a:prstGeom>
          <a:solidFill>
            <a:srgbClr val="99CC00"/>
          </a:solidFill>
          <a:ln w="9360">
            <a:solidFill>
              <a:srgbClr val="000080"/>
            </a:solidFill>
            <a:miter lim="800000"/>
            <a:headEnd/>
            <a:tailEnd/>
          </a:ln>
        </p:spPr>
        <p:txBody>
          <a:bodyPr/>
          <a:lstStyle/>
          <a:p>
            <a:endParaRPr lang="en-US"/>
          </a:p>
        </p:txBody>
      </p:sp>
      <p:sp>
        <p:nvSpPr>
          <p:cNvPr id="138260" name="CustomShape 20"/>
          <p:cNvSpPr>
            <a:spLocks noChangeArrowheads="1"/>
          </p:cNvSpPr>
          <p:nvPr/>
        </p:nvSpPr>
        <p:spPr bwMode="auto">
          <a:xfrm>
            <a:off x="2906713" y="4040188"/>
            <a:ext cx="11811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261" name="CustomShape 21"/>
          <p:cNvSpPr>
            <a:spLocks noChangeArrowheads="1"/>
          </p:cNvSpPr>
          <p:nvPr/>
        </p:nvSpPr>
        <p:spPr bwMode="auto">
          <a:xfrm>
            <a:off x="6488113" y="4040188"/>
            <a:ext cx="11493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262" name="Line 22"/>
          <p:cNvSpPr>
            <a:spLocks noChangeShapeType="1"/>
          </p:cNvSpPr>
          <p:nvPr/>
        </p:nvSpPr>
        <p:spPr bwMode="auto">
          <a:xfrm>
            <a:off x="5037138" y="4914900"/>
            <a:ext cx="609600" cy="739775"/>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8263" name="Line 23"/>
          <p:cNvSpPr>
            <a:spLocks noChangeShapeType="1"/>
          </p:cNvSpPr>
          <p:nvPr/>
        </p:nvSpPr>
        <p:spPr bwMode="auto">
          <a:xfrm flipV="1">
            <a:off x="4351338" y="4908550"/>
            <a:ext cx="685800" cy="749300"/>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8264" name="Line 24"/>
          <p:cNvSpPr>
            <a:spLocks noChangeShapeType="1"/>
          </p:cNvSpPr>
          <p:nvPr/>
        </p:nvSpPr>
        <p:spPr bwMode="auto">
          <a:xfrm flipV="1">
            <a:off x="6942138" y="4908550"/>
            <a:ext cx="228600" cy="749300"/>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8265" name="Line 25"/>
          <p:cNvSpPr>
            <a:spLocks noChangeShapeType="1"/>
          </p:cNvSpPr>
          <p:nvPr/>
        </p:nvSpPr>
        <p:spPr bwMode="auto">
          <a:xfrm flipH="1" flipV="1">
            <a:off x="7165975" y="4908550"/>
            <a:ext cx="1152525" cy="749300"/>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8266" name="Line 26"/>
          <p:cNvSpPr>
            <a:spLocks noChangeShapeType="1"/>
          </p:cNvSpPr>
          <p:nvPr/>
        </p:nvSpPr>
        <p:spPr bwMode="auto">
          <a:xfrm flipV="1">
            <a:off x="2979738" y="4841875"/>
            <a:ext cx="762000" cy="817563"/>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8267" name="CustomShape 27"/>
          <p:cNvSpPr>
            <a:spLocks noChangeArrowheads="1"/>
          </p:cNvSpPr>
          <p:nvPr/>
        </p:nvSpPr>
        <p:spPr bwMode="auto">
          <a:xfrm>
            <a:off x="7521575" y="5829300"/>
            <a:ext cx="1536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ACT..TAGA..A</a:t>
            </a:r>
            <a:endParaRPr lang="en-US" sz="1800"/>
          </a:p>
        </p:txBody>
      </p:sp>
      <p:sp>
        <p:nvSpPr>
          <p:cNvPr id="138268" name="CustomShape 28"/>
          <p:cNvSpPr>
            <a:spLocks noChangeArrowheads="1"/>
          </p:cNvSpPr>
          <p:nvPr/>
        </p:nvSpPr>
        <p:spPr bwMode="auto">
          <a:xfrm>
            <a:off x="6354763" y="5829300"/>
            <a:ext cx="1289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AGC...ACA</a:t>
            </a:r>
            <a:endParaRPr lang="en-US" sz="1800"/>
          </a:p>
        </p:txBody>
      </p:sp>
      <p:sp>
        <p:nvSpPr>
          <p:cNvPr id="138269" name="CustomShape 29"/>
          <p:cNvSpPr>
            <a:spLocks noChangeArrowheads="1"/>
          </p:cNvSpPr>
          <p:nvPr/>
        </p:nvSpPr>
        <p:spPr bwMode="auto">
          <a:xfrm>
            <a:off x="5024438" y="5829300"/>
            <a:ext cx="1319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TAGA...CTT</a:t>
            </a:r>
            <a:endParaRPr lang="en-US" sz="1800"/>
          </a:p>
        </p:txBody>
      </p:sp>
      <p:sp>
        <p:nvSpPr>
          <p:cNvPr id="138270" name="CustomShape 30"/>
          <p:cNvSpPr>
            <a:spLocks noChangeArrowheads="1"/>
          </p:cNvSpPr>
          <p:nvPr/>
        </p:nvSpPr>
        <p:spPr bwMode="auto">
          <a:xfrm>
            <a:off x="3649663" y="5829300"/>
            <a:ext cx="1355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TAGC...CCA</a:t>
            </a:r>
            <a:endParaRPr lang="en-US" sz="1800"/>
          </a:p>
        </p:txBody>
      </p:sp>
      <p:sp>
        <p:nvSpPr>
          <p:cNvPr id="138271" name="CustomShape 31"/>
          <p:cNvSpPr>
            <a:spLocks noChangeArrowheads="1"/>
          </p:cNvSpPr>
          <p:nvPr/>
        </p:nvSpPr>
        <p:spPr bwMode="auto">
          <a:xfrm>
            <a:off x="2297113" y="5829300"/>
            <a:ext cx="13858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AGG...GCAT</a:t>
            </a:r>
            <a:endParaRPr lang="en-US" sz="1800"/>
          </a:p>
          <a:p>
            <a:pPr defTabSz="457200" eaLnBrk="1" hangingPunct="1">
              <a:buFont typeface="Verdana" charset="0"/>
              <a:buNone/>
            </a:pPr>
            <a:endParaRPr lang="en-US" sz="1800"/>
          </a:p>
        </p:txBody>
      </p:sp>
      <p:sp>
        <p:nvSpPr>
          <p:cNvPr id="138272" name="CustomShape 32"/>
          <p:cNvSpPr>
            <a:spLocks noChangeArrowheads="1"/>
          </p:cNvSpPr>
          <p:nvPr/>
        </p:nvSpPr>
        <p:spPr bwMode="auto">
          <a:xfrm>
            <a:off x="2886075"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38273" name="CustomShape 33"/>
          <p:cNvSpPr>
            <a:spLocks noChangeArrowheads="1"/>
          </p:cNvSpPr>
          <p:nvPr/>
        </p:nvSpPr>
        <p:spPr bwMode="auto">
          <a:xfrm>
            <a:off x="4219575"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38274" name="CustomShape 34"/>
          <p:cNvSpPr>
            <a:spLocks noChangeArrowheads="1"/>
          </p:cNvSpPr>
          <p:nvPr/>
        </p:nvSpPr>
        <p:spPr bwMode="auto">
          <a:xfrm>
            <a:off x="5551488"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38275" name="CustomShape 35"/>
          <p:cNvSpPr>
            <a:spLocks noChangeArrowheads="1"/>
          </p:cNvSpPr>
          <p:nvPr/>
        </p:nvSpPr>
        <p:spPr bwMode="auto">
          <a:xfrm>
            <a:off x="6848475"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38276" name="CustomShape 36"/>
          <p:cNvSpPr>
            <a:spLocks noChangeArrowheads="1"/>
          </p:cNvSpPr>
          <p:nvPr/>
        </p:nvSpPr>
        <p:spPr bwMode="auto">
          <a:xfrm>
            <a:off x="8220075"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38277" name="CustomShape 37"/>
          <p:cNvSpPr>
            <a:spLocks noChangeArrowheads="1"/>
          </p:cNvSpPr>
          <p:nvPr/>
        </p:nvSpPr>
        <p:spPr bwMode="auto">
          <a:xfrm>
            <a:off x="469900" y="2959100"/>
            <a:ext cx="1371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p>
            <a:pPr defTabSz="457200" eaLnBrk="1" hangingPunct="1">
              <a:buFont typeface="Arial" charset="0"/>
              <a:buNone/>
            </a:pPr>
            <a:r>
              <a:rPr lang="en-US" sz="1600"/>
              <a:t>ACCG</a:t>
            </a:r>
            <a:endParaRPr lang="en-US" sz="1800"/>
          </a:p>
          <a:p>
            <a:pPr defTabSz="457200" eaLnBrk="1" hangingPunct="1">
              <a:buFont typeface="Arial" charset="0"/>
              <a:buNone/>
            </a:pPr>
            <a:r>
              <a:rPr lang="en-US" sz="1600"/>
              <a:t>CGAG</a:t>
            </a:r>
            <a:endParaRPr lang="en-US" sz="1800"/>
          </a:p>
          <a:p>
            <a:pPr defTabSz="457200" eaLnBrk="1" hangingPunct="1">
              <a:buFont typeface="Arial" charset="0"/>
              <a:buNone/>
            </a:pPr>
            <a:r>
              <a:rPr lang="en-US" sz="1600"/>
              <a:t>CGG</a:t>
            </a:r>
            <a:endParaRPr lang="en-US" sz="1800"/>
          </a:p>
          <a:p>
            <a:pPr defTabSz="457200" eaLnBrk="1" hangingPunct="1">
              <a:buFont typeface="Arial" charset="0"/>
              <a:buNone/>
            </a:pPr>
            <a:r>
              <a:rPr lang="en-US" sz="1600"/>
              <a:t>GGCT</a:t>
            </a:r>
            <a:endParaRPr lang="en-US" sz="1800"/>
          </a:p>
          <a:p>
            <a:pPr defTabSz="457200" eaLnBrk="1" hangingPunct="1">
              <a:buFont typeface="Arial" charset="0"/>
              <a:buNone/>
            </a:pPr>
            <a:r>
              <a:rPr lang="en-US" sz="1600">
                <a:solidFill>
                  <a:srgbClr val="000000"/>
                </a:solidFill>
              </a:rPr>
              <a:t>TAGA</a:t>
            </a:r>
            <a:endParaRPr lang="en-US" sz="1800"/>
          </a:p>
          <a:p>
            <a:pPr defTabSz="457200" eaLnBrk="1" hangingPunct="1">
              <a:buFont typeface="Arial" charset="0"/>
              <a:buNone/>
            </a:pPr>
            <a:r>
              <a:rPr lang="en-US" sz="1600"/>
              <a:t>GGGGG</a:t>
            </a:r>
            <a:endParaRPr lang="en-US" sz="1800"/>
          </a:p>
          <a:p>
            <a:pPr defTabSz="457200" eaLnBrk="1" hangingPunct="1">
              <a:buFont typeface="Arial" charset="0"/>
              <a:buNone/>
            </a:pPr>
            <a:r>
              <a:rPr lang="en-US" sz="1600"/>
              <a:t>TCGAG</a:t>
            </a:r>
            <a:endParaRPr lang="en-US" sz="1800"/>
          </a:p>
          <a:p>
            <a:pPr defTabSz="457200" eaLnBrk="1" hangingPunct="1">
              <a:buFont typeface="Arial" charset="0"/>
              <a:buNone/>
            </a:pPr>
            <a:r>
              <a:rPr lang="en-US" sz="1600"/>
              <a:t>GGCG</a:t>
            </a:r>
            <a:endParaRPr lang="en-US" sz="1800"/>
          </a:p>
          <a:p>
            <a:pPr defTabSz="457200" eaLnBrk="1" hangingPunct="1">
              <a:buFont typeface="Arial" charset="0"/>
              <a:buNone/>
            </a:pPr>
            <a:r>
              <a:rPr lang="en-US" sz="1600"/>
              <a:t>GGG</a:t>
            </a:r>
            <a:endParaRPr lang="en-US" sz="1800"/>
          </a:p>
          <a:p>
            <a:pPr defTabSz="457200" eaLnBrk="1" hangingPunct="1">
              <a:buFont typeface="Arial" charset="0"/>
              <a:buChar char="•"/>
            </a:pPr>
            <a:r>
              <a:rPr lang="en-US" sz="1600"/>
              <a:t>.</a:t>
            </a:r>
            <a:endParaRPr lang="en-US" sz="1800"/>
          </a:p>
          <a:p>
            <a:pPr defTabSz="457200" eaLnBrk="1" hangingPunct="1">
              <a:buFont typeface="Arial" charset="0"/>
              <a:buChar char="•"/>
            </a:pPr>
            <a:r>
              <a:rPr lang="en-US" sz="1600"/>
              <a:t>.</a:t>
            </a:r>
            <a:endParaRPr lang="en-US" sz="1800"/>
          </a:p>
          <a:p>
            <a:pPr defTabSz="457200" eaLnBrk="1" hangingPunct="1">
              <a:buFont typeface="Arial" charset="0"/>
              <a:buChar char="•"/>
            </a:pPr>
            <a:r>
              <a:rPr lang="en-US" sz="1600"/>
              <a:t>.</a:t>
            </a:r>
            <a:endParaRPr lang="en-US" sz="1800"/>
          </a:p>
          <a:p>
            <a:pPr defTabSz="457200" eaLnBrk="1" hangingPunct="1">
              <a:buFont typeface="Arial" charset="0"/>
              <a:buNone/>
            </a:pPr>
            <a:r>
              <a:rPr lang="en-US" sz="1600"/>
              <a:t>ACCT</a:t>
            </a:r>
            <a:endParaRPr lang="en-US" sz="1800"/>
          </a:p>
        </p:txBody>
      </p:sp>
      <p:sp>
        <p:nvSpPr>
          <p:cNvPr id="138278" name="CustomShape 39"/>
          <p:cNvSpPr>
            <a:spLocks noChangeArrowheads="1"/>
          </p:cNvSpPr>
          <p:nvPr/>
        </p:nvSpPr>
        <p:spPr bwMode="auto">
          <a:xfrm>
            <a:off x="228600" y="2089150"/>
            <a:ext cx="3632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p>
            <a:pPr defTabSz="457200" eaLnBrk="1" hangingPunct="1">
              <a:buFont typeface="Times New Roman" charset="0"/>
              <a:buNone/>
            </a:pPr>
            <a:r>
              <a:rPr lang="en-US" sz="2000"/>
              <a:t>Fragmentary sequences</a:t>
            </a:r>
          </a:p>
          <a:p>
            <a:pPr defTabSz="457200" eaLnBrk="1" hangingPunct="1">
              <a:buFont typeface="Times New Roman" charset="0"/>
              <a:buNone/>
            </a:pPr>
            <a:r>
              <a:rPr lang="en-US" sz="2000"/>
              <a:t>from some gene</a:t>
            </a:r>
            <a:endParaRPr lang="en-US" sz="1800"/>
          </a:p>
        </p:txBody>
      </p:sp>
      <p:sp>
        <p:nvSpPr>
          <p:cNvPr id="138279" name="CustomShape 40"/>
          <p:cNvSpPr>
            <a:spLocks noChangeArrowheads="1"/>
          </p:cNvSpPr>
          <p:nvPr/>
        </p:nvSpPr>
        <p:spPr bwMode="auto">
          <a:xfrm>
            <a:off x="4319588" y="1971675"/>
            <a:ext cx="413861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p>
            <a:pPr defTabSz="457200" eaLnBrk="1" hangingPunct="1">
              <a:buFont typeface="Times New Roman" charset="0"/>
              <a:buNone/>
            </a:pPr>
            <a:r>
              <a:rPr lang="en-US" sz="2000"/>
              <a:t>Full-length sequences for same gene, and an alignment and a tree</a:t>
            </a:r>
            <a:endParaRPr lang="en-US" sz="1800"/>
          </a:p>
        </p:txBody>
      </p:sp>
      <p:sp>
        <p:nvSpPr>
          <p:cNvPr id="138280" name="Line 42"/>
          <p:cNvSpPr>
            <a:spLocks noChangeShapeType="1"/>
          </p:cNvSpPr>
          <p:nvPr/>
        </p:nvSpPr>
        <p:spPr bwMode="auto">
          <a:xfrm>
            <a:off x="1143000" y="3200400"/>
            <a:ext cx="2743200" cy="13716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81" name="Line 43"/>
          <p:cNvSpPr>
            <a:spLocks noChangeShapeType="1"/>
          </p:cNvSpPr>
          <p:nvPr/>
        </p:nvSpPr>
        <p:spPr bwMode="auto">
          <a:xfrm>
            <a:off x="1143000" y="3429000"/>
            <a:ext cx="2743200" cy="11430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82" name="Line 44"/>
          <p:cNvSpPr>
            <a:spLocks noChangeShapeType="1"/>
          </p:cNvSpPr>
          <p:nvPr/>
        </p:nvSpPr>
        <p:spPr bwMode="auto">
          <a:xfrm>
            <a:off x="1143000" y="3657600"/>
            <a:ext cx="3429000" cy="18288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83" name="Line 45"/>
          <p:cNvSpPr>
            <a:spLocks noChangeShapeType="1"/>
          </p:cNvSpPr>
          <p:nvPr/>
        </p:nvSpPr>
        <p:spPr bwMode="auto">
          <a:xfrm>
            <a:off x="1143000" y="3886200"/>
            <a:ext cx="3657600"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84" name="Line 46"/>
          <p:cNvSpPr>
            <a:spLocks noChangeShapeType="1"/>
          </p:cNvSpPr>
          <p:nvPr/>
        </p:nvSpPr>
        <p:spPr bwMode="auto">
          <a:xfrm>
            <a:off x="1143000" y="4114800"/>
            <a:ext cx="5486400" cy="4572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85" name="Line 47"/>
          <p:cNvSpPr>
            <a:spLocks noChangeShapeType="1"/>
          </p:cNvSpPr>
          <p:nvPr/>
        </p:nvSpPr>
        <p:spPr bwMode="auto">
          <a:xfrm flipV="1">
            <a:off x="1143000" y="5484813"/>
            <a:ext cx="5943600" cy="460375"/>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86" name="Line 48"/>
          <p:cNvSpPr>
            <a:spLocks noChangeShapeType="1"/>
          </p:cNvSpPr>
          <p:nvPr/>
        </p:nvSpPr>
        <p:spPr bwMode="auto">
          <a:xfrm>
            <a:off x="1143000" y="4800600"/>
            <a:ext cx="3657600" cy="4572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87" name="Line 49"/>
          <p:cNvSpPr>
            <a:spLocks noChangeShapeType="1"/>
          </p:cNvSpPr>
          <p:nvPr/>
        </p:nvSpPr>
        <p:spPr bwMode="auto">
          <a:xfrm>
            <a:off x="1143000" y="4800600"/>
            <a:ext cx="4343400" cy="6858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4432834"/>
      </p:ext>
    </p:extLst>
  </p:cSld>
  <p:clrMapOvr>
    <a:masterClrMapping/>
  </p:clrMapOvr>
  <p:timing>
    <p:tnLst>
      <p:par>
        <p:cTn xmlns:p14="http://schemas.microsoft.com/office/powerpoint/2010/main" id="1" dur="indefinite" restart="never" nodeType="tmRoot">
          <p:childTnLst>
            <p:seq>
              <p:cTn id="2" dur="indefinite"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TIPP vs. other abundance profilers</a:t>
            </a:r>
            <a:endParaRPr lang="en-US"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TIPP is highly accurate, even in the presence of high </a:t>
            </a:r>
            <a:r>
              <a:rPr lang="en-US" dirty="0" err="1" smtClean="0"/>
              <a:t>indel</a:t>
            </a:r>
            <a:r>
              <a:rPr lang="en-US" dirty="0" smtClean="0"/>
              <a:t> rates and novel genomes, and for both short and long reads.</a:t>
            </a:r>
          </a:p>
          <a:p>
            <a:endParaRPr lang="en-US" dirty="0"/>
          </a:p>
          <a:p>
            <a:r>
              <a:rPr lang="en-US" dirty="0" smtClean="0"/>
              <a:t>All other methods have some vulnerability (e.g., </a:t>
            </a:r>
            <a:r>
              <a:rPr lang="en-US" dirty="0" err="1" smtClean="0"/>
              <a:t>mOTU</a:t>
            </a:r>
            <a:r>
              <a:rPr lang="en-US" dirty="0" smtClean="0"/>
              <a:t> is only accurate for short reads and is impacted by high </a:t>
            </a:r>
            <a:r>
              <a:rPr lang="en-US" dirty="0" err="1" smtClean="0"/>
              <a:t>indel</a:t>
            </a:r>
            <a:r>
              <a:rPr lang="en-US" dirty="0" smtClean="0"/>
              <a:t> rates).</a:t>
            </a:r>
          </a:p>
          <a:p>
            <a:pPr marL="0" indent="0">
              <a:buNone/>
            </a:pPr>
            <a:endParaRPr lang="en-US" dirty="0"/>
          </a:p>
          <a:p>
            <a:pPr marL="0" indent="0">
              <a:buNone/>
            </a:pPr>
            <a:r>
              <a:rPr lang="en-US" dirty="0"/>
              <a:t/>
            </a:r>
            <a:br>
              <a:rPr lang="en-US" dirty="0"/>
            </a:br>
            <a:endParaRPr lang="en-US" dirty="0" smtClean="0"/>
          </a:p>
        </p:txBody>
      </p:sp>
    </p:spTree>
    <p:extLst>
      <p:ext uri="{BB962C8B-B14F-4D97-AF65-F5344CB8AC3E}">
        <p14:creationId xmlns:p14="http://schemas.microsoft.com/office/powerpoint/2010/main" val="38806739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026"/>
          <p:cNvSpPr>
            <a:spLocks noGrp="1" noChangeArrowheads="1"/>
          </p:cNvSpPr>
          <p:nvPr>
            <p:ph type="title"/>
          </p:nvPr>
        </p:nvSpPr>
        <p:spPr>
          <a:xfrm>
            <a:off x="685800" y="457200"/>
            <a:ext cx="7772400" cy="1143000"/>
          </a:xfrm>
        </p:spPr>
        <p:txBody>
          <a:bodyPr/>
          <a:lstStyle/>
          <a:p>
            <a:pPr eaLnBrk="1" hangingPunct="1"/>
            <a:r>
              <a:rPr lang="en-US" sz="3600" b="1">
                <a:latin typeface="Arial" charset="0"/>
                <a:ea typeface="ＭＳ Ｐゴシック" charset="0"/>
                <a:cs typeface="ＭＳ Ｐゴシック" charset="0"/>
              </a:rPr>
              <a:t>Phylogenetic </a:t>
            </a:r>
            <a:r>
              <a:rPr lang="ja-JP" altLang="en-US" sz="3600" b="1">
                <a:latin typeface="Arial" charset="0"/>
                <a:ea typeface="ＭＳ Ｐゴシック" charset="0"/>
                <a:cs typeface="ＭＳ Ｐゴシック" charset="0"/>
              </a:rPr>
              <a:t>“</a:t>
            </a:r>
            <a:r>
              <a:rPr lang="en-US" altLang="ja-JP" sz="3600" b="1">
                <a:latin typeface="Arial" charset="0"/>
                <a:ea typeface="ＭＳ Ｐゴシック" charset="0"/>
                <a:cs typeface="ＭＳ Ｐゴシック" charset="0"/>
              </a:rPr>
              <a:t>boosters</a:t>
            </a:r>
            <a:r>
              <a:rPr lang="ja-JP" altLang="en-US" sz="3600" b="1">
                <a:latin typeface="Arial" charset="0"/>
                <a:ea typeface="ＭＳ Ｐゴシック" charset="0"/>
                <a:cs typeface="ＭＳ Ｐゴシック" charset="0"/>
              </a:rPr>
              <a:t>”</a:t>
            </a:r>
            <a:r>
              <a:rPr lang="en-US" altLang="ja-JP" sz="3600" b="1">
                <a:latin typeface="Arial" charset="0"/>
                <a:ea typeface="ＭＳ Ｐゴシック" charset="0"/>
                <a:cs typeface="ＭＳ Ｐゴシック" charset="0"/>
              </a:rPr>
              <a:t> </a:t>
            </a:r>
            <a:endParaRPr lang="en-US" b="1">
              <a:latin typeface="Arial" charset="0"/>
              <a:ea typeface="ＭＳ Ｐゴシック" charset="0"/>
              <a:cs typeface="ＭＳ Ｐゴシック" charset="0"/>
            </a:endParaRPr>
          </a:p>
        </p:txBody>
      </p:sp>
      <p:sp>
        <p:nvSpPr>
          <p:cNvPr id="178178" name="Rectangle 1027"/>
          <p:cNvSpPr>
            <a:spLocks noGrp="1" noChangeArrowheads="1"/>
          </p:cNvSpPr>
          <p:nvPr>
            <p:ph type="body" idx="1"/>
          </p:nvPr>
        </p:nvSpPr>
        <p:spPr>
          <a:xfrm>
            <a:off x="685800" y="1981200"/>
            <a:ext cx="8153400" cy="4648200"/>
          </a:xfrm>
        </p:spPr>
        <p:txBody>
          <a:bodyPr>
            <a:normAutofit lnSpcReduction="10000"/>
          </a:bodyPr>
          <a:lstStyle/>
          <a:p>
            <a:pPr eaLnBrk="1" hangingPunct="1">
              <a:lnSpc>
                <a:spcPct val="90000"/>
              </a:lnSpc>
              <a:buFontTx/>
              <a:buNone/>
            </a:pPr>
            <a:r>
              <a:rPr lang="en-US" sz="1800" dirty="0">
                <a:latin typeface="Arial" charset="0"/>
                <a:ea typeface="ＭＳ Ｐゴシック" charset="0"/>
                <a:cs typeface="ＭＳ Ｐゴシック" charset="0"/>
              </a:rPr>
              <a:t>Goal: improve accuracy, speed, robustness, or theoretical guarantees of base methods</a:t>
            </a:r>
          </a:p>
          <a:p>
            <a:pPr eaLnBrk="1" hangingPunct="1">
              <a:lnSpc>
                <a:spcPct val="90000"/>
              </a:lnSpc>
              <a:buFontTx/>
              <a:buNone/>
            </a:pPr>
            <a:r>
              <a:rPr lang="en-US" sz="1800" dirty="0">
                <a:latin typeface="Arial" charset="0"/>
                <a:ea typeface="ＭＳ Ｐゴシック" charset="0"/>
                <a:cs typeface="ＭＳ Ｐゴシック" charset="0"/>
              </a:rPr>
              <a:t>Techniques: divide-and-conquer, iteration, </a:t>
            </a:r>
            <a:r>
              <a:rPr lang="en-US" sz="1800" dirty="0" err="1">
                <a:latin typeface="Arial" charset="0"/>
                <a:ea typeface="ＭＳ Ｐゴシック" charset="0"/>
                <a:cs typeface="ＭＳ Ｐゴシック" charset="0"/>
              </a:rPr>
              <a:t>chordal</a:t>
            </a:r>
            <a:r>
              <a:rPr lang="en-US" sz="1800" dirty="0">
                <a:latin typeface="Arial" charset="0"/>
                <a:ea typeface="ＭＳ Ｐゴシック" charset="0"/>
                <a:cs typeface="ＭＳ Ｐゴシック" charset="0"/>
              </a:rPr>
              <a:t> graph algorithms, and    “</a:t>
            </a:r>
            <a:r>
              <a:rPr lang="en-US" altLang="ja-JP" sz="1800" dirty="0">
                <a:latin typeface="Arial" charset="0"/>
                <a:ea typeface="ＭＳ Ｐゴシック" charset="0"/>
                <a:cs typeface="ＭＳ Ｐゴシック" charset="0"/>
              </a:rPr>
              <a:t>bin-and-conquer</a:t>
            </a:r>
            <a:r>
              <a:rPr lang="en-US" sz="1800" dirty="0">
                <a:latin typeface="Arial" charset="0"/>
                <a:ea typeface="ＭＳ Ｐゴシック" charset="0"/>
                <a:cs typeface="ＭＳ Ｐゴシック" charset="0"/>
              </a:rPr>
              <a:t>”</a:t>
            </a:r>
            <a:endParaRPr lang="en-US" altLang="ja-JP" sz="1800" dirty="0">
              <a:latin typeface="Arial" charset="0"/>
              <a:ea typeface="ＭＳ Ｐゴシック" charset="0"/>
              <a:cs typeface="ＭＳ Ｐゴシック" charset="0"/>
            </a:endParaRPr>
          </a:p>
          <a:p>
            <a:pPr eaLnBrk="1" hangingPunct="1">
              <a:lnSpc>
                <a:spcPct val="90000"/>
              </a:lnSpc>
              <a:buFontTx/>
              <a:buNone/>
            </a:pPr>
            <a:endParaRPr lang="en-US" sz="1800" dirty="0">
              <a:latin typeface="Arial" charset="0"/>
              <a:ea typeface="ＭＳ Ｐゴシック" charset="0"/>
              <a:cs typeface="ＭＳ Ｐゴシック" charset="0"/>
            </a:endParaRPr>
          </a:p>
          <a:p>
            <a:pPr eaLnBrk="1" hangingPunct="1">
              <a:lnSpc>
                <a:spcPct val="90000"/>
              </a:lnSpc>
              <a:buFontTx/>
              <a:buNone/>
            </a:pPr>
            <a:r>
              <a:rPr lang="en-US" sz="1800" dirty="0">
                <a:latin typeface="Arial" charset="0"/>
                <a:ea typeface="ＭＳ Ｐゴシック" charset="0"/>
                <a:cs typeface="ＭＳ Ｐゴシック" charset="0"/>
              </a:rPr>
              <a:t>Examples:</a:t>
            </a:r>
          </a:p>
          <a:p>
            <a:pPr eaLnBrk="1" hangingPunct="1">
              <a:lnSpc>
                <a:spcPct val="90000"/>
              </a:lnSpc>
            </a:pPr>
            <a:r>
              <a:rPr lang="en-US" sz="1800" dirty="0">
                <a:solidFill>
                  <a:srgbClr val="000000"/>
                </a:solidFill>
                <a:latin typeface="Arial" charset="0"/>
                <a:ea typeface="ＭＳ Ｐゴシック" charset="0"/>
                <a:cs typeface="ＭＳ Ｐゴシック" charset="0"/>
              </a:rPr>
              <a:t>DCM-boosting for distance-based methods (1999)</a:t>
            </a:r>
          </a:p>
          <a:p>
            <a:pPr eaLnBrk="1" hangingPunct="1">
              <a:lnSpc>
                <a:spcPct val="90000"/>
              </a:lnSpc>
            </a:pPr>
            <a:r>
              <a:rPr lang="en-US" sz="1800" dirty="0">
                <a:latin typeface="Arial" charset="0"/>
                <a:ea typeface="ＭＳ Ｐゴシック" charset="0"/>
                <a:cs typeface="ＭＳ Ｐゴシック" charset="0"/>
              </a:rPr>
              <a:t>DCM-boosting for heuristics for NP-hard problems (1999)</a:t>
            </a:r>
          </a:p>
          <a:p>
            <a:pPr eaLnBrk="1" hangingPunct="1">
              <a:lnSpc>
                <a:spcPct val="90000"/>
              </a:lnSpc>
            </a:pPr>
            <a:r>
              <a:rPr lang="en-US" sz="1800" dirty="0" err="1">
                <a:solidFill>
                  <a:srgbClr val="0000FF"/>
                </a:solidFill>
                <a:latin typeface="Arial" charset="0"/>
                <a:ea typeface="ＭＳ Ｐゴシック" charset="0"/>
                <a:cs typeface="ＭＳ Ｐゴシック" charset="0"/>
              </a:rPr>
              <a:t>SATé</a:t>
            </a:r>
            <a:r>
              <a:rPr lang="en-US" sz="1800" dirty="0" smtClean="0">
                <a:solidFill>
                  <a:srgbClr val="0000FF"/>
                </a:solidFill>
                <a:latin typeface="Arial" charset="0"/>
                <a:ea typeface="ＭＳ Ｐゴシック" charset="0"/>
                <a:cs typeface="ＭＳ Ｐゴシック" charset="0"/>
              </a:rPr>
              <a:t>- and PASTA-boosting </a:t>
            </a:r>
            <a:r>
              <a:rPr lang="en-US" sz="1800" dirty="0">
                <a:solidFill>
                  <a:srgbClr val="0000FF"/>
                </a:solidFill>
                <a:latin typeface="Arial" charset="0"/>
                <a:ea typeface="ＭＳ Ｐゴシック" charset="0"/>
                <a:cs typeface="ＭＳ Ｐゴシック" charset="0"/>
              </a:rPr>
              <a:t>for alignment methods (</a:t>
            </a:r>
            <a:r>
              <a:rPr lang="en-US" sz="1800" dirty="0" smtClean="0">
                <a:solidFill>
                  <a:srgbClr val="0000FF"/>
                </a:solidFill>
                <a:latin typeface="Arial" charset="0"/>
                <a:ea typeface="ＭＳ Ｐゴシック" charset="0"/>
                <a:cs typeface="ＭＳ Ｐゴシック" charset="0"/>
              </a:rPr>
              <a:t>2009, 2012, and 2014)</a:t>
            </a:r>
            <a:endParaRPr lang="en-US" sz="1800" dirty="0">
              <a:solidFill>
                <a:srgbClr val="0000FF"/>
              </a:solidFill>
              <a:latin typeface="Arial" charset="0"/>
              <a:ea typeface="ＭＳ Ｐゴシック" charset="0"/>
              <a:cs typeface="ＭＳ Ｐゴシック" charset="0"/>
            </a:endParaRPr>
          </a:p>
          <a:p>
            <a:pPr eaLnBrk="1" hangingPunct="1">
              <a:lnSpc>
                <a:spcPct val="90000"/>
              </a:lnSpc>
            </a:pPr>
            <a:r>
              <a:rPr lang="en-US" sz="1800" dirty="0" err="1">
                <a:solidFill>
                  <a:srgbClr val="000000"/>
                </a:solidFill>
                <a:latin typeface="Arial" charset="0"/>
                <a:ea typeface="ＭＳ Ｐゴシック" charset="0"/>
                <a:cs typeface="ＭＳ Ｐゴシック" charset="0"/>
              </a:rPr>
              <a:t>SuperFine</a:t>
            </a:r>
            <a:r>
              <a:rPr lang="en-US" sz="1800" dirty="0">
                <a:solidFill>
                  <a:srgbClr val="000000"/>
                </a:solidFill>
                <a:latin typeface="Arial" charset="0"/>
                <a:ea typeface="ＭＳ Ｐゴシック" charset="0"/>
                <a:cs typeface="ＭＳ Ｐゴシック" charset="0"/>
              </a:rPr>
              <a:t>-boosting for supertree methods (2012) </a:t>
            </a:r>
          </a:p>
          <a:p>
            <a:pPr eaLnBrk="1" hangingPunct="1">
              <a:lnSpc>
                <a:spcPct val="90000"/>
              </a:lnSpc>
            </a:pPr>
            <a:r>
              <a:rPr lang="en-US" sz="1800" dirty="0">
                <a:solidFill>
                  <a:srgbClr val="000000"/>
                </a:solidFill>
                <a:latin typeface="Arial" charset="0"/>
                <a:ea typeface="ＭＳ Ｐゴシック" charset="0"/>
                <a:cs typeface="ＭＳ Ｐゴシック" charset="0"/>
              </a:rPr>
              <a:t>DACTAL: almost alignment-free phylogeny estimation methods (2012)</a:t>
            </a:r>
          </a:p>
          <a:p>
            <a:pPr eaLnBrk="1" hangingPunct="1">
              <a:lnSpc>
                <a:spcPct val="90000"/>
              </a:lnSpc>
            </a:pPr>
            <a:r>
              <a:rPr lang="en-US" sz="1800" dirty="0">
                <a:solidFill>
                  <a:srgbClr val="0000FF"/>
                </a:solidFill>
                <a:latin typeface="Arial" charset="0"/>
                <a:ea typeface="ＭＳ Ｐゴシック" charset="0"/>
                <a:cs typeface="ＭＳ Ｐゴシック" charset="0"/>
              </a:rPr>
              <a:t>SEPP-boosting for phylogenetic placement of short sequences (2012)</a:t>
            </a:r>
          </a:p>
          <a:p>
            <a:pPr eaLnBrk="1" hangingPunct="1">
              <a:lnSpc>
                <a:spcPct val="90000"/>
              </a:lnSpc>
            </a:pPr>
            <a:r>
              <a:rPr lang="en-US" sz="1800" dirty="0" smtClean="0">
                <a:solidFill>
                  <a:srgbClr val="0000FF"/>
                </a:solidFill>
                <a:latin typeface="Arial" charset="0"/>
                <a:ea typeface="ＭＳ Ｐゴシック" charset="0"/>
                <a:cs typeface="ＭＳ Ｐゴシック" charset="0"/>
              </a:rPr>
              <a:t>TIPP</a:t>
            </a:r>
            <a:r>
              <a:rPr lang="en-US" sz="1800" dirty="0">
                <a:solidFill>
                  <a:srgbClr val="0000FF"/>
                </a:solidFill>
                <a:latin typeface="Arial" charset="0"/>
                <a:ea typeface="ＭＳ Ｐゴシック" charset="0"/>
                <a:cs typeface="ＭＳ Ｐゴシック" charset="0"/>
              </a:rPr>
              <a:t>-boosting for </a:t>
            </a:r>
            <a:r>
              <a:rPr lang="en-US" sz="1800" dirty="0" err="1">
                <a:solidFill>
                  <a:srgbClr val="0000FF"/>
                </a:solidFill>
                <a:latin typeface="Arial" charset="0"/>
                <a:ea typeface="ＭＳ Ｐゴシック" charset="0"/>
                <a:cs typeface="ＭＳ Ｐゴシック" charset="0"/>
              </a:rPr>
              <a:t>metagenomic</a:t>
            </a:r>
            <a:r>
              <a:rPr lang="en-US" sz="1800" dirty="0">
                <a:solidFill>
                  <a:srgbClr val="0000FF"/>
                </a:solidFill>
                <a:latin typeface="Arial" charset="0"/>
                <a:ea typeface="ＭＳ Ｐゴシック" charset="0"/>
                <a:cs typeface="ＭＳ Ｐゴシック" charset="0"/>
              </a:rPr>
              <a:t> taxon identification </a:t>
            </a:r>
            <a:r>
              <a:rPr lang="en-US" sz="1800" dirty="0" smtClean="0">
                <a:solidFill>
                  <a:srgbClr val="0000FF"/>
                </a:solidFill>
                <a:latin typeface="Arial" charset="0"/>
                <a:ea typeface="ＭＳ Ｐゴシック" charset="0"/>
                <a:cs typeface="ＭＳ Ｐゴシック" charset="0"/>
              </a:rPr>
              <a:t>(submitted)</a:t>
            </a:r>
          </a:p>
          <a:p>
            <a:pPr>
              <a:lnSpc>
                <a:spcPct val="90000"/>
              </a:lnSpc>
            </a:pPr>
            <a:r>
              <a:rPr lang="en-US" sz="1800" dirty="0">
                <a:solidFill>
                  <a:srgbClr val="0000FF"/>
                </a:solidFill>
                <a:latin typeface="Arial" charset="0"/>
                <a:ea typeface="ＭＳ Ｐゴシック" charset="0"/>
                <a:cs typeface="ＭＳ Ｐゴシック" charset="0"/>
              </a:rPr>
              <a:t>UPP-boosting for alignment methods (in preparation</a:t>
            </a:r>
            <a:r>
              <a:rPr lang="en-US" sz="1800" dirty="0" smtClean="0">
                <a:solidFill>
                  <a:srgbClr val="0000FF"/>
                </a:solidFill>
                <a:latin typeface="Arial" charset="0"/>
                <a:ea typeface="ＭＳ Ｐゴシック" charset="0"/>
                <a:cs typeface="ＭＳ Ｐゴシック" charset="0"/>
              </a:rPr>
              <a:t>)</a:t>
            </a:r>
            <a:endParaRPr lang="en-US" sz="1800" dirty="0">
              <a:solidFill>
                <a:srgbClr val="0000FF"/>
              </a:solidFill>
              <a:latin typeface="Arial" charset="0"/>
              <a:ea typeface="ＭＳ Ｐゴシック" charset="0"/>
              <a:cs typeface="ＭＳ Ｐゴシック" charset="0"/>
            </a:endParaRPr>
          </a:p>
          <a:p>
            <a:pPr eaLnBrk="1" hangingPunct="1">
              <a:lnSpc>
                <a:spcPct val="90000"/>
              </a:lnSpc>
            </a:pPr>
            <a:r>
              <a:rPr lang="en-US" sz="1800" dirty="0">
                <a:latin typeface="Arial" charset="0"/>
                <a:ea typeface="ＭＳ Ｐゴシック" charset="0"/>
                <a:cs typeface="ＭＳ Ｐゴシック" charset="0"/>
              </a:rPr>
              <a:t>Bin-and-conquer for coalescent-based species tree estimation (</a:t>
            </a:r>
            <a:r>
              <a:rPr lang="en-US" sz="1800" dirty="0" smtClean="0">
                <a:latin typeface="Arial" charset="0"/>
                <a:ea typeface="ＭＳ Ｐゴシック" charset="0"/>
                <a:cs typeface="ＭＳ Ｐゴシック" charset="0"/>
              </a:rPr>
              <a:t>2013 and 2014)</a:t>
            </a:r>
            <a:endParaRPr lang="en-US" sz="1800" dirty="0">
              <a:latin typeface="Arial" charset="0"/>
              <a:ea typeface="ＭＳ Ｐゴシック" charset="0"/>
              <a:cs typeface="ＭＳ Ｐゴシック" charset="0"/>
            </a:endParaRPr>
          </a:p>
        </p:txBody>
      </p:sp>
      <p:sp>
        <p:nvSpPr>
          <p:cNvPr id="178179" name="Rectangle 1028"/>
          <p:cNvSpPr>
            <a:spLocks noChangeArrowheads="1"/>
          </p:cNvSpPr>
          <p:nvPr/>
        </p:nvSpPr>
        <p:spPr bwMode="auto">
          <a:xfrm>
            <a:off x="8070850" y="4438650"/>
            <a:ext cx="18415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a:p>
            <a:endParaRPr lang="en-US"/>
          </a:p>
        </p:txBody>
      </p:sp>
    </p:spTree>
    <p:extLst>
      <p:ext uri="{BB962C8B-B14F-4D97-AF65-F5344CB8AC3E}">
        <p14:creationId xmlns:p14="http://schemas.microsoft.com/office/powerpoint/2010/main" val="215435933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pPr eaLnBrk="1" hangingPunct="1"/>
            <a:r>
              <a:rPr lang="en-US" b="1">
                <a:latin typeface="Arial" charset="0"/>
                <a:ea typeface="ＭＳ Ｐゴシック" charset="0"/>
                <a:cs typeface="ＭＳ Ｐゴシック" charset="0"/>
              </a:rPr>
              <a:t>Algorithmic Strategies</a:t>
            </a:r>
          </a:p>
        </p:txBody>
      </p:sp>
      <p:sp>
        <p:nvSpPr>
          <p:cNvPr id="180226" name="Content Placeholder 2"/>
          <p:cNvSpPr>
            <a:spLocks noGrp="1"/>
          </p:cNvSpPr>
          <p:nvPr>
            <p:ph idx="1"/>
          </p:nvPr>
        </p:nvSpPr>
        <p:spPr/>
        <p:txBody>
          <a:bodyPr/>
          <a:lstStyle/>
          <a:p>
            <a:pPr eaLnBrk="1" hangingPunct="1"/>
            <a:r>
              <a:rPr lang="en-US" sz="2800">
                <a:latin typeface="Arial" charset="0"/>
                <a:ea typeface="ＭＳ Ｐゴシック" charset="0"/>
                <a:cs typeface="ＭＳ Ｐゴシック" charset="0"/>
              </a:rPr>
              <a:t>Divide-and-conquer</a:t>
            </a:r>
          </a:p>
          <a:p>
            <a:pPr eaLnBrk="1" hangingPunct="1"/>
            <a:r>
              <a:rPr lang="en-US" sz="2800">
                <a:latin typeface="Arial" charset="0"/>
                <a:ea typeface="ＭＳ Ｐゴシック" charset="0"/>
                <a:cs typeface="ＭＳ Ｐゴシック" charset="0"/>
              </a:rPr>
              <a:t>Chordal graph decompositions</a:t>
            </a:r>
          </a:p>
          <a:p>
            <a:pPr eaLnBrk="1" hangingPunct="1"/>
            <a:r>
              <a:rPr lang="en-US" sz="2800">
                <a:latin typeface="Arial" charset="0"/>
                <a:ea typeface="ＭＳ Ｐゴシック" charset="0"/>
                <a:cs typeface="ＭＳ Ｐゴシック" charset="0"/>
              </a:rPr>
              <a:t>Iteration</a:t>
            </a:r>
          </a:p>
          <a:p>
            <a:pPr eaLnBrk="1" hangingPunct="1"/>
            <a:r>
              <a:rPr lang="en-US" sz="2800">
                <a:latin typeface="Arial" charset="0"/>
                <a:ea typeface="ＭＳ Ｐゴシック" charset="0"/>
                <a:cs typeface="ＭＳ Ｐゴシック" charset="0"/>
              </a:rPr>
              <a:t>Multiple HMMs</a:t>
            </a:r>
          </a:p>
          <a:p>
            <a:pPr eaLnBrk="1" hangingPunct="1"/>
            <a:r>
              <a:rPr lang="en-US" sz="2800">
                <a:latin typeface="Arial" charset="0"/>
                <a:ea typeface="ＭＳ Ｐゴシック" charset="0"/>
                <a:cs typeface="ＭＳ Ｐゴシック" charset="0"/>
              </a:rPr>
              <a:t>Bin-and-conquer (technique used for improving species tree estimation from multiple gene trees, Bayzid and Warnow, Bioinformatics 2013)</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62542098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130175"/>
            <a:ext cx="7773988" cy="1144588"/>
          </a:xfrm>
          <a:extLs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fontScale="90000"/>
          </a:bodyPr>
          <a:lstStyle/>
          <a:p>
            <a:r>
              <a:rPr lang="en-US" dirty="0">
                <a:latin typeface="Arial" charset="0"/>
                <a:ea typeface="ＭＳ Ｐゴシック" charset="0"/>
                <a:cs typeface="ＭＳ Ｐゴシック" charset="0"/>
              </a:rPr>
              <a:t>1kp: </a:t>
            </a:r>
            <a:r>
              <a:rPr lang="en-US" dirty="0" smtClean="0">
                <a:latin typeface="Arial" charset="0"/>
                <a:ea typeface="ＭＳ Ｐゴシック" charset="0"/>
                <a:cs typeface="ＭＳ Ｐゴシック" charset="0"/>
              </a:rPr>
              <a:t>1000 Plant </a:t>
            </a:r>
            <a:r>
              <a:rPr lang="en-US" dirty="0" err="1">
                <a:latin typeface="Arial" charset="0"/>
                <a:ea typeface="ＭＳ Ｐゴシック" charset="0"/>
                <a:cs typeface="ＭＳ Ｐゴシック" charset="0"/>
              </a:rPr>
              <a:t>T</a:t>
            </a:r>
            <a:r>
              <a:rPr lang="en-US" dirty="0" err="1" smtClean="0">
                <a:latin typeface="Arial" charset="0"/>
                <a:ea typeface="ＭＳ Ｐゴシック" charset="0"/>
                <a:cs typeface="ＭＳ Ｐゴシック" charset="0"/>
              </a:rPr>
              <a:t>ranscriptomes</a:t>
            </a:r>
            <a:endParaRPr lang="en-US" dirty="0">
              <a:latin typeface="Arial" charset="0"/>
              <a:ea typeface="ＭＳ Ｐゴシック" charset="0"/>
              <a:cs typeface="ＭＳ Ｐゴシック" charset="0"/>
            </a:endParaRPr>
          </a:p>
        </p:txBody>
      </p:sp>
      <p:sp>
        <p:nvSpPr>
          <p:cNvPr id="247811" name="Rectangle 3"/>
          <p:cNvSpPr>
            <a:spLocks noGrp="1" noChangeArrowheads="1"/>
          </p:cNvSpPr>
          <p:nvPr>
            <p:ph type="body" idx="1"/>
          </p:nvPr>
        </p:nvSpPr>
        <p:spPr>
          <a:xfrm>
            <a:off x="684213" y="3331227"/>
            <a:ext cx="7773987" cy="2982487"/>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rmAutofit fontScale="85000" lnSpcReduction="20000"/>
          </a:bodyPr>
          <a:lstStyle/>
          <a:p>
            <a:pPr marL="431800" indent="-323850" defTabSz="449263">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800" dirty="0" smtClean="0"/>
              <a:t>Whole </a:t>
            </a:r>
            <a:r>
              <a:rPr lang="en-US" sz="2800" dirty="0" err="1" smtClean="0"/>
              <a:t>Transcriptomes</a:t>
            </a:r>
            <a:r>
              <a:rPr lang="en-US" sz="2800" dirty="0" smtClean="0"/>
              <a:t> </a:t>
            </a:r>
            <a:r>
              <a:rPr lang="en-US" sz="2800" dirty="0" smtClean="0">
                <a:solidFill>
                  <a:srgbClr val="000000"/>
                </a:solidFill>
              </a:rPr>
              <a:t>of 103 </a:t>
            </a:r>
            <a:r>
              <a:rPr lang="en-US" sz="2800" dirty="0">
                <a:solidFill>
                  <a:srgbClr val="000000"/>
                </a:solidFill>
              </a:rPr>
              <a:t>plant </a:t>
            </a:r>
            <a:r>
              <a:rPr lang="en-US" sz="2800" dirty="0" smtClean="0">
                <a:solidFill>
                  <a:srgbClr val="000000"/>
                </a:solidFill>
              </a:rPr>
              <a:t>species and </a:t>
            </a:r>
            <a:r>
              <a:rPr lang="en-US" sz="2800" dirty="0">
                <a:solidFill>
                  <a:srgbClr val="000000"/>
                </a:solidFill>
              </a:rPr>
              <a:t>850 single copy </a:t>
            </a:r>
            <a:r>
              <a:rPr lang="en-US" sz="2800" dirty="0" smtClean="0">
                <a:solidFill>
                  <a:srgbClr val="000000"/>
                </a:solidFill>
              </a:rPr>
              <a:t>loci</a:t>
            </a:r>
            <a:r>
              <a:rPr lang="en-US" sz="2800" dirty="0" smtClean="0"/>
              <a:t> </a:t>
            </a:r>
            <a:r>
              <a:rPr lang="en-US" sz="2400" dirty="0" smtClean="0"/>
              <a:t>(1200 taxa in next phase</a:t>
            </a:r>
            <a:r>
              <a:rPr lang="en-US" sz="2400" dirty="0"/>
              <a:t>)</a:t>
            </a:r>
            <a:endParaRPr lang="en-US" sz="2000" dirty="0"/>
          </a:p>
          <a:p>
            <a:pPr marL="831850" lvl="1" indent="-323850" defTabSz="449263">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dirty="0" smtClean="0"/>
              <a:t>Most accurate summary methods </a:t>
            </a:r>
            <a:r>
              <a:rPr lang="en-US" sz="2400" dirty="0" smtClean="0">
                <a:solidFill>
                  <a:srgbClr val="0000FF"/>
                </a:solidFill>
              </a:rPr>
              <a:t>cannot handle this size</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800" dirty="0" smtClean="0">
              <a:solidFill>
                <a:srgbClr val="0000FF"/>
              </a:solidFill>
            </a:endParaRP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800" dirty="0" smtClean="0"/>
              <a:t>Common ancestor about 1 billion years ago and so gene trees are hard to root</a:t>
            </a:r>
          </a:p>
          <a:p>
            <a:pPr marL="831850" lvl="1" indent="-323850" defTabSz="449263">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dirty="0" smtClean="0"/>
              <a:t>Most summary methods </a:t>
            </a:r>
            <a:r>
              <a:rPr lang="en-US" sz="2400" dirty="0" smtClean="0">
                <a:solidFill>
                  <a:srgbClr val="0000FF"/>
                </a:solidFill>
              </a:rPr>
              <a:t>need rooted gene trees</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800" dirty="0" smtClean="0"/>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800" dirty="0" smtClean="0"/>
              <a:t>Pre-existing summary methods do not provide reasonable results on this dataset</a:t>
            </a:r>
            <a:endParaRPr lang="en-US" sz="2000" dirty="0" smtClean="0"/>
          </a:p>
        </p:txBody>
      </p:sp>
      <p:pic>
        <p:nvPicPr>
          <p:cNvPr id="247812"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5502" y="1985476"/>
            <a:ext cx="804863" cy="944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3"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34052" y="1961664"/>
            <a:ext cx="968375" cy="968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4"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32615" y="1974364"/>
            <a:ext cx="763587" cy="95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5" name="Text Box 7"/>
          <p:cNvSpPr txBox="1">
            <a:spLocks noChangeArrowheads="1"/>
          </p:cNvSpPr>
          <p:nvPr/>
        </p:nvSpPr>
        <p:spPr bwMode="auto">
          <a:xfrm>
            <a:off x="598977" y="1477476"/>
            <a:ext cx="14097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G. Ka-Shu Wong</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Alberta</a:t>
            </a:r>
          </a:p>
        </p:txBody>
      </p:sp>
      <p:sp>
        <p:nvSpPr>
          <p:cNvPr id="247816" name="Text Box 8"/>
          <p:cNvSpPr txBox="1">
            <a:spLocks noChangeArrowheads="1"/>
          </p:cNvSpPr>
          <p:nvPr/>
        </p:nvSpPr>
        <p:spPr bwMode="auto">
          <a:xfrm>
            <a:off x="2945302" y="1466364"/>
            <a:ext cx="12192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Wickett</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Northwestern</a:t>
            </a:r>
          </a:p>
        </p:txBody>
      </p:sp>
      <p:sp>
        <p:nvSpPr>
          <p:cNvPr id="247817" name="Text Box 9"/>
          <p:cNvSpPr txBox="1">
            <a:spLocks noChangeArrowheads="1"/>
          </p:cNvSpPr>
          <p:nvPr/>
        </p:nvSpPr>
        <p:spPr bwMode="auto">
          <a:xfrm>
            <a:off x="1705465" y="1458426"/>
            <a:ext cx="132715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J. Leebens-Mack</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Georgia</a:t>
            </a:r>
          </a:p>
        </p:txBody>
      </p:sp>
      <p:pic>
        <p:nvPicPr>
          <p:cNvPr id="247818" name="Picture 1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80352" y="1974364"/>
            <a:ext cx="1146175" cy="86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9" name="Text Box 11"/>
          <p:cNvSpPr txBox="1">
            <a:spLocks noChangeArrowheads="1"/>
          </p:cNvSpPr>
          <p:nvPr/>
        </p:nvSpPr>
        <p:spPr bwMode="auto">
          <a:xfrm>
            <a:off x="3980352" y="1445726"/>
            <a:ext cx="87471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Lst>
              <a:defRPr sz="2400">
                <a:solidFill>
                  <a:schemeClr val="tx1"/>
                </a:solidFill>
                <a:latin typeface="Arial" charset="0"/>
                <a:ea typeface="ＭＳ Ｐゴシック" charset="0"/>
              </a:defRPr>
            </a:lvl2pPr>
            <a:lvl3pPr marL="1036638" indent="-207963" defTabSz="407988">
              <a:tabLst>
                <a:tab pos="657225" algn="l"/>
              </a:tabLst>
              <a:defRPr sz="2400">
                <a:solidFill>
                  <a:schemeClr val="tx1"/>
                </a:solidFill>
                <a:latin typeface="Arial" charset="0"/>
                <a:ea typeface="ＭＳ Ｐゴシック" charset="0"/>
              </a:defRPr>
            </a:lvl3pPr>
            <a:lvl4pPr marL="1450975" indent="-206375" defTabSz="407988">
              <a:tabLst>
                <a:tab pos="657225" algn="l"/>
              </a:tabLst>
              <a:defRPr sz="2400">
                <a:solidFill>
                  <a:schemeClr val="tx1"/>
                </a:solidFill>
                <a:latin typeface="Arial" charset="0"/>
                <a:ea typeface="ＭＳ Ｐゴシック" charset="0"/>
              </a:defRPr>
            </a:lvl4pPr>
            <a:lvl5pPr marL="1866900" indent="-207963" defTabSz="407988">
              <a:tabLst>
                <a:tab pos="657225"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Matasci</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iPlant</a:t>
            </a:r>
          </a:p>
        </p:txBody>
      </p:sp>
      <p:pic>
        <p:nvPicPr>
          <p:cNvPr id="82955" name="Picture 12" descr="siavash"/>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02840" y="1956901"/>
            <a:ext cx="8969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13" descr="warnow"/>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178915" y="1972776"/>
            <a:ext cx="7794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7" name="Text Box 14"/>
          <p:cNvSpPr txBox="1">
            <a:spLocks noChangeArrowheads="1"/>
          </p:cNvSpPr>
          <p:nvPr/>
        </p:nvSpPr>
        <p:spPr bwMode="auto">
          <a:xfrm>
            <a:off x="5137641" y="1429851"/>
            <a:ext cx="3045728"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t>T. Warnow,        S. Mirarab,                N. Nguyen, </a:t>
            </a:r>
            <a:r>
              <a:rPr lang="en-US" sz="1000" dirty="0" smtClean="0"/>
              <a:t>          </a:t>
            </a:r>
          </a:p>
          <a:p>
            <a:r>
              <a:rPr lang="en-US" sz="1000" dirty="0" smtClean="0"/>
              <a:t>UT-Austin            UT-Austin                 UT-Austin</a:t>
            </a:r>
            <a:endParaRPr lang="en-US" sz="1000" dirty="0"/>
          </a:p>
        </p:txBody>
      </p:sp>
      <p:pic>
        <p:nvPicPr>
          <p:cNvPr id="82959" name="Picture 2" descr="nam-nguyen.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202977" y="1971189"/>
            <a:ext cx="1149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1" name="TextBox 5"/>
          <p:cNvSpPr txBox="1">
            <a:spLocks noChangeArrowheads="1"/>
          </p:cNvSpPr>
          <p:nvPr/>
        </p:nvSpPr>
        <p:spPr bwMode="auto">
          <a:xfrm>
            <a:off x="5997575" y="2866591"/>
            <a:ext cx="27384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Plus many many other people…</a:t>
            </a:r>
          </a:p>
          <a:p>
            <a:endParaRPr lang="en-US" dirty="0"/>
          </a:p>
        </p:txBody>
      </p:sp>
      <p:sp>
        <p:nvSpPr>
          <p:cNvPr id="2" name="Rectangle 1"/>
          <p:cNvSpPr/>
          <p:nvPr/>
        </p:nvSpPr>
        <p:spPr>
          <a:xfrm>
            <a:off x="641159" y="6198466"/>
            <a:ext cx="4572000" cy="623248"/>
          </a:xfrm>
          <a:prstGeom prst="rect">
            <a:avLst/>
          </a:prstGeom>
        </p:spPr>
        <p:txBody>
          <a:bodyPr>
            <a:spAutoFit/>
          </a:bodyPr>
          <a:lstStyle/>
          <a:p>
            <a:pPr marL="107950" defTabSz="449263">
              <a:lnSpc>
                <a:spcPct val="9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dirty="0"/>
          </a:p>
          <a:p>
            <a:pPr marL="107950" indent="0" defTabSz="449263">
              <a:lnSpc>
                <a:spcPct val="90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dirty="0"/>
              <a:t>[</a:t>
            </a:r>
            <a:r>
              <a:rPr lang="en-US" dirty="0" err="1"/>
              <a:t>Wickett</a:t>
            </a:r>
            <a:r>
              <a:rPr lang="en-US" dirty="0"/>
              <a:t> et al. (under review), 2014.]</a:t>
            </a:r>
            <a:endParaRPr lang="en-US" b="1" dirty="0">
              <a:solidFill>
                <a:schemeClr val="bg1"/>
              </a:solidFill>
            </a:endParaRPr>
          </a:p>
        </p:txBody>
      </p:sp>
    </p:spTree>
    <p:extLst>
      <p:ext uri="{BB962C8B-B14F-4D97-AF65-F5344CB8AC3E}">
        <p14:creationId xmlns:p14="http://schemas.microsoft.com/office/powerpoint/2010/main" val="3117696266"/>
      </p:ext>
    </p:extLst>
  </p:cSld>
  <p:clrMapOvr>
    <a:masterClrMapping/>
  </p:clrMapOvr>
  <mc:AlternateContent xmlns:mc="http://schemas.openxmlformats.org/markup-compatibility/2006" xmlns:p14="http://schemas.microsoft.com/office/powerpoint/2010/main">
    <mc:Choice Requires="p14">
      <p:transition spd="slow" p14:dur="2000" advTm="60077"/>
    </mc:Choice>
    <mc:Fallback xmlns="">
      <p:transition xmlns:p14="http://schemas.microsoft.com/office/powerpoint/2010/main" spd="slow" advTm="60077"/>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atin typeface="Gill Sans" charset="0"/>
                <a:ea typeface="ＭＳ Ｐゴシック" charset="0"/>
                <a:cs typeface="ＭＳ Ｐゴシック" charset="0"/>
              </a:rPr>
              <a:t>Combined analysis </a:t>
            </a:r>
          </a:p>
        </p:txBody>
      </p:sp>
      <p:sp>
        <p:nvSpPr>
          <p:cNvPr id="254979" name="Line 3"/>
          <p:cNvSpPr>
            <a:spLocks noChangeShapeType="1"/>
          </p:cNvSpPr>
          <p:nvPr/>
        </p:nvSpPr>
        <p:spPr bwMode="auto">
          <a:xfrm>
            <a:off x="998538" y="1492250"/>
            <a:ext cx="0" cy="3581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4980" name="Line 4"/>
          <p:cNvSpPr>
            <a:spLocks noChangeShapeType="1"/>
          </p:cNvSpPr>
          <p:nvPr/>
        </p:nvSpPr>
        <p:spPr bwMode="auto">
          <a:xfrm>
            <a:off x="152400" y="2111375"/>
            <a:ext cx="5486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4981" name="Text Box 5"/>
          <p:cNvSpPr txBox="1">
            <a:spLocks noChangeArrowheads="1"/>
          </p:cNvSpPr>
          <p:nvPr/>
        </p:nvSpPr>
        <p:spPr bwMode="auto">
          <a:xfrm>
            <a:off x="1219200" y="1531938"/>
            <a:ext cx="1490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solidFill>
                  <a:schemeClr val="folHlink"/>
                </a:solidFill>
                <a:latin typeface="Helvetica" charset="0"/>
              </a:rPr>
              <a:t> </a:t>
            </a:r>
            <a:r>
              <a:rPr lang="en-US" sz="3200">
                <a:solidFill>
                  <a:schemeClr val="folHlink"/>
                </a:solidFill>
                <a:latin typeface="Helvetica" charset="0"/>
              </a:rPr>
              <a:t>gene 1</a:t>
            </a:r>
          </a:p>
        </p:txBody>
      </p:sp>
      <p:sp>
        <p:nvSpPr>
          <p:cNvPr id="23557" name="Text Box 6"/>
          <p:cNvSpPr txBox="1">
            <a:spLocks noChangeArrowheads="1"/>
          </p:cNvSpPr>
          <p:nvPr/>
        </p:nvSpPr>
        <p:spPr bwMode="auto">
          <a:xfrm>
            <a:off x="441325" y="2111375"/>
            <a:ext cx="5000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1</a:t>
            </a:r>
            <a:endParaRPr lang="en-US"/>
          </a:p>
        </p:txBody>
      </p:sp>
      <p:sp>
        <p:nvSpPr>
          <p:cNvPr id="23558" name="Text Box 7"/>
          <p:cNvSpPr txBox="1">
            <a:spLocks noChangeArrowheads="1"/>
          </p:cNvSpPr>
          <p:nvPr/>
        </p:nvSpPr>
        <p:spPr bwMode="auto">
          <a:xfrm>
            <a:off x="414338" y="2444750"/>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2</a:t>
            </a:r>
            <a:endParaRPr lang="en-US"/>
          </a:p>
        </p:txBody>
      </p:sp>
      <p:sp>
        <p:nvSpPr>
          <p:cNvPr id="23559" name="Text Box 8"/>
          <p:cNvSpPr txBox="1">
            <a:spLocks noChangeArrowheads="1"/>
          </p:cNvSpPr>
          <p:nvPr/>
        </p:nvSpPr>
        <p:spPr bwMode="auto">
          <a:xfrm>
            <a:off x="414338" y="2797175"/>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3</a:t>
            </a:r>
            <a:endParaRPr lang="en-US"/>
          </a:p>
        </p:txBody>
      </p:sp>
      <p:sp>
        <p:nvSpPr>
          <p:cNvPr id="23560" name="Text Box 9"/>
          <p:cNvSpPr txBox="1">
            <a:spLocks noChangeArrowheads="1"/>
          </p:cNvSpPr>
          <p:nvPr/>
        </p:nvSpPr>
        <p:spPr bwMode="auto">
          <a:xfrm>
            <a:off x="414338" y="3178175"/>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4</a:t>
            </a:r>
            <a:endParaRPr lang="en-US"/>
          </a:p>
        </p:txBody>
      </p:sp>
      <p:sp>
        <p:nvSpPr>
          <p:cNvPr id="23561" name="Text Box 10"/>
          <p:cNvSpPr txBox="1">
            <a:spLocks noChangeArrowheads="1"/>
          </p:cNvSpPr>
          <p:nvPr/>
        </p:nvSpPr>
        <p:spPr bwMode="auto">
          <a:xfrm>
            <a:off x="414338" y="3559175"/>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5</a:t>
            </a:r>
            <a:endParaRPr lang="en-US"/>
          </a:p>
        </p:txBody>
      </p:sp>
      <p:sp>
        <p:nvSpPr>
          <p:cNvPr id="23562" name="Text Box 11"/>
          <p:cNvSpPr txBox="1">
            <a:spLocks noChangeArrowheads="1"/>
          </p:cNvSpPr>
          <p:nvPr/>
        </p:nvSpPr>
        <p:spPr bwMode="auto">
          <a:xfrm>
            <a:off x="414338" y="3940175"/>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6</a:t>
            </a:r>
            <a:endParaRPr lang="en-US"/>
          </a:p>
        </p:txBody>
      </p:sp>
      <p:sp>
        <p:nvSpPr>
          <p:cNvPr id="23563" name="Text Box 12"/>
          <p:cNvSpPr txBox="1">
            <a:spLocks noChangeArrowheads="1"/>
          </p:cNvSpPr>
          <p:nvPr/>
        </p:nvSpPr>
        <p:spPr bwMode="auto">
          <a:xfrm>
            <a:off x="414338" y="4321175"/>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7</a:t>
            </a:r>
            <a:endParaRPr lang="en-US"/>
          </a:p>
        </p:txBody>
      </p:sp>
      <p:sp>
        <p:nvSpPr>
          <p:cNvPr id="23564" name="Text Box 13"/>
          <p:cNvSpPr txBox="1">
            <a:spLocks noChangeArrowheads="1"/>
          </p:cNvSpPr>
          <p:nvPr/>
        </p:nvSpPr>
        <p:spPr bwMode="auto">
          <a:xfrm>
            <a:off x="414338" y="4683125"/>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8</a:t>
            </a:r>
            <a:endParaRPr lang="en-US"/>
          </a:p>
        </p:txBody>
      </p:sp>
      <p:sp>
        <p:nvSpPr>
          <p:cNvPr id="23565" name="Rectangle 14"/>
          <p:cNvSpPr>
            <a:spLocks noChangeArrowheads="1"/>
          </p:cNvSpPr>
          <p:nvPr/>
        </p:nvSpPr>
        <p:spPr bwMode="auto">
          <a:xfrm>
            <a:off x="2743200" y="1501775"/>
            <a:ext cx="1427163"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solidFill>
                  <a:schemeClr val="accent1"/>
                </a:solidFill>
                <a:latin typeface="Helvetica" charset="0"/>
              </a:rPr>
              <a:t>gene 2</a:t>
            </a:r>
            <a:endParaRPr lang="en-US" sz="3200" i="1">
              <a:solidFill>
                <a:schemeClr val="accent1"/>
              </a:solidFill>
              <a:latin typeface="Helvetica" charset="0"/>
            </a:endParaRPr>
          </a:p>
        </p:txBody>
      </p:sp>
      <p:sp>
        <p:nvSpPr>
          <p:cNvPr id="23566" name="Rectangle 15"/>
          <p:cNvSpPr>
            <a:spLocks noChangeArrowheads="1"/>
          </p:cNvSpPr>
          <p:nvPr/>
        </p:nvSpPr>
        <p:spPr bwMode="auto">
          <a:xfrm>
            <a:off x="4222750" y="1501775"/>
            <a:ext cx="1427163"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solidFill>
                  <a:srgbClr val="CC0000"/>
                </a:solidFill>
                <a:latin typeface="Helvetica" charset="0"/>
              </a:rPr>
              <a:t>gene 3</a:t>
            </a:r>
            <a:endParaRPr lang="en-US" sz="3200" i="1">
              <a:solidFill>
                <a:srgbClr val="CC0000"/>
              </a:solidFill>
              <a:latin typeface="Helvetica" charset="0"/>
            </a:endParaRPr>
          </a:p>
        </p:txBody>
      </p:sp>
      <p:sp>
        <p:nvSpPr>
          <p:cNvPr id="254992" name="Text Box 16"/>
          <p:cNvSpPr txBox="1">
            <a:spLocks noChangeArrowheads="1"/>
          </p:cNvSpPr>
          <p:nvPr/>
        </p:nvSpPr>
        <p:spPr bwMode="auto">
          <a:xfrm>
            <a:off x="1143000" y="2209800"/>
            <a:ext cx="1617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TCTAATGGAA</a:t>
            </a:r>
          </a:p>
        </p:txBody>
      </p:sp>
      <p:sp>
        <p:nvSpPr>
          <p:cNvPr id="254993" name="Text Box 17"/>
          <p:cNvSpPr txBox="1">
            <a:spLocks noChangeArrowheads="1"/>
          </p:cNvSpPr>
          <p:nvPr/>
        </p:nvSpPr>
        <p:spPr bwMode="auto">
          <a:xfrm>
            <a:off x="1098550" y="2568575"/>
            <a:ext cx="1685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GCTAAGGGAA</a:t>
            </a:r>
          </a:p>
        </p:txBody>
      </p:sp>
      <p:sp>
        <p:nvSpPr>
          <p:cNvPr id="254994" name="Text Box 18"/>
          <p:cNvSpPr txBox="1">
            <a:spLocks noChangeArrowheads="1"/>
          </p:cNvSpPr>
          <p:nvPr/>
        </p:nvSpPr>
        <p:spPr bwMode="auto">
          <a:xfrm>
            <a:off x="1143000" y="2917825"/>
            <a:ext cx="1652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TCTAAGGGAA</a:t>
            </a:r>
          </a:p>
        </p:txBody>
      </p:sp>
      <p:sp>
        <p:nvSpPr>
          <p:cNvPr id="254995" name="Text Box 19"/>
          <p:cNvSpPr txBox="1">
            <a:spLocks noChangeArrowheads="1"/>
          </p:cNvSpPr>
          <p:nvPr/>
        </p:nvSpPr>
        <p:spPr bwMode="auto">
          <a:xfrm>
            <a:off x="1143000" y="3254375"/>
            <a:ext cx="1639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TCTAACGGAA</a:t>
            </a:r>
          </a:p>
        </p:txBody>
      </p:sp>
      <p:sp>
        <p:nvSpPr>
          <p:cNvPr id="254996" name="Text Box 20"/>
          <p:cNvSpPr txBox="1">
            <a:spLocks noChangeArrowheads="1"/>
          </p:cNvSpPr>
          <p:nvPr/>
        </p:nvSpPr>
        <p:spPr bwMode="auto">
          <a:xfrm>
            <a:off x="1166813" y="4365625"/>
            <a:ext cx="1628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TCTAATGGAC</a:t>
            </a:r>
          </a:p>
        </p:txBody>
      </p:sp>
      <p:sp>
        <p:nvSpPr>
          <p:cNvPr id="254997" name="Text Box 21"/>
          <p:cNvSpPr txBox="1">
            <a:spLocks noChangeArrowheads="1"/>
          </p:cNvSpPr>
          <p:nvPr/>
        </p:nvSpPr>
        <p:spPr bwMode="auto">
          <a:xfrm>
            <a:off x="1166813" y="4746625"/>
            <a:ext cx="1628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TATAACGGAA</a:t>
            </a:r>
          </a:p>
        </p:txBody>
      </p:sp>
      <p:sp>
        <p:nvSpPr>
          <p:cNvPr id="23573" name="Rectangle 22"/>
          <p:cNvSpPr>
            <a:spLocks noChangeArrowheads="1"/>
          </p:cNvSpPr>
          <p:nvPr/>
        </p:nvSpPr>
        <p:spPr bwMode="auto">
          <a:xfrm>
            <a:off x="2655888" y="3254375"/>
            <a:ext cx="160655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chemeClr val="accent1"/>
                </a:solidFill>
                <a:latin typeface="Helvetica" charset="0"/>
              </a:rPr>
              <a:t>GGTAACCCTC</a:t>
            </a:r>
            <a:endParaRPr lang="en-US" sz="1600" i="1">
              <a:solidFill>
                <a:schemeClr val="accent1"/>
              </a:solidFill>
              <a:latin typeface="Helvetica" charset="0"/>
            </a:endParaRPr>
          </a:p>
        </p:txBody>
      </p:sp>
      <p:sp>
        <p:nvSpPr>
          <p:cNvPr id="23574" name="Rectangle 23"/>
          <p:cNvSpPr>
            <a:spLocks noChangeArrowheads="1"/>
          </p:cNvSpPr>
          <p:nvPr/>
        </p:nvSpPr>
        <p:spPr bwMode="auto">
          <a:xfrm>
            <a:off x="2655888" y="3603625"/>
            <a:ext cx="158432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chemeClr val="accent1"/>
                </a:solidFill>
                <a:latin typeface="Helvetica" charset="0"/>
              </a:rPr>
              <a:t>GCTAAACCTC</a:t>
            </a:r>
            <a:endParaRPr lang="en-US" sz="1600" i="1">
              <a:solidFill>
                <a:schemeClr val="accent1"/>
              </a:solidFill>
              <a:latin typeface="Helvetica" charset="0"/>
            </a:endParaRPr>
          </a:p>
        </p:txBody>
      </p:sp>
      <p:sp>
        <p:nvSpPr>
          <p:cNvPr id="23575" name="Rectangle 24"/>
          <p:cNvSpPr>
            <a:spLocks noChangeArrowheads="1"/>
          </p:cNvSpPr>
          <p:nvPr/>
        </p:nvSpPr>
        <p:spPr bwMode="auto">
          <a:xfrm>
            <a:off x="2649538" y="3984625"/>
            <a:ext cx="1617662"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chemeClr val="accent1"/>
                </a:solidFill>
                <a:latin typeface="Helvetica" charset="0"/>
              </a:rPr>
              <a:t>GGTGACCATC</a:t>
            </a:r>
            <a:endParaRPr lang="en-US" sz="1600" i="1">
              <a:solidFill>
                <a:schemeClr val="accent1"/>
              </a:solidFill>
              <a:latin typeface="Helvetica" charset="0"/>
            </a:endParaRPr>
          </a:p>
        </p:txBody>
      </p:sp>
      <p:sp>
        <p:nvSpPr>
          <p:cNvPr id="23576" name="Rectangle 25"/>
          <p:cNvSpPr>
            <a:spLocks noChangeArrowheads="1"/>
          </p:cNvSpPr>
          <p:nvPr/>
        </p:nvSpPr>
        <p:spPr bwMode="auto">
          <a:xfrm>
            <a:off x="2665413" y="4365625"/>
            <a:ext cx="158432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chemeClr val="accent1"/>
                </a:solidFill>
                <a:latin typeface="Helvetica" charset="0"/>
              </a:rPr>
              <a:t>GCTAAACCTC</a:t>
            </a:r>
            <a:endParaRPr lang="en-US" sz="1600" i="1">
              <a:solidFill>
                <a:schemeClr val="accent1"/>
              </a:solidFill>
              <a:latin typeface="Helvetica" charset="0"/>
            </a:endParaRPr>
          </a:p>
        </p:txBody>
      </p:sp>
      <p:sp>
        <p:nvSpPr>
          <p:cNvPr id="23577" name="Rectangle 26"/>
          <p:cNvSpPr>
            <a:spLocks noChangeArrowheads="1"/>
          </p:cNvSpPr>
          <p:nvPr/>
        </p:nvSpPr>
        <p:spPr bwMode="auto">
          <a:xfrm>
            <a:off x="4114800" y="2232025"/>
            <a:ext cx="152717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TATTGATACA</a:t>
            </a:r>
          </a:p>
        </p:txBody>
      </p:sp>
      <p:sp>
        <p:nvSpPr>
          <p:cNvPr id="23578" name="Rectangle 27"/>
          <p:cNvSpPr>
            <a:spLocks noChangeArrowheads="1"/>
          </p:cNvSpPr>
          <p:nvPr/>
        </p:nvSpPr>
        <p:spPr bwMode="auto">
          <a:xfrm>
            <a:off x="4114800" y="2917825"/>
            <a:ext cx="15494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TCTTGATACC</a:t>
            </a:r>
          </a:p>
        </p:txBody>
      </p:sp>
      <p:sp>
        <p:nvSpPr>
          <p:cNvPr id="23579" name="Rectangle 28"/>
          <p:cNvSpPr>
            <a:spLocks noChangeArrowheads="1"/>
          </p:cNvSpPr>
          <p:nvPr/>
        </p:nvSpPr>
        <p:spPr bwMode="auto">
          <a:xfrm>
            <a:off x="4114800" y="4365625"/>
            <a:ext cx="158432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TAGTGATGCA</a:t>
            </a:r>
          </a:p>
        </p:txBody>
      </p:sp>
      <p:sp>
        <p:nvSpPr>
          <p:cNvPr id="23580" name="Rectangle 29"/>
          <p:cNvSpPr>
            <a:spLocks noChangeArrowheads="1"/>
          </p:cNvSpPr>
          <p:nvPr/>
        </p:nvSpPr>
        <p:spPr bwMode="auto">
          <a:xfrm>
            <a:off x="4114800" y="4746625"/>
            <a:ext cx="15494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CATTCATACC</a:t>
            </a:r>
          </a:p>
        </p:txBody>
      </p:sp>
      <p:sp>
        <p:nvSpPr>
          <p:cNvPr id="23581" name="Rectangle 30"/>
          <p:cNvSpPr>
            <a:spLocks noChangeArrowheads="1"/>
          </p:cNvSpPr>
          <p:nvPr/>
        </p:nvSpPr>
        <p:spPr bwMode="auto">
          <a:xfrm>
            <a:off x="4114800" y="3254375"/>
            <a:ext cx="158432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TAGTGATGCA</a:t>
            </a:r>
          </a:p>
        </p:txBody>
      </p:sp>
      <p:sp>
        <p:nvSpPr>
          <p:cNvPr id="255007" name="Text Box 31"/>
          <p:cNvSpPr txBox="1">
            <a:spLocks noChangeArrowheads="1"/>
          </p:cNvSpPr>
          <p:nvPr/>
        </p:nvSpPr>
        <p:spPr bwMode="auto">
          <a:xfrm>
            <a:off x="1143000" y="3649663"/>
            <a:ext cx="16065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300">
                <a:solidFill>
                  <a:schemeClr val="folHlink"/>
                </a:solidFill>
                <a:latin typeface="Helvetica" charset="0"/>
              </a:rPr>
              <a:t> ? ? ? ? ? ? ? ? ? ? </a:t>
            </a:r>
          </a:p>
        </p:txBody>
      </p:sp>
      <p:sp>
        <p:nvSpPr>
          <p:cNvPr id="255008" name="Text Box 32"/>
          <p:cNvSpPr txBox="1">
            <a:spLocks noChangeArrowheads="1"/>
          </p:cNvSpPr>
          <p:nvPr/>
        </p:nvSpPr>
        <p:spPr bwMode="auto">
          <a:xfrm>
            <a:off x="1219200" y="4016375"/>
            <a:ext cx="151447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300">
                <a:solidFill>
                  <a:schemeClr val="folHlink"/>
                </a:solidFill>
                <a:latin typeface="Helvetica" charset="0"/>
              </a:rPr>
              <a:t>? ? ? ? ? ? ? ? ? ?</a:t>
            </a:r>
          </a:p>
        </p:txBody>
      </p:sp>
      <p:sp>
        <p:nvSpPr>
          <p:cNvPr id="255009" name="Text Box 33"/>
          <p:cNvSpPr txBox="1">
            <a:spLocks noChangeArrowheads="1"/>
          </p:cNvSpPr>
          <p:nvPr/>
        </p:nvSpPr>
        <p:spPr bwMode="auto">
          <a:xfrm>
            <a:off x="2649538" y="2224088"/>
            <a:ext cx="16065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300">
                <a:solidFill>
                  <a:schemeClr val="accent1"/>
                </a:solidFill>
                <a:latin typeface="Helvetica" charset="0"/>
              </a:rPr>
              <a:t> ? ? ? ? ? ? ? ? ? ? </a:t>
            </a:r>
          </a:p>
        </p:txBody>
      </p:sp>
      <p:sp>
        <p:nvSpPr>
          <p:cNvPr id="255010" name="Text Box 34"/>
          <p:cNvSpPr txBox="1">
            <a:spLocks noChangeArrowheads="1"/>
          </p:cNvSpPr>
          <p:nvPr/>
        </p:nvSpPr>
        <p:spPr bwMode="auto">
          <a:xfrm>
            <a:off x="2649538" y="2590800"/>
            <a:ext cx="16065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300">
                <a:solidFill>
                  <a:schemeClr val="accent1"/>
                </a:solidFill>
                <a:latin typeface="Helvetica" charset="0"/>
              </a:rPr>
              <a:t> ? ? ? ? ? ? ? ? ? ? </a:t>
            </a:r>
          </a:p>
        </p:txBody>
      </p:sp>
      <p:sp>
        <p:nvSpPr>
          <p:cNvPr id="255011" name="Text Box 35"/>
          <p:cNvSpPr txBox="1">
            <a:spLocks noChangeArrowheads="1"/>
          </p:cNvSpPr>
          <p:nvPr/>
        </p:nvSpPr>
        <p:spPr bwMode="auto">
          <a:xfrm>
            <a:off x="2649538" y="2949575"/>
            <a:ext cx="16065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300">
                <a:solidFill>
                  <a:schemeClr val="accent1"/>
                </a:solidFill>
                <a:latin typeface="Helvetica" charset="0"/>
              </a:rPr>
              <a:t> ? ? ? ? ? ? ? ? ? ? </a:t>
            </a:r>
          </a:p>
        </p:txBody>
      </p:sp>
      <p:sp>
        <p:nvSpPr>
          <p:cNvPr id="255012" name="Text Box 36"/>
          <p:cNvSpPr txBox="1">
            <a:spLocks noChangeArrowheads="1"/>
          </p:cNvSpPr>
          <p:nvPr/>
        </p:nvSpPr>
        <p:spPr bwMode="auto">
          <a:xfrm>
            <a:off x="2649538" y="4778375"/>
            <a:ext cx="16065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300">
                <a:solidFill>
                  <a:schemeClr val="accent1"/>
                </a:solidFill>
                <a:latin typeface="Helvetica" charset="0"/>
              </a:rPr>
              <a:t> ? ? ? ? ? ? ? ? ? ? </a:t>
            </a:r>
          </a:p>
        </p:txBody>
      </p:sp>
      <p:sp>
        <p:nvSpPr>
          <p:cNvPr id="23588" name="Rectangle 37"/>
          <p:cNvSpPr>
            <a:spLocks noChangeArrowheads="1"/>
          </p:cNvSpPr>
          <p:nvPr/>
        </p:nvSpPr>
        <p:spPr bwMode="auto">
          <a:xfrm>
            <a:off x="4114800" y="2568575"/>
            <a:ext cx="1514475" cy="29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300">
                <a:solidFill>
                  <a:srgbClr val="CC0000"/>
                </a:solidFill>
                <a:latin typeface="Helvetica" charset="0"/>
              </a:rPr>
              <a:t>? ? ? ? ? ? ? ? ? ?</a:t>
            </a:r>
          </a:p>
        </p:txBody>
      </p:sp>
      <p:sp>
        <p:nvSpPr>
          <p:cNvPr id="23589" name="Rectangle 38"/>
          <p:cNvSpPr>
            <a:spLocks noChangeArrowheads="1"/>
          </p:cNvSpPr>
          <p:nvPr/>
        </p:nvSpPr>
        <p:spPr bwMode="auto">
          <a:xfrm>
            <a:off x="4191000" y="3635375"/>
            <a:ext cx="1514475" cy="29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300">
                <a:solidFill>
                  <a:srgbClr val="CC0000"/>
                </a:solidFill>
                <a:latin typeface="Helvetica" charset="0"/>
              </a:rPr>
              <a:t>? ? ? ? ? ? ? ? ? ?</a:t>
            </a:r>
          </a:p>
        </p:txBody>
      </p:sp>
      <p:sp>
        <p:nvSpPr>
          <p:cNvPr id="23590" name="Rectangle 39"/>
          <p:cNvSpPr>
            <a:spLocks noChangeArrowheads="1"/>
          </p:cNvSpPr>
          <p:nvPr/>
        </p:nvSpPr>
        <p:spPr bwMode="auto">
          <a:xfrm>
            <a:off x="4184650" y="4016375"/>
            <a:ext cx="1514475" cy="29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300">
                <a:solidFill>
                  <a:srgbClr val="CC0000"/>
                </a:solidFill>
                <a:latin typeface="Helvetica" charset="0"/>
              </a:rPr>
              <a:t>? ? ? ? ? ? ? ? ? ?</a:t>
            </a:r>
          </a:p>
        </p:txBody>
      </p:sp>
      <p:grpSp>
        <p:nvGrpSpPr>
          <p:cNvPr id="255031" name="Group 55"/>
          <p:cNvGrpSpPr>
            <a:grpSpLocks/>
          </p:cNvGrpSpPr>
          <p:nvPr/>
        </p:nvGrpSpPr>
        <p:grpSpPr bwMode="auto">
          <a:xfrm>
            <a:off x="5791200" y="2743200"/>
            <a:ext cx="2841625" cy="3492500"/>
            <a:chOff x="3648" y="1728"/>
            <a:chExt cx="1790" cy="2200"/>
          </a:xfrm>
        </p:grpSpPr>
        <p:grpSp>
          <p:nvGrpSpPr>
            <p:cNvPr id="23592" name="Group 52"/>
            <p:cNvGrpSpPr>
              <a:grpSpLocks/>
            </p:cNvGrpSpPr>
            <p:nvPr/>
          </p:nvGrpSpPr>
          <p:grpSpPr bwMode="auto">
            <a:xfrm>
              <a:off x="3648" y="2592"/>
              <a:ext cx="1790" cy="1336"/>
              <a:chOff x="3648" y="2592"/>
              <a:chExt cx="1790" cy="1336"/>
            </a:xfrm>
          </p:grpSpPr>
          <p:sp>
            <p:nvSpPr>
              <p:cNvPr id="255017" name="Line 41"/>
              <p:cNvSpPr>
                <a:spLocks noChangeShapeType="1"/>
              </p:cNvSpPr>
              <p:nvPr/>
            </p:nvSpPr>
            <p:spPr bwMode="auto">
              <a:xfrm flipH="1">
                <a:off x="3648" y="2592"/>
                <a:ext cx="741" cy="1331"/>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18" name="Line 42"/>
              <p:cNvSpPr>
                <a:spLocks noChangeShapeType="1"/>
              </p:cNvSpPr>
              <p:nvPr/>
            </p:nvSpPr>
            <p:spPr bwMode="auto">
              <a:xfrm rot="18475779" flipH="1">
                <a:off x="4417" y="2518"/>
                <a:ext cx="628" cy="1415"/>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19" name="Line 43"/>
              <p:cNvSpPr>
                <a:spLocks noChangeShapeType="1"/>
              </p:cNvSpPr>
              <p:nvPr/>
            </p:nvSpPr>
            <p:spPr bwMode="auto">
              <a:xfrm>
                <a:off x="4191" y="2956"/>
                <a:ext cx="332" cy="968"/>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20" name="Line 44"/>
              <p:cNvSpPr>
                <a:spLocks noChangeShapeType="1"/>
              </p:cNvSpPr>
              <p:nvPr/>
            </p:nvSpPr>
            <p:spPr bwMode="auto">
              <a:xfrm flipV="1">
                <a:off x="4683" y="3398"/>
                <a:ext cx="134" cy="523"/>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21" name="Line 45"/>
              <p:cNvSpPr>
                <a:spLocks noChangeShapeType="1"/>
              </p:cNvSpPr>
              <p:nvPr/>
            </p:nvSpPr>
            <p:spPr bwMode="auto">
              <a:xfrm flipH="1">
                <a:off x="4832" y="3578"/>
                <a:ext cx="77" cy="339"/>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23" name="Line 47"/>
              <p:cNvSpPr>
                <a:spLocks noChangeShapeType="1"/>
              </p:cNvSpPr>
              <p:nvPr/>
            </p:nvSpPr>
            <p:spPr bwMode="auto">
              <a:xfrm>
                <a:off x="4090" y="3137"/>
                <a:ext cx="239" cy="791"/>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24" name="Line 48"/>
              <p:cNvSpPr>
                <a:spLocks noChangeShapeType="1"/>
              </p:cNvSpPr>
              <p:nvPr/>
            </p:nvSpPr>
            <p:spPr bwMode="auto">
              <a:xfrm>
                <a:off x="3871" y="3520"/>
                <a:ext cx="144" cy="408"/>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25" name="Line 49"/>
              <p:cNvSpPr>
                <a:spLocks noChangeShapeType="1"/>
              </p:cNvSpPr>
              <p:nvPr/>
            </p:nvSpPr>
            <p:spPr bwMode="auto">
              <a:xfrm>
                <a:off x="3759" y="3717"/>
                <a:ext cx="80" cy="211"/>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26" name="Line 50"/>
              <p:cNvSpPr>
                <a:spLocks noChangeShapeType="1"/>
              </p:cNvSpPr>
              <p:nvPr/>
            </p:nvSpPr>
            <p:spPr bwMode="auto">
              <a:xfrm flipH="1">
                <a:off x="4112" y="3592"/>
                <a:ext cx="116" cy="325"/>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cxnSp>
          <p:nvCxnSpPr>
            <p:cNvPr id="23593" name="AutoShape 54"/>
            <p:cNvCxnSpPr>
              <a:cxnSpLocks noChangeShapeType="1"/>
            </p:cNvCxnSpPr>
            <p:nvPr/>
          </p:nvCxnSpPr>
          <p:spPr bwMode="auto">
            <a:xfrm>
              <a:off x="3744" y="1728"/>
              <a:ext cx="624" cy="576"/>
            </a:xfrm>
            <a:prstGeom prst="bentConnector3">
              <a:avLst>
                <a:gd name="adj1" fmla="val 98556"/>
              </a:avLst>
            </a:prstGeom>
            <a:noFill/>
            <a:ln w="57150">
              <a:solidFill>
                <a:schemeClr val="accent2"/>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5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fontScale="90000"/>
          </a:bodyPr>
          <a:lstStyle/>
          <a:p>
            <a:pPr eaLnBrk="1" hangingPunct="1"/>
            <a:r>
              <a:rPr lang="en-US">
                <a:latin typeface="Gill Sans" charset="0"/>
                <a:ea typeface="ＭＳ Ｐゴシック" charset="0"/>
                <a:cs typeface="ＭＳ Ｐゴシック" charset="0"/>
              </a:rPr>
              <a:t>Red gene tree </a:t>
            </a:r>
            <a:r>
              <a:rPr lang="en-US">
                <a:latin typeface="Lucida Grande CE" charset="0"/>
                <a:ea typeface="ＭＳ Ｐゴシック" charset="0"/>
                <a:cs typeface="ＭＳ Ｐゴシック" charset="0"/>
              </a:rPr>
              <a:t>≠</a:t>
            </a:r>
            <a:r>
              <a:rPr lang="en-US">
                <a:latin typeface="Gill Sans" charset="0"/>
                <a:ea typeface="ＭＳ Ｐゴシック" charset="0"/>
                <a:cs typeface="ＭＳ Ｐゴシック" charset="0"/>
              </a:rPr>
              <a:t> species tree</a:t>
            </a:r>
            <a:br>
              <a:rPr lang="en-US">
                <a:latin typeface="Gill Sans" charset="0"/>
                <a:ea typeface="ＭＳ Ｐゴシック" charset="0"/>
                <a:cs typeface="ＭＳ Ｐゴシック" charset="0"/>
              </a:rPr>
            </a:br>
            <a:r>
              <a:rPr lang="en-US">
                <a:latin typeface="Gill Sans" charset="0"/>
                <a:ea typeface="ＭＳ Ｐゴシック" charset="0"/>
                <a:cs typeface="ＭＳ Ｐゴシック" charset="0"/>
              </a:rPr>
              <a:t>(green gene tree okay)</a:t>
            </a:r>
          </a:p>
        </p:txBody>
      </p:sp>
      <p:sp>
        <p:nvSpPr>
          <p:cNvPr id="56322" name="Rectangle 3"/>
          <p:cNvSpPr>
            <a:spLocks noGrp="1" noChangeArrowheads="1"/>
          </p:cNvSpPr>
          <p:nvPr>
            <p:ph type="body" idx="1"/>
          </p:nvPr>
        </p:nvSpPr>
        <p:spPr/>
        <p:txBody>
          <a:bodyPr/>
          <a:lstStyle/>
          <a:p>
            <a:pPr eaLnBrk="1" hangingPunct="1"/>
            <a:endParaRPr lang="en-US">
              <a:latin typeface="Gill Sans" charset="0"/>
              <a:ea typeface="ＭＳ Ｐゴシック" charset="0"/>
              <a:cs typeface="ＭＳ Ｐゴシック" charset="0"/>
            </a:endParaRPr>
          </a:p>
        </p:txBody>
      </p:sp>
      <p:pic>
        <p:nvPicPr>
          <p:cNvPr id="5120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57400"/>
            <a:ext cx="640080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r>
              <a:rPr lang="en-US" dirty="0" smtClean="0"/>
              <a:t>The Coalescent</a:t>
            </a:r>
            <a:endParaRPr lang="he-IL" dirty="0"/>
          </a:p>
        </p:txBody>
      </p:sp>
      <p:grpSp>
        <p:nvGrpSpPr>
          <p:cNvPr id="625667" name="Group 3"/>
          <p:cNvGrpSpPr>
            <a:grpSpLocks/>
          </p:cNvGrpSpPr>
          <p:nvPr/>
        </p:nvGrpSpPr>
        <p:grpSpPr bwMode="auto">
          <a:xfrm>
            <a:off x="1371600" y="1676400"/>
            <a:ext cx="6248400" cy="5022850"/>
            <a:chOff x="864" y="1056"/>
            <a:chExt cx="3936" cy="3164"/>
          </a:xfrm>
        </p:grpSpPr>
        <p:sp>
          <p:nvSpPr>
            <p:cNvPr id="625668" name="AutoShape 4"/>
            <p:cNvSpPr>
              <a:spLocks noChangeArrowheads="1"/>
            </p:cNvSpPr>
            <p:nvPr/>
          </p:nvSpPr>
          <p:spPr bwMode="auto">
            <a:xfrm>
              <a:off x="960" y="1632"/>
              <a:ext cx="432" cy="1296"/>
            </a:xfrm>
            <a:prstGeom prst="up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625669" name="Rectangle 5"/>
            <p:cNvSpPr>
              <a:spLocks noChangeArrowheads="1"/>
            </p:cNvSpPr>
            <p:nvPr/>
          </p:nvSpPr>
          <p:spPr bwMode="auto">
            <a:xfrm>
              <a:off x="864" y="3120"/>
              <a:ext cx="6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rtl="1" eaLnBrk="1" hangingPunct="1">
                <a:spcBef>
                  <a:spcPct val="50000"/>
                </a:spcBef>
              </a:pPr>
              <a:r>
                <a:rPr lang="en-US" sz="1800">
                  <a:cs typeface="Arial" charset="0"/>
                </a:rPr>
                <a:t>Present</a:t>
              </a:r>
            </a:p>
          </p:txBody>
        </p:sp>
        <p:sp>
          <p:nvSpPr>
            <p:cNvPr id="625670" name="Rectangle 6"/>
            <p:cNvSpPr>
              <a:spLocks noChangeArrowheads="1"/>
            </p:cNvSpPr>
            <p:nvPr/>
          </p:nvSpPr>
          <p:spPr bwMode="auto">
            <a:xfrm>
              <a:off x="960" y="129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1" eaLnBrk="1" hangingPunct="1"/>
              <a:r>
                <a:rPr lang="en-US" sz="1800">
                  <a:cs typeface="Arial" charset="0"/>
                </a:rPr>
                <a:t>Past</a:t>
              </a:r>
              <a:endParaRPr lang="he-IL" sz="1800">
                <a:cs typeface="Arial" charset="0"/>
              </a:endParaRPr>
            </a:p>
          </p:txBody>
        </p:sp>
        <p:pic>
          <p:nvPicPr>
            <p:cNvPr id="6256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1056"/>
              <a:ext cx="3168" cy="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625672" name="Rectangle 8"/>
          <p:cNvSpPr>
            <a:spLocks noChangeArrowheads="1"/>
          </p:cNvSpPr>
          <p:nvPr/>
        </p:nvSpPr>
        <p:spPr bwMode="auto">
          <a:xfrm>
            <a:off x="533400" y="5410200"/>
            <a:ext cx="8305800" cy="1295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256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334000"/>
            <a:ext cx="1143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256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334000"/>
            <a:ext cx="114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2567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334000"/>
            <a:ext cx="7397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2567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5334000"/>
            <a:ext cx="1219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5677" name="Text Box 13"/>
          <p:cNvSpPr txBox="1">
            <a:spLocks noChangeArrowheads="1"/>
          </p:cNvSpPr>
          <p:nvPr/>
        </p:nvSpPr>
        <p:spPr bwMode="auto">
          <a:xfrm>
            <a:off x="762000" y="6400800"/>
            <a:ext cx="18288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sz="1000"/>
          </a:p>
        </p:txBody>
      </p:sp>
      <p:sp>
        <p:nvSpPr>
          <p:cNvPr id="625678" name="Text Box 14"/>
          <p:cNvSpPr txBox="1">
            <a:spLocks noChangeArrowheads="1"/>
          </p:cNvSpPr>
          <p:nvPr/>
        </p:nvSpPr>
        <p:spPr bwMode="auto">
          <a:xfrm>
            <a:off x="6705600" y="1752600"/>
            <a:ext cx="1862138"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a:t>Courtesy James Degnan</a:t>
            </a:r>
          </a:p>
        </p:txBody>
      </p:sp>
    </p:spTree>
    <p:extLst>
      <p:ext uri="{BB962C8B-B14F-4D97-AF65-F5344CB8AC3E}">
        <p14:creationId xmlns:p14="http://schemas.microsoft.com/office/powerpoint/2010/main" val="1164773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25667"/>
                                        </p:tgtEl>
                                        <p:attrNameLst>
                                          <p:attrName>style.visibility</p:attrName>
                                        </p:attrNameLst>
                                      </p:cBhvr>
                                      <p:to>
                                        <p:strVal val="visible"/>
                                      </p:to>
                                    </p:set>
                                    <p:animEffect transition="in" filter="wipe(down)">
                                      <p:cBhvr>
                                        <p:cTn id="7" dur="5000"/>
                                        <p:tgtEl>
                                          <p:spTgt spid="625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Line 2"/>
          <p:cNvSpPr>
            <a:spLocks noChangeShapeType="1"/>
          </p:cNvSpPr>
          <p:nvPr/>
        </p:nvSpPr>
        <p:spPr bwMode="auto">
          <a:xfrm flipV="1">
            <a:off x="3702050" y="4648200"/>
            <a:ext cx="6096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87747" name="Line 3"/>
          <p:cNvSpPr>
            <a:spLocks noChangeShapeType="1"/>
          </p:cNvSpPr>
          <p:nvPr/>
        </p:nvSpPr>
        <p:spPr bwMode="auto">
          <a:xfrm flipH="1" flipV="1">
            <a:off x="4311650" y="4648200"/>
            <a:ext cx="6096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87748" name="Line 4"/>
          <p:cNvSpPr>
            <a:spLocks noChangeShapeType="1"/>
          </p:cNvSpPr>
          <p:nvPr/>
        </p:nvSpPr>
        <p:spPr bwMode="auto">
          <a:xfrm flipH="1" flipV="1">
            <a:off x="3352800" y="4267200"/>
            <a:ext cx="182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87749" name="Line 5"/>
          <p:cNvSpPr>
            <a:spLocks noChangeShapeType="1"/>
          </p:cNvSpPr>
          <p:nvPr/>
        </p:nvSpPr>
        <p:spPr bwMode="auto">
          <a:xfrm flipH="1">
            <a:off x="4311650" y="4267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87750" name="Line 6"/>
          <p:cNvSpPr>
            <a:spLocks noChangeShapeType="1"/>
          </p:cNvSpPr>
          <p:nvPr/>
        </p:nvSpPr>
        <p:spPr bwMode="auto">
          <a:xfrm flipH="1" flipV="1">
            <a:off x="5157788" y="4267200"/>
            <a:ext cx="838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87751" name="Line 7"/>
          <p:cNvSpPr>
            <a:spLocks noChangeShapeType="1"/>
          </p:cNvSpPr>
          <p:nvPr/>
        </p:nvSpPr>
        <p:spPr bwMode="auto">
          <a:xfrm flipH="1">
            <a:off x="5157788" y="3810000"/>
            <a:ext cx="838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87752" name="Rectangle 8"/>
          <p:cNvSpPr>
            <a:spLocks noChangeArrowheads="1"/>
          </p:cNvSpPr>
          <p:nvPr/>
        </p:nvSpPr>
        <p:spPr bwMode="auto">
          <a:xfrm>
            <a:off x="2209800" y="2362200"/>
            <a:ext cx="884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AGAT</a:t>
            </a:r>
          </a:p>
        </p:txBody>
      </p:sp>
      <p:sp>
        <p:nvSpPr>
          <p:cNvPr id="287753" name="Rectangle 9"/>
          <p:cNvSpPr>
            <a:spLocks noChangeArrowheads="1"/>
          </p:cNvSpPr>
          <p:nvPr/>
        </p:nvSpPr>
        <p:spPr bwMode="auto">
          <a:xfrm>
            <a:off x="3698875" y="2346325"/>
            <a:ext cx="137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TAGACTT</a:t>
            </a:r>
          </a:p>
        </p:txBody>
      </p:sp>
      <p:sp>
        <p:nvSpPr>
          <p:cNvPr id="287754" name="Rectangle 10"/>
          <p:cNvSpPr>
            <a:spLocks noChangeArrowheads="1"/>
          </p:cNvSpPr>
          <p:nvPr/>
        </p:nvSpPr>
        <p:spPr bwMode="auto">
          <a:xfrm>
            <a:off x="5259388" y="2346325"/>
            <a:ext cx="141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TGCACAA</a:t>
            </a:r>
          </a:p>
        </p:txBody>
      </p:sp>
      <p:sp>
        <p:nvSpPr>
          <p:cNvPr id="287755" name="Rectangle 11"/>
          <p:cNvSpPr>
            <a:spLocks noChangeArrowheads="1"/>
          </p:cNvSpPr>
          <p:nvPr/>
        </p:nvSpPr>
        <p:spPr bwMode="auto">
          <a:xfrm>
            <a:off x="6858000" y="2346325"/>
            <a:ext cx="1401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TGCGCTT</a:t>
            </a:r>
          </a:p>
        </p:txBody>
      </p:sp>
      <p:sp>
        <p:nvSpPr>
          <p:cNvPr id="287756" name="Rectangle 12"/>
          <p:cNvSpPr>
            <a:spLocks noChangeArrowheads="1"/>
          </p:cNvSpPr>
          <p:nvPr/>
        </p:nvSpPr>
        <p:spPr bwMode="auto">
          <a:xfrm>
            <a:off x="152400" y="2362200"/>
            <a:ext cx="1827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AGGGCATGA</a:t>
            </a:r>
          </a:p>
        </p:txBody>
      </p:sp>
      <p:sp>
        <p:nvSpPr>
          <p:cNvPr id="287757" name="Oval 13"/>
          <p:cNvSpPr>
            <a:spLocks noChangeArrowheads="1"/>
          </p:cNvSpPr>
          <p:nvPr/>
        </p:nvSpPr>
        <p:spPr bwMode="auto">
          <a:xfrm>
            <a:off x="11430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58" name="Oval 14"/>
          <p:cNvSpPr>
            <a:spLocks noChangeArrowheads="1"/>
          </p:cNvSpPr>
          <p:nvPr/>
        </p:nvSpPr>
        <p:spPr bwMode="auto">
          <a:xfrm>
            <a:off x="272415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59" name="Oval 15"/>
          <p:cNvSpPr>
            <a:spLocks noChangeArrowheads="1"/>
          </p:cNvSpPr>
          <p:nvPr/>
        </p:nvSpPr>
        <p:spPr bwMode="auto">
          <a:xfrm>
            <a:off x="43053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60" name="Oval 16"/>
          <p:cNvSpPr>
            <a:spLocks noChangeArrowheads="1"/>
          </p:cNvSpPr>
          <p:nvPr/>
        </p:nvSpPr>
        <p:spPr bwMode="auto">
          <a:xfrm>
            <a:off x="588645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61" name="Oval 17"/>
          <p:cNvSpPr>
            <a:spLocks noChangeArrowheads="1"/>
          </p:cNvSpPr>
          <p:nvPr/>
        </p:nvSpPr>
        <p:spPr bwMode="auto">
          <a:xfrm>
            <a:off x="74676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62" name="Rectangle 18"/>
          <p:cNvSpPr>
            <a:spLocks noChangeArrowheads="1"/>
          </p:cNvSpPr>
          <p:nvPr/>
        </p:nvSpPr>
        <p:spPr bwMode="auto">
          <a:xfrm>
            <a:off x="83820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U</a:t>
            </a:r>
          </a:p>
        </p:txBody>
      </p:sp>
      <p:sp>
        <p:nvSpPr>
          <p:cNvPr id="287763" name="Rectangle 19"/>
          <p:cNvSpPr>
            <a:spLocks noChangeArrowheads="1"/>
          </p:cNvSpPr>
          <p:nvPr/>
        </p:nvSpPr>
        <p:spPr bwMode="auto">
          <a:xfrm>
            <a:off x="243840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V</a:t>
            </a:r>
          </a:p>
        </p:txBody>
      </p:sp>
      <p:sp>
        <p:nvSpPr>
          <p:cNvPr id="287764" name="Rectangle 20"/>
          <p:cNvSpPr>
            <a:spLocks noChangeArrowheads="1"/>
          </p:cNvSpPr>
          <p:nvPr/>
        </p:nvSpPr>
        <p:spPr bwMode="auto">
          <a:xfrm>
            <a:off x="3962400" y="167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W</a:t>
            </a:r>
          </a:p>
        </p:txBody>
      </p:sp>
      <p:sp>
        <p:nvSpPr>
          <p:cNvPr id="287765" name="Rectangle 21"/>
          <p:cNvSpPr>
            <a:spLocks noChangeArrowheads="1"/>
          </p:cNvSpPr>
          <p:nvPr/>
        </p:nvSpPr>
        <p:spPr bwMode="auto">
          <a:xfrm>
            <a:off x="553085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X</a:t>
            </a:r>
          </a:p>
        </p:txBody>
      </p:sp>
      <p:sp>
        <p:nvSpPr>
          <p:cNvPr id="287766" name="Rectangle 22"/>
          <p:cNvSpPr>
            <a:spLocks noChangeArrowheads="1"/>
          </p:cNvSpPr>
          <p:nvPr/>
        </p:nvSpPr>
        <p:spPr bwMode="auto">
          <a:xfrm>
            <a:off x="7138988" y="1676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Y</a:t>
            </a:r>
          </a:p>
        </p:txBody>
      </p:sp>
      <p:sp>
        <p:nvSpPr>
          <p:cNvPr id="287767" name="AutoShape 23"/>
          <p:cNvSpPr>
            <a:spLocks noChangeArrowheads="1"/>
          </p:cNvSpPr>
          <p:nvPr/>
        </p:nvSpPr>
        <p:spPr bwMode="auto">
          <a:xfrm>
            <a:off x="3657600" y="3048000"/>
            <a:ext cx="1600200" cy="685800"/>
          </a:xfrm>
          <a:prstGeom prst="downArrow">
            <a:avLst>
              <a:gd name="adj1" fmla="val 67463"/>
              <a:gd name="adj2" fmla="val 5370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68" name="Rectangle 24"/>
          <p:cNvSpPr>
            <a:spLocks noChangeArrowheads="1"/>
          </p:cNvSpPr>
          <p:nvPr/>
        </p:nvSpPr>
        <p:spPr bwMode="auto">
          <a:xfrm>
            <a:off x="2667000" y="3962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U</a:t>
            </a:r>
          </a:p>
        </p:txBody>
      </p:sp>
      <p:sp>
        <p:nvSpPr>
          <p:cNvPr id="287769" name="Rectangle 25"/>
          <p:cNvSpPr>
            <a:spLocks noChangeArrowheads="1"/>
          </p:cNvSpPr>
          <p:nvPr/>
        </p:nvSpPr>
        <p:spPr bwMode="auto">
          <a:xfrm>
            <a:off x="3525838" y="5486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V</a:t>
            </a:r>
          </a:p>
        </p:txBody>
      </p:sp>
      <p:sp>
        <p:nvSpPr>
          <p:cNvPr id="287770" name="Rectangle 26"/>
          <p:cNvSpPr>
            <a:spLocks noChangeArrowheads="1"/>
          </p:cNvSpPr>
          <p:nvPr/>
        </p:nvSpPr>
        <p:spPr bwMode="auto">
          <a:xfrm>
            <a:off x="4692650" y="548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W</a:t>
            </a:r>
          </a:p>
        </p:txBody>
      </p:sp>
      <p:sp>
        <p:nvSpPr>
          <p:cNvPr id="287771" name="Rectangle 27"/>
          <p:cNvSpPr>
            <a:spLocks noChangeArrowheads="1"/>
          </p:cNvSpPr>
          <p:nvPr/>
        </p:nvSpPr>
        <p:spPr bwMode="auto">
          <a:xfrm>
            <a:off x="6148388" y="3581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X</a:t>
            </a:r>
          </a:p>
        </p:txBody>
      </p:sp>
      <p:sp>
        <p:nvSpPr>
          <p:cNvPr id="287772" name="Rectangle 28"/>
          <p:cNvSpPr>
            <a:spLocks noChangeArrowheads="1"/>
          </p:cNvSpPr>
          <p:nvPr/>
        </p:nvSpPr>
        <p:spPr bwMode="auto">
          <a:xfrm>
            <a:off x="6148388" y="45720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Y</a:t>
            </a:r>
          </a:p>
        </p:txBody>
      </p:sp>
      <p:sp>
        <p:nvSpPr>
          <p:cNvPr id="287773" name="Oval 29"/>
          <p:cNvSpPr>
            <a:spLocks noChangeArrowheads="1"/>
          </p:cNvSpPr>
          <p:nvPr/>
        </p:nvSpPr>
        <p:spPr bwMode="auto">
          <a:xfrm>
            <a:off x="3200400" y="4114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74" name="Oval 30"/>
          <p:cNvSpPr>
            <a:spLocks noChangeArrowheads="1"/>
          </p:cNvSpPr>
          <p:nvPr/>
        </p:nvSpPr>
        <p:spPr bwMode="auto">
          <a:xfrm>
            <a:off x="3625850" y="5257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75" name="Oval 31"/>
          <p:cNvSpPr>
            <a:spLocks noChangeArrowheads="1"/>
          </p:cNvSpPr>
          <p:nvPr/>
        </p:nvSpPr>
        <p:spPr bwMode="auto">
          <a:xfrm>
            <a:off x="4768850" y="5257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76" name="Oval 32"/>
          <p:cNvSpPr>
            <a:spLocks noChangeArrowheads="1"/>
          </p:cNvSpPr>
          <p:nvPr/>
        </p:nvSpPr>
        <p:spPr bwMode="auto">
          <a:xfrm>
            <a:off x="5919788" y="4648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77" name="Oval 33"/>
          <p:cNvSpPr>
            <a:spLocks noChangeArrowheads="1"/>
          </p:cNvSpPr>
          <p:nvPr/>
        </p:nvSpPr>
        <p:spPr bwMode="auto">
          <a:xfrm>
            <a:off x="5919788" y="3733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3041" name="Rectangle 34"/>
          <p:cNvSpPr>
            <a:spLocks noGrp="1" noChangeArrowheads="1"/>
          </p:cNvSpPr>
          <p:nvPr>
            <p:ph type="title"/>
          </p:nvPr>
        </p:nvSpPr>
        <p:spPr>
          <a:xfrm>
            <a:off x="685800" y="304800"/>
            <a:ext cx="7772400" cy="1143000"/>
          </a:xfrm>
        </p:spPr>
        <p:txBody>
          <a:bodyPr/>
          <a:lstStyle/>
          <a:p>
            <a:pPr eaLnBrk="1" hangingPunct="1"/>
            <a:r>
              <a:rPr lang="en-US">
                <a:latin typeface="Arial" charset="0"/>
                <a:ea typeface="ＭＳ Ｐゴシック" charset="0"/>
                <a:cs typeface="ＭＳ Ｐゴシック" charset="0"/>
              </a:rPr>
              <a:t>The “real” problem</a:t>
            </a:r>
          </a:p>
        </p:txBody>
      </p:sp>
    </p:spTree>
    <p:extLst>
      <p:ext uri="{BB962C8B-B14F-4D97-AF65-F5344CB8AC3E}">
        <p14:creationId xmlns:p14="http://schemas.microsoft.com/office/powerpoint/2010/main" val="3914695716"/>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Lineage Sorting (ILS)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1000+ papers in 2013 alone </a:t>
            </a:r>
          </a:p>
          <a:p>
            <a:r>
              <a:rPr lang="en-US" dirty="0" smtClean="0"/>
              <a:t>Confounds phylogenetic analysis for many groups:</a:t>
            </a:r>
          </a:p>
          <a:p>
            <a:pPr lvl="1"/>
            <a:r>
              <a:rPr lang="en-US" dirty="0" smtClean="0"/>
              <a:t>Hominids</a:t>
            </a:r>
          </a:p>
          <a:p>
            <a:pPr lvl="1"/>
            <a:r>
              <a:rPr lang="en-US" dirty="0" smtClean="0"/>
              <a:t>Birds</a:t>
            </a:r>
          </a:p>
          <a:p>
            <a:pPr lvl="1"/>
            <a:r>
              <a:rPr lang="en-US" dirty="0" smtClean="0"/>
              <a:t>Yeast</a:t>
            </a:r>
          </a:p>
          <a:p>
            <a:pPr lvl="1"/>
            <a:r>
              <a:rPr lang="en-US" dirty="0" smtClean="0"/>
              <a:t>Animals</a:t>
            </a:r>
          </a:p>
          <a:p>
            <a:pPr lvl="1"/>
            <a:r>
              <a:rPr lang="en-US" dirty="0" smtClean="0"/>
              <a:t>Toads</a:t>
            </a:r>
          </a:p>
          <a:p>
            <a:pPr lvl="1"/>
            <a:r>
              <a:rPr lang="en-US" dirty="0" smtClean="0"/>
              <a:t>Fish</a:t>
            </a:r>
          </a:p>
          <a:p>
            <a:pPr lvl="1"/>
            <a:r>
              <a:rPr lang="en-US" dirty="0" smtClean="0"/>
              <a:t>Fungi</a:t>
            </a:r>
          </a:p>
          <a:p>
            <a:r>
              <a:rPr lang="en-US" dirty="0" smtClean="0"/>
              <a:t>There is substantial debate about how to analyze </a:t>
            </a:r>
            <a:r>
              <a:rPr lang="en-US" dirty="0" err="1" smtClean="0"/>
              <a:t>phylogenomic</a:t>
            </a:r>
            <a:r>
              <a:rPr lang="en-US" dirty="0" smtClean="0"/>
              <a:t> datasets in the presence of ILS.</a:t>
            </a:r>
          </a:p>
          <a:p>
            <a:pPr lvl="1"/>
            <a:endParaRPr lang="en-US" dirty="0"/>
          </a:p>
        </p:txBody>
      </p:sp>
    </p:spTree>
    <p:extLst>
      <p:ext uri="{BB962C8B-B14F-4D97-AF65-F5344CB8AC3E}">
        <p14:creationId xmlns:p14="http://schemas.microsoft.com/office/powerpoint/2010/main" val="381783080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5538" name="Group 1026"/>
          <p:cNvGrpSpPr>
            <a:grpSpLocks/>
          </p:cNvGrpSpPr>
          <p:nvPr/>
        </p:nvGrpSpPr>
        <p:grpSpPr bwMode="auto">
          <a:xfrm>
            <a:off x="1524000" y="1981200"/>
            <a:ext cx="5943600" cy="1447800"/>
            <a:chOff x="1104" y="1200"/>
            <a:chExt cx="3456" cy="1728"/>
          </a:xfrm>
        </p:grpSpPr>
        <p:sp>
          <p:nvSpPr>
            <p:cNvPr id="705539" name="Line 1027"/>
            <p:cNvSpPr>
              <a:spLocks noChangeShapeType="1"/>
            </p:cNvSpPr>
            <p:nvPr/>
          </p:nvSpPr>
          <p:spPr bwMode="auto">
            <a:xfrm flipV="1">
              <a:off x="1104" y="1200"/>
              <a:ext cx="1728" cy="17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40" name="Line 1028"/>
            <p:cNvSpPr>
              <a:spLocks noChangeShapeType="1"/>
            </p:cNvSpPr>
            <p:nvPr/>
          </p:nvSpPr>
          <p:spPr bwMode="auto">
            <a:xfrm flipH="1" flipV="1">
              <a:off x="2832" y="1200"/>
              <a:ext cx="1728" cy="17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41" name="Line 1029"/>
            <p:cNvSpPr>
              <a:spLocks noChangeShapeType="1"/>
            </p:cNvSpPr>
            <p:nvPr/>
          </p:nvSpPr>
          <p:spPr bwMode="auto">
            <a:xfrm flipH="1">
              <a:off x="2256" y="1776"/>
              <a:ext cx="1152" cy="1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5542" name="Line 1030"/>
            <p:cNvSpPr>
              <a:spLocks noChangeShapeType="1"/>
            </p:cNvSpPr>
            <p:nvPr/>
          </p:nvSpPr>
          <p:spPr bwMode="auto">
            <a:xfrm flipH="1">
              <a:off x="3408" y="2352"/>
              <a:ext cx="576" cy="5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pic>
        <p:nvPicPr>
          <p:cNvPr id="705543" name="Picture 1031" descr="or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24288"/>
            <a:ext cx="1425575" cy="2184400"/>
          </a:xfrm>
          <a:prstGeom prst="rect">
            <a:avLst/>
          </a:prstGeom>
          <a:noFill/>
          <a:extLst>
            <a:ext uri="{909E8E84-426E-40dd-AFC4-6F175D3DCCD1}">
              <a14:hiddenFill xmlns:a14="http://schemas.microsoft.com/office/drawing/2010/main">
                <a:solidFill>
                  <a:srgbClr val="FFFFFF"/>
                </a:solidFill>
              </a14:hiddenFill>
            </a:ext>
          </a:extLst>
        </p:spPr>
      </p:pic>
      <p:pic>
        <p:nvPicPr>
          <p:cNvPr id="705544" name="Picture 1032" descr="chim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0" y="3849688"/>
            <a:ext cx="1441450" cy="2184400"/>
          </a:xfrm>
          <a:prstGeom prst="rect">
            <a:avLst/>
          </a:prstGeom>
          <a:noFill/>
          <a:extLst>
            <a:ext uri="{909E8E84-426E-40dd-AFC4-6F175D3DCCD1}">
              <a14:hiddenFill xmlns:a14="http://schemas.microsoft.com/office/drawing/2010/main">
                <a:solidFill>
                  <a:srgbClr val="FFFFFF"/>
                </a:solidFill>
              </a14:hiddenFill>
            </a:ext>
          </a:extLst>
        </p:spPr>
      </p:pic>
      <p:sp>
        <p:nvSpPr>
          <p:cNvPr id="705545" name="Text Box 1033"/>
          <p:cNvSpPr txBox="1">
            <a:spLocks noChangeArrowheads="1"/>
          </p:cNvSpPr>
          <p:nvPr/>
        </p:nvSpPr>
        <p:spPr bwMode="auto">
          <a:xfrm>
            <a:off x="914400" y="3355975"/>
            <a:ext cx="1363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200">
                <a:latin typeface="Times New Roman" charset="0"/>
              </a:rPr>
              <a:t>Orangutan</a:t>
            </a:r>
          </a:p>
        </p:txBody>
      </p:sp>
      <p:sp>
        <p:nvSpPr>
          <p:cNvPr id="705546" name="Text Box 1034"/>
          <p:cNvSpPr txBox="1">
            <a:spLocks noChangeArrowheads="1"/>
          </p:cNvSpPr>
          <p:nvPr/>
        </p:nvSpPr>
        <p:spPr bwMode="auto">
          <a:xfrm>
            <a:off x="3048000" y="3370263"/>
            <a:ext cx="9763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200">
                <a:latin typeface="Times New Roman" charset="0"/>
              </a:rPr>
              <a:t>Gorilla</a:t>
            </a:r>
          </a:p>
        </p:txBody>
      </p:sp>
      <p:sp>
        <p:nvSpPr>
          <p:cNvPr id="705547" name="Text Box 1035"/>
          <p:cNvSpPr txBox="1">
            <a:spLocks noChangeArrowheads="1"/>
          </p:cNvSpPr>
          <p:nvPr/>
        </p:nvSpPr>
        <p:spPr bwMode="auto">
          <a:xfrm>
            <a:off x="4648200" y="3370263"/>
            <a:ext cx="15811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200">
                <a:latin typeface="Times New Roman" charset="0"/>
              </a:rPr>
              <a:t>Chimpanzee</a:t>
            </a:r>
          </a:p>
        </p:txBody>
      </p:sp>
      <p:sp>
        <p:nvSpPr>
          <p:cNvPr id="705548" name="Text Box 1036"/>
          <p:cNvSpPr txBox="1">
            <a:spLocks noChangeArrowheads="1"/>
          </p:cNvSpPr>
          <p:nvPr/>
        </p:nvSpPr>
        <p:spPr bwMode="auto">
          <a:xfrm>
            <a:off x="6992938" y="3355975"/>
            <a:ext cx="10064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200">
                <a:latin typeface="Times New Roman" charset="0"/>
              </a:rPr>
              <a:t>Human</a:t>
            </a:r>
          </a:p>
        </p:txBody>
      </p:sp>
      <p:pic>
        <p:nvPicPr>
          <p:cNvPr id="705549" name="Picture 1037" descr="gorill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2088" y="3835400"/>
            <a:ext cx="1458912" cy="2184400"/>
          </a:xfrm>
          <a:prstGeom prst="rect">
            <a:avLst/>
          </a:prstGeom>
          <a:noFill/>
          <a:extLst>
            <a:ext uri="{909E8E84-426E-40dd-AFC4-6F175D3DCCD1}">
              <a14:hiddenFill xmlns:a14="http://schemas.microsoft.com/office/drawing/2010/main">
                <a:solidFill>
                  <a:srgbClr val="FFFFFF"/>
                </a:solidFill>
              </a14:hiddenFill>
            </a:ext>
          </a:extLst>
        </p:spPr>
      </p:pic>
      <p:sp>
        <p:nvSpPr>
          <p:cNvPr id="705550" name="Text Box 1038"/>
          <p:cNvSpPr txBox="1">
            <a:spLocks noChangeArrowheads="1"/>
          </p:cNvSpPr>
          <p:nvPr/>
        </p:nvSpPr>
        <p:spPr bwMode="auto">
          <a:xfrm>
            <a:off x="1198563" y="6172200"/>
            <a:ext cx="193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1" hangingPunct="1"/>
            <a:r>
              <a:rPr lang="en-US" sz="1000" i="1">
                <a:latin typeface="Times New Roman" charset="0"/>
              </a:rPr>
              <a:t>From the Tree of the Life Website,</a:t>
            </a:r>
            <a:br>
              <a:rPr lang="en-US" sz="1000" i="1">
                <a:latin typeface="Times New Roman" charset="0"/>
              </a:rPr>
            </a:br>
            <a:r>
              <a:rPr lang="en-US" sz="1000" i="1">
                <a:latin typeface="Times New Roman" charset="0"/>
              </a:rPr>
              <a:t>University of Arizona</a:t>
            </a:r>
          </a:p>
        </p:txBody>
      </p:sp>
      <p:sp>
        <p:nvSpPr>
          <p:cNvPr id="705551" name="Rectangle 1039"/>
          <p:cNvSpPr>
            <a:spLocks noGrp="1" noChangeArrowheads="1"/>
          </p:cNvSpPr>
          <p:nvPr>
            <p:ph type="title" idx="4294967295"/>
          </p:nvPr>
        </p:nvSpPr>
        <p:spPr>
          <a:xfrm>
            <a:off x="685800" y="457200"/>
            <a:ext cx="7772400" cy="1143000"/>
          </a:xfrm>
        </p:spPr>
        <p:txBody>
          <a:bodyPr>
            <a:normAutofit fontScale="90000"/>
          </a:bodyPr>
          <a:lstStyle/>
          <a:p>
            <a:r>
              <a:rPr lang="en-US" dirty="0" smtClean="0"/>
              <a:t>Species tree estimation: difficult, even for small datasets</a:t>
            </a:r>
            <a:endParaRPr lang="en-US" dirty="0"/>
          </a:p>
        </p:txBody>
      </p:sp>
      <p:pic>
        <p:nvPicPr>
          <p:cNvPr id="705552" name="Picture 1040" descr="mountain_icecream_cropped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886200"/>
            <a:ext cx="148113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19402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ontent Placeholder 2"/>
          <p:cNvSpPr>
            <a:spLocks noGrp="1"/>
          </p:cNvSpPr>
          <p:nvPr>
            <p:ph idx="1"/>
          </p:nvPr>
        </p:nvSpPr>
        <p:spPr>
          <a:xfrm>
            <a:off x="457200" y="1511996"/>
            <a:ext cx="8229600" cy="5115520"/>
          </a:xfrm>
        </p:spPr>
        <p:txBody>
          <a:bodyPr>
            <a:normAutofit fontScale="92500" lnSpcReduction="10000"/>
          </a:bodyPr>
          <a:lstStyle/>
          <a:p>
            <a:pPr marL="0" indent="0">
              <a:buNone/>
            </a:pPr>
            <a:r>
              <a:rPr lang="en-US" sz="2600" b="1" dirty="0" smtClean="0">
                <a:solidFill>
                  <a:schemeClr val="accent1"/>
                </a:solidFill>
              </a:rPr>
              <a:t>1- C</a:t>
            </a:r>
            <a:r>
              <a:rPr lang="en-US" sz="2600" b="1" dirty="0" smtClean="0">
                <a:solidFill>
                  <a:srgbClr val="4E67C8"/>
                </a:solidFill>
              </a:rPr>
              <a:t>oncatenation</a:t>
            </a:r>
            <a:r>
              <a:rPr lang="en-US" sz="2600" dirty="0" smtClean="0">
                <a:solidFill>
                  <a:srgbClr val="4E67C8"/>
                </a:solidFill>
              </a:rPr>
              <a:t>:</a:t>
            </a:r>
            <a:r>
              <a:rPr lang="en-US" sz="2600" b="1" dirty="0" smtClean="0"/>
              <a:t> </a:t>
            </a:r>
            <a:r>
              <a:rPr lang="en-US" sz="2600" dirty="0" smtClean="0"/>
              <a:t>statistically inconsistent (</a:t>
            </a:r>
            <a:r>
              <a:rPr lang="en-US" sz="2600" dirty="0" err="1" smtClean="0"/>
              <a:t>Roch</a:t>
            </a:r>
            <a:r>
              <a:rPr lang="en-US" sz="2600" dirty="0" smtClean="0"/>
              <a:t> &amp; Steel 2014)</a:t>
            </a:r>
          </a:p>
          <a:p>
            <a:pPr marL="0" indent="0">
              <a:buNone/>
            </a:pPr>
            <a:endParaRPr lang="en-US" sz="2800" b="1" dirty="0">
              <a:solidFill>
                <a:srgbClr val="000000"/>
              </a:solidFill>
            </a:endParaRPr>
          </a:p>
          <a:p>
            <a:pPr marL="0" indent="0">
              <a:buNone/>
            </a:pPr>
            <a:endParaRPr lang="en-US" sz="2800" b="1" dirty="0" smtClean="0">
              <a:solidFill>
                <a:srgbClr val="000000"/>
              </a:solidFill>
            </a:endParaRPr>
          </a:p>
          <a:p>
            <a:pPr marL="0" indent="0">
              <a:buNone/>
            </a:pPr>
            <a:endParaRPr lang="en-US" sz="2400" b="1" dirty="0" smtClean="0">
              <a:solidFill>
                <a:srgbClr val="000000"/>
              </a:solidFill>
            </a:endParaRPr>
          </a:p>
          <a:p>
            <a:pPr marL="0" indent="0">
              <a:buNone/>
            </a:pPr>
            <a:endParaRPr lang="en-US" sz="1600" b="1" dirty="0" smtClean="0">
              <a:solidFill>
                <a:srgbClr val="4E67C8"/>
              </a:solidFill>
            </a:endParaRPr>
          </a:p>
          <a:p>
            <a:pPr marL="0" indent="0">
              <a:buNone/>
            </a:pPr>
            <a:endParaRPr lang="en-US" sz="2600" b="1" dirty="0" smtClean="0">
              <a:solidFill>
                <a:srgbClr val="4E67C8"/>
              </a:solidFill>
            </a:endParaRPr>
          </a:p>
          <a:p>
            <a:pPr marL="0" indent="0">
              <a:buNone/>
            </a:pPr>
            <a:r>
              <a:rPr lang="en-US" sz="2600" b="1" dirty="0" smtClean="0">
                <a:solidFill>
                  <a:srgbClr val="4E67C8"/>
                </a:solidFill>
              </a:rPr>
              <a:t>2-</a:t>
            </a:r>
            <a:r>
              <a:rPr lang="en-US" sz="2600" b="1" dirty="0" smtClean="0">
                <a:solidFill>
                  <a:srgbClr val="000000"/>
                </a:solidFill>
              </a:rPr>
              <a:t> </a:t>
            </a:r>
            <a:r>
              <a:rPr lang="en-US" sz="2600" b="1" dirty="0">
                <a:solidFill>
                  <a:schemeClr val="accent1"/>
                </a:solidFill>
              </a:rPr>
              <a:t>S</a:t>
            </a:r>
            <a:r>
              <a:rPr lang="en-US" sz="2600" b="1" dirty="0" smtClean="0">
                <a:solidFill>
                  <a:schemeClr val="accent1"/>
                </a:solidFill>
              </a:rPr>
              <a:t>ummary methods</a:t>
            </a:r>
            <a:r>
              <a:rPr lang="en-US" sz="2600" dirty="0" smtClean="0">
                <a:solidFill>
                  <a:schemeClr val="accent1"/>
                </a:solidFill>
              </a:rPr>
              <a:t>:</a:t>
            </a:r>
            <a:r>
              <a:rPr lang="en-US" sz="2600" dirty="0" smtClean="0">
                <a:solidFill>
                  <a:srgbClr val="000000"/>
                </a:solidFill>
              </a:rPr>
              <a:t> </a:t>
            </a:r>
            <a:r>
              <a:rPr lang="en-US" sz="2600" dirty="0" smtClean="0"/>
              <a:t>can be statistically consistent</a:t>
            </a:r>
          </a:p>
          <a:p>
            <a:pPr marL="0" indent="0">
              <a:buNone/>
            </a:pPr>
            <a:endParaRPr lang="en-US" sz="2800" dirty="0"/>
          </a:p>
          <a:p>
            <a:pPr marL="0" indent="0">
              <a:buNone/>
            </a:pPr>
            <a:endParaRPr lang="en-US" sz="2800" dirty="0" smtClean="0"/>
          </a:p>
          <a:p>
            <a:pPr marL="0" indent="0">
              <a:buNone/>
            </a:pPr>
            <a:endParaRPr lang="en-US" sz="2800" dirty="0" smtClean="0"/>
          </a:p>
          <a:p>
            <a:pPr marL="0" indent="0">
              <a:buNone/>
            </a:pPr>
            <a:endParaRPr lang="en-US" sz="2600" dirty="0" smtClean="0"/>
          </a:p>
          <a:p>
            <a:pPr marL="0" indent="0">
              <a:buNone/>
            </a:pPr>
            <a:r>
              <a:rPr lang="en-US" sz="2600" b="1" dirty="0">
                <a:solidFill>
                  <a:schemeClr val="accent1"/>
                </a:solidFill>
              </a:rPr>
              <a:t>3- Co-estimation </a:t>
            </a:r>
            <a:r>
              <a:rPr lang="en-US" sz="2600" b="1" dirty="0" smtClean="0">
                <a:solidFill>
                  <a:schemeClr val="accent1"/>
                </a:solidFill>
              </a:rPr>
              <a:t>methods:</a:t>
            </a:r>
            <a:r>
              <a:rPr lang="en-US" sz="2600" dirty="0" smtClean="0"/>
              <a:t>  too slow for large datasets</a:t>
            </a:r>
            <a:endParaRPr lang="en-US" sz="2600" b="1" dirty="0">
              <a:solidFill>
                <a:schemeClr val="accent1"/>
              </a:solidFill>
            </a:endParaRPr>
          </a:p>
        </p:txBody>
      </p:sp>
      <p:pic>
        <p:nvPicPr>
          <p:cNvPr id="12" name="Picture 11"/>
          <p:cNvPicPr>
            <a:picLocks noChangeAspect="1"/>
          </p:cNvPicPr>
          <p:nvPr/>
        </p:nvPicPr>
        <p:blipFill>
          <a:blip r:embed="rId3"/>
          <a:stretch>
            <a:fillRect/>
          </a:stretch>
        </p:blipFill>
        <p:spPr>
          <a:xfrm>
            <a:off x="520700" y="4453605"/>
            <a:ext cx="8102600" cy="1333500"/>
          </a:xfrm>
          <a:prstGeom prst="rect">
            <a:avLst/>
          </a:prstGeom>
        </p:spPr>
      </p:pic>
      <p:pic>
        <p:nvPicPr>
          <p:cNvPr id="15" name="Picture 14"/>
          <p:cNvPicPr>
            <a:picLocks noChangeAspect="1"/>
          </p:cNvPicPr>
          <p:nvPr/>
        </p:nvPicPr>
        <p:blipFill>
          <a:blip r:embed="rId4"/>
          <a:stretch>
            <a:fillRect/>
          </a:stretch>
        </p:blipFill>
        <p:spPr>
          <a:xfrm>
            <a:off x="508000" y="2134813"/>
            <a:ext cx="8128000" cy="1435100"/>
          </a:xfrm>
          <a:prstGeom prst="rect">
            <a:avLst/>
          </a:prstGeom>
        </p:spPr>
      </p:pic>
      <p:sp>
        <p:nvSpPr>
          <p:cNvPr id="2" name="Rectangle 1"/>
          <p:cNvSpPr/>
          <p:nvPr/>
        </p:nvSpPr>
        <p:spPr>
          <a:xfrm>
            <a:off x="386079" y="3681307"/>
            <a:ext cx="8419253" cy="224536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42"/>
          <p:cNvSpPr>
            <a:spLocks noGrp="1" noChangeArrowheads="1"/>
          </p:cNvSpPr>
          <p:nvPr>
            <p:ph type="title"/>
          </p:nvPr>
        </p:nvSpPr>
        <p:spPr/>
        <p:txBody>
          <a:bodyPr>
            <a:normAutofit/>
          </a:bodyPr>
          <a:lstStyle/>
          <a:p>
            <a:r>
              <a:rPr lang="en-US" dirty="0" smtClean="0"/>
              <a:t>Species tree estimation</a:t>
            </a:r>
            <a:endParaRPr lang="en-US" dirty="0"/>
          </a:p>
        </p:txBody>
      </p:sp>
    </p:spTree>
    <p:extLst>
      <p:ext uri="{BB962C8B-B14F-4D97-AF65-F5344CB8AC3E}">
        <p14:creationId xmlns:p14="http://schemas.microsoft.com/office/powerpoint/2010/main" val="4290854628"/>
      </p:ext>
    </p:extLst>
  </p:cSld>
  <p:clrMapOvr>
    <a:masterClrMapping/>
  </p:clrMapOvr>
  <mc:AlternateContent xmlns:mc="http://schemas.openxmlformats.org/markup-compatibility/2006" xmlns:p14="http://schemas.microsoft.com/office/powerpoint/2010/main">
    <mc:Choice Requires="p14">
      <p:transition spd="slow" p14:dur="2000" advTm="8189"/>
    </mc:Choice>
    <mc:Fallback xmlns="">
      <p:transition xmlns:p14="http://schemas.microsoft.com/office/powerpoint/2010/main" spd="slow" advTm="8189"/>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Concatenation Evil?</a:t>
            </a:r>
            <a:endParaRPr lang="en-US" dirty="0"/>
          </a:p>
        </p:txBody>
      </p:sp>
      <p:sp>
        <p:nvSpPr>
          <p:cNvPr id="3" name="Content Placeholder 2"/>
          <p:cNvSpPr>
            <a:spLocks noGrp="1"/>
          </p:cNvSpPr>
          <p:nvPr>
            <p:ph sz="quarter" idx="1"/>
          </p:nvPr>
        </p:nvSpPr>
        <p:spPr/>
        <p:txBody>
          <a:bodyPr/>
          <a:lstStyle/>
          <a:p>
            <a:r>
              <a:rPr lang="en-US" dirty="0" smtClean="0"/>
              <a:t>Joseph </a:t>
            </a:r>
            <a:r>
              <a:rPr lang="en-US" dirty="0" err="1" smtClean="0"/>
              <a:t>Heled</a:t>
            </a:r>
            <a:r>
              <a:rPr lang="en-US" dirty="0" smtClean="0"/>
              <a:t>:</a:t>
            </a:r>
          </a:p>
          <a:p>
            <a:pPr lvl="1"/>
            <a:r>
              <a:rPr lang="en-US" dirty="0" smtClean="0"/>
              <a:t>YES</a:t>
            </a:r>
            <a:endParaRPr lang="en-US" dirty="0"/>
          </a:p>
        </p:txBody>
      </p:sp>
      <p:sp>
        <p:nvSpPr>
          <p:cNvPr id="4" name="Content Placeholder 3"/>
          <p:cNvSpPr>
            <a:spLocks noGrp="1"/>
          </p:cNvSpPr>
          <p:nvPr>
            <p:ph sz="quarter" idx="2"/>
          </p:nvPr>
        </p:nvSpPr>
        <p:spPr/>
        <p:txBody>
          <a:bodyPr/>
          <a:lstStyle/>
          <a:p>
            <a:r>
              <a:rPr lang="en-US" dirty="0" smtClean="0"/>
              <a:t>John </a:t>
            </a:r>
            <a:r>
              <a:rPr lang="en-US" dirty="0" err="1" smtClean="0"/>
              <a:t>Gatesy</a:t>
            </a:r>
            <a:endParaRPr lang="en-US" dirty="0" smtClean="0"/>
          </a:p>
          <a:p>
            <a:pPr lvl="1"/>
            <a:r>
              <a:rPr lang="en-US" dirty="0" smtClean="0"/>
              <a:t>No</a:t>
            </a:r>
            <a:endParaRPr lang="en-US" dirty="0"/>
          </a:p>
        </p:txBody>
      </p:sp>
      <p:sp>
        <p:nvSpPr>
          <p:cNvPr id="5" name="Text Placeholder 4"/>
          <p:cNvSpPr>
            <a:spLocks noGrp="1"/>
          </p:cNvSpPr>
          <p:nvPr>
            <p:ph type="body" sz="half" idx="3"/>
          </p:nvPr>
        </p:nvSpPr>
        <p:spPr/>
        <p:txBody>
          <a:bodyPr/>
          <a:lstStyle/>
          <a:p>
            <a:r>
              <a:rPr lang="en-US" dirty="0" smtClean="0"/>
              <a:t>Data needed to held understand existing methods and their limitations</a:t>
            </a:r>
          </a:p>
          <a:p>
            <a:r>
              <a:rPr lang="en-US" dirty="0" smtClean="0"/>
              <a:t>Better methods are needed</a:t>
            </a:r>
            <a:endParaRPr lang="en-US" dirty="0"/>
          </a:p>
        </p:txBody>
      </p:sp>
    </p:spTree>
    <p:extLst>
      <p:ext uri="{BB962C8B-B14F-4D97-AF65-F5344CB8AC3E}">
        <p14:creationId xmlns:p14="http://schemas.microsoft.com/office/powerpoint/2010/main" val="263375498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592872" y="-12700"/>
            <a:ext cx="8341938" cy="1143000"/>
          </a:xfrm>
        </p:spPr>
        <p:txBody>
          <a:bodyPr>
            <a:normAutofit/>
          </a:bodyPr>
          <a:lstStyle/>
          <a:p>
            <a:r>
              <a:rPr lang="en-US" sz="3200" dirty="0">
                <a:latin typeface="Arial" charset="0"/>
                <a:ea typeface="ＭＳ Ｐゴシック" charset="0"/>
                <a:cs typeface="ＭＳ Ｐゴシック" charset="0"/>
              </a:rPr>
              <a:t>Avian </a:t>
            </a:r>
            <a:r>
              <a:rPr lang="en-US" sz="3200" dirty="0" err="1">
                <a:latin typeface="Arial" charset="0"/>
                <a:ea typeface="ＭＳ Ｐゴシック" charset="0"/>
                <a:cs typeface="ＭＳ Ｐゴシック" charset="0"/>
              </a:rPr>
              <a:t>Phylogenomics</a:t>
            </a:r>
            <a:r>
              <a:rPr lang="en-US" sz="3200" dirty="0">
                <a:latin typeface="Arial" charset="0"/>
                <a:ea typeface="ＭＳ Ｐゴシック" charset="0"/>
                <a:cs typeface="ＭＳ Ｐゴシック" charset="0"/>
              </a:rPr>
              <a:t> </a:t>
            </a:r>
            <a:r>
              <a:rPr lang="en-US" sz="3200" dirty="0" smtClean="0">
                <a:latin typeface="Arial" charset="0"/>
                <a:ea typeface="ＭＳ Ｐゴシック" charset="0"/>
                <a:cs typeface="ＭＳ Ｐゴシック" charset="0"/>
              </a:rPr>
              <a:t>Project (100+ people)</a:t>
            </a:r>
            <a:endParaRPr lang="en-US" sz="3200" dirty="0">
              <a:latin typeface="Arial" charset="0"/>
              <a:ea typeface="ＭＳ Ｐゴシック" charset="0"/>
              <a:cs typeface="ＭＳ Ｐゴシック" charset="0"/>
            </a:endParaRPr>
          </a:p>
        </p:txBody>
      </p:sp>
      <p:pic>
        <p:nvPicPr>
          <p:cNvPr id="27650" name="Picture 4" descr="Erich Jarvis Grey Letter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20875"/>
            <a:ext cx="16700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descr="guoj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7938" y="1952625"/>
            <a:ext cx="7747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9"/>
          <p:cNvSpPr txBox="1">
            <a:spLocks noChangeArrowheads="1"/>
          </p:cNvSpPr>
          <p:nvPr/>
        </p:nvSpPr>
        <p:spPr bwMode="auto">
          <a:xfrm>
            <a:off x="3736975" y="1320800"/>
            <a:ext cx="1033463"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G Zhang, </a:t>
            </a:r>
          </a:p>
          <a:p>
            <a:r>
              <a:rPr lang="en-US" sz="1600"/>
              <a:t>BGI</a:t>
            </a:r>
          </a:p>
        </p:txBody>
      </p:sp>
      <p:sp>
        <p:nvSpPr>
          <p:cNvPr id="27653" name="Text Box 10"/>
          <p:cNvSpPr txBox="1">
            <a:spLocks noChangeArrowheads="1"/>
          </p:cNvSpPr>
          <p:nvPr/>
        </p:nvSpPr>
        <p:spPr bwMode="auto">
          <a:xfrm>
            <a:off x="368300" y="2978055"/>
            <a:ext cx="8394700" cy="267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dirty="0"/>
              <a:t> </a:t>
            </a:r>
            <a:r>
              <a:rPr lang="en-US" sz="1800" dirty="0"/>
              <a:t>Approx. 50 species, whole genomes</a:t>
            </a:r>
          </a:p>
          <a:p>
            <a:pPr>
              <a:buFontTx/>
              <a:buChar char="•"/>
            </a:pPr>
            <a:r>
              <a:rPr lang="en-US" sz="1800" dirty="0"/>
              <a:t> 8000+ genes, UCEs</a:t>
            </a:r>
          </a:p>
          <a:p>
            <a:pPr>
              <a:buFontTx/>
              <a:buChar char="•"/>
            </a:pPr>
            <a:r>
              <a:rPr lang="en-US" sz="1800" dirty="0"/>
              <a:t> Gene sequence alignments and trees computed using </a:t>
            </a:r>
            <a:r>
              <a:rPr lang="en-US" sz="1800" dirty="0" smtClean="0"/>
              <a:t>				</a:t>
            </a:r>
            <a:r>
              <a:rPr lang="en-US" sz="1800" dirty="0" smtClean="0">
                <a:solidFill>
                  <a:srgbClr val="000000"/>
                </a:solidFill>
              </a:rPr>
              <a:t>	</a:t>
            </a:r>
            <a:r>
              <a:rPr lang="en-US" sz="1800" dirty="0" err="1" smtClean="0">
                <a:solidFill>
                  <a:srgbClr val="0000FF"/>
                </a:solidFill>
              </a:rPr>
              <a:t>SATé</a:t>
            </a:r>
            <a:r>
              <a:rPr lang="en-US" sz="1800" dirty="0" smtClean="0">
                <a:solidFill>
                  <a:srgbClr val="000000"/>
                </a:solidFill>
              </a:rPr>
              <a:t> (Science 2009, 	Systematic Biology 2012)</a:t>
            </a:r>
          </a:p>
          <a:p>
            <a:pPr>
              <a:buFontTx/>
              <a:buChar char="•"/>
            </a:pPr>
            <a:r>
              <a:rPr lang="en-US" sz="1800" dirty="0">
                <a:solidFill>
                  <a:srgbClr val="000000"/>
                </a:solidFill>
              </a:rPr>
              <a:t> </a:t>
            </a:r>
            <a:r>
              <a:rPr lang="en-US" sz="1800" dirty="0" smtClean="0">
                <a:solidFill>
                  <a:srgbClr val="000000"/>
                </a:solidFill>
              </a:rPr>
              <a:t>Concatenation analysis (multi-million site) using </a:t>
            </a:r>
            <a:r>
              <a:rPr lang="en-US" sz="1800" dirty="0" err="1" smtClean="0">
                <a:solidFill>
                  <a:srgbClr val="000000"/>
                </a:solidFill>
              </a:rPr>
              <a:t>ExaML</a:t>
            </a:r>
            <a:r>
              <a:rPr lang="en-US" sz="1800" dirty="0" smtClean="0">
                <a:solidFill>
                  <a:srgbClr val="000000"/>
                </a:solidFill>
              </a:rPr>
              <a:t> (new version of </a:t>
            </a:r>
          </a:p>
          <a:p>
            <a:r>
              <a:rPr lang="en-US" sz="1800" dirty="0">
                <a:solidFill>
                  <a:srgbClr val="000000"/>
                </a:solidFill>
              </a:rPr>
              <a:t> </a:t>
            </a:r>
            <a:r>
              <a:rPr lang="en-US" sz="1800" dirty="0" smtClean="0">
                <a:solidFill>
                  <a:srgbClr val="000000"/>
                </a:solidFill>
              </a:rPr>
              <a:t>      </a:t>
            </a:r>
            <a:r>
              <a:rPr lang="en-US" sz="1800" dirty="0" err="1" smtClean="0">
                <a:solidFill>
                  <a:srgbClr val="000000"/>
                </a:solidFill>
              </a:rPr>
              <a:t>RAxML</a:t>
            </a:r>
            <a:r>
              <a:rPr lang="en-US" sz="1800" dirty="0" smtClean="0">
                <a:solidFill>
                  <a:srgbClr val="000000"/>
                </a:solidFill>
              </a:rPr>
              <a:t> for very long alignments)</a:t>
            </a:r>
          </a:p>
          <a:p>
            <a:pPr>
              <a:buFontTx/>
              <a:buChar char="•"/>
            </a:pPr>
            <a:r>
              <a:rPr lang="en-US" sz="1800" dirty="0">
                <a:solidFill>
                  <a:srgbClr val="000000"/>
                </a:solidFill>
              </a:rPr>
              <a:t> </a:t>
            </a:r>
            <a:r>
              <a:rPr lang="en-US" sz="1800" dirty="0" smtClean="0">
                <a:solidFill>
                  <a:srgbClr val="000000"/>
                </a:solidFill>
              </a:rPr>
              <a:t>Massive </a:t>
            </a:r>
            <a:r>
              <a:rPr lang="en-US" sz="1800" dirty="0" smtClean="0"/>
              <a:t>gene tree incongruence suggestive of incomplete lineage sorting -- 	</a:t>
            </a:r>
            <a:r>
              <a:rPr lang="en-US" sz="1800" dirty="0" smtClean="0">
                <a:solidFill>
                  <a:srgbClr val="0000FF"/>
                </a:solidFill>
              </a:rPr>
              <a:t>coalescent-based species</a:t>
            </a:r>
            <a:r>
              <a:rPr lang="en-US" sz="1800" dirty="0">
                <a:solidFill>
                  <a:srgbClr val="0000FF"/>
                </a:solidFill>
              </a:rPr>
              <a:t> </a:t>
            </a:r>
            <a:r>
              <a:rPr lang="en-US" sz="1800" dirty="0" smtClean="0">
                <a:solidFill>
                  <a:srgbClr val="0000FF"/>
                </a:solidFill>
              </a:rPr>
              <a:t>tree estimation computed using </a:t>
            </a:r>
          </a:p>
          <a:p>
            <a:r>
              <a:rPr lang="en-US" sz="1800" dirty="0">
                <a:solidFill>
                  <a:srgbClr val="0000FF"/>
                </a:solidFill>
              </a:rPr>
              <a:t>	</a:t>
            </a:r>
            <a:r>
              <a:rPr lang="en-US" sz="1800" dirty="0" smtClean="0">
                <a:solidFill>
                  <a:srgbClr val="0000FF"/>
                </a:solidFill>
              </a:rPr>
              <a:t>“Statistical </a:t>
            </a:r>
            <a:r>
              <a:rPr lang="en-US" sz="1800" dirty="0">
                <a:solidFill>
                  <a:srgbClr val="0000FF"/>
                </a:solidFill>
              </a:rPr>
              <a:t>B</a:t>
            </a:r>
            <a:r>
              <a:rPr lang="en-US" sz="1800" dirty="0" smtClean="0">
                <a:solidFill>
                  <a:srgbClr val="0000FF"/>
                </a:solidFill>
              </a:rPr>
              <a:t>inning” (Science, in press)</a:t>
            </a:r>
            <a:endParaRPr lang="en-US" sz="1800" dirty="0"/>
          </a:p>
        </p:txBody>
      </p:sp>
      <p:pic>
        <p:nvPicPr>
          <p:cNvPr id="27654" name="Picture 11" descr="tom gilbe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1987550"/>
            <a:ext cx="9461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12"/>
          <p:cNvSpPr txBox="1">
            <a:spLocks noChangeArrowheads="1"/>
          </p:cNvSpPr>
          <p:nvPr/>
        </p:nvSpPr>
        <p:spPr bwMode="auto">
          <a:xfrm>
            <a:off x="1914525" y="1346200"/>
            <a:ext cx="1347788"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MTP Gilbert,</a:t>
            </a:r>
          </a:p>
          <a:p>
            <a:r>
              <a:rPr lang="en-US" sz="1600"/>
              <a:t>Copenhagen</a:t>
            </a:r>
            <a:endParaRPr lang="en-US" sz="1800"/>
          </a:p>
        </p:txBody>
      </p:sp>
      <p:pic>
        <p:nvPicPr>
          <p:cNvPr id="27656" name="Picture 13" descr="siava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1938" y="1992313"/>
            <a:ext cx="9048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4" descr="warn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750" y="1992313"/>
            <a:ext cx="808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 Box 15"/>
          <p:cNvSpPr txBox="1">
            <a:spLocks noChangeArrowheads="1"/>
          </p:cNvSpPr>
          <p:nvPr/>
        </p:nvSpPr>
        <p:spPr bwMode="auto">
          <a:xfrm>
            <a:off x="6400800" y="1371600"/>
            <a:ext cx="2808288"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S. Mirarab   Md. S.  Bayzid UT-Austin        UT-Austin</a:t>
            </a:r>
            <a:endParaRPr lang="en-US"/>
          </a:p>
        </p:txBody>
      </p:sp>
      <p:pic>
        <p:nvPicPr>
          <p:cNvPr id="27659" name="Picture 1" descr="bayzi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9875" y="1970088"/>
            <a:ext cx="8366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Box 5"/>
          <p:cNvSpPr txBox="1">
            <a:spLocks noChangeArrowheads="1"/>
          </p:cNvSpPr>
          <p:nvPr/>
        </p:nvSpPr>
        <p:spPr bwMode="auto">
          <a:xfrm>
            <a:off x="5070475" y="1371600"/>
            <a:ext cx="1146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T. Warnow</a:t>
            </a:r>
          </a:p>
          <a:p>
            <a:r>
              <a:rPr lang="en-US" sz="1600"/>
              <a:t>UT-Austin</a:t>
            </a:r>
          </a:p>
        </p:txBody>
      </p:sp>
      <p:sp>
        <p:nvSpPr>
          <p:cNvPr id="27662" name="TextBox 3"/>
          <p:cNvSpPr txBox="1">
            <a:spLocks noChangeArrowheads="1"/>
          </p:cNvSpPr>
          <p:nvPr/>
        </p:nvSpPr>
        <p:spPr bwMode="auto">
          <a:xfrm>
            <a:off x="273050" y="1317625"/>
            <a:ext cx="1150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Erich Jarvis,</a:t>
            </a:r>
          </a:p>
          <a:p>
            <a:r>
              <a:rPr lang="en-US" sz="1600"/>
              <a:t>HHMI </a:t>
            </a:r>
          </a:p>
        </p:txBody>
      </p:sp>
    </p:spTree>
    <p:extLst>
      <p:ext uri="{BB962C8B-B14F-4D97-AF65-F5344CB8AC3E}">
        <p14:creationId xmlns:p14="http://schemas.microsoft.com/office/powerpoint/2010/main" val="2829271960"/>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methods</a:t>
            </a:r>
            <a:endParaRPr lang="en-US" dirty="0"/>
          </a:p>
        </p:txBody>
      </p:sp>
      <p:sp>
        <p:nvSpPr>
          <p:cNvPr id="3" name="Content Placeholder 2"/>
          <p:cNvSpPr>
            <a:spLocks noGrp="1"/>
          </p:cNvSpPr>
          <p:nvPr>
            <p:ph idx="1"/>
          </p:nvPr>
        </p:nvSpPr>
        <p:spPr/>
        <p:txBody>
          <a:bodyPr>
            <a:normAutofit fontScale="92500"/>
          </a:bodyPr>
          <a:lstStyle/>
          <a:p>
            <a:pPr>
              <a:spcAft>
                <a:spcPts val="600"/>
              </a:spcAft>
            </a:pPr>
            <a:r>
              <a:rPr lang="en-US" dirty="0" smtClean="0"/>
              <a:t>“Statistical Binning” (accepted): uses a statistical method to determine sets of “combinable” gene sequence alignments, improves coalescent-based species tree estimation accuracy when gene trees have poor resolution (used for Avian </a:t>
            </a:r>
            <a:r>
              <a:rPr lang="en-US" dirty="0" err="1" smtClean="0"/>
              <a:t>Phylogenomics</a:t>
            </a:r>
            <a:r>
              <a:rPr lang="en-US" dirty="0" smtClean="0"/>
              <a:t> Project).</a:t>
            </a:r>
          </a:p>
          <a:p>
            <a:pPr>
              <a:spcAft>
                <a:spcPts val="600"/>
              </a:spcAft>
            </a:pPr>
            <a:r>
              <a:rPr lang="en-US" dirty="0" smtClean="0"/>
              <a:t>ASTRAL (Bioinformatics 2014): polynomial time statistically consistent method, can run on very large datasets of </a:t>
            </a:r>
            <a:r>
              <a:rPr lang="en-US" dirty="0" err="1" smtClean="0"/>
              <a:t>unrooted</a:t>
            </a:r>
            <a:r>
              <a:rPr lang="en-US" dirty="0" smtClean="0"/>
              <a:t> gene trees.  </a:t>
            </a:r>
            <a:endParaRPr lang="en-US" dirty="0"/>
          </a:p>
        </p:txBody>
      </p:sp>
    </p:spTree>
    <p:extLst>
      <p:ext uri="{BB962C8B-B14F-4D97-AF65-F5344CB8AC3E}">
        <p14:creationId xmlns:p14="http://schemas.microsoft.com/office/powerpoint/2010/main" val="3482081967"/>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t>
            </a:r>
            <a:r>
              <a:rPr lang="en-US" dirty="0" smtClean="0"/>
              <a:t>ammalian simulations</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Based on a biological mammalian dataset of 37 taxa and 442 genes, published by Song et al., PNAS, 2012.</a:t>
            </a:r>
          </a:p>
          <a:p>
            <a:endParaRPr lang="en-US" dirty="0"/>
          </a:p>
          <a:p>
            <a:r>
              <a:rPr lang="en-US" dirty="0" smtClean="0"/>
              <a:t>In simulations, we </a:t>
            </a:r>
            <a:r>
              <a:rPr lang="en-US" dirty="0" smtClean="0">
                <a:solidFill>
                  <a:schemeClr val="accent1"/>
                </a:solidFill>
              </a:rPr>
              <a:t>vary</a:t>
            </a:r>
          </a:p>
          <a:p>
            <a:pPr lvl="1"/>
            <a:r>
              <a:rPr lang="en-US" dirty="0" smtClean="0"/>
              <a:t>Levels of ILS</a:t>
            </a:r>
          </a:p>
          <a:p>
            <a:pPr lvl="1"/>
            <a:r>
              <a:rPr lang="en-US" dirty="0" smtClean="0"/>
              <a:t>Number of genes</a:t>
            </a:r>
          </a:p>
          <a:p>
            <a:pPr lvl="1"/>
            <a:r>
              <a:rPr lang="en-US" dirty="0" smtClean="0"/>
              <a:t>Alignment length to control gene tree estimation error</a:t>
            </a:r>
          </a:p>
          <a:p>
            <a:pPr lvl="1"/>
            <a:endParaRPr lang="en-US" dirty="0"/>
          </a:p>
          <a:p>
            <a:r>
              <a:rPr lang="en-US" dirty="0" smtClean="0"/>
              <a:t>Compare ASTRAL to </a:t>
            </a:r>
          </a:p>
          <a:p>
            <a:pPr lvl="1"/>
            <a:r>
              <a:rPr lang="en-US" dirty="0" smtClean="0">
                <a:solidFill>
                  <a:schemeClr val="accent1"/>
                </a:solidFill>
              </a:rPr>
              <a:t>MP-EST, </a:t>
            </a:r>
            <a:r>
              <a:rPr lang="en-US" dirty="0" err="1" smtClean="0"/>
              <a:t>BUCKy</a:t>
            </a:r>
            <a:endParaRPr lang="en-US" dirty="0" smtClean="0">
              <a:solidFill>
                <a:schemeClr val="accent1"/>
              </a:solidFill>
            </a:endParaRPr>
          </a:p>
          <a:p>
            <a:pPr lvl="1"/>
            <a:r>
              <a:rPr lang="en-US" dirty="0" smtClean="0">
                <a:solidFill>
                  <a:schemeClr val="accent1"/>
                </a:solidFill>
              </a:rPr>
              <a:t>Concatenation</a:t>
            </a:r>
          </a:p>
          <a:p>
            <a:pPr lvl="1"/>
            <a:r>
              <a:rPr lang="en-US" dirty="0" smtClean="0"/>
              <a:t>MRP, Greedy</a:t>
            </a:r>
          </a:p>
          <a:p>
            <a:pPr marL="457200" lvl="1" indent="0">
              <a:buNone/>
            </a:pPr>
            <a:endParaRPr lang="en-US" dirty="0"/>
          </a:p>
          <a:p>
            <a:r>
              <a:rPr lang="en-US" dirty="0" smtClean="0"/>
              <a:t>Measure species tree error compared to the known true tree</a:t>
            </a:r>
            <a:endParaRPr lang="en-US" dirty="0"/>
          </a:p>
        </p:txBody>
      </p:sp>
    </p:spTree>
    <p:extLst>
      <p:ext uri="{BB962C8B-B14F-4D97-AF65-F5344CB8AC3E}">
        <p14:creationId xmlns:p14="http://schemas.microsoft.com/office/powerpoint/2010/main" val="1130594508"/>
      </p:ext>
    </p:extLst>
  </p:cSld>
  <p:clrMapOvr>
    <a:masterClrMapping/>
  </p:clrMapOvr>
  <mc:AlternateContent xmlns:mc="http://schemas.openxmlformats.org/markup-compatibility/2006" xmlns:p14="http://schemas.microsoft.com/office/powerpoint/2010/main">
    <mc:Choice Requires="p14">
      <p:transition spd="slow" p14:dur="2000" advTm="63167"/>
    </mc:Choice>
    <mc:Fallback xmlns="">
      <p:transition xmlns:p14="http://schemas.microsoft.com/office/powerpoint/2010/main" spd="slow" advTm="63167"/>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ML.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626" y="1640115"/>
            <a:ext cx="5753100" cy="4800600"/>
          </a:xfrm>
          <a:prstGeom prst="rect">
            <a:avLst/>
          </a:prstGeom>
        </p:spPr>
      </p:pic>
      <p:sp>
        <p:nvSpPr>
          <p:cNvPr id="2" name="Title 1"/>
          <p:cNvSpPr>
            <a:spLocks noGrp="1"/>
          </p:cNvSpPr>
          <p:nvPr>
            <p:ph type="title"/>
          </p:nvPr>
        </p:nvSpPr>
        <p:spPr/>
        <p:txBody>
          <a:bodyPr>
            <a:normAutofit/>
          </a:bodyPr>
          <a:lstStyle/>
          <a:p>
            <a:r>
              <a:rPr lang="en-US" dirty="0" smtClean="0"/>
              <a:t>ASTRAL vs. Concatenation</a:t>
            </a:r>
            <a:endParaRPr lang="en-US" dirty="0"/>
          </a:p>
        </p:txBody>
      </p:sp>
      <p:sp>
        <p:nvSpPr>
          <p:cNvPr id="5" name="TextBox 4"/>
          <p:cNvSpPr txBox="1"/>
          <p:nvPr/>
        </p:nvSpPr>
        <p:spPr>
          <a:xfrm>
            <a:off x="3404472" y="1440060"/>
            <a:ext cx="2025114" cy="400110"/>
          </a:xfrm>
          <a:prstGeom prst="rect">
            <a:avLst/>
          </a:prstGeom>
          <a:noFill/>
        </p:spPr>
        <p:txBody>
          <a:bodyPr wrap="none" rtlCol="0">
            <a:spAutoFit/>
          </a:bodyPr>
          <a:lstStyle/>
          <a:p>
            <a:r>
              <a:rPr lang="en-US" sz="2000" dirty="0" smtClean="0"/>
              <a:t>200 genes, 500bp</a:t>
            </a:r>
            <a:endParaRPr lang="en-US" sz="2000" dirty="0"/>
          </a:p>
        </p:txBody>
      </p:sp>
      <p:cxnSp>
        <p:nvCxnSpPr>
          <p:cNvPr id="8" name="Straight Arrow Connector 7"/>
          <p:cNvCxnSpPr/>
          <p:nvPr/>
        </p:nvCxnSpPr>
        <p:spPr>
          <a:xfrm flipV="1">
            <a:off x="2226417" y="6404691"/>
            <a:ext cx="4370843" cy="36024"/>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13415" y="6404691"/>
            <a:ext cx="982911" cy="400110"/>
          </a:xfrm>
          <a:prstGeom prst="rect">
            <a:avLst/>
          </a:prstGeom>
          <a:noFill/>
        </p:spPr>
        <p:txBody>
          <a:bodyPr wrap="none" rtlCol="0">
            <a:spAutoFit/>
          </a:bodyPr>
          <a:lstStyle/>
          <a:p>
            <a:r>
              <a:rPr lang="en-US" sz="2000" b="1" dirty="0" smtClean="0"/>
              <a:t>Less ILS</a:t>
            </a:r>
            <a:endParaRPr lang="en-US" sz="2000" b="1" dirty="0"/>
          </a:p>
        </p:txBody>
      </p:sp>
    </p:spTree>
    <p:custDataLst>
      <p:tags r:id="rId1"/>
    </p:custDataLst>
    <p:extLst>
      <p:ext uri="{BB962C8B-B14F-4D97-AF65-F5344CB8AC3E}">
        <p14:creationId xmlns:p14="http://schemas.microsoft.com/office/powerpoint/2010/main" val="2188157950"/>
      </p:ext>
    </p:extLst>
  </p:cSld>
  <p:clrMapOvr>
    <a:masterClrMapping/>
  </p:clrMapOvr>
  <mc:AlternateContent xmlns:mc="http://schemas.openxmlformats.org/markup-compatibility/2006" xmlns:p14="http://schemas.microsoft.com/office/powerpoint/2010/main">
    <mc:Choice Requires="p14">
      <p:transition spd="slow" p14:dur="2000" advTm="87189"/>
    </mc:Choice>
    <mc:Fallback xmlns="">
      <p:transition xmlns:p14="http://schemas.microsoft.com/office/powerpoint/2010/main" spd="slow" advTm="87189"/>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mmals-bi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1295400"/>
            <a:ext cx="5689600" cy="4267200"/>
          </a:xfrm>
          <a:prstGeom prst="rect">
            <a:avLst/>
          </a:prstGeom>
        </p:spPr>
      </p:pic>
      <p:sp>
        <p:nvSpPr>
          <p:cNvPr id="3" name="TextBox 2"/>
          <p:cNvSpPr txBox="1"/>
          <p:nvPr/>
        </p:nvSpPr>
        <p:spPr>
          <a:xfrm>
            <a:off x="518931" y="395977"/>
            <a:ext cx="7985880" cy="584776"/>
          </a:xfrm>
          <a:prstGeom prst="rect">
            <a:avLst/>
          </a:prstGeom>
          <a:noFill/>
        </p:spPr>
        <p:txBody>
          <a:bodyPr wrap="none" rtlCol="0">
            <a:spAutoFit/>
          </a:bodyPr>
          <a:lstStyle/>
          <a:p>
            <a:r>
              <a:rPr lang="en-US" sz="3200" dirty="0" smtClean="0"/>
              <a:t>Analyses of the Song et al. Mammalian dataset</a:t>
            </a:r>
            <a:endParaRPr lang="en-US" sz="3200" dirty="0"/>
          </a:p>
        </p:txBody>
      </p:sp>
      <p:sp>
        <p:nvSpPr>
          <p:cNvPr id="4" name="TextBox 3"/>
          <p:cNvSpPr txBox="1"/>
          <p:nvPr/>
        </p:nvSpPr>
        <p:spPr>
          <a:xfrm>
            <a:off x="239066" y="5922246"/>
            <a:ext cx="8760857" cy="646331"/>
          </a:xfrm>
          <a:prstGeom prst="rect">
            <a:avLst/>
          </a:prstGeom>
          <a:noFill/>
          <a:ln>
            <a:solidFill>
              <a:srgbClr val="0000FF"/>
            </a:solidFill>
          </a:ln>
        </p:spPr>
        <p:txBody>
          <a:bodyPr wrap="none" rtlCol="0">
            <a:spAutoFit/>
          </a:bodyPr>
          <a:lstStyle/>
          <a:p>
            <a:r>
              <a:rPr lang="en-US" dirty="0" smtClean="0"/>
              <a:t>The placement of </a:t>
            </a:r>
            <a:r>
              <a:rPr lang="en-US" dirty="0" err="1" smtClean="0"/>
              <a:t>Scandentia</a:t>
            </a:r>
            <a:r>
              <a:rPr lang="en-US" dirty="0" smtClean="0"/>
              <a:t> (Tree Shrew) is controversial. </a:t>
            </a:r>
          </a:p>
          <a:p>
            <a:r>
              <a:rPr lang="en-US" dirty="0" smtClean="0"/>
              <a:t>The ASTRAL analysis agrees with maximum likelihood concatenation analysis of this dataset.</a:t>
            </a:r>
            <a:endParaRPr lang="en-US" dirty="0"/>
          </a:p>
        </p:txBody>
      </p:sp>
    </p:spTree>
    <p:extLst>
      <p:ext uri="{BB962C8B-B14F-4D97-AF65-F5344CB8AC3E}">
        <p14:creationId xmlns:p14="http://schemas.microsoft.com/office/powerpoint/2010/main" val="4107855528"/>
      </p:ext>
    </p:extLst>
  </p:cSld>
  <p:clrMapOvr>
    <a:masterClrMapping/>
  </p:clrMapOvr>
  <mc:AlternateContent xmlns:mc="http://schemas.openxmlformats.org/markup-compatibility/2006" xmlns:p14="http://schemas.microsoft.com/office/powerpoint/2010/main">
    <mc:Choice Requires="p14">
      <p:transition spd="slow" p14:dur="2000" advTm="31014"/>
    </mc:Choice>
    <mc:Fallback xmlns="">
      <p:transition xmlns:p14="http://schemas.microsoft.com/office/powerpoint/2010/main" spd="slow" advTm="31014"/>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pPr>
              <a:spcAft>
                <a:spcPts val="600"/>
              </a:spcAft>
            </a:pPr>
            <a:r>
              <a:rPr lang="en-US" dirty="0" smtClean="0"/>
              <a:t>New multiple sequence alignments with improved accuracy and scalability, as well as high robustness to fragmentary data – </a:t>
            </a:r>
            <a:r>
              <a:rPr lang="en-US" dirty="0" err="1" smtClean="0"/>
              <a:t>SATé</a:t>
            </a:r>
            <a:r>
              <a:rPr lang="en-US" dirty="0" smtClean="0"/>
              <a:t> used in many studies.</a:t>
            </a:r>
          </a:p>
          <a:p>
            <a:pPr>
              <a:spcAft>
                <a:spcPts val="600"/>
              </a:spcAft>
            </a:pPr>
            <a:r>
              <a:rPr lang="en-US" dirty="0" smtClean="0"/>
              <a:t>New coalescent-based species tree estimation methods that have better accuracy than current methods, and can analyze large datasets (used in 1KP and Avian </a:t>
            </a:r>
            <a:r>
              <a:rPr lang="en-US" dirty="0" err="1"/>
              <a:t>P</a:t>
            </a:r>
            <a:r>
              <a:rPr lang="en-US" dirty="0" err="1" smtClean="0"/>
              <a:t>hylogenomics</a:t>
            </a:r>
            <a:r>
              <a:rPr lang="en-US" dirty="0" smtClean="0"/>
              <a:t> project analyses)</a:t>
            </a:r>
          </a:p>
          <a:p>
            <a:pPr>
              <a:spcAft>
                <a:spcPts val="600"/>
              </a:spcAft>
            </a:pPr>
            <a:r>
              <a:rPr lang="en-US" dirty="0" smtClean="0"/>
              <a:t>New methods for </a:t>
            </a:r>
            <a:r>
              <a:rPr lang="en-US" dirty="0" err="1" smtClean="0"/>
              <a:t>metagenomic</a:t>
            </a:r>
            <a:r>
              <a:rPr lang="en-US" dirty="0" smtClean="0"/>
              <a:t> taxon identification and abundance profiling with improved accuracy (will be used in analyses here at Illinois)</a:t>
            </a:r>
          </a:p>
          <a:p>
            <a:pPr>
              <a:spcAft>
                <a:spcPts val="600"/>
              </a:spcAft>
            </a:pPr>
            <a:r>
              <a:rPr lang="en-US" dirty="0" smtClean="0"/>
              <a:t>Method development inspired by collaboration with biologists, and improves biological analyses.</a:t>
            </a:r>
            <a:endParaRPr lang="en-US" dirty="0"/>
          </a:p>
        </p:txBody>
      </p:sp>
    </p:spTree>
    <p:extLst>
      <p:ext uri="{BB962C8B-B14F-4D97-AF65-F5344CB8AC3E}">
        <p14:creationId xmlns:p14="http://schemas.microsoft.com/office/powerpoint/2010/main" val="245972624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4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8832</TotalTime>
  <Words>5760</Words>
  <Application>Microsoft Macintosh PowerPoint</Application>
  <PresentationFormat>On-screen Show (4:3)</PresentationFormat>
  <Paragraphs>1020</Paragraphs>
  <Slides>113</Slides>
  <Notes>53</Notes>
  <HiddenSlides>1</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Office Theme</vt:lpstr>
      <vt:lpstr>Recent breakthroughs in mathematical and computational phylogenetics</vt:lpstr>
      <vt:lpstr>   Phylogeny (evolutionary tree) </vt:lpstr>
      <vt:lpstr>PowerPoint Presentation</vt:lpstr>
      <vt:lpstr>PowerPoint Presentation</vt:lpstr>
      <vt:lpstr>My Research:  Grand Computational Challenges in  Computational Phylogenetics and Metagenomics*</vt:lpstr>
      <vt:lpstr>Multiple Sequence Alignment (MSA):  another grand challenge1</vt:lpstr>
      <vt:lpstr>DNA Sequence Evolution</vt:lpstr>
      <vt:lpstr>Phylogeny Problem</vt:lpstr>
      <vt:lpstr>The “real” problem</vt:lpstr>
      <vt:lpstr>Indels (insertions and deletions)</vt:lpstr>
      <vt:lpstr>PowerPoint Presentation</vt:lpstr>
      <vt:lpstr>Input: unaligned sequences</vt:lpstr>
      <vt:lpstr>Phase 1: Alignment</vt:lpstr>
      <vt:lpstr>Phase 2: Construct tree</vt:lpstr>
      <vt:lpstr>Phylogenomic pipeline</vt:lpstr>
      <vt:lpstr>Phylogenomic pipeline</vt:lpstr>
      <vt:lpstr>Large-scale Alignment Estimation</vt:lpstr>
      <vt:lpstr>1kp: Thousand Transcriptome Project</vt:lpstr>
      <vt:lpstr> This talk</vt:lpstr>
      <vt:lpstr>Multiple Sequence Alignment</vt:lpstr>
      <vt:lpstr>First Align, then Compute the Tree</vt:lpstr>
      <vt:lpstr>Simulation Studies</vt:lpstr>
      <vt:lpstr>Quantifying Error</vt:lpstr>
      <vt:lpstr>Two-phase estimation</vt:lpstr>
      <vt:lpstr>PowerPoint Presentation</vt:lpstr>
      <vt:lpstr>Re-aligning on a tree</vt:lpstr>
      <vt:lpstr>SATé and PASTA Algorithms</vt:lpstr>
      <vt:lpstr>PowerPoint Presentation</vt:lpstr>
      <vt:lpstr>PowerPoint Presentation</vt:lpstr>
      <vt:lpstr>PASTA (2014): even better than SATé-2</vt:lpstr>
      <vt:lpstr>1kp: Thousand Transcriptome Project</vt:lpstr>
      <vt:lpstr>PowerPoint Presentation</vt:lpstr>
      <vt:lpstr>PowerPoint Presentation</vt:lpstr>
      <vt:lpstr>1kp: Thousand Transcriptome Project</vt:lpstr>
      <vt:lpstr>UPP: large-scale MSA estimation</vt:lpstr>
      <vt:lpstr>Profile HMMs</vt:lpstr>
      <vt:lpstr>A simple idea</vt:lpstr>
      <vt:lpstr>A simple idea</vt:lpstr>
      <vt:lpstr>Simple technique: 1) build one HMM for the entire alignment 2) Align fragment to the HMM, and insert into alignment</vt:lpstr>
      <vt:lpstr>One Hidden Markov Model  for the entire alignment?</vt:lpstr>
      <vt:lpstr>Or 2 HMMs?</vt:lpstr>
      <vt:lpstr>Or 4 HMMs?</vt:lpstr>
      <vt:lpstr>Or 7 HMMs?</vt:lpstr>
      <vt:lpstr>UPP Algorithmic Approach</vt:lpstr>
      <vt:lpstr>Evaluation</vt:lpstr>
      <vt:lpstr>PowerPoint Presentation</vt:lpstr>
      <vt:lpstr>RNASim: alignment error</vt:lpstr>
      <vt:lpstr>RNASim: tree error</vt:lpstr>
      <vt:lpstr>PowerPoint Presentation</vt:lpstr>
      <vt:lpstr>PowerPoint Presentation</vt:lpstr>
      <vt:lpstr>PowerPoint Presentation</vt:lpstr>
      <vt:lpstr>PowerPoint Presentation</vt:lpstr>
      <vt:lpstr>Summary</vt:lpstr>
      <vt:lpstr>PowerPoint Presentation</vt:lpstr>
      <vt:lpstr>Acknowledgments</vt:lpstr>
      <vt:lpstr>PowerPoint Presentation</vt:lpstr>
      <vt:lpstr>It’s a Top 5 National Ranking Program</vt:lpstr>
      <vt:lpstr>Many Entrepreneurial Success Stories from CS</vt:lpstr>
      <vt:lpstr>   Parallel Computing in CS:   Blue Waters</vt:lpstr>
      <vt:lpstr>Tuition and Assistantships</vt:lpstr>
      <vt:lpstr>For More Information</vt:lpstr>
      <vt:lpstr>CS @ Illinois</vt:lpstr>
      <vt:lpstr>It’s a Top 5 National Ranking Program</vt:lpstr>
      <vt:lpstr>And Many Research Area Disciplines</vt:lpstr>
      <vt:lpstr>Many Entrepreneurial Success Stories from CS</vt:lpstr>
      <vt:lpstr>Choose a Program…</vt:lpstr>
      <vt:lpstr>Tuition and Assistantships</vt:lpstr>
      <vt:lpstr>For More Information</vt:lpstr>
      <vt:lpstr>CS @ Illinois</vt:lpstr>
      <vt:lpstr>It’s a Top 5 National Ranking Program</vt:lpstr>
      <vt:lpstr>And Many Research Area Disciplines</vt:lpstr>
      <vt:lpstr>Many Entrepreneurial Success Stories from CS</vt:lpstr>
      <vt:lpstr>Tuition and Assistantships</vt:lpstr>
      <vt:lpstr>For More Information</vt:lpstr>
      <vt:lpstr>PowerPoint Presentation</vt:lpstr>
      <vt:lpstr>Research Projects for PhD students</vt:lpstr>
      <vt:lpstr>PowerPoint Presentation</vt:lpstr>
      <vt:lpstr>PowerPoint Presentation</vt:lpstr>
      <vt:lpstr>PowerPoint Presentation</vt:lpstr>
      <vt:lpstr>PowerPoint Presentation</vt:lpstr>
      <vt:lpstr>PowerPoint Presentation</vt:lpstr>
      <vt:lpstr>PowerPoint Presentation</vt:lpstr>
      <vt:lpstr>TIPP vs. other abundance profilers</vt:lpstr>
      <vt:lpstr>Phylogenetic “boosters” </vt:lpstr>
      <vt:lpstr>Algorithmic Strategies</vt:lpstr>
      <vt:lpstr>1kp: 1000 Plant Transcriptomes</vt:lpstr>
      <vt:lpstr>Combined analysis </vt:lpstr>
      <vt:lpstr>Red gene tree ≠ species tree (green gene tree okay)</vt:lpstr>
      <vt:lpstr>The Coalescent</vt:lpstr>
      <vt:lpstr>Incomplete Lineage Sorting (ILS)</vt:lpstr>
      <vt:lpstr>Species tree estimation: difficult, even for small datasets</vt:lpstr>
      <vt:lpstr>Species tree estimation</vt:lpstr>
      <vt:lpstr>Is Concatenation Evil?</vt:lpstr>
      <vt:lpstr>Avian Phylogenomics Project (100+ people)</vt:lpstr>
      <vt:lpstr>Our methods</vt:lpstr>
      <vt:lpstr>Mammalian simulations</vt:lpstr>
      <vt:lpstr>ASTRAL vs. Concatenation</vt:lpstr>
      <vt:lpstr>PowerPoint Presentation</vt:lpstr>
      <vt:lpstr>Summary</vt:lpstr>
      <vt:lpstr>PowerPoint Presentation</vt:lpstr>
      <vt:lpstr>Alignment Accuracy – Correct columns</vt:lpstr>
      <vt:lpstr>Other co-estimation methods</vt:lpstr>
      <vt:lpstr>PowerPoint Presentation</vt:lpstr>
      <vt:lpstr>But…</vt:lpstr>
      <vt:lpstr>Two competing approaches </vt:lpstr>
      <vt:lpstr>How to compute a species tree?</vt:lpstr>
      <vt:lpstr>Statistically consistent under ILS? </vt:lpstr>
      <vt:lpstr>The Debate:  Concatenation vs. Coalescent Estimation</vt:lpstr>
      <vt:lpstr>Results on 11-taxon datasets with strongILS</vt:lpstr>
      <vt:lpstr>Species tree/network estimation </vt:lpstr>
      <vt:lpstr>PowerPoint Presentation</vt:lpstr>
      <vt:lpstr>SEPP</vt:lpstr>
      <vt:lpstr>Other problems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TIPP: Taxon Identification and Phylogenetic Profiling</dc:title>
  <dc:creator>Tandy Warnow</dc:creator>
  <cp:lastModifiedBy>Tandy Warnow</cp:lastModifiedBy>
  <cp:revision>170</cp:revision>
  <cp:lastPrinted>2014-11-18T13:55:40Z</cp:lastPrinted>
  <dcterms:created xsi:type="dcterms:W3CDTF">2014-01-24T11:41:56Z</dcterms:created>
  <dcterms:modified xsi:type="dcterms:W3CDTF">2014-12-03T13:34:28Z</dcterms:modified>
</cp:coreProperties>
</file>