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70" r:id="rId12"/>
    <p:sldId id="272" r:id="rId13"/>
    <p:sldId id="271" r:id="rId14"/>
    <p:sldId id="317" r:id="rId15"/>
    <p:sldId id="311" r:id="rId16"/>
    <p:sldId id="319" r:id="rId17"/>
    <p:sldId id="320" r:id="rId18"/>
    <p:sldId id="321" r:id="rId19"/>
    <p:sldId id="341" r:id="rId20"/>
    <p:sldId id="286" r:id="rId21"/>
    <p:sldId id="278" r:id="rId22"/>
    <p:sldId id="318" r:id="rId23"/>
    <p:sldId id="279" r:id="rId24"/>
    <p:sldId id="280" r:id="rId25"/>
    <p:sldId id="281" r:id="rId26"/>
    <p:sldId id="287" r:id="rId27"/>
    <p:sldId id="342" r:id="rId28"/>
    <p:sldId id="359" r:id="rId29"/>
    <p:sldId id="353" r:id="rId30"/>
    <p:sldId id="354" r:id="rId31"/>
    <p:sldId id="296" r:id="rId32"/>
    <p:sldId id="288" r:id="rId33"/>
    <p:sldId id="356" r:id="rId34"/>
    <p:sldId id="289" r:id="rId35"/>
    <p:sldId id="297" r:id="rId36"/>
    <p:sldId id="326" r:id="rId37"/>
    <p:sldId id="335" r:id="rId38"/>
    <p:sldId id="327" r:id="rId39"/>
    <p:sldId id="328" r:id="rId40"/>
    <p:sldId id="330" r:id="rId41"/>
    <p:sldId id="332" r:id="rId42"/>
    <p:sldId id="333" r:id="rId43"/>
    <p:sldId id="334" r:id="rId44"/>
    <p:sldId id="339" r:id="rId45"/>
    <p:sldId id="350" r:id="rId46"/>
    <p:sldId id="351" r:id="rId47"/>
    <p:sldId id="357" r:id="rId48"/>
    <p:sldId id="346" r:id="rId49"/>
    <p:sldId id="355" r:id="rId50"/>
    <p:sldId id="315" r:id="rId51"/>
    <p:sldId id="345" r:id="rId52"/>
    <p:sldId id="34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1C4"/>
    <a:srgbClr val="FF0101"/>
    <a:srgbClr val="696EEF"/>
    <a:srgbClr val="E7E7E7"/>
    <a:srgbClr val="F87680"/>
    <a:srgbClr val="E7E7E6"/>
    <a:srgbClr val="9EA1A2"/>
    <a:srgbClr val="FF938C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2"/>
    <p:restoredTop sz="83265"/>
  </p:normalViewPr>
  <p:slideViewPr>
    <p:cSldViewPr snapToGrid="0" snapToObjects="1">
      <p:cViewPr varScale="1">
        <p:scale>
          <a:sx n="125" d="100"/>
          <a:sy n="125" d="100"/>
        </p:scale>
        <p:origin x="5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30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709054-95EA-2C46-9592-542915650C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820AE-DABC-D441-AEB2-FE9F9B3764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1079C-D229-4B4B-B1BE-5B5C9ADD56CB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38413-9594-D349-9B4B-5A6E93C406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4B1AB-880C-6B41-8B80-2D6C6540B6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130B5-524A-0048-BA92-BAED27D37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8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DD2B5-9EB6-F542-97AF-F31EB3CF3348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C7DB0-51F7-AD40-98C5-7E8225F2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8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7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55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94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19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6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59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10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9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77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96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2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92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5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94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1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3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5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2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7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5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C7DB0-51F7-AD40-98C5-7E8225F26E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8B35-992C-DE46-9ECD-301EAA2A1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84B3E-078B-8342-A91A-31EAFB92C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8FFA3-B575-434B-9764-1BA87D521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79354-AE74-094E-9886-970A9BE3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9DD8C-A866-2641-BFE1-EE757C35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6E0C4-853C-E24A-941F-40CF228D1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F888F-A5BC-9A4F-B8CD-0E62280EF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7680A-C992-974A-B959-3C805463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8A357-7CD2-3142-9584-8BCF3225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D4C4-A8D9-5744-A48D-703E8566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8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58AE0C-6618-394F-8099-990FC0609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C1462-F3D2-0741-B64A-98D086EBD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DDC4C-72AB-3D44-90AD-3BB743B9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72901-AE29-5A46-B307-BC5090AB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E09D8-A950-2F4C-8FE9-3EE8AC96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81269-615B-4344-A528-27D7453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06823-4C70-904C-AC3B-98EE3BAB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A3246-DE25-2041-9E12-6CC5B4B2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71F456-53F5-E140-9B35-C8AC502923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10237" y="-665114"/>
            <a:ext cx="8188228" cy="818822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534B922-27FD-5749-82F6-610BA30BD2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5973" y="358053"/>
            <a:ext cx="1736994" cy="1735607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3602BE-F12C-8244-80EB-0F1289D7AE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2967" y="995329"/>
            <a:ext cx="6580709" cy="461054"/>
          </a:xfrm>
        </p:spPr>
        <p:txBody>
          <a:bodyPr>
            <a:noAutofit/>
          </a:bodyPr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19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428B-2FB0-FA4E-BD6C-1427259C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C957B-C88A-D042-BD54-726854C4A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5E443-135E-AD41-B684-D34178D1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347-C7C7-0C43-9C3B-49FBB3A4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960D2-BDD8-A841-842E-E48C3638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8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8A57-2401-7941-A030-299EE231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E9C6D-CFC4-184D-9018-3C067972C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62C0C-AB32-BB45-B95C-2AE6FA3D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9FFFB-7BDD-8A47-92DF-59BB1B9B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0934F-14AC-E144-84BE-FBD3B669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845B-59AC-7846-97A0-F4606835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CFE35-0D72-3849-9768-A39E97770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F9E67-BFB9-6348-8F26-93C27E896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5E6D9-2BAA-D54F-95C9-3E99DA79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A2B14-BA0A-BB4C-B545-BAF2A586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4DCEB-8C61-DB43-98ED-A76F531C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437C8-090E-604F-BBA5-1B8231DF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F4B84-6ACB-BC40-A499-A42769B12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71BDA-E65D-AA4B-A091-6BB994464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B4127-CFD2-3042-BE22-CD356190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D8814-AC41-AA41-97E0-366CD6343E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3BCD8-BF18-3442-AEC3-879746371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E80F9-F073-3349-A7E2-FE8F0D0D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7F900-5963-6D45-9E43-D3BDC07C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CEC2-EF02-1749-A386-E03CF9AF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243FB-86BA-004A-8104-5FD50821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3C910-F8C4-3D4E-9B82-663154C0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DE154-50DE-8342-8186-87DD6C95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7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49110-E546-C940-9C27-7CA3240B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D2E87-918D-1C41-BE4A-262052FD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C300C-CC0F-D348-BF6A-B5B0C388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913A-68CE-D344-A815-BA5D2F79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EE8C1-B05A-7D44-BFAB-B0329EF6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674F4-A396-D54D-8591-81AC271A6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F912B-2A96-FA4A-B72B-0F65EBF7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8248D-07A3-F247-98AD-EA8479C7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6E51B-5A5A-F949-8B27-B0B41796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1D44-2350-0746-B62F-FFF13127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432BE-26FF-6D47-BB39-E35930F04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458DB-4EA8-7D4E-AFCB-E49510FFF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E8915-E263-D44E-A2A9-DC8063DB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A6BE3-2A45-B24D-9BC7-50E6E788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B3A08-6735-904C-BFE1-9879FE8B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3E9DD4-65F4-364E-923C-D09F3081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439CA-2A20-3B46-A021-AF3D4B27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6FF4-6A61-DB4E-9EDF-95F9F99A9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A861B-689E-FE42-B783-E320CFC6AC29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7BFB6-28A8-1B4B-AF7C-DA16FA0A0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32191-D081-1C40-B37B-E56B78225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F84D1-6721-9644-A5BC-BBE4678B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5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400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00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0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Relationship Id="rId9" Type="http://schemas.openxmlformats.org/officeDocument/2006/relationships/image" Target="../media/image5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1F07-995E-C24F-85DD-3CAD15960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RFocus</a:t>
            </a:r>
            <a:r>
              <a:rPr lang="en-US" dirty="0"/>
              <a:t>: Beamforming Using Thousands of Passive Antennas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3DC80-669D-3E4F-A5E9-5AC8522A7E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Venkat Arun and Hari Balakrishnan</a:t>
            </a:r>
          </a:p>
          <a:p>
            <a:r>
              <a:rPr lang="en-US" sz="3600" dirty="0"/>
              <a:t>MIT, CSAIL</a:t>
            </a:r>
          </a:p>
        </p:txBody>
      </p:sp>
    </p:spTree>
    <p:extLst>
      <p:ext uri="{BB962C8B-B14F-4D97-AF65-F5344CB8AC3E}">
        <p14:creationId xmlns:p14="http://schemas.microsoft.com/office/powerpoint/2010/main" val="3358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D4AE9D0F-0434-FA4F-AF4D-E5A608D1AC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632" y="1693952"/>
            <a:ext cx="3517119" cy="34639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4CF8CB8F-94ED-3345-8876-6EBEEB5445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676" y="1651661"/>
            <a:ext cx="3537345" cy="35485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5" descr="A picture containing game, white&#10;&#10;Description automatically generated">
            <a:extLst>
              <a:ext uri="{FF2B5EF4-FFF2-40B4-BE49-F238E27FC236}">
                <a16:creationId xmlns:a16="http://schemas.microsoft.com/office/drawing/2014/main" id="{DB2136BA-3AEA-1846-A2F3-03363B53FF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336" y="1667351"/>
            <a:ext cx="3517120" cy="351715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513537-57A1-6447-8D9E-80D85203776E}"/>
              </a:ext>
            </a:extLst>
          </p:cNvPr>
          <p:cNvSpPr txBox="1">
            <a:spLocks/>
          </p:cNvSpPr>
          <p:nvPr/>
        </p:nvSpPr>
        <p:spPr>
          <a:xfrm>
            <a:off x="484633" y="1112832"/>
            <a:ext cx="1715228" cy="461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 Antenna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253AB4A-983A-024D-ACD0-7EF5B15A79F6}"/>
              </a:ext>
            </a:extLst>
          </p:cNvPr>
          <p:cNvSpPr txBox="1">
            <a:spLocks/>
          </p:cNvSpPr>
          <p:nvPr/>
        </p:nvSpPr>
        <p:spPr>
          <a:xfrm>
            <a:off x="4310675" y="1112832"/>
            <a:ext cx="2288891" cy="461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100 Antennas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9629E2B-4C0A-5A43-A265-C66CE31B481C}"/>
              </a:ext>
            </a:extLst>
          </p:cNvPr>
          <p:cNvSpPr txBox="1">
            <a:spLocks/>
          </p:cNvSpPr>
          <p:nvPr/>
        </p:nvSpPr>
        <p:spPr>
          <a:xfrm>
            <a:off x="8162335" y="1110506"/>
            <a:ext cx="2598427" cy="461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3136 Antennas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46166-FAA0-574C-BD58-B15F61561431}"/>
              </a:ext>
            </a:extLst>
          </p:cNvPr>
          <p:cNvSpPr txBox="1"/>
          <p:nvPr/>
        </p:nvSpPr>
        <p:spPr>
          <a:xfrm>
            <a:off x="2796209" y="5361889"/>
            <a:ext cx="6853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Bigger the array, more precise the beam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This is a fundamental physical limit!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8078C8-AA95-7246-9C99-BBB0B07E9D72}"/>
              </a:ext>
            </a:extLst>
          </p:cNvPr>
          <p:cNvSpPr txBox="1"/>
          <p:nvPr/>
        </p:nvSpPr>
        <p:spPr>
          <a:xfrm>
            <a:off x="636297" y="4077242"/>
            <a:ext cx="11229967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  <a:p>
            <a:pPr algn="ctr"/>
            <a:r>
              <a:rPr lang="en-US" sz="4000" dirty="0"/>
              <a:t>Beamforming ability is a function of the</a:t>
            </a:r>
          </a:p>
          <a:p>
            <a:pPr algn="ctr"/>
            <a:r>
              <a:rPr lang="en-US" sz="4000" dirty="0"/>
              <a:t>number of  wavelengths the device spans</a:t>
            </a:r>
          </a:p>
          <a:p>
            <a:pPr algn="ctr"/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1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0"/>
    </mc:Choice>
    <mc:Fallback xmlns="">
      <p:transition spd="slow" advTm="2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 descr="A picture containing flying, white&#10;&#10;Description automatically generated">
            <a:extLst>
              <a:ext uri="{FF2B5EF4-FFF2-40B4-BE49-F238E27FC236}">
                <a16:creationId xmlns:a16="http://schemas.microsoft.com/office/drawing/2014/main" id="{D8E49998-F332-E741-81C3-14FFF2C988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>
          <a:xfrm>
            <a:off x="7189402" y="74901"/>
            <a:ext cx="4088191" cy="4088191"/>
          </a:xfrm>
          <a:prstGeom prst="rect">
            <a:avLst/>
          </a:prstGeom>
        </p:spPr>
      </p:pic>
      <p:pic>
        <p:nvPicPr>
          <p:cNvPr id="1028" name="Picture 4" descr="Image result for laptop">
            <a:extLst>
              <a:ext uri="{FF2B5EF4-FFF2-40B4-BE49-F238E27FC236}">
                <a16:creationId xmlns:a16="http://schemas.microsoft.com/office/drawing/2014/main" id="{A27EBB17-2919-6E48-BE81-EE783348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98" y="4163092"/>
            <a:ext cx="3954394" cy="26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mobile phone">
            <a:extLst>
              <a:ext uri="{FF2B5EF4-FFF2-40B4-BE49-F238E27FC236}">
                <a16:creationId xmlns:a16="http://schemas.microsoft.com/office/drawing/2014/main" id="{1AB59100-27E2-C646-9FAB-A0A20E5F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145" y="3972131"/>
            <a:ext cx="1490454" cy="2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ode mcu">
            <a:extLst>
              <a:ext uri="{FF2B5EF4-FFF2-40B4-BE49-F238E27FC236}">
                <a16:creationId xmlns:a16="http://schemas.microsoft.com/office/drawing/2014/main" id="{F1B38CF2-D7C3-FC4F-A90C-E6897E6E8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827" y="3972131"/>
            <a:ext cx="3018183" cy="30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ifi router 8 antenna">
            <a:extLst>
              <a:ext uri="{FF2B5EF4-FFF2-40B4-BE49-F238E27FC236}">
                <a16:creationId xmlns:a16="http://schemas.microsoft.com/office/drawing/2014/main" id="{40840FBA-6DB9-9F4E-8881-93209446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544" y="321068"/>
            <a:ext cx="4438195" cy="334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4980A5-A3EE-C348-80E8-FF085DB9F0B7}"/>
              </a:ext>
            </a:extLst>
          </p:cNvPr>
          <p:cNvCxnSpPr>
            <a:cxnSpLocks/>
          </p:cNvCxnSpPr>
          <p:nvPr/>
        </p:nvCxnSpPr>
        <p:spPr>
          <a:xfrm flipH="1">
            <a:off x="1396544" y="3577885"/>
            <a:ext cx="443819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167BCA-F6A7-4648-86D8-26DF4057B5AB}"/>
              </a:ext>
            </a:extLst>
          </p:cNvPr>
          <p:cNvCxnSpPr>
            <a:cxnSpLocks/>
          </p:cNvCxnSpPr>
          <p:nvPr/>
        </p:nvCxnSpPr>
        <p:spPr>
          <a:xfrm>
            <a:off x="6077863" y="494473"/>
            <a:ext cx="0" cy="296517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CECFC6-5A7F-1745-BA92-5F5F89414AC7}"/>
                  </a:ext>
                </a:extLst>
              </p:cNvPr>
              <p:cNvSpPr txBox="1"/>
              <p:nvPr/>
            </p:nvSpPr>
            <p:spPr>
              <a:xfrm>
                <a:off x="6212441" y="1730838"/>
                <a:ext cx="9545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CECFC6-5A7F-1745-BA92-5F5F89414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441" y="1730838"/>
                <a:ext cx="954557" cy="492443"/>
              </a:xfrm>
              <a:prstGeom prst="rect">
                <a:avLst/>
              </a:prstGeom>
              <a:blipFill>
                <a:blip r:embed="rId9"/>
                <a:stretch>
                  <a:fillRect l="-3947" r="-92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DD4C3C-924A-D74A-B61E-92BA395FC190}"/>
                  </a:ext>
                </a:extLst>
              </p:cNvPr>
              <p:cNvSpPr txBox="1"/>
              <p:nvPr/>
            </p:nvSpPr>
            <p:spPr>
              <a:xfrm>
                <a:off x="3093225" y="3670649"/>
                <a:ext cx="9545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DD4C3C-924A-D74A-B61E-92BA395FC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25" y="3670649"/>
                <a:ext cx="954557" cy="492443"/>
              </a:xfrm>
              <a:prstGeom prst="rect">
                <a:avLst/>
              </a:prstGeom>
              <a:blipFill>
                <a:blip r:embed="rId10"/>
                <a:stretch>
                  <a:fillRect l="-3947" r="-789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BFB544-88AA-5D48-A76D-F39966F611E5}"/>
              </a:ext>
            </a:extLst>
          </p:cNvPr>
          <p:cNvSpPr txBox="1">
            <a:spLocks/>
          </p:cNvSpPr>
          <p:nvPr/>
        </p:nvSpPr>
        <p:spPr>
          <a:xfrm>
            <a:off x="7706707" y="90541"/>
            <a:ext cx="2286516" cy="461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&lt; 10 Antennas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6"/>
    </mc:Choice>
    <mc:Fallback xmlns="">
      <p:transition spd="slow" advTm="2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28E7C-AA98-5346-AC39-9DE0A6733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environment is already big.</a:t>
            </a:r>
            <a:br>
              <a:rPr lang="en-US" dirty="0"/>
            </a:br>
            <a:r>
              <a:rPr lang="en-US" dirty="0"/>
              <a:t>Let’s put antennas there!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71C5E-753C-BB4E-A05C-EDE78AE9A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B80A1-A510-B440-AD9B-CB6194608B17}"/>
              </a:ext>
            </a:extLst>
          </p:cNvPr>
          <p:cNvSpPr txBox="1"/>
          <p:nvPr/>
        </p:nvSpPr>
        <p:spPr>
          <a:xfrm>
            <a:off x="844550" y="1854557"/>
            <a:ext cx="663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More antennas won’t fit in our devices</a:t>
            </a:r>
          </a:p>
        </p:txBody>
      </p:sp>
    </p:spTree>
    <p:extLst>
      <p:ext uri="{BB962C8B-B14F-4D97-AF65-F5344CB8AC3E}">
        <p14:creationId xmlns:p14="http://schemas.microsoft.com/office/powerpoint/2010/main" val="876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empty office wikimedia">
            <a:extLst>
              <a:ext uri="{FF2B5EF4-FFF2-40B4-BE49-F238E27FC236}">
                <a16:creationId xmlns:a16="http://schemas.microsoft.com/office/drawing/2014/main" id="{8068A344-E2D6-EA49-B977-AA2C0581B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DD0BA-90E0-BA4E-B195-1329B5FE3D21}"/>
              </a:ext>
            </a:extLst>
          </p:cNvPr>
          <p:cNvSpPr txBox="1"/>
          <p:nvPr/>
        </p:nvSpPr>
        <p:spPr>
          <a:xfrm>
            <a:off x="5486400" y="3551583"/>
            <a:ext cx="1192955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3600" dirty="0"/>
              <a:t>Walls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979AB-9B71-6941-B467-384A66E0742A}"/>
              </a:ext>
            </a:extLst>
          </p:cNvPr>
          <p:cNvSpPr txBox="1"/>
          <p:nvPr/>
        </p:nvSpPr>
        <p:spPr>
          <a:xfrm>
            <a:off x="4677973" y="6036366"/>
            <a:ext cx="161685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3600" dirty="0"/>
              <a:t>Carpets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442F7-DF0A-7E4A-AD54-AE18AB745809}"/>
              </a:ext>
            </a:extLst>
          </p:cNvPr>
          <p:cNvSpPr txBox="1"/>
          <p:nvPr/>
        </p:nvSpPr>
        <p:spPr>
          <a:xfrm>
            <a:off x="3730443" y="795131"/>
            <a:ext cx="1438214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3600" dirty="0"/>
              <a:t>Ceiling</a:t>
            </a:r>
          </a:p>
        </p:txBody>
      </p:sp>
    </p:spTree>
    <p:extLst>
      <p:ext uri="{BB962C8B-B14F-4D97-AF65-F5344CB8AC3E}">
        <p14:creationId xmlns:p14="http://schemas.microsoft.com/office/powerpoint/2010/main" val="22014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9"/>
    </mc:Choice>
    <mc:Fallback xmlns="">
      <p:transition spd="slow" advTm="66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 of the RFocus prototype">
            <a:extLst>
              <a:ext uri="{FF2B5EF4-FFF2-40B4-BE49-F238E27FC236}">
                <a16:creationId xmlns:a16="http://schemas.microsoft.com/office/drawing/2014/main" id="{B1A8BED2-781A-3B4A-AE81-2240FAF356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7E86-319D-954B-9CFA-8D36225907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93" t="12886" r="26343" b="13643"/>
          <a:stretch/>
        </p:blipFill>
        <p:spPr>
          <a:xfrm>
            <a:off x="6285294" y="1081003"/>
            <a:ext cx="4312118" cy="4655943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CBFD0-CEB2-8544-B91C-3AF9C6534491}"/>
              </a:ext>
            </a:extLst>
          </p:cNvPr>
          <p:cNvGrpSpPr/>
          <p:nvPr/>
        </p:nvGrpSpPr>
        <p:grpSpPr>
          <a:xfrm>
            <a:off x="822755" y="1908513"/>
            <a:ext cx="4889786" cy="2094271"/>
            <a:chOff x="822755" y="983226"/>
            <a:chExt cx="4889786" cy="209427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25622F-5029-EA4D-9339-621646B0D9E2}"/>
                </a:ext>
              </a:extLst>
            </p:cNvPr>
            <p:cNvSpPr/>
            <p:nvPr/>
          </p:nvSpPr>
          <p:spPr>
            <a:xfrm>
              <a:off x="822755" y="983226"/>
              <a:ext cx="4889786" cy="209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974BF3-9BB8-0E4B-B4FF-E9304CF96246}"/>
                </a:ext>
              </a:extLst>
            </p:cNvPr>
            <p:cNvSpPr/>
            <p:nvPr/>
          </p:nvSpPr>
          <p:spPr>
            <a:xfrm>
              <a:off x="1239346" y="1361194"/>
              <a:ext cx="522514" cy="522514"/>
            </a:xfrm>
            <a:prstGeom prst="ellipse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C2781D-BE47-424B-9D3E-AEC5504F84AA}"/>
                </a:ext>
              </a:extLst>
            </p:cNvPr>
            <p:cNvSpPr/>
            <p:nvPr/>
          </p:nvSpPr>
          <p:spPr>
            <a:xfrm>
              <a:off x="1239346" y="2071735"/>
              <a:ext cx="522514" cy="522514"/>
            </a:xfrm>
            <a:prstGeom prst="ellipse">
              <a:avLst/>
            </a:prstGeom>
            <a:solidFill>
              <a:srgbClr val="05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D04134-AF32-814D-B4C4-A95A3F0F50BE}"/>
                </a:ext>
              </a:extLst>
            </p:cNvPr>
            <p:cNvSpPr txBox="1"/>
            <p:nvPr/>
          </p:nvSpPr>
          <p:spPr>
            <a:xfrm>
              <a:off x="1880614" y="1299285"/>
              <a:ext cx="29139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On - Reflective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3DDD1E-D398-CC4F-A8DB-420DD73C02E4}"/>
                </a:ext>
              </a:extLst>
            </p:cNvPr>
            <p:cNvSpPr txBox="1"/>
            <p:nvPr/>
          </p:nvSpPr>
          <p:spPr>
            <a:xfrm>
              <a:off x="1880614" y="2009826"/>
              <a:ext cx="33473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Off - Transparent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782B56-ED3C-0149-95FD-1A570A4193BF}"/>
              </a:ext>
            </a:extLst>
          </p:cNvPr>
          <p:cNvSpPr txBox="1"/>
          <p:nvPr/>
        </p:nvSpPr>
        <p:spPr>
          <a:xfrm>
            <a:off x="822755" y="4056243"/>
            <a:ext cx="5506230" cy="1815882"/>
          </a:xfrm>
          <a:prstGeom prst="rect">
            <a:avLst/>
          </a:prstGeom>
          <a:solidFill>
            <a:schemeClr val="bg1"/>
          </a:solidFill>
          <a:effectLst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Passive: Does not emit any power</a:t>
            </a:r>
          </a:p>
          <a:p>
            <a:pPr algn="ctr"/>
            <a:br>
              <a:rPr lang="en-US" sz="2800" dirty="0"/>
            </a:br>
            <a:r>
              <a:rPr lang="en-US" sz="2800" dirty="0"/>
              <a:t>Only controls how it reflects radio</a:t>
            </a:r>
          </a:p>
          <a:p>
            <a:pPr algn="ctr"/>
            <a:r>
              <a:rPr lang="en-US" sz="2800" dirty="0"/>
              <a:t>(like an RFID tag)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5D90D8-C39D-3B43-9C96-6E81F2BBD7A3}"/>
              </a:ext>
            </a:extLst>
          </p:cNvPr>
          <p:cNvSpPr txBox="1"/>
          <p:nvPr/>
        </p:nvSpPr>
        <p:spPr>
          <a:xfrm>
            <a:off x="916240" y="1013278"/>
            <a:ext cx="2948628" cy="646331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en-US" sz="3600" dirty="0"/>
              <a:t>3200 antennas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CBDB99-CCC8-FB4A-BE75-AF55113D447B}"/>
              </a:ext>
            </a:extLst>
          </p:cNvPr>
          <p:cNvSpPr txBox="1">
            <a:spLocks/>
          </p:cNvSpPr>
          <p:nvPr/>
        </p:nvSpPr>
        <p:spPr>
          <a:xfrm>
            <a:off x="0" y="33924"/>
            <a:ext cx="11980636" cy="935490"/>
          </a:xfrm>
          <a:prstGeom prst="rect">
            <a:avLst/>
          </a:prstGeom>
          <a:solidFill>
            <a:schemeClr val="bg1"/>
          </a:solidFill>
          <a:effectLst>
            <a:softEdge rad="101600"/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RFocus</a:t>
            </a:r>
            <a:r>
              <a:rPr lang="en-US" dirty="0"/>
              <a:t>: An inexpensive “wallpaper” full of antennas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1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3"/>
    </mc:Choice>
    <mc:Fallback xmlns="">
      <p:transition spd="slow" advTm="4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 of the RFocus prototype">
            <a:extLst>
              <a:ext uri="{FF2B5EF4-FFF2-40B4-BE49-F238E27FC236}">
                <a16:creationId xmlns:a16="http://schemas.microsoft.com/office/drawing/2014/main" id="{B1A8BED2-781A-3B4A-AE81-2240FAF356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782B56-ED3C-0149-95FD-1A570A4193BF}"/>
              </a:ext>
            </a:extLst>
          </p:cNvPr>
          <p:cNvSpPr txBox="1"/>
          <p:nvPr/>
        </p:nvSpPr>
        <p:spPr>
          <a:xfrm>
            <a:off x="3435782" y="146570"/>
            <a:ext cx="5506230" cy="1815882"/>
          </a:xfrm>
          <a:prstGeom prst="rect">
            <a:avLst/>
          </a:prstGeom>
          <a:solidFill>
            <a:schemeClr val="bg1"/>
          </a:solidFill>
          <a:effectLst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3200 Antennas</a:t>
            </a:r>
          </a:p>
          <a:p>
            <a:pPr algn="ctr"/>
            <a:r>
              <a:rPr lang="en-US" sz="2800" dirty="0"/>
              <a:t>To our knowledge, this is the largest number of antennas ever used for a single communication link</a:t>
            </a:r>
          </a:p>
        </p:txBody>
      </p:sp>
    </p:spTree>
    <p:extLst>
      <p:ext uri="{BB962C8B-B14F-4D97-AF65-F5344CB8AC3E}">
        <p14:creationId xmlns:p14="http://schemas.microsoft.com/office/powerpoint/2010/main" val="1752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9"/>
    </mc:Choice>
    <mc:Fallback xmlns="">
      <p:transition spd="slow" advTm="1246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5E59A-4014-A841-BA16-B7E254F9D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904" y="0"/>
            <a:ext cx="6870192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8"/>
    </mc:Choice>
    <mc:Fallback xmlns="">
      <p:transition spd="slow" advTm="1775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615F4-CF38-3E4A-927B-8923ED2A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76" y="0"/>
            <a:ext cx="6861048" cy="6861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4AD1C2-5691-1249-B826-488D96CC4EE4}"/>
              </a:ext>
            </a:extLst>
          </p:cNvPr>
          <p:cNvSpPr txBox="1"/>
          <p:nvPr/>
        </p:nvSpPr>
        <p:spPr>
          <a:xfrm>
            <a:off x="3318054" y="384048"/>
            <a:ext cx="1342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334984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1"/>
    </mc:Choice>
    <mc:Fallback xmlns="">
      <p:transition spd="slow" advTm="232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F2B9A-5F95-0840-AC87-DB241804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48" y="6096"/>
            <a:ext cx="6851904" cy="685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6CB9C-535E-2C46-B2C8-140EEA438E93}"/>
              </a:ext>
            </a:extLst>
          </p:cNvPr>
          <p:cNvSpPr txBox="1"/>
          <p:nvPr/>
        </p:nvSpPr>
        <p:spPr>
          <a:xfrm>
            <a:off x="7478574" y="6311630"/>
            <a:ext cx="1342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5181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9"/>
    </mc:Choice>
    <mc:Fallback xmlns="">
      <p:transition spd="slow" advTm="1338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68720-5884-AD4B-B424-745FD674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70F76-331F-EE42-B90B-BB5C7C0953D7}"/>
              </a:ext>
            </a:extLst>
          </p:cNvPr>
          <p:cNvSpPr txBox="1"/>
          <p:nvPr/>
        </p:nvSpPr>
        <p:spPr>
          <a:xfrm>
            <a:off x="5532897" y="4257408"/>
            <a:ext cx="202292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RFocus</a:t>
            </a:r>
            <a:r>
              <a:rPr lang="en-US" sz="2000" dirty="0">
                <a:solidFill>
                  <a:schemeClr val="bg1"/>
                </a:solidFill>
              </a:rPr>
              <a:t> Controller</a:t>
            </a:r>
          </a:p>
        </p:txBody>
      </p:sp>
      <p:pic>
        <p:nvPicPr>
          <p:cNvPr id="4" name="Graphic 3" descr="Wireless router">
            <a:extLst>
              <a:ext uri="{FF2B5EF4-FFF2-40B4-BE49-F238E27FC236}">
                <a16:creationId xmlns:a16="http://schemas.microsoft.com/office/drawing/2014/main" id="{35DD2AE5-D5D7-ED41-8D5E-8B6E73DE8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9489" y="5057998"/>
            <a:ext cx="738664" cy="738664"/>
          </a:xfrm>
          <a:prstGeom prst="rect">
            <a:avLst/>
          </a:prstGeom>
        </p:spPr>
      </p:pic>
      <p:pic>
        <p:nvPicPr>
          <p:cNvPr id="5" name="Graphic 4" descr="Laptop">
            <a:extLst>
              <a:ext uri="{FF2B5EF4-FFF2-40B4-BE49-F238E27FC236}">
                <a16:creationId xmlns:a16="http://schemas.microsoft.com/office/drawing/2014/main" id="{B05F5208-994C-B842-9126-D23D7C858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9241" y="2745899"/>
            <a:ext cx="914400" cy="914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ECF23A-B982-2C4B-9D88-AAE37AA225CD}"/>
              </a:ext>
            </a:extLst>
          </p:cNvPr>
          <p:cNvCxnSpPr/>
          <p:nvPr/>
        </p:nvCxnSpPr>
        <p:spPr>
          <a:xfrm flipV="1">
            <a:off x="5454502" y="2732567"/>
            <a:ext cx="0" cy="2796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3504A3-FC40-8E45-AFAE-5CFF530903C9}"/>
              </a:ext>
            </a:extLst>
          </p:cNvPr>
          <p:cNvCxnSpPr>
            <a:stCxn id="4" idx="0"/>
          </p:cNvCxnSpPr>
          <p:nvPr/>
        </p:nvCxnSpPr>
        <p:spPr>
          <a:xfrm flipV="1">
            <a:off x="3948821" y="4195482"/>
            <a:ext cx="1483791" cy="862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BEF7F8-D67C-6241-B482-D6F750C13DA4}"/>
              </a:ext>
            </a:extLst>
          </p:cNvPr>
          <p:cNvCxnSpPr>
            <a:cxnSpLocks/>
          </p:cNvCxnSpPr>
          <p:nvPr/>
        </p:nvCxnSpPr>
        <p:spPr>
          <a:xfrm flipH="1" flipV="1">
            <a:off x="2764715" y="3528508"/>
            <a:ext cx="1205996" cy="152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C13E41-3540-714D-A8E2-FC64E64EBC00}"/>
              </a:ext>
            </a:extLst>
          </p:cNvPr>
          <p:cNvCxnSpPr>
            <a:cxnSpLocks/>
          </p:cNvCxnSpPr>
          <p:nvPr/>
        </p:nvCxnSpPr>
        <p:spPr>
          <a:xfrm flipH="1" flipV="1">
            <a:off x="2933641" y="3528508"/>
            <a:ext cx="2498971" cy="666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FB6810-C6AF-6C4B-AAEC-A66C369F52A4}"/>
              </a:ext>
            </a:extLst>
          </p:cNvPr>
          <p:cNvSpPr txBox="1"/>
          <p:nvPr/>
        </p:nvSpPr>
        <p:spPr>
          <a:xfrm>
            <a:off x="3094939" y="5735848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Transmitter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753DE-3D4A-2C4E-BEB0-BC91737B6BFB}"/>
              </a:ext>
            </a:extLst>
          </p:cNvPr>
          <p:cNvSpPr txBox="1"/>
          <p:nvPr/>
        </p:nvSpPr>
        <p:spPr>
          <a:xfrm>
            <a:off x="1462580" y="3461885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Receiver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EFA77-905C-7E4B-BA9C-1C3396BD98A0}"/>
              </a:ext>
            </a:extLst>
          </p:cNvPr>
          <p:cNvSpPr txBox="1"/>
          <p:nvPr/>
        </p:nvSpPr>
        <p:spPr>
          <a:xfrm>
            <a:off x="5598091" y="5464411"/>
            <a:ext cx="487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Configures ‘test states’ on the surface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03CEFAA-AF4D-E549-9C6A-F6A71E26D7C9}"/>
              </a:ext>
            </a:extLst>
          </p:cNvPr>
          <p:cNvSpPr/>
          <p:nvPr/>
        </p:nvSpPr>
        <p:spPr>
          <a:xfrm flipV="1">
            <a:off x="5532897" y="4682549"/>
            <a:ext cx="602903" cy="719521"/>
          </a:xfrm>
          <a:custGeom>
            <a:avLst/>
            <a:gdLst>
              <a:gd name="connsiteX0" fmla="*/ 602428 w 602903"/>
              <a:gd name="connsiteY0" fmla="*/ 580913 h 580913"/>
              <a:gd name="connsiteX1" fmla="*/ 505610 w 602903"/>
              <a:gd name="connsiteY1" fmla="*/ 118334 h 580913"/>
              <a:gd name="connsiteX2" fmla="*/ 0 w 602903"/>
              <a:gd name="connsiteY2" fmla="*/ 0 h 58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903" h="580913">
                <a:moveTo>
                  <a:pt x="602428" y="580913"/>
                </a:moveTo>
                <a:cubicBezTo>
                  <a:pt x="604221" y="398033"/>
                  <a:pt x="606015" y="215153"/>
                  <a:pt x="505610" y="118334"/>
                </a:cubicBezTo>
                <a:cubicBezTo>
                  <a:pt x="405205" y="21515"/>
                  <a:pt x="43031" y="3586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73EB00-919E-A54E-AA40-FDD22937E318}"/>
              </a:ext>
            </a:extLst>
          </p:cNvPr>
          <p:cNvSpPr txBox="1"/>
          <p:nvPr/>
        </p:nvSpPr>
        <p:spPr>
          <a:xfrm>
            <a:off x="4730161" y="2344952"/>
            <a:ext cx="204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RFocus</a:t>
            </a:r>
            <a:r>
              <a:rPr lang="en-US" sz="2400" dirty="0"/>
              <a:t> surface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8C7815C-399C-E346-89A2-56E19BA6245B}"/>
              </a:ext>
            </a:extLst>
          </p:cNvPr>
          <p:cNvSpPr/>
          <p:nvPr/>
        </p:nvSpPr>
        <p:spPr>
          <a:xfrm>
            <a:off x="2926080" y="3151991"/>
            <a:ext cx="3270325" cy="1032734"/>
          </a:xfrm>
          <a:custGeom>
            <a:avLst/>
            <a:gdLst>
              <a:gd name="connsiteX0" fmla="*/ 0 w 3270325"/>
              <a:gd name="connsiteY0" fmla="*/ 0 h 1032734"/>
              <a:gd name="connsiteX1" fmla="*/ 2829261 w 3270325"/>
              <a:gd name="connsiteY1" fmla="*/ 193637 h 1032734"/>
              <a:gd name="connsiteX2" fmla="*/ 3270325 w 3270325"/>
              <a:gd name="connsiteY2" fmla="*/ 1032734 h 10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0325" h="1032734">
                <a:moveTo>
                  <a:pt x="0" y="0"/>
                </a:moveTo>
                <a:cubicBezTo>
                  <a:pt x="1142103" y="10757"/>
                  <a:pt x="2284207" y="21515"/>
                  <a:pt x="2829261" y="193637"/>
                </a:cubicBezTo>
                <a:cubicBezTo>
                  <a:pt x="3374315" y="365759"/>
                  <a:pt x="3151991" y="916193"/>
                  <a:pt x="3270325" y="1032734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D7B885-36C0-3C4A-8A49-B126E08A5C73}"/>
              </a:ext>
            </a:extLst>
          </p:cNvPr>
          <p:cNvSpPr txBox="1"/>
          <p:nvPr/>
        </p:nvSpPr>
        <p:spPr>
          <a:xfrm>
            <a:off x="5901180" y="3170234"/>
            <a:ext cx="539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Periodically sends channel measurements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19E221-B1B7-7E4C-87FD-60C10EA45B98}"/>
              </a:ext>
            </a:extLst>
          </p:cNvPr>
          <p:cNvSpPr txBox="1"/>
          <p:nvPr/>
        </p:nvSpPr>
        <p:spPr>
          <a:xfrm>
            <a:off x="6260733" y="4694185"/>
            <a:ext cx="5529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Optimized state to maximize signal strength between transmitter and receiver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1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9"/>
    </mc:Choice>
    <mc:Fallback xmlns="">
      <p:transition spd="slow" advTm="4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6" grpId="0" animBg="1"/>
      <p:bldP spid="17" grpId="0"/>
      <p:bldP spid="19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CC2B-62C2-D240-8945-2B8FF344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Increase Signal Strength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FF86E-19A8-8A49-92AC-1B63F5560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Cellular Networks ⎜</a:t>
            </a:r>
            <a:r>
              <a:rPr lang="en-US" dirty="0" err="1"/>
              <a:t>WiFi</a:t>
            </a:r>
            <a:r>
              <a:rPr lang="en-US" dirty="0"/>
              <a:t> ⎜IoT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4568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3"/>
    </mc:Choice>
    <mc:Fallback xmlns="">
      <p:transition spd="slow" advTm="1266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BBAC249-9364-434C-9251-ED851CCB741C}"/>
              </a:ext>
            </a:extLst>
          </p:cNvPr>
          <p:cNvSpPr txBox="1"/>
          <p:nvPr/>
        </p:nvSpPr>
        <p:spPr>
          <a:xfrm>
            <a:off x="4633676" y="3626057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1</a:t>
            </a:r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7FF2D-26FC-1541-AD8F-2D1D8885AB7A}"/>
              </a:ext>
            </a:extLst>
          </p:cNvPr>
          <p:cNvSpPr txBox="1"/>
          <p:nvPr/>
        </p:nvSpPr>
        <p:spPr>
          <a:xfrm>
            <a:off x="4897109" y="3423777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4FBBF8-B92E-8D49-9262-9FFC72D101C2}"/>
              </a:ext>
            </a:extLst>
          </p:cNvPr>
          <p:cNvSpPr txBox="1"/>
          <p:nvPr/>
        </p:nvSpPr>
        <p:spPr>
          <a:xfrm>
            <a:off x="4694154" y="3147566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3</a:t>
            </a: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58E2CD-26D2-B040-A7B4-9725D722ABA9}"/>
              </a:ext>
            </a:extLst>
          </p:cNvPr>
          <p:cNvSpPr txBox="1"/>
          <p:nvPr/>
        </p:nvSpPr>
        <p:spPr>
          <a:xfrm>
            <a:off x="4338634" y="335911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779AC9-4E0E-BF4E-B813-A4E5A9F761DB}"/>
              </a:ext>
            </a:extLst>
          </p:cNvPr>
          <p:cNvSpPr txBox="1"/>
          <p:nvPr/>
        </p:nvSpPr>
        <p:spPr>
          <a:xfrm>
            <a:off x="4084029" y="296763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5</a:t>
            </a:r>
            <a:endParaRPr lang="en-US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CC206F-8F25-0D49-AEBB-AABD65ABBCD8}"/>
              </a:ext>
            </a:extLst>
          </p:cNvPr>
          <p:cNvSpPr txBox="1"/>
          <p:nvPr/>
        </p:nvSpPr>
        <p:spPr>
          <a:xfrm>
            <a:off x="4478060" y="2979530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6</a:t>
            </a:r>
            <a:endParaRPr lang="en-US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2285639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86FC9-5096-EB4B-A4A9-8AE3F105FA61}"/>
              </a:ext>
            </a:extLst>
          </p:cNvPr>
          <p:cNvCxnSpPr>
            <a:cxnSpLocks/>
          </p:cNvCxnSpPr>
          <p:nvPr/>
        </p:nvCxnSpPr>
        <p:spPr>
          <a:xfrm>
            <a:off x="4674010" y="3652963"/>
            <a:ext cx="295813" cy="5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4ED59-FE3E-6542-BA46-F94B97A16135}"/>
              </a:ext>
            </a:extLst>
          </p:cNvPr>
          <p:cNvCxnSpPr>
            <a:cxnSpLocks/>
          </p:cNvCxnSpPr>
          <p:nvPr/>
        </p:nvCxnSpPr>
        <p:spPr>
          <a:xfrm flipV="1">
            <a:off x="4969823" y="3400714"/>
            <a:ext cx="0" cy="307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85F50F-41EE-8C40-8ADD-23AB839E7666}"/>
              </a:ext>
            </a:extLst>
          </p:cNvPr>
          <p:cNvCxnSpPr>
            <a:cxnSpLocks/>
          </p:cNvCxnSpPr>
          <p:nvPr/>
        </p:nvCxnSpPr>
        <p:spPr>
          <a:xfrm flipH="1">
            <a:off x="4674010" y="3400716"/>
            <a:ext cx="295813" cy="98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3F1FDD-3669-484F-B4CC-BCC571033BD7}"/>
              </a:ext>
            </a:extLst>
          </p:cNvPr>
          <p:cNvCxnSpPr>
            <a:cxnSpLocks/>
          </p:cNvCxnSpPr>
          <p:nvPr/>
        </p:nvCxnSpPr>
        <p:spPr>
          <a:xfrm flipH="1" flipV="1">
            <a:off x="4335226" y="3344810"/>
            <a:ext cx="358928" cy="150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D1388B-FCBD-8E4F-A471-D7EF9CA9A5EC}"/>
              </a:ext>
            </a:extLst>
          </p:cNvPr>
          <p:cNvCxnSpPr>
            <a:cxnSpLocks/>
          </p:cNvCxnSpPr>
          <p:nvPr/>
        </p:nvCxnSpPr>
        <p:spPr>
          <a:xfrm flipV="1">
            <a:off x="4335226" y="3074591"/>
            <a:ext cx="179464" cy="278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A7D753-2F61-BF4C-8571-27212BD5F038}"/>
              </a:ext>
            </a:extLst>
          </p:cNvPr>
          <p:cNvCxnSpPr>
            <a:cxnSpLocks/>
          </p:cNvCxnSpPr>
          <p:nvPr/>
        </p:nvCxnSpPr>
        <p:spPr>
          <a:xfrm>
            <a:off x="4514690" y="3079479"/>
            <a:ext cx="88961" cy="246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from a wall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1162269-D782-BE45-90B4-FAF853BC341C}"/>
              </a:ext>
            </a:extLst>
          </p:cNvPr>
          <p:cNvSpPr/>
          <p:nvPr/>
        </p:nvSpPr>
        <p:spPr>
          <a:xfrm>
            <a:off x="-1033228" y="2421229"/>
            <a:ext cx="6683078" cy="6683078"/>
          </a:xfrm>
          <a:prstGeom prst="arc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72E888A-DB91-6547-9096-3CD80609940B}"/>
              </a:ext>
            </a:extLst>
          </p:cNvPr>
          <p:cNvCxnSpPr>
            <a:cxnSpLocks/>
          </p:cNvCxnSpPr>
          <p:nvPr/>
        </p:nvCxnSpPr>
        <p:spPr>
          <a:xfrm flipV="1">
            <a:off x="2294108" y="3326109"/>
            <a:ext cx="2309543" cy="24554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768F7AA-A9B3-0541-8FBE-D5E8C1EA5CDF}"/>
              </a:ext>
            </a:extLst>
          </p:cNvPr>
          <p:cNvSpPr txBox="1"/>
          <p:nvPr/>
        </p:nvSpPr>
        <p:spPr>
          <a:xfrm rot="18952016">
            <a:off x="3609431" y="4366385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</a:t>
            </a:r>
            <a:r>
              <a:rPr lang="en-US" sz="2400" baseline="-25000" dirty="0" err="1"/>
              <a:t>z</a:t>
            </a:r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6A607-94FD-BB49-97FF-5F670E64A065}"/>
              </a:ext>
            </a:extLst>
          </p:cNvPr>
          <p:cNvGrpSpPr/>
          <p:nvPr/>
        </p:nvGrpSpPr>
        <p:grpSpPr>
          <a:xfrm>
            <a:off x="1676039" y="1690688"/>
            <a:ext cx="6388616" cy="4585498"/>
            <a:chOff x="1676039" y="1690688"/>
            <a:chExt cx="6388616" cy="458549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2B9DB15-5F82-6F45-8172-BAC73840EED4}"/>
                </a:ext>
              </a:extLst>
            </p:cNvPr>
            <p:cNvCxnSpPr/>
            <p:nvPr/>
          </p:nvCxnSpPr>
          <p:spPr>
            <a:xfrm>
              <a:off x="1676039" y="5781517"/>
              <a:ext cx="6193536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E4C305-655B-6F43-BC95-1DF3B8D0A889}"/>
                </a:ext>
              </a:extLst>
            </p:cNvPr>
            <p:cNvSpPr txBox="1"/>
            <p:nvPr/>
          </p:nvSpPr>
          <p:spPr>
            <a:xfrm>
              <a:off x="7564775" y="5814521"/>
              <a:ext cx="499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8A16039-483F-9945-B9DE-6C04FBF993B2}"/>
                </a:ext>
              </a:extLst>
            </p:cNvPr>
            <p:cNvCxnSpPr>
              <a:cxnSpLocks/>
            </p:cNvCxnSpPr>
            <p:nvPr/>
          </p:nvCxnSpPr>
          <p:spPr>
            <a:xfrm>
              <a:off x="2285639" y="1690688"/>
              <a:ext cx="0" cy="449316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E9D38D-B5AE-234E-BEE5-E7F59D92F930}"/>
                </a:ext>
              </a:extLst>
            </p:cNvPr>
            <p:cNvSpPr txBox="1"/>
            <p:nvPr/>
          </p:nvSpPr>
          <p:spPr>
            <a:xfrm>
              <a:off x="1770301" y="1690688"/>
              <a:ext cx="5068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Im</a:t>
              </a:r>
              <a:endParaRPr lang="en-US" sz="2400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9C71B5-0CE7-3C44-BA01-B2F6CD414582}"/>
              </a:ext>
            </a:extLst>
          </p:cNvPr>
          <p:cNvCxnSpPr>
            <a:cxnSpLocks/>
          </p:cNvCxnSpPr>
          <p:nvPr/>
        </p:nvCxnSpPr>
        <p:spPr>
          <a:xfrm>
            <a:off x="10326933" y="1106560"/>
            <a:ext cx="0" cy="3217027"/>
          </a:xfrm>
          <a:prstGeom prst="line">
            <a:avLst/>
          </a:prstGeom>
          <a:ln w="28575">
            <a:solidFill>
              <a:srgbClr val="00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D36D9D0-522D-6743-B145-0DE8D5ACE088}"/>
              </a:ext>
            </a:extLst>
          </p:cNvPr>
          <p:cNvSpPr/>
          <p:nvPr/>
        </p:nvSpPr>
        <p:spPr>
          <a:xfrm>
            <a:off x="7869575" y="3344810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1272BF3-FC14-AA4D-855B-2669B4C2423A}"/>
              </a:ext>
            </a:extLst>
          </p:cNvPr>
          <p:cNvSpPr/>
          <p:nvPr/>
        </p:nvSpPr>
        <p:spPr>
          <a:xfrm>
            <a:off x="7869575" y="1321079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1ADE5-2E04-C244-911C-5451A14A11C8}"/>
              </a:ext>
            </a:extLst>
          </p:cNvPr>
          <p:cNvSpPr txBox="1"/>
          <p:nvPr/>
        </p:nvSpPr>
        <p:spPr>
          <a:xfrm>
            <a:off x="7733601" y="3518096"/>
            <a:ext cx="45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1D66A5-2A46-7444-BFE7-81EF2EA8CDDB}"/>
              </a:ext>
            </a:extLst>
          </p:cNvPr>
          <p:cNvSpPr txBox="1"/>
          <p:nvPr/>
        </p:nvSpPr>
        <p:spPr>
          <a:xfrm>
            <a:off x="7721547" y="897552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7CEA87-32F9-1E4F-A23F-5D7190AA5E8C}"/>
              </a:ext>
            </a:extLst>
          </p:cNvPr>
          <p:cNvGrpSpPr/>
          <p:nvPr/>
        </p:nvGrpSpPr>
        <p:grpSpPr>
          <a:xfrm>
            <a:off x="7596778" y="1461362"/>
            <a:ext cx="428322" cy="1883448"/>
            <a:chOff x="7596778" y="1461362"/>
            <a:chExt cx="428322" cy="188344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C390D7E-AAC0-E146-9750-73C7EEA0987C}"/>
                </a:ext>
              </a:extLst>
            </p:cNvPr>
            <p:cNvCxnSpPr>
              <a:stCxn id="8" idx="0"/>
              <a:endCxn id="29" idx="4"/>
            </p:cNvCxnSpPr>
            <p:nvPr/>
          </p:nvCxnSpPr>
          <p:spPr>
            <a:xfrm flipV="1">
              <a:off x="7939717" y="1461362"/>
              <a:ext cx="0" cy="1883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2C4814B-2EB5-A845-9D4B-17667A96512A}"/>
                </a:ext>
              </a:extLst>
            </p:cNvPr>
            <p:cNvSpPr txBox="1"/>
            <p:nvPr/>
          </p:nvSpPr>
          <p:spPr>
            <a:xfrm>
              <a:off x="7596778" y="2246441"/>
              <a:ext cx="428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endParaRPr lang="en-US" sz="2400" dirty="0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FF3719-3F69-CB42-AAA4-9FFF419B88BE}"/>
              </a:ext>
            </a:extLst>
          </p:cNvPr>
          <p:cNvCxnSpPr>
            <a:stCxn id="8" idx="6"/>
          </p:cNvCxnSpPr>
          <p:nvPr/>
        </p:nvCxnSpPr>
        <p:spPr>
          <a:xfrm>
            <a:off x="8009858" y="3414952"/>
            <a:ext cx="2310812" cy="73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3A300D-B328-1240-9CFC-5CF8538A8B64}"/>
              </a:ext>
            </a:extLst>
          </p:cNvPr>
          <p:cNvCxnSpPr>
            <a:endCxn id="29" idx="5"/>
          </p:cNvCxnSpPr>
          <p:nvPr/>
        </p:nvCxnSpPr>
        <p:spPr>
          <a:xfrm flipH="1" flipV="1">
            <a:off x="7989314" y="1440818"/>
            <a:ext cx="2331356" cy="270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6CCA4B1-2CEA-8546-B1AB-9515DCA7B32B}"/>
              </a:ext>
            </a:extLst>
          </p:cNvPr>
          <p:cNvSpPr txBox="1"/>
          <p:nvPr/>
        </p:nvSpPr>
        <p:spPr>
          <a:xfrm>
            <a:off x="9727813" y="397314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1</a:t>
            </a:r>
            <a:endParaRPr lang="en-US" sz="14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9DCBDB-8BBD-F74B-AF72-C19A512725D6}"/>
              </a:ext>
            </a:extLst>
          </p:cNvPr>
          <p:cNvCxnSpPr>
            <a:cxnSpLocks/>
          </p:cNvCxnSpPr>
          <p:nvPr/>
        </p:nvCxnSpPr>
        <p:spPr>
          <a:xfrm>
            <a:off x="8015607" y="3423777"/>
            <a:ext cx="2305063" cy="456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3D18782-F8EA-2C41-9D67-3462A38050D6}"/>
              </a:ext>
            </a:extLst>
          </p:cNvPr>
          <p:cNvCxnSpPr>
            <a:cxnSpLocks/>
            <a:endCxn id="29" idx="5"/>
          </p:cNvCxnSpPr>
          <p:nvPr/>
        </p:nvCxnSpPr>
        <p:spPr>
          <a:xfrm flipH="1" flipV="1">
            <a:off x="7989314" y="1440818"/>
            <a:ext cx="2328900" cy="243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ABF19D5-EF02-374E-8306-7918884A916B}"/>
              </a:ext>
            </a:extLst>
          </p:cNvPr>
          <p:cNvSpPr txBox="1"/>
          <p:nvPr/>
        </p:nvSpPr>
        <p:spPr>
          <a:xfrm>
            <a:off x="9653042" y="372331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  <a:endParaRPr lang="en-US" sz="14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608E8F-A3C8-A84F-83FD-9D3AEC6D4939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8009858" y="3414952"/>
            <a:ext cx="2286014" cy="146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3322159-3E44-7440-8E0E-B8B000D07F78}"/>
              </a:ext>
            </a:extLst>
          </p:cNvPr>
          <p:cNvCxnSpPr>
            <a:cxnSpLocks/>
            <a:endCxn id="29" idx="5"/>
          </p:cNvCxnSpPr>
          <p:nvPr/>
        </p:nvCxnSpPr>
        <p:spPr>
          <a:xfrm flipH="1" flipV="1">
            <a:off x="7989314" y="1440818"/>
            <a:ext cx="2291647" cy="212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6BE62AD-61FB-B14F-A02B-69E5CA08A48B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8009858" y="3301454"/>
            <a:ext cx="2308356" cy="113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83639A0-7F76-B44C-AF2A-A5E17519F922}"/>
              </a:ext>
            </a:extLst>
          </p:cNvPr>
          <p:cNvCxnSpPr>
            <a:cxnSpLocks/>
            <a:endCxn id="29" idx="5"/>
          </p:cNvCxnSpPr>
          <p:nvPr/>
        </p:nvCxnSpPr>
        <p:spPr>
          <a:xfrm flipH="1" flipV="1">
            <a:off x="7989314" y="1440818"/>
            <a:ext cx="2328900" cy="1860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482E77-6261-6B4E-AEB5-0702590A2B12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8009858" y="3020368"/>
            <a:ext cx="2296231" cy="39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F7C43F6-3EDD-E74A-84C6-109F8B61D58A}"/>
              </a:ext>
            </a:extLst>
          </p:cNvPr>
          <p:cNvCxnSpPr>
            <a:cxnSpLocks/>
            <a:endCxn id="29" idx="5"/>
          </p:cNvCxnSpPr>
          <p:nvPr/>
        </p:nvCxnSpPr>
        <p:spPr>
          <a:xfrm flipH="1" flipV="1">
            <a:off x="7989314" y="1440818"/>
            <a:ext cx="2306558" cy="157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022E7DFC-83F5-1C42-B16C-3545E314D365}"/>
              </a:ext>
            </a:extLst>
          </p:cNvPr>
          <p:cNvSpPr txBox="1"/>
          <p:nvPr/>
        </p:nvSpPr>
        <p:spPr>
          <a:xfrm>
            <a:off x="9550031" y="346210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3</a:t>
            </a:r>
            <a:endParaRPr lang="en-US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2E3AE1-1A19-D147-AE2B-9A8F67F713FE}"/>
              </a:ext>
            </a:extLst>
          </p:cNvPr>
          <p:cNvSpPr txBox="1"/>
          <p:nvPr/>
        </p:nvSpPr>
        <p:spPr>
          <a:xfrm>
            <a:off x="9400888" y="326290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15E193-EFD1-4142-BC45-2DBF88DBC3AF}"/>
              </a:ext>
            </a:extLst>
          </p:cNvPr>
          <p:cNvSpPr txBox="1"/>
          <p:nvPr/>
        </p:nvSpPr>
        <p:spPr>
          <a:xfrm>
            <a:off x="9283017" y="308590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5</a:t>
            </a:r>
            <a:endParaRPr lang="en-US" sz="1400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F32A8D3-35E9-6545-9D70-B1C828E35578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8009858" y="2707635"/>
            <a:ext cx="2296231" cy="70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1CB8C58-B8F4-F442-8FDD-B2AE258EC04A}"/>
              </a:ext>
            </a:extLst>
          </p:cNvPr>
          <p:cNvCxnSpPr>
            <a:cxnSpLocks/>
            <a:endCxn id="29" idx="5"/>
          </p:cNvCxnSpPr>
          <p:nvPr/>
        </p:nvCxnSpPr>
        <p:spPr>
          <a:xfrm flipH="1" flipV="1">
            <a:off x="7989314" y="1440818"/>
            <a:ext cx="2328900" cy="1267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8993C31-4335-ED48-B012-7315DF48E4C4}"/>
              </a:ext>
            </a:extLst>
          </p:cNvPr>
          <p:cNvSpPr txBox="1"/>
          <p:nvPr/>
        </p:nvSpPr>
        <p:spPr>
          <a:xfrm>
            <a:off x="9159769" y="292409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6</a:t>
            </a:r>
            <a:endParaRPr lang="en-US" sz="1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653124-C012-CC43-B4D3-3D8473079F2C}"/>
              </a:ext>
            </a:extLst>
          </p:cNvPr>
          <p:cNvSpPr txBox="1"/>
          <p:nvPr/>
        </p:nvSpPr>
        <p:spPr>
          <a:xfrm rot="18952016">
            <a:off x="3365073" y="393440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F92327-F3C9-1841-86B9-2B0668A51748}"/>
              </a:ext>
            </a:extLst>
          </p:cNvPr>
          <p:cNvGrpSpPr/>
          <p:nvPr/>
        </p:nvGrpSpPr>
        <p:grpSpPr>
          <a:xfrm>
            <a:off x="10264261" y="1106560"/>
            <a:ext cx="114864" cy="3216160"/>
            <a:chOff x="10264261" y="1106560"/>
            <a:chExt cx="114864" cy="32161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1E785F-D31D-144D-B69B-617169BCFB5A}"/>
                </a:ext>
              </a:extLst>
            </p:cNvPr>
            <p:cNvCxnSpPr/>
            <p:nvPr/>
          </p:nvCxnSpPr>
          <p:spPr>
            <a:xfrm>
              <a:off x="10270820" y="432272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BEA1EFF-2D41-7746-9552-5E7003EC3318}"/>
                </a:ext>
              </a:extLst>
            </p:cNvPr>
            <p:cNvCxnSpPr/>
            <p:nvPr/>
          </p:nvCxnSpPr>
          <p:spPr>
            <a:xfrm>
              <a:off x="10266022" y="3723319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50D7135-C101-1A44-B9A6-D85613DB9661}"/>
                </a:ext>
              </a:extLst>
            </p:cNvPr>
            <p:cNvCxnSpPr/>
            <p:nvPr/>
          </p:nvCxnSpPr>
          <p:spPr>
            <a:xfrm>
              <a:off x="10266022" y="402735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BE93D38-C73A-2942-A32F-37B51B43B207}"/>
                </a:ext>
              </a:extLst>
            </p:cNvPr>
            <p:cNvCxnSpPr/>
            <p:nvPr/>
          </p:nvCxnSpPr>
          <p:spPr>
            <a:xfrm>
              <a:off x="10266022" y="3437288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8E705D9-CA84-894A-B4BD-21E55A2B9DC2}"/>
                </a:ext>
              </a:extLst>
            </p:cNvPr>
            <p:cNvCxnSpPr/>
            <p:nvPr/>
          </p:nvCxnSpPr>
          <p:spPr>
            <a:xfrm>
              <a:off x="10266022" y="31438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1FF02A4-3BB4-FE4B-A6EE-ADB174F2C0C4}"/>
                </a:ext>
              </a:extLst>
            </p:cNvPr>
            <p:cNvCxnSpPr/>
            <p:nvPr/>
          </p:nvCxnSpPr>
          <p:spPr>
            <a:xfrm>
              <a:off x="10274741" y="285628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2E89A1A-A3DB-6B4A-A59A-02014172BB6C}"/>
                </a:ext>
              </a:extLst>
            </p:cNvPr>
            <p:cNvCxnSpPr/>
            <p:nvPr/>
          </p:nvCxnSpPr>
          <p:spPr>
            <a:xfrm>
              <a:off x="10269059" y="2572996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82E2F3-0FB4-E84A-BC3F-4AFA59C3BAEA}"/>
                </a:ext>
              </a:extLst>
            </p:cNvPr>
            <p:cNvCxnSpPr/>
            <p:nvPr/>
          </p:nvCxnSpPr>
          <p:spPr>
            <a:xfrm>
              <a:off x="10264261" y="197359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D601D19-A462-6546-B92E-0A398259FF97}"/>
                </a:ext>
              </a:extLst>
            </p:cNvPr>
            <p:cNvCxnSpPr/>
            <p:nvPr/>
          </p:nvCxnSpPr>
          <p:spPr>
            <a:xfrm>
              <a:off x="10264261" y="22776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8CB9C88-B4DE-C24C-81EF-B679FEB1E7D6}"/>
                </a:ext>
              </a:extLst>
            </p:cNvPr>
            <p:cNvCxnSpPr/>
            <p:nvPr/>
          </p:nvCxnSpPr>
          <p:spPr>
            <a:xfrm>
              <a:off x="10264261" y="168756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4C804BB-C71F-D546-9DCD-62248279EBA5}"/>
                </a:ext>
              </a:extLst>
            </p:cNvPr>
            <p:cNvCxnSpPr/>
            <p:nvPr/>
          </p:nvCxnSpPr>
          <p:spPr>
            <a:xfrm>
              <a:off x="10264261" y="1394107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DDE2C4E-C13E-C54B-BD57-24255F606824}"/>
                </a:ext>
              </a:extLst>
            </p:cNvPr>
            <p:cNvCxnSpPr/>
            <p:nvPr/>
          </p:nvCxnSpPr>
          <p:spPr>
            <a:xfrm>
              <a:off x="10272980" y="110656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D9E163-8F59-6C4B-B400-1D43B9D218C3}"/>
              </a:ext>
            </a:extLst>
          </p:cNvPr>
          <p:cNvSpPr txBox="1"/>
          <p:nvPr/>
        </p:nvSpPr>
        <p:spPr>
          <a:xfrm rot="5400000">
            <a:off x="9283603" y="145171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09BB3E8-1388-DF4D-BE05-2C7C35ED2BCB}"/>
              </a:ext>
            </a:extLst>
          </p:cNvPr>
          <p:cNvGrpSpPr/>
          <p:nvPr/>
        </p:nvGrpSpPr>
        <p:grpSpPr>
          <a:xfrm>
            <a:off x="10071117" y="1059273"/>
            <a:ext cx="385221" cy="3321093"/>
            <a:chOff x="10071117" y="1059273"/>
            <a:chExt cx="385221" cy="332109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265F70B-C0B9-154C-BA60-9B5F74A8D3A6}"/>
                </a:ext>
              </a:extLst>
            </p:cNvPr>
            <p:cNvGrpSpPr/>
            <p:nvPr/>
          </p:nvGrpSpPr>
          <p:grpSpPr>
            <a:xfrm rot="13500000">
              <a:off x="10074436" y="4000716"/>
              <a:ext cx="379650" cy="379650"/>
              <a:chOff x="3287486" y="2743200"/>
              <a:chExt cx="914400" cy="914400"/>
            </a:xfrm>
          </p:grpSpPr>
          <p:sp>
            <p:nvSpPr>
              <p:cNvPr id="117" name="Arc 116">
                <a:extLst>
                  <a:ext uri="{FF2B5EF4-FFF2-40B4-BE49-F238E27FC236}">
                    <a16:creationId xmlns:a16="http://schemas.microsoft.com/office/drawing/2014/main" id="{BBE1DD06-95C3-7640-AFF3-9F6B61C15B2A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Arc 117">
                <a:extLst>
                  <a:ext uri="{FF2B5EF4-FFF2-40B4-BE49-F238E27FC236}">
                    <a16:creationId xmlns:a16="http://schemas.microsoft.com/office/drawing/2014/main" id="{3C06D62D-7274-104B-9A40-04AFCAF10EC3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38DBFFED-A4B7-DE47-BAF9-6EB244E085C4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E11190-B15D-7D43-878D-E8D839466C1E}"/>
                </a:ext>
              </a:extLst>
            </p:cNvPr>
            <p:cNvGrpSpPr/>
            <p:nvPr/>
          </p:nvGrpSpPr>
          <p:grpSpPr>
            <a:xfrm rot="13500000">
              <a:off x="10076688" y="3715203"/>
              <a:ext cx="379650" cy="379650"/>
              <a:chOff x="3287486" y="2743200"/>
              <a:chExt cx="914400" cy="914400"/>
            </a:xfrm>
          </p:grpSpPr>
          <p:sp>
            <p:nvSpPr>
              <p:cNvPr id="114" name="Arc 113">
                <a:extLst>
                  <a:ext uri="{FF2B5EF4-FFF2-40B4-BE49-F238E27FC236}">
                    <a16:creationId xmlns:a16="http://schemas.microsoft.com/office/drawing/2014/main" id="{86B69DE7-26EF-3E44-A639-9B59A8C2CE86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Arc 114">
                <a:extLst>
                  <a:ext uri="{FF2B5EF4-FFF2-40B4-BE49-F238E27FC236}">
                    <a16:creationId xmlns:a16="http://schemas.microsoft.com/office/drawing/2014/main" id="{8E48CF28-0C9C-7146-BD1E-056159AC5BF8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09E57CCC-C3FC-CA4D-A44D-491BF0546313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2E94342-CDCC-1041-A2A5-A6563B835BFF}"/>
                </a:ext>
              </a:extLst>
            </p:cNvPr>
            <p:cNvGrpSpPr/>
            <p:nvPr/>
          </p:nvGrpSpPr>
          <p:grpSpPr>
            <a:xfrm rot="13500000">
              <a:off x="10076688" y="3417744"/>
              <a:ext cx="379650" cy="379650"/>
              <a:chOff x="3287486" y="2743200"/>
              <a:chExt cx="914400" cy="914400"/>
            </a:xfrm>
          </p:grpSpPr>
          <p:sp>
            <p:nvSpPr>
              <p:cNvPr id="111" name="Arc 110">
                <a:extLst>
                  <a:ext uri="{FF2B5EF4-FFF2-40B4-BE49-F238E27FC236}">
                    <a16:creationId xmlns:a16="http://schemas.microsoft.com/office/drawing/2014/main" id="{64EA4E1D-5B7D-8646-98FB-12404F104D24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Arc 111">
                <a:extLst>
                  <a:ext uri="{FF2B5EF4-FFF2-40B4-BE49-F238E27FC236}">
                    <a16:creationId xmlns:a16="http://schemas.microsoft.com/office/drawing/2014/main" id="{72D46B0B-7F75-9546-BB69-2CEAE8DAA2FD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E06A1472-6F1D-C94C-B189-E536A70E18A3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02DD45F-23C4-A946-A7F6-8978D0E1B31E}"/>
                </a:ext>
              </a:extLst>
            </p:cNvPr>
            <p:cNvGrpSpPr/>
            <p:nvPr/>
          </p:nvGrpSpPr>
          <p:grpSpPr>
            <a:xfrm rot="13500000">
              <a:off x="10073015" y="3119436"/>
              <a:ext cx="379650" cy="379650"/>
              <a:chOff x="3287486" y="2743200"/>
              <a:chExt cx="914400" cy="914400"/>
            </a:xfrm>
          </p:grpSpPr>
          <p:sp>
            <p:nvSpPr>
              <p:cNvPr id="108" name="Arc 107">
                <a:extLst>
                  <a:ext uri="{FF2B5EF4-FFF2-40B4-BE49-F238E27FC236}">
                    <a16:creationId xmlns:a16="http://schemas.microsoft.com/office/drawing/2014/main" id="{2223B490-3590-5D4A-BE44-41C99223BEB7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2AC761A2-DAA8-5C42-95E1-C3B7468B4BB5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CD201D5-D5EF-4149-9B27-2D5469568776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767AED6-07E8-0241-941A-E511BF38FBC9}"/>
                </a:ext>
              </a:extLst>
            </p:cNvPr>
            <p:cNvGrpSpPr/>
            <p:nvPr/>
          </p:nvGrpSpPr>
          <p:grpSpPr>
            <a:xfrm rot="13500000">
              <a:off x="10075261" y="2826682"/>
              <a:ext cx="379650" cy="379650"/>
              <a:chOff x="3287486" y="2743200"/>
              <a:chExt cx="914400" cy="914400"/>
            </a:xfrm>
          </p:grpSpPr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D9B7865F-53F7-5843-9672-B64C3437A377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Arc 105">
                <a:extLst>
                  <a:ext uri="{FF2B5EF4-FFF2-40B4-BE49-F238E27FC236}">
                    <a16:creationId xmlns:a16="http://schemas.microsoft.com/office/drawing/2014/main" id="{D5FC4404-9930-8942-BA42-0178A95913E9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96FFC496-1576-4D4B-B9C5-5DB73654CA83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979E5EA-922C-6741-BF01-4D98FCD5E094}"/>
                </a:ext>
              </a:extLst>
            </p:cNvPr>
            <p:cNvGrpSpPr/>
            <p:nvPr/>
          </p:nvGrpSpPr>
          <p:grpSpPr>
            <a:xfrm rot="13500000">
              <a:off x="10072538" y="2532719"/>
              <a:ext cx="379650" cy="379650"/>
              <a:chOff x="3287486" y="2743200"/>
              <a:chExt cx="914400" cy="914400"/>
            </a:xfrm>
          </p:grpSpPr>
          <p:sp>
            <p:nvSpPr>
              <p:cNvPr id="102" name="Arc 101">
                <a:extLst>
                  <a:ext uri="{FF2B5EF4-FFF2-40B4-BE49-F238E27FC236}">
                    <a16:creationId xmlns:a16="http://schemas.microsoft.com/office/drawing/2014/main" id="{86170B32-55BD-584B-8F2B-4ECBB17E84C5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82082537-381D-3D40-88A7-9681046B8074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51393CA2-9948-4246-9364-14880FDCF54D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C08F60C-91A1-724D-89C8-9DAA53FCDDE6}"/>
                </a:ext>
              </a:extLst>
            </p:cNvPr>
            <p:cNvGrpSpPr/>
            <p:nvPr/>
          </p:nvGrpSpPr>
          <p:grpSpPr>
            <a:xfrm rot="13500000">
              <a:off x="10074790" y="2247206"/>
              <a:ext cx="379650" cy="379650"/>
              <a:chOff x="3287486" y="2743200"/>
              <a:chExt cx="914400" cy="914400"/>
            </a:xfrm>
          </p:grpSpPr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ED8690DB-97F8-ED41-996A-1B705E1B6E1C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Arc 99">
                <a:extLst>
                  <a:ext uri="{FF2B5EF4-FFF2-40B4-BE49-F238E27FC236}">
                    <a16:creationId xmlns:a16="http://schemas.microsoft.com/office/drawing/2014/main" id="{45E234C2-D4F0-ED40-B3C9-AFA24505369D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1D49013A-9E5B-E34D-A97B-6DCB5457B40F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6CA2FE6-957A-6047-86C3-B2B45B787685}"/>
                </a:ext>
              </a:extLst>
            </p:cNvPr>
            <p:cNvGrpSpPr/>
            <p:nvPr/>
          </p:nvGrpSpPr>
          <p:grpSpPr>
            <a:xfrm rot="13500000">
              <a:off x="10074790" y="1949747"/>
              <a:ext cx="379650" cy="379650"/>
              <a:chOff x="3287486" y="2743200"/>
              <a:chExt cx="914400" cy="914400"/>
            </a:xfrm>
          </p:grpSpPr>
          <p:sp>
            <p:nvSpPr>
              <p:cNvPr id="96" name="Arc 95">
                <a:extLst>
                  <a:ext uri="{FF2B5EF4-FFF2-40B4-BE49-F238E27FC236}">
                    <a16:creationId xmlns:a16="http://schemas.microsoft.com/office/drawing/2014/main" id="{B437BFF8-079B-6847-9BB3-3E58F7822037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Arc 96">
                <a:extLst>
                  <a:ext uri="{FF2B5EF4-FFF2-40B4-BE49-F238E27FC236}">
                    <a16:creationId xmlns:a16="http://schemas.microsoft.com/office/drawing/2014/main" id="{431FCCA5-8F01-3748-BCA1-52A227F2794C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4694564B-356E-5948-B101-4C1204BBC585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F0E5AF9-05EB-8844-AAD4-17A4E8441BC8}"/>
                </a:ext>
              </a:extLst>
            </p:cNvPr>
            <p:cNvGrpSpPr/>
            <p:nvPr/>
          </p:nvGrpSpPr>
          <p:grpSpPr>
            <a:xfrm rot="13500000">
              <a:off x="10071117" y="1651439"/>
              <a:ext cx="379650" cy="379650"/>
              <a:chOff x="3287486" y="2743200"/>
              <a:chExt cx="914400" cy="914400"/>
            </a:xfrm>
          </p:grpSpPr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D90FFE4B-E319-2F43-9AAB-3BDC48CC3110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id="{62CD55E0-F208-6C4D-B4D5-561F1D63FB1A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67C4289-C6BF-3C43-BF12-C247A47B68BA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B5357D3-8FC7-A54F-B3BF-8131679CA91D}"/>
                </a:ext>
              </a:extLst>
            </p:cNvPr>
            <p:cNvGrpSpPr/>
            <p:nvPr/>
          </p:nvGrpSpPr>
          <p:grpSpPr>
            <a:xfrm rot="13500000">
              <a:off x="10073363" y="1358685"/>
              <a:ext cx="379650" cy="379650"/>
              <a:chOff x="3287486" y="2743200"/>
              <a:chExt cx="914400" cy="914400"/>
            </a:xfrm>
          </p:grpSpPr>
          <p:sp>
            <p:nvSpPr>
              <p:cNvPr id="90" name="Arc 89">
                <a:extLst>
                  <a:ext uri="{FF2B5EF4-FFF2-40B4-BE49-F238E27FC236}">
                    <a16:creationId xmlns:a16="http://schemas.microsoft.com/office/drawing/2014/main" id="{9142C42F-2333-3A4D-A86B-B1CA8F0C41E2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19E6C7C4-252D-C34E-9A9E-8BB9C3C2FC67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FBC55693-DDB5-0F44-A9FF-3FD65F21044D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DCF9370-C90F-7F40-8F4B-1DE1E67C9566}"/>
                </a:ext>
              </a:extLst>
            </p:cNvPr>
            <p:cNvGrpSpPr/>
            <p:nvPr/>
          </p:nvGrpSpPr>
          <p:grpSpPr>
            <a:xfrm rot="13500000">
              <a:off x="10076198" y="1059273"/>
              <a:ext cx="379650" cy="379650"/>
              <a:chOff x="3287486" y="2743200"/>
              <a:chExt cx="914400" cy="914400"/>
            </a:xfrm>
          </p:grpSpPr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B4554369-7443-CB40-8396-CD9A3D42ECE7}"/>
                  </a:ext>
                </a:extLst>
              </p:cNvPr>
              <p:cNvSpPr/>
              <p:nvPr/>
            </p:nvSpPr>
            <p:spPr>
              <a:xfrm>
                <a:off x="3287486" y="2743200"/>
                <a:ext cx="914400" cy="914400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id="{047735D1-4438-0E44-A615-60EF5DBEF15F}"/>
                  </a:ext>
                </a:extLst>
              </p:cNvPr>
              <p:cNvSpPr/>
              <p:nvPr/>
            </p:nvSpPr>
            <p:spPr>
              <a:xfrm>
                <a:off x="3573484" y="3000425"/>
                <a:ext cx="399874" cy="399874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A6A7E46-F7DA-1745-8475-D02A0B2764D4}"/>
                  </a:ext>
                </a:extLst>
              </p:cNvPr>
              <p:cNvSpPr/>
              <p:nvPr/>
            </p:nvSpPr>
            <p:spPr>
              <a:xfrm>
                <a:off x="3405256" y="2856131"/>
                <a:ext cx="678747" cy="678747"/>
              </a:xfrm>
              <a:prstGeom prst="arc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10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35"/>
    </mc:Choice>
    <mc:Fallback xmlns="">
      <p:transition spd="slow" advTm="7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41" grpId="0" animBg="1"/>
      <p:bldP spid="30" grpId="0"/>
      <p:bldP spid="43" grpId="0"/>
      <p:bldP spid="50" grpId="0"/>
      <p:bldP spid="68" grpId="0"/>
      <p:bldP spid="69" grpId="0"/>
      <p:bldP spid="70" grpId="0"/>
      <p:bldP spid="77" grpId="0"/>
      <p:bldP spid="52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BBAC249-9364-434C-9251-ED851CCB741C}"/>
              </a:ext>
            </a:extLst>
          </p:cNvPr>
          <p:cNvSpPr txBox="1"/>
          <p:nvPr/>
        </p:nvSpPr>
        <p:spPr>
          <a:xfrm>
            <a:off x="4633676" y="362605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7FF2D-26FC-1541-AD8F-2D1D8885AB7A}"/>
              </a:ext>
            </a:extLst>
          </p:cNvPr>
          <p:cNvSpPr txBox="1"/>
          <p:nvPr/>
        </p:nvSpPr>
        <p:spPr>
          <a:xfrm>
            <a:off x="4897109" y="342377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4FBBF8-B92E-8D49-9262-9FFC72D101C2}"/>
              </a:ext>
            </a:extLst>
          </p:cNvPr>
          <p:cNvSpPr txBox="1"/>
          <p:nvPr/>
        </p:nvSpPr>
        <p:spPr>
          <a:xfrm>
            <a:off x="4694154" y="309986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58E2CD-26D2-B040-A7B4-9725D722ABA9}"/>
              </a:ext>
            </a:extLst>
          </p:cNvPr>
          <p:cNvSpPr txBox="1"/>
          <p:nvPr/>
        </p:nvSpPr>
        <p:spPr>
          <a:xfrm>
            <a:off x="4338634" y="335911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779AC9-4E0E-BF4E-B813-A4E5A9F761DB}"/>
              </a:ext>
            </a:extLst>
          </p:cNvPr>
          <p:cNvSpPr txBox="1"/>
          <p:nvPr/>
        </p:nvSpPr>
        <p:spPr>
          <a:xfrm>
            <a:off x="4084029" y="296763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CC206F-8F25-0D49-AEBB-AABD65ABBCD8}"/>
              </a:ext>
            </a:extLst>
          </p:cNvPr>
          <p:cNvSpPr txBox="1"/>
          <p:nvPr/>
        </p:nvSpPr>
        <p:spPr>
          <a:xfrm>
            <a:off x="4478060" y="297953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6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2285639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86FC9-5096-EB4B-A4A9-8AE3F105FA61}"/>
              </a:ext>
            </a:extLst>
          </p:cNvPr>
          <p:cNvCxnSpPr>
            <a:cxnSpLocks/>
          </p:cNvCxnSpPr>
          <p:nvPr/>
        </p:nvCxnSpPr>
        <p:spPr>
          <a:xfrm>
            <a:off x="4674010" y="3652963"/>
            <a:ext cx="295813" cy="5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4ED59-FE3E-6542-BA46-F94B97A16135}"/>
              </a:ext>
            </a:extLst>
          </p:cNvPr>
          <p:cNvCxnSpPr>
            <a:cxnSpLocks/>
          </p:cNvCxnSpPr>
          <p:nvPr/>
        </p:nvCxnSpPr>
        <p:spPr>
          <a:xfrm flipV="1">
            <a:off x="4969823" y="3400714"/>
            <a:ext cx="0" cy="307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85F50F-41EE-8C40-8ADD-23AB839E7666}"/>
              </a:ext>
            </a:extLst>
          </p:cNvPr>
          <p:cNvCxnSpPr>
            <a:cxnSpLocks/>
          </p:cNvCxnSpPr>
          <p:nvPr/>
        </p:nvCxnSpPr>
        <p:spPr>
          <a:xfrm flipH="1">
            <a:off x="4674010" y="3400716"/>
            <a:ext cx="295813" cy="98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3F1FDD-3669-484F-B4CC-BCC571033BD7}"/>
              </a:ext>
            </a:extLst>
          </p:cNvPr>
          <p:cNvCxnSpPr>
            <a:cxnSpLocks/>
          </p:cNvCxnSpPr>
          <p:nvPr/>
        </p:nvCxnSpPr>
        <p:spPr>
          <a:xfrm flipH="1" flipV="1">
            <a:off x="4335226" y="3344810"/>
            <a:ext cx="358928" cy="150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D1388B-FCBD-8E4F-A471-D7EF9CA9A5EC}"/>
              </a:ext>
            </a:extLst>
          </p:cNvPr>
          <p:cNvCxnSpPr>
            <a:cxnSpLocks/>
          </p:cNvCxnSpPr>
          <p:nvPr/>
        </p:nvCxnSpPr>
        <p:spPr>
          <a:xfrm flipV="1">
            <a:off x="4335226" y="3074591"/>
            <a:ext cx="179464" cy="278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A7D753-2F61-BF4C-8571-27212BD5F038}"/>
              </a:ext>
            </a:extLst>
          </p:cNvPr>
          <p:cNvCxnSpPr>
            <a:cxnSpLocks/>
          </p:cNvCxnSpPr>
          <p:nvPr/>
        </p:nvCxnSpPr>
        <p:spPr>
          <a:xfrm>
            <a:off x="4514690" y="3079479"/>
            <a:ext cx="88961" cy="246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the Reflection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1162269-D782-BE45-90B4-FAF853BC341C}"/>
              </a:ext>
            </a:extLst>
          </p:cNvPr>
          <p:cNvSpPr/>
          <p:nvPr/>
        </p:nvSpPr>
        <p:spPr>
          <a:xfrm>
            <a:off x="-1033228" y="2421229"/>
            <a:ext cx="6683078" cy="6683078"/>
          </a:xfrm>
          <a:prstGeom prst="arc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72E888A-DB91-6547-9096-3CD80609940B}"/>
              </a:ext>
            </a:extLst>
          </p:cNvPr>
          <p:cNvCxnSpPr>
            <a:cxnSpLocks/>
          </p:cNvCxnSpPr>
          <p:nvPr/>
        </p:nvCxnSpPr>
        <p:spPr>
          <a:xfrm flipV="1">
            <a:off x="2294108" y="3326109"/>
            <a:ext cx="2309543" cy="245540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0928B8F-626F-E441-BACF-DDFD0EB55E35}"/>
              </a:ext>
            </a:extLst>
          </p:cNvPr>
          <p:cNvSpPr txBox="1"/>
          <p:nvPr/>
        </p:nvSpPr>
        <p:spPr>
          <a:xfrm>
            <a:off x="3923628" y="1437132"/>
            <a:ext cx="3339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RFocus</a:t>
            </a:r>
            <a:r>
              <a:rPr lang="en-US" sz="2200" dirty="0"/>
              <a:t> allows us to make </a:t>
            </a:r>
          </a:p>
          <a:p>
            <a:r>
              <a:rPr lang="en-US" sz="2200" dirty="0"/>
              <a:t>some elements transparent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B961AF-93FC-0048-892E-DD0E0D7DA541}"/>
              </a:ext>
            </a:extLst>
          </p:cNvPr>
          <p:cNvSpPr/>
          <p:nvPr/>
        </p:nvSpPr>
        <p:spPr>
          <a:xfrm>
            <a:off x="7869575" y="3344810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BAC22A-96D1-A742-AD00-CCBEB88290F5}"/>
              </a:ext>
            </a:extLst>
          </p:cNvPr>
          <p:cNvSpPr/>
          <p:nvPr/>
        </p:nvSpPr>
        <p:spPr>
          <a:xfrm>
            <a:off x="7869575" y="1321079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79C63-580D-F348-9228-E2DDCE9A4B35}"/>
              </a:ext>
            </a:extLst>
          </p:cNvPr>
          <p:cNvSpPr txBox="1"/>
          <p:nvPr/>
        </p:nvSpPr>
        <p:spPr>
          <a:xfrm>
            <a:off x="7712282" y="3518096"/>
            <a:ext cx="45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AA7E1-11A2-0E47-8FB0-E270A1D351C6}"/>
              </a:ext>
            </a:extLst>
          </p:cNvPr>
          <p:cNvSpPr txBox="1"/>
          <p:nvPr/>
        </p:nvSpPr>
        <p:spPr>
          <a:xfrm>
            <a:off x="7697502" y="943851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84B97C6-CABB-2542-BB88-9C58EBC4DB23}"/>
              </a:ext>
            </a:extLst>
          </p:cNvPr>
          <p:cNvCxnSpPr>
            <a:stCxn id="26" idx="0"/>
            <a:endCxn id="37" idx="4"/>
          </p:cNvCxnSpPr>
          <p:nvPr/>
        </p:nvCxnSpPr>
        <p:spPr>
          <a:xfrm flipV="1">
            <a:off x="7939717" y="1461362"/>
            <a:ext cx="0" cy="188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617BF02-1FA9-1849-A11C-88805E0A71B1}"/>
              </a:ext>
            </a:extLst>
          </p:cNvPr>
          <p:cNvSpPr txBox="1"/>
          <p:nvPr/>
        </p:nvSpPr>
        <p:spPr>
          <a:xfrm>
            <a:off x="7566322" y="2246441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h</a:t>
            </a:r>
            <a:r>
              <a:rPr lang="en-US" sz="2400" baseline="-25000" dirty="0" err="1"/>
              <a:t>z</a:t>
            </a:r>
            <a:endParaRPr lang="en-US" sz="24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B76EC79-691E-5944-97D4-4C47D7B3CE63}"/>
              </a:ext>
            </a:extLst>
          </p:cNvPr>
          <p:cNvCxnSpPr>
            <a:stCxn id="26" idx="6"/>
          </p:cNvCxnSpPr>
          <p:nvPr/>
        </p:nvCxnSpPr>
        <p:spPr>
          <a:xfrm>
            <a:off x="8009858" y="3414952"/>
            <a:ext cx="2310812" cy="73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CEA8B8-132A-5B49-B989-FAFFE38EB4D9}"/>
              </a:ext>
            </a:extLst>
          </p:cNvPr>
          <p:cNvCxnSpPr>
            <a:endCxn id="37" idx="5"/>
          </p:cNvCxnSpPr>
          <p:nvPr/>
        </p:nvCxnSpPr>
        <p:spPr>
          <a:xfrm flipH="1" flipV="1">
            <a:off x="7989314" y="1440818"/>
            <a:ext cx="2331356" cy="270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4BC9BEA-3D09-AB49-8EA5-21F1F3E59E84}"/>
              </a:ext>
            </a:extLst>
          </p:cNvPr>
          <p:cNvSpPr txBox="1"/>
          <p:nvPr/>
        </p:nvSpPr>
        <p:spPr>
          <a:xfrm>
            <a:off x="9727813" y="397314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1</a:t>
            </a:r>
            <a:endParaRPr lang="en-US" sz="14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7A19F2-507D-C947-9A71-730EF2FB326B}"/>
              </a:ext>
            </a:extLst>
          </p:cNvPr>
          <p:cNvCxnSpPr>
            <a:cxnSpLocks/>
          </p:cNvCxnSpPr>
          <p:nvPr/>
        </p:nvCxnSpPr>
        <p:spPr>
          <a:xfrm>
            <a:off x="8015607" y="3423777"/>
            <a:ext cx="2305063" cy="456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297E4FA-DC54-AB4C-BAB4-11CBC2DC238A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28900" cy="243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56CB2F7-A6E2-4F4C-9152-AB23BB78AAD4}"/>
              </a:ext>
            </a:extLst>
          </p:cNvPr>
          <p:cNvSpPr txBox="1"/>
          <p:nvPr/>
        </p:nvSpPr>
        <p:spPr>
          <a:xfrm>
            <a:off x="9653042" y="372331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  <a:endParaRPr lang="en-US" sz="14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8A039E1-60C7-3A44-B00A-CB0A74649223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8009858" y="3414952"/>
            <a:ext cx="2286014" cy="146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8664F7-6474-F147-AB8F-7BA0D31ACF72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291647" cy="212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EFE3FB0-2CA2-8549-A814-6C314E41EB54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8009858" y="3301454"/>
            <a:ext cx="2308356" cy="113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5051790-63F2-1B4E-BE1B-A40A614A18EE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28900" cy="1846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1B42FA9-1699-B14A-88BB-0349EFBA3215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8009858" y="3020368"/>
            <a:ext cx="2296231" cy="39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A6B4F04-7D6C-6343-8E60-17C3A09F0B84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06558" cy="157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0E22810-6D80-7E4A-95CF-286029AA1AB5}"/>
              </a:ext>
            </a:extLst>
          </p:cNvPr>
          <p:cNvSpPr txBox="1"/>
          <p:nvPr/>
        </p:nvSpPr>
        <p:spPr>
          <a:xfrm>
            <a:off x="9550031" y="346210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3</a:t>
            </a:r>
            <a:endParaRPr lang="en-US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036AD1-A5DD-4A48-B3EC-D2EA9DDDEEA0}"/>
              </a:ext>
            </a:extLst>
          </p:cNvPr>
          <p:cNvSpPr txBox="1"/>
          <p:nvPr/>
        </p:nvSpPr>
        <p:spPr>
          <a:xfrm>
            <a:off x="9400888" y="326290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12D75-DF0F-2B4E-A53B-FAF48D17694D}"/>
              </a:ext>
            </a:extLst>
          </p:cNvPr>
          <p:cNvSpPr txBox="1"/>
          <p:nvPr/>
        </p:nvSpPr>
        <p:spPr>
          <a:xfrm>
            <a:off x="9283017" y="308590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5</a:t>
            </a:r>
            <a:endParaRPr lang="en-US" sz="1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8924F00-C25A-F646-A5F8-DA287F8F343F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8009858" y="2707635"/>
            <a:ext cx="2296231" cy="707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19E9C1-8CF9-A841-A605-28002287E8ED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28900" cy="1267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9F4159F-5493-514B-9FD4-537DBE453E78}"/>
              </a:ext>
            </a:extLst>
          </p:cNvPr>
          <p:cNvCxnSpPr>
            <a:cxnSpLocks/>
          </p:cNvCxnSpPr>
          <p:nvPr/>
        </p:nvCxnSpPr>
        <p:spPr>
          <a:xfrm>
            <a:off x="10326933" y="1106560"/>
            <a:ext cx="0" cy="3217027"/>
          </a:xfrm>
          <a:prstGeom prst="line">
            <a:avLst/>
          </a:prstGeom>
          <a:ln w="28575">
            <a:solidFill>
              <a:srgbClr val="00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001C202-557A-D249-B86D-D88F389F0284}"/>
              </a:ext>
            </a:extLst>
          </p:cNvPr>
          <p:cNvGrpSpPr/>
          <p:nvPr/>
        </p:nvGrpSpPr>
        <p:grpSpPr>
          <a:xfrm>
            <a:off x="10264261" y="1106560"/>
            <a:ext cx="114864" cy="3216160"/>
            <a:chOff x="10264261" y="1106560"/>
            <a:chExt cx="114864" cy="321616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42B00F9-873E-9B48-8D1A-7C5CE50AFA50}"/>
                </a:ext>
              </a:extLst>
            </p:cNvPr>
            <p:cNvCxnSpPr/>
            <p:nvPr/>
          </p:nvCxnSpPr>
          <p:spPr>
            <a:xfrm>
              <a:off x="10270820" y="432272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2E640A-7831-7A49-B570-F6A6212B3F4D}"/>
                </a:ext>
              </a:extLst>
            </p:cNvPr>
            <p:cNvCxnSpPr/>
            <p:nvPr/>
          </p:nvCxnSpPr>
          <p:spPr>
            <a:xfrm>
              <a:off x="10266022" y="3723319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2093D95-0232-7041-ACFA-AA8BCFCDB7AF}"/>
                </a:ext>
              </a:extLst>
            </p:cNvPr>
            <p:cNvCxnSpPr/>
            <p:nvPr/>
          </p:nvCxnSpPr>
          <p:spPr>
            <a:xfrm>
              <a:off x="10266022" y="402735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F0F5B7F-FB9F-B045-9F30-0B571CE458DA}"/>
                </a:ext>
              </a:extLst>
            </p:cNvPr>
            <p:cNvCxnSpPr/>
            <p:nvPr/>
          </p:nvCxnSpPr>
          <p:spPr>
            <a:xfrm>
              <a:off x="10266022" y="3437288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321232-793B-774A-A36E-ECA7151F4BC8}"/>
                </a:ext>
              </a:extLst>
            </p:cNvPr>
            <p:cNvCxnSpPr/>
            <p:nvPr/>
          </p:nvCxnSpPr>
          <p:spPr>
            <a:xfrm>
              <a:off x="10266022" y="31438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19D3516-A4FB-2C4E-9F42-07F0DBA274FA}"/>
                </a:ext>
              </a:extLst>
            </p:cNvPr>
            <p:cNvCxnSpPr/>
            <p:nvPr/>
          </p:nvCxnSpPr>
          <p:spPr>
            <a:xfrm>
              <a:off x="10274741" y="285628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7FEF27E-D70C-BF41-AAB2-D28BEBF3EBD9}"/>
                </a:ext>
              </a:extLst>
            </p:cNvPr>
            <p:cNvCxnSpPr/>
            <p:nvPr/>
          </p:nvCxnSpPr>
          <p:spPr>
            <a:xfrm>
              <a:off x="10269059" y="2572996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214D695-ED3F-234C-B755-FB2005EBDB56}"/>
                </a:ext>
              </a:extLst>
            </p:cNvPr>
            <p:cNvCxnSpPr/>
            <p:nvPr/>
          </p:nvCxnSpPr>
          <p:spPr>
            <a:xfrm>
              <a:off x="10264261" y="197359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DA011E1-D85E-BA43-920C-DF0F4EEA20A4}"/>
                </a:ext>
              </a:extLst>
            </p:cNvPr>
            <p:cNvCxnSpPr/>
            <p:nvPr/>
          </p:nvCxnSpPr>
          <p:spPr>
            <a:xfrm>
              <a:off x="10264261" y="22776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1ABDF59-901D-0A48-92D8-4D09B02CD18F}"/>
                </a:ext>
              </a:extLst>
            </p:cNvPr>
            <p:cNvCxnSpPr/>
            <p:nvPr/>
          </p:nvCxnSpPr>
          <p:spPr>
            <a:xfrm>
              <a:off x="10264261" y="168756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85A9A11-FBE8-AD46-B438-1464FBE9A5DD}"/>
                </a:ext>
              </a:extLst>
            </p:cNvPr>
            <p:cNvCxnSpPr/>
            <p:nvPr/>
          </p:nvCxnSpPr>
          <p:spPr>
            <a:xfrm>
              <a:off x="10264261" y="1394107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934B7D3-7A3B-FD47-B2E8-37E576152129}"/>
                </a:ext>
              </a:extLst>
            </p:cNvPr>
            <p:cNvCxnSpPr/>
            <p:nvPr/>
          </p:nvCxnSpPr>
          <p:spPr>
            <a:xfrm>
              <a:off x="10272980" y="110656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64DBC4C6-D8E9-CE4C-9950-0C32011EED0D}"/>
              </a:ext>
            </a:extLst>
          </p:cNvPr>
          <p:cNvSpPr txBox="1"/>
          <p:nvPr/>
        </p:nvSpPr>
        <p:spPr>
          <a:xfrm>
            <a:off x="9159769" y="292409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6</a:t>
            </a:r>
            <a:endParaRPr lang="en-US" sz="1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1ECE525-A600-A241-B771-E6F5857F0013}"/>
              </a:ext>
            </a:extLst>
          </p:cNvPr>
          <p:cNvSpPr txBox="1"/>
          <p:nvPr/>
        </p:nvSpPr>
        <p:spPr>
          <a:xfrm rot="5400000">
            <a:off x="9283603" y="145171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A6971A0-1EC9-264D-BEE8-F8240BCBD245}"/>
              </a:ext>
            </a:extLst>
          </p:cNvPr>
          <p:cNvSpPr txBox="1"/>
          <p:nvPr/>
        </p:nvSpPr>
        <p:spPr>
          <a:xfrm rot="18952016">
            <a:off x="3609431" y="4366385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</a:t>
            </a:r>
            <a:r>
              <a:rPr lang="en-US" sz="2400" baseline="-25000" dirty="0" err="1"/>
              <a:t>z</a:t>
            </a:r>
            <a:endParaRPr lang="en-US" sz="2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1141D8-AB6C-974F-8798-4262F9FD8CBE}"/>
              </a:ext>
            </a:extLst>
          </p:cNvPr>
          <p:cNvSpPr txBox="1"/>
          <p:nvPr/>
        </p:nvSpPr>
        <p:spPr>
          <a:xfrm rot="18952016">
            <a:off x="3365073" y="393440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12FAE0-FA35-AE49-90D9-560E66DE8FFF}"/>
              </a:ext>
            </a:extLst>
          </p:cNvPr>
          <p:cNvGrpSpPr/>
          <p:nvPr/>
        </p:nvGrpSpPr>
        <p:grpSpPr>
          <a:xfrm>
            <a:off x="9635990" y="3261440"/>
            <a:ext cx="2613985" cy="1753633"/>
            <a:chOff x="9635990" y="3261440"/>
            <a:chExt cx="2613985" cy="1753633"/>
          </a:xfrm>
        </p:grpSpPr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4A11E59-2D87-8B42-BB00-D3612C3C2ABB}"/>
                </a:ext>
              </a:extLst>
            </p:cNvPr>
            <p:cNvSpPr/>
            <p:nvPr/>
          </p:nvSpPr>
          <p:spPr>
            <a:xfrm>
              <a:off x="10336696" y="3261440"/>
              <a:ext cx="593720" cy="1081960"/>
            </a:xfrm>
            <a:custGeom>
              <a:avLst/>
              <a:gdLst>
                <a:gd name="connsiteX0" fmla="*/ 0 w 593720"/>
                <a:gd name="connsiteY0" fmla="*/ 88047 h 1081960"/>
                <a:gd name="connsiteX1" fmla="*/ 526774 w 593720"/>
                <a:gd name="connsiteY1" fmla="*/ 97986 h 1081960"/>
                <a:gd name="connsiteX2" fmla="*/ 586408 w 593720"/>
                <a:gd name="connsiteY2" fmla="*/ 1081960 h 1081960"/>
                <a:gd name="connsiteX3" fmla="*/ 586408 w 593720"/>
                <a:gd name="connsiteY3" fmla="*/ 1081960 h 10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720" h="1081960">
                  <a:moveTo>
                    <a:pt x="0" y="88047"/>
                  </a:moveTo>
                  <a:cubicBezTo>
                    <a:pt x="214519" y="10190"/>
                    <a:pt x="429039" y="-67666"/>
                    <a:pt x="526774" y="97986"/>
                  </a:cubicBezTo>
                  <a:cubicBezTo>
                    <a:pt x="624509" y="263638"/>
                    <a:pt x="586408" y="1081960"/>
                    <a:pt x="586408" y="1081960"/>
                  </a:cubicBezTo>
                  <a:lnTo>
                    <a:pt x="586408" y="108196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BF2E3AF-9A04-4043-8EDD-51BE6D2CD568}"/>
                </a:ext>
              </a:extLst>
            </p:cNvPr>
            <p:cNvSpPr/>
            <p:nvPr/>
          </p:nvSpPr>
          <p:spPr>
            <a:xfrm>
              <a:off x="10336696" y="3785861"/>
              <a:ext cx="606287" cy="497904"/>
            </a:xfrm>
            <a:custGeom>
              <a:avLst/>
              <a:gdLst>
                <a:gd name="connsiteX0" fmla="*/ 0 w 606287"/>
                <a:gd name="connsiteY0" fmla="*/ 130156 h 497904"/>
                <a:gd name="connsiteX1" fmla="*/ 407504 w 606287"/>
                <a:gd name="connsiteY1" fmla="*/ 20826 h 497904"/>
                <a:gd name="connsiteX2" fmla="*/ 606287 w 606287"/>
                <a:gd name="connsiteY2" fmla="*/ 497904 h 49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287" h="497904">
                  <a:moveTo>
                    <a:pt x="0" y="130156"/>
                  </a:moveTo>
                  <a:cubicBezTo>
                    <a:pt x="153228" y="44845"/>
                    <a:pt x="306456" y="-40465"/>
                    <a:pt x="407504" y="20826"/>
                  </a:cubicBezTo>
                  <a:cubicBezTo>
                    <a:pt x="508552" y="82117"/>
                    <a:pt x="557419" y="290010"/>
                    <a:pt x="606287" y="497904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2D6E7ED-AAFF-5148-89DD-4B19BEF94637}"/>
                </a:ext>
              </a:extLst>
            </p:cNvPr>
            <p:cNvSpPr txBox="1"/>
            <p:nvPr/>
          </p:nvSpPr>
          <p:spPr>
            <a:xfrm>
              <a:off x="9635990" y="4553408"/>
              <a:ext cx="2613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Antennas in </a:t>
              </a:r>
              <a:r>
                <a:rPr lang="en-US" sz="2400" dirty="0" err="1"/>
                <a:t>RFocus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0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BBAC249-9364-434C-9251-ED851CCB741C}"/>
              </a:ext>
            </a:extLst>
          </p:cNvPr>
          <p:cNvSpPr txBox="1"/>
          <p:nvPr/>
        </p:nvSpPr>
        <p:spPr>
          <a:xfrm>
            <a:off x="4633676" y="362605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7FF2D-26FC-1541-AD8F-2D1D8885AB7A}"/>
              </a:ext>
            </a:extLst>
          </p:cNvPr>
          <p:cNvSpPr txBox="1"/>
          <p:nvPr/>
        </p:nvSpPr>
        <p:spPr>
          <a:xfrm>
            <a:off x="4897109" y="342377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4FBBF8-B92E-8D49-9262-9FFC72D101C2}"/>
              </a:ext>
            </a:extLst>
          </p:cNvPr>
          <p:cNvSpPr txBox="1"/>
          <p:nvPr/>
        </p:nvSpPr>
        <p:spPr>
          <a:xfrm>
            <a:off x="4694154" y="310126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58E2CD-26D2-B040-A7B4-9725D722ABA9}"/>
              </a:ext>
            </a:extLst>
          </p:cNvPr>
          <p:cNvSpPr txBox="1"/>
          <p:nvPr/>
        </p:nvSpPr>
        <p:spPr>
          <a:xfrm>
            <a:off x="4338634" y="335911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779AC9-4E0E-BF4E-B813-A4E5A9F761DB}"/>
              </a:ext>
            </a:extLst>
          </p:cNvPr>
          <p:cNvSpPr txBox="1"/>
          <p:nvPr/>
        </p:nvSpPr>
        <p:spPr>
          <a:xfrm>
            <a:off x="4084029" y="296763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CC206F-8F25-0D49-AEBB-AABD65ABBCD8}"/>
              </a:ext>
            </a:extLst>
          </p:cNvPr>
          <p:cNvSpPr txBox="1"/>
          <p:nvPr/>
        </p:nvSpPr>
        <p:spPr>
          <a:xfrm>
            <a:off x="4478060" y="297953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2285639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86FC9-5096-EB4B-A4A9-8AE3F105FA61}"/>
              </a:ext>
            </a:extLst>
          </p:cNvPr>
          <p:cNvCxnSpPr>
            <a:cxnSpLocks/>
          </p:cNvCxnSpPr>
          <p:nvPr/>
        </p:nvCxnSpPr>
        <p:spPr>
          <a:xfrm>
            <a:off x="4674010" y="3652963"/>
            <a:ext cx="295813" cy="5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4ED59-FE3E-6542-BA46-F94B97A16135}"/>
              </a:ext>
            </a:extLst>
          </p:cNvPr>
          <p:cNvCxnSpPr>
            <a:cxnSpLocks/>
          </p:cNvCxnSpPr>
          <p:nvPr/>
        </p:nvCxnSpPr>
        <p:spPr>
          <a:xfrm flipV="1">
            <a:off x="4969823" y="3400714"/>
            <a:ext cx="0" cy="307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85F50F-41EE-8C40-8ADD-23AB839E7666}"/>
              </a:ext>
            </a:extLst>
          </p:cNvPr>
          <p:cNvCxnSpPr>
            <a:cxnSpLocks/>
          </p:cNvCxnSpPr>
          <p:nvPr/>
        </p:nvCxnSpPr>
        <p:spPr>
          <a:xfrm flipH="1">
            <a:off x="4674010" y="3400716"/>
            <a:ext cx="295813" cy="98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3F1FDD-3669-484F-B4CC-BCC571033BD7}"/>
              </a:ext>
            </a:extLst>
          </p:cNvPr>
          <p:cNvCxnSpPr>
            <a:cxnSpLocks/>
          </p:cNvCxnSpPr>
          <p:nvPr/>
        </p:nvCxnSpPr>
        <p:spPr>
          <a:xfrm flipH="1" flipV="1">
            <a:off x="4335226" y="3344810"/>
            <a:ext cx="358928" cy="150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D1388B-FCBD-8E4F-A471-D7EF9CA9A5EC}"/>
              </a:ext>
            </a:extLst>
          </p:cNvPr>
          <p:cNvCxnSpPr>
            <a:cxnSpLocks/>
          </p:cNvCxnSpPr>
          <p:nvPr/>
        </p:nvCxnSpPr>
        <p:spPr>
          <a:xfrm flipV="1">
            <a:off x="4335226" y="3074591"/>
            <a:ext cx="179464" cy="278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A7D753-2F61-BF4C-8571-27212BD5F038}"/>
              </a:ext>
            </a:extLst>
          </p:cNvPr>
          <p:cNvCxnSpPr>
            <a:cxnSpLocks/>
          </p:cNvCxnSpPr>
          <p:nvPr/>
        </p:nvCxnSpPr>
        <p:spPr>
          <a:xfrm>
            <a:off x="4514690" y="3079479"/>
            <a:ext cx="88961" cy="2466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the Reflection</a:t>
            </a: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1162269-D782-BE45-90B4-FAF853BC341C}"/>
              </a:ext>
            </a:extLst>
          </p:cNvPr>
          <p:cNvSpPr/>
          <p:nvPr/>
        </p:nvSpPr>
        <p:spPr>
          <a:xfrm>
            <a:off x="-1033228" y="2421229"/>
            <a:ext cx="6683078" cy="6683078"/>
          </a:xfrm>
          <a:prstGeom prst="arc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72E888A-DB91-6547-9096-3CD80609940B}"/>
              </a:ext>
            </a:extLst>
          </p:cNvPr>
          <p:cNvCxnSpPr>
            <a:cxnSpLocks/>
          </p:cNvCxnSpPr>
          <p:nvPr/>
        </p:nvCxnSpPr>
        <p:spPr>
          <a:xfrm flipV="1">
            <a:off x="2294108" y="3326109"/>
            <a:ext cx="2309543" cy="245540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B961AF-93FC-0048-892E-DD0E0D7DA541}"/>
              </a:ext>
            </a:extLst>
          </p:cNvPr>
          <p:cNvSpPr/>
          <p:nvPr/>
        </p:nvSpPr>
        <p:spPr>
          <a:xfrm>
            <a:off x="7869575" y="3344810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BAC22A-96D1-A742-AD00-CCBEB88290F5}"/>
              </a:ext>
            </a:extLst>
          </p:cNvPr>
          <p:cNvSpPr/>
          <p:nvPr/>
        </p:nvSpPr>
        <p:spPr>
          <a:xfrm>
            <a:off x="7869575" y="1321079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79C63-580D-F348-9228-E2DDCE9A4B35}"/>
              </a:ext>
            </a:extLst>
          </p:cNvPr>
          <p:cNvSpPr txBox="1"/>
          <p:nvPr/>
        </p:nvSpPr>
        <p:spPr>
          <a:xfrm>
            <a:off x="7712282" y="3518096"/>
            <a:ext cx="454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AA7E1-11A2-0E47-8FB0-E270A1D351C6}"/>
              </a:ext>
            </a:extLst>
          </p:cNvPr>
          <p:cNvSpPr txBox="1"/>
          <p:nvPr/>
        </p:nvSpPr>
        <p:spPr>
          <a:xfrm>
            <a:off x="7697502" y="909126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84B97C6-CABB-2542-BB88-9C58EBC4DB23}"/>
              </a:ext>
            </a:extLst>
          </p:cNvPr>
          <p:cNvCxnSpPr>
            <a:stCxn id="26" idx="0"/>
            <a:endCxn id="37" idx="4"/>
          </p:cNvCxnSpPr>
          <p:nvPr/>
        </p:nvCxnSpPr>
        <p:spPr>
          <a:xfrm flipV="1">
            <a:off x="7939717" y="1461362"/>
            <a:ext cx="0" cy="188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617BF02-1FA9-1849-A11C-88805E0A71B1}"/>
              </a:ext>
            </a:extLst>
          </p:cNvPr>
          <p:cNvSpPr txBox="1"/>
          <p:nvPr/>
        </p:nvSpPr>
        <p:spPr>
          <a:xfrm>
            <a:off x="7566321" y="2246441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h</a:t>
            </a:r>
            <a:r>
              <a:rPr lang="en-US" sz="2400" baseline="-25000" dirty="0" err="1"/>
              <a:t>z</a:t>
            </a:r>
            <a:endParaRPr lang="en-US" sz="24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B76EC79-691E-5944-97D4-4C47D7B3CE63}"/>
              </a:ext>
            </a:extLst>
          </p:cNvPr>
          <p:cNvCxnSpPr>
            <a:stCxn id="26" idx="6"/>
          </p:cNvCxnSpPr>
          <p:nvPr/>
        </p:nvCxnSpPr>
        <p:spPr>
          <a:xfrm>
            <a:off x="8009858" y="3414952"/>
            <a:ext cx="2310812" cy="73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CEA8B8-132A-5B49-B989-FAFFE38EB4D9}"/>
              </a:ext>
            </a:extLst>
          </p:cNvPr>
          <p:cNvCxnSpPr>
            <a:endCxn id="37" idx="5"/>
          </p:cNvCxnSpPr>
          <p:nvPr/>
        </p:nvCxnSpPr>
        <p:spPr>
          <a:xfrm flipH="1" flipV="1">
            <a:off x="7989314" y="1440818"/>
            <a:ext cx="2331356" cy="270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4BC9BEA-3D09-AB49-8EA5-21F1F3E59E84}"/>
              </a:ext>
            </a:extLst>
          </p:cNvPr>
          <p:cNvSpPr txBox="1"/>
          <p:nvPr/>
        </p:nvSpPr>
        <p:spPr>
          <a:xfrm>
            <a:off x="9727813" y="397314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1</a:t>
            </a:r>
            <a:endParaRPr lang="en-US" sz="14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7A19F2-507D-C947-9A71-730EF2FB326B}"/>
              </a:ext>
            </a:extLst>
          </p:cNvPr>
          <p:cNvCxnSpPr>
            <a:cxnSpLocks/>
          </p:cNvCxnSpPr>
          <p:nvPr/>
        </p:nvCxnSpPr>
        <p:spPr>
          <a:xfrm>
            <a:off x="8015607" y="3423777"/>
            <a:ext cx="2305063" cy="456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297E4FA-DC54-AB4C-BAB4-11CBC2DC238A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28900" cy="243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56CB2F7-A6E2-4F4C-9152-AB23BB78AAD4}"/>
              </a:ext>
            </a:extLst>
          </p:cNvPr>
          <p:cNvSpPr txBox="1"/>
          <p:nvPr/>
        </p:nvSpPr>
        <p:spPr>
          <a:xfrm>
            <a:off x="9653042" y="372331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  <a:endParaRPr lang="en-US" sz="14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8A039E1-60C7-3A44-B00A-CB0A74649223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8009858" y="3414952"/>
            <a:ext cx="2286014" cy="146364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8664F7-6474-F147-AB8F-7BA0D31ACF72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291647" cy="212049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EFE3FB0-2CA2-8549-A814-6C314E41EB54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8009858" y="3301454"/>
            <a:ext cx="2308356" cy="11349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5051790-63F2-1B4E-BE1B-A40A614A18EE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28900" cy="1846489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1B42FA9-1699-B14A-88BB-0349EFBA3215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8009858" y="3020368"/>
            <a:ext cx="2296231" cy="39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A6B4F04-7D6C-6343-8E60-17C3A09F0B84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06558" cy="157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0E22810-6D80-7E4A-95CF-286029AA1AB5}"/>
              </a:ext>
            </a:extLst>
          </p:cNvPr>
          <p:cNvSpPr txBox="1"/>
          <p:nvPr/>
        </p:nvSpPr>
        <p:spPr>
          <a:xfrm>
            <a:off x="9550031" y="346210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3</a:t>
            </a:r>
            <a:endParaRPr lang="en-US" sz="1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036AD1-A5DD-4A48-B3EC-D2EA9DDDEEA0}"/>
              </a:ext>
            </a:extLst>
          </p:cNvPr>
          <p:cNvSpPr txBox="1"/>
          <p:nvPr/>
        </p:nvSpPr>
        <p:spPr>
          <a:xfrm>
            <a:off x="9400888" y="326290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12D75-DF0F-2B4E-A53B-FAF48D17694D}"/>
              </a:ext>
            </a:extLst>
          </p:cNvPr>
          <p:cNvSpPr txBox="1"/>
          <p:nvPr/>
        </p:nvSpPr>
        <p:spPr>
          <a:xfrm>
            <a:off x="9283017" y="308590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5</a:t>
            </a:r>
            <a:endParaRPr lang="en-US" sz="1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8924F00-C25A-F646-A5F8-DA287F8F343F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8009858" y="2707635"/>
            <a:ext cx="2296231" cy="707317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19E9C1-8CF9-A841-A605-28002287E8ED}"/>
              </a:ext>
            </a:extLst>
          </p:cNvPr>
          <p:cNvCxnSpPr>
            <a:cxnSpLocks/>
            <a:endCxn id="37" idx="5"/>
          </p:cNvCxnSpPr>
          <p:nvPr/>
        </p:nvCxnSpPr>
        <p:spPr>
          <a:xfrm flipH="1" flipV="1">
            <a:off x="7989314" y="1440818"/>
            <a:ext cx="2328900" cy="1267532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9F4159F-5493-514B-9FD4-537DBE453E78}"/>
              </a:ext>
            </a:extLst>
          </p:cNvPr>
          <p:cNvCxnSpPr>
            <a:cxnSpLocks/>
          </p:cNvCxnSpPr>
          <p:nvPr/>
        </p:nvCxnSpPr>
        <p:spPr>
          <a:xfrm>
            <a:off x="10326933" y="1106560"/>
            <a:ext cx="0" cy="3217027"/>
          </a:xfrm>
          <a:prstGeom prst="line">
            <a:avLst/>
          </a:prstGeom>
          <a:ln w="28575">
            <a:solidFill>
              <a:srgbClr val="00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001C202-557A-D249-B86D-D88F389F0284}"/>
              </a:ext>
            </a:extLst>
          </p:cNvPr>
          <p:cNvGrpSpPr/>
          <p:nvPr/>
        </p:nvGrpSpPr>
        <p:grpSpPr>
          <a:xfrm>
            <a:off x="10264261" y="1106560"/>
            <a:ext cx="114864" cy="3216160"/>
            <a:chOff x="10264261" y="1106560"/>
            <a:chExt cx="114864" cy="321616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42B00F9-873E-9B48-8D1A-7C5CE50AFA50}"/>
                </a:ext>
              </a:extLst>
            </p:cNvPr>
            <p:cNvCxnSpPr/>
            <p:nvPr/>
          </p:nvCxnSpPr>
          <p:spPr>
            <a:xfrm>
              <a:off x="10270820" y="432272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2E640A-7831-7A49-B570-F6A6212B3F4D}"/>
                </a:ext>
              </a:extLst>
            </p:cNvPr>
            <p:cNvCxnSpPr/>
            <p:nvPr/>
          </p:nvCxnSpPr>
          <p:spPr>
            <a:xfrm>
              <a:off x="10266022" y="3723319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2093D95-0232-7041-ACFA-AA8BCFCDB7AF}"/>
                </a:ext>
              </a:extLst>
            </p:cNvPr>
            <p:cNvCxnSpPr/>
            <p:nvPr/>
          </p:nvCxnSpPr>
          <p:spPr>
            <a:xfrm>
              <a:off x="10266022" y="402735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F0F5B7F-FB9F-B045-9F30-0B571CE458DA}"/>
                </a:ext>
              </a:extLst>
            </p:cNvPr>
            <p:cNvCxnSpPr/>
            <p:nvPr/>
          </p:nvCxnSpPr>
          <p:spPr>
            <a:xfrm>
              <a:off x="10266022" y="3437288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321232-793B-774A-A36E-ECA7151F4BC8}"/>
                </a:ext>
              </a:extLst>
            </p:cNvPr>
            <p:cNvCxnSpPr/>
            <p:nvPr/>
          </p:nvCxnSpPr>
          <p:spPr>
            <a:xfrm>
              <a:off x="10266022" y="31438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19D3516-A4FB-2C4E-9F42-07F0DBA274FA}"/>
                </a:ext>
              </a:extLst>
            </p:cNvPr>
            <p:cNvCxnSpPr/>
            <p:nvPr/>
          </p:nvCxnSpPr>
          <p:spPr>
            <a:xfrm>
              <a:off x="10274741" y="285628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7FEF27E-D70C-BF41-AAB2-D28BEBF3EBD9}"/>
                </a:ext>
              </a:extLst>
            </p:cNvPr>
            <p:cNvCxnSpPr/>
            <p:nvPr/>
          </p:nvCxnSpPr>
          <p:spPr>
            <a:xfrm>
              <a:off x="10269059" y="2572996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214D695-ED3F-234C-B755-FB2005EBDB56}"/>
                </a:ext>
              </a:extLst>
            </p:cNvPr>
            <p:cNvCxnSpPr/>
            <p:nvPr/>
          </p:nvCxnSpPr>
          <p:spPr>
            <a:xfrm>
              <a:off x="10264261" y="197359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DA011E1-D85E-BA43-920C-DF0F4EEA20A4}"/>
                </a:ext>
              </a:extLst>
            </p:cNvPr>
            <p:cNvCxnSpPr/>
            <p:nvPr/>
          </p:nvCxnSpPr>
          <p:spPr>
            <a:xfrm>
              <a:off x="10264261" y="22776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1ABDF59-901D-0A48-92D8-4D09B02CD18F}"/>
                </a:ext>
              </a:extLst>
            </p:cNvPr>
            <p:cNvCxnSpPr/>
            <p:nvPr/>
          </p:nvCxnSpPr>
          <p:spPr>
            <a:xfrm>
              <a:off x="10264261" y="168756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85A9A11-FBE8-AD46-B438-1464FBE9A5DD}"/>
                </a:ext>
              </a:extLst>
            </p:cNvPr>
            <p:cNvCxnSpPr/>
            <p:nvPr/>
          </p:nvCxnSpPr>
          <p:spPr>
            <a:xfrm>
              <a:off x="10264261" y="1394107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934B7D3-7A3B-FD47-B2E8-37E576152129}"/>
                </a:ext>
              </a:extLst>
            </p:cNvPr>
            <p:cNvCxnSpPr/>
            <p:nvPr/>
          </p:nvCxnSpPr>
          <p:spPr>
            <a:xfrm>
              <a:off x="10272980" y="110656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41E4A13-BC98-6943-975F-45080EF86BAD}"/>
              </a:ext>
            </a:extLst>
          </p:cNvPr>
          <p:cNvCxnSpPr>
            <a:cxnSpLocks/>
          </p:cNvCxnSpPr>
          <p:nvPr/>
        </p:nvCxnSpPr>
        <p:spPr>
          <a:xfrm>
            <a:off x="10326933" y="3143831"/>
            <a:ext cx="0" cy="577589"/>
          </a:xfrm>
          <a:prstGeom prst="line">
            <a:avLst/>
          </a:prstGeom>
          <a:ln w="28575">
            <a:solidFill>
              <a:srgbClr val="FF938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6782C5B-31BD-8643-9D85-DB4BC4E24964}"/>
              </a:ext>
            </a:extLst>
          </p:cNvPr>
          <p:cNvCxnSpPr>
            <a:cxnSpLocks/>
          </p:cNvCxnSpPr>
          <p:nvPr/>
        </p:nvCxnSpPr>
        <p:spPr>
          <a:xfrm>
            <a:off x="10323561" y="2572996"/>
            <a:ext cx="0" cy="278100"/>
          </a:xfrm>
          <a:prstGeom prst="line">
            <a:avLst/>
          </a:prstGeom>
          <a:ln w="28575">
            <a:solidFill>
              <a:srgbClr val="FF938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4DBC4C6-D8E9-CE4C-9950-0C32011EED0D}"/>
              </a:ext>
            </a:extLst>
          </p:cNvPr>
          <p:cNvSpPr txBox="1"/>
          <p:nvPr/>
        </p:nvSpPr>
        <p:spPr>
          <a:xfrm>
            <a:off x="9159769" y="292409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6</a:t>
            </a:r>
            <a:endParaRPr lang="en-US" sz="1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1ECE525-A600-A241-B771-E6F5857F0013}"/>
              </a:ext>
            </a:extLst>
          </p:cNvPr>
          <p:cNvSpPr txBox="1"/>
          <p:nvPr/>
        </p:nvSpPr>
        <p:spPr>
          <a:xfrm rot="5400000">
            <a:off x="9283603" y="145171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A6971A0-1EC9-264D-BEE8-F8240BCBD245}"/>
              </a:ext>
            </a:extLst>
          </p:cNvPr>
          <p:cNvSpPr txBox="1"/>
          <p:nvPr/>
        </p:nvSpPr>
        <p:spPr>
          <a:xfrm rot="18952016">
            <a:off x="3609431" y="4366385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</a:t>
            </a:r>
            <a:r>
              <a:rPr lang="en-US" sz="2400" baseline="-25000" dirty="0" err="1"/>
              <a:t>z</a:t>
            </a:r>
            <a:endParaRPr lang="en-US" sz="2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1141D8-AB6C-974F-8798-4262F9FD8CBE}"/>
              </a:ext>
            </a:extLst>
          </p:cNvPr>
          <p:cNvSpPr txBox="1"/>
          <p:nvPr/>
        </p:nvSpPr>
        <p:spPr>
          <a:xfrm rot="18952016">
            <a:off x="3365073" y="393440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18E3D60-CC8F-7B40-BF44-6BBD325530C6}"/>
              </a:ext>
            </a:extLst>
          </p:cNvPr>
          <p:cNvSpPr txBox="1"/>
          <p:nvPr/>
        </p:nvSpPr>
        <p:spPr>
          <a:xfrm>
            <a:off x="3923628" y="1437132"/>
            <a:ext cx="362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RFocus</a:t>
            </a:r>
            <a:r>
              <a:rPr lang="en-US" sz="2200" dirty="0"/>
              <a:t> allows us to make </a:t>
            </a:r>
          </a:p>
          <a:p>
            <a:r>
              <a:rPr lang="en-US" sz="2200" dirty="0"/>
              <a:t>some elements transparent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Red </a:t>
            </a:r>
            <a:r>
              <a:rPr lang="en-US" sz="2200" dirty="0"/>
              <a:t>elements reduce strength</a:t>
            </a:r>
          </a:p>
          <a:p>
            <a:r>
              <a:rPr lang="en-US" sz="2200" dirty="0"/>
              <a:t>Let’s turn them off</a:t>
            </a:r>
          </a:p>
        </p:txBody>
      </p:sp>
    </p:spTree>
    <p:extLst>
      <p:ext uri="{BB962C8B-B14F-4D97-AF65-F5344CB8AC3E}">
        <p14:creationId xmlns:p14="http://schemas.microsoft.com/office/powerpoint/2010/main" val="29052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3"/>
    </mc:Choice>
    <mc:Fallback xmlns="">
      <p:transition spd="slow" advTm="582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BBAC249-9364-434C-9251-ED851CCB741C}"/>
              </a:ext>
            </a:extLst>
          </p:cNvPr>
          <p:cNvSpPr txBox="1"/>
          <p:nvPr/>
        </p:nvSpPr>
        <p:spPr>
          <a:xfrm>
            <a:off x="4633676" y="362605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7FF2D-26FC-1541-AD8F-2D1D8885AB7A}"/>
              </a:ext>
            </a:extLst>
          </p:cNvPr>
          <p:cNvSpPr txBox="1"/>
          <p:nvPr/>
        </p:nvSpPr>
        <p:spPr>
          <a:xfrm>
            <a:off x="4897109" y="342377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779AC9-4E0E-BF4E-B813-A4E5A9F761DB}"/>
              </a:ext>
            </a:extLst>
          </p:cNvPr>
          <p:cNvSpPr txBox="1"/>
          <p:nvPr/>
        </p:nvSpPr>
        <p:spPr>
          <a:xfrm>
            <a:off x="4084029" y="296763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5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73B5EFB-E756-2044-983B-567D5E50EA90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C1CE2-43DF-2F4C-AA91-5BDE2AAF37DA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2285639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86FC9-5096-EB4B-A4A9-8AE3F105FA61}"/>
              </a:ext>
            </a:extLst>
          </p:cNvPr>
          <p:cNvCxnSpPr>
            <a:cxnSpLocks/>
          </p:cNvCxnSpPr>
          <p:nvPr/>
        </p:nvCxnSpPr>
        <p:spPr>
          <a:xfrm>
            <a:off x="4674010" y="3652963"/>
            <a:ext cx="295813" cy="5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4ED59-FE3E-6542-BA46-F94B97A16135}"/>
              </a:ext>
            </a:extLst>
          </p:cNvPr>
          <p:cNvCxnSpPr>
            <a:cxnSpLocks/>
          </p:cNvCxnSpPr>
          <p:nvPr/>
        </p:nvCxnSpPr>
        <p:spPr>
          <a:xfrm flipV="1">
            <a:off x="4969823" y="3400714"/>
            <a:ext cx="0" cy="307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D1388B-FCBD-8E4F-A471-D7EF9CA9A5EC}"/>
              </a:ext>
            </a:extLst>
          </p:cNvPr>
          <p:cNvCxnSpPr>
            <a:cxnSpLocks/>
          </p:cNvCxnSpPr>
          <p:nvPr/>
        </p:nvCxnSpPr>
        <p:spPr>
          <a:xfrm flipV="1">
            <a:off x="4335226" y="3074591"/>
            <a:ext cx="179464" cy="278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the Reflection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FC804D33-F4A1-384E-8EB5-F1EC39507545}"/>
              </a:ext>
            </a:extLst>
          </p:cNvPr>
          <p:cNvSpPr/>
          <p:nvPr/>
        </p:nvSpPr>
        <p:spPr>
          <a:xfrm>
            <a:off x="-1661833" y="1900081"/>
            <a:ext cx="7861911" cy="7861911"/>
          </a:xfrm>
          <a:prstGeom prst="arc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6CC509-196D-3D41-B0A4-5DF0D59A31C3}"/>
              </a:ext>
            </a:extLst>
          </p:cNvPr>
          <p:cNvCxnSpPr>
            <a:cxnSpLocks/>
          </p:cNvCxnSpPr>
          <p:nvPr/>
        </p:nvCxnSpPr>
        <p:spPr>
          <a:xfrm flipV="1">
            <a:off x="2294108" y="3137210"/>
            <a:ext cx="2828019" cy="264430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EE5E835-4246-0647-9321-9ED9A400D2A6}"/>
              </a:ext>
            </a:extLst>
          </p:cNvPr>
          <p:cNvSpPr txBox="1"/>
          <p:nvPr/>
        </p:nvSpPr>
        <p:spPr>
          <a:xfrm>
            <a:off x="4694154" y="3147566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938C"/>
                </a:solidFill>
              </a:rPr>
              <a:t>h</a:t>
            </a:r>
            <a:r>
              <a:rPr lang="en-US" sz="1400" baseline="-25000" dirty="0">
                <a:solidFill>
                  <a:srgbClr val="FF938C"/>
                </a:solidFill>
              </a:rPr>
              <a:t>3</a:t>
            </a:r>
            <a:endParaRPr lang="en-US" sz="1400" dirty="0">
              <a:solidFill>
                <a:srgbClr val="FF938C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C55F5-BED8-7549-AA4D-4C328B8553E2}"/>
              </a:ext>
            </a:extLst>
          </p:cNvPr>
          <p:cNvSpPr txBox="1"/>
          <p:nvPr/>
        </p:nvSpPr>
        <p:spPr>
          <a:xfrm>
            <a:off x="4338634" y="335911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938C"/>
                </a:solidFill>
              </a:rPr>
              <a:t>h</a:t>
            </a:r>
            <a:r>
              <a:rPr lang="en-US" sz="1400" baseline="-25000" dirty="0">
                <a:solidFill>
                  <a:srgbClr val="FF938C"/>
                </a:solidFill>
              </a:rPr>
              <a:t>4</a:t>
            </a:r>
            <a:endParaRPr lang="en-US" sz="1400" dirty="0">
              <a:solidFill>
                <a:srgbClr val="FF938C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12B086-CCA6-BA43-BF4F-D4DA6E9ADC72}"/>
              </a:ext>
            </a:extLst>
          </p:cNvPr>
          <p:cNvSpPr txBox="1"/>
          <p:nvPr/>
        </p:nvSpPr>
        <p:spPr>
          <a:xfrm>
            <a:off x="4478060" y="2979530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938C"/>
                </a:solidFill>
              </a:rPr>
              <a:t>h</a:t>
            </a:r>
            <a:r>
              <a:rPr lang="en-US" sz="1400" baseline="-25000" dirty="0">
                <a:solidFill>
                  <a:srgbClr val="FF938C"/>
                </a:solidFill>
              </a:rPr>
              <a:t>6</a:t>
            </a:r>
            <a:endParaRPr lang="en-US" sz="1400" dirty="0">
              <a:solidFill>
                <a:srgbClr val="FF938C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3056F75-7565-2048-86F6-7584D64C323A}"/>
              </a:ext>
            </a:extLst>
          </p:cNvPr>
          <p:cNvCxnSpPr>
            <a:cxnSpLocks/>
          </p:cNvCxnSpPr>
          <p:nvPr/>
        </p:nvCxnSpPr>
        <p:spPr>
          <a:xfrm flipH="1">
            <a:off x="4674010" y="3400716"/>
            <a:ext cx="295813" cy="98162"/>
          </a:xfrm>
          <a:prstGeom prst="straightConnector1">
            <a:avLst/>
          </a:prstGeom>
          <a:ln>
            <a:solidFill>
              <a:srgbClr val="FF0000">
                <a:alpha val="50196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A7C8820-8EDA-874C-ABFA-6DF44893090B}"/>
              </a:ext>
            </a:extLst>
          </p:cNvPr>
          <p:cNvCxnSpPr>
            <a:cxnSpLocks/>
          </p:cNvCxnSpPr>
          <p:nvPr/>
        </p:nvCxnSpPr>
        <p:spPr>
          <a:xfrm flipH="1" flipV="1">
            <a:off x="4335226" y="3344810"/>
            <a:ext cx="358928" cy="150087"/>
          </a:xfrm>
          <a:prstGeom prst="straightConnector1">
            <a:avLst/>
          </a:prstGeom>
          <a:ln>
            <a:solidFill>
              <a:srgbClr val="FF0000">
                <a:alpha val="50196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1A1E1B7-9240-9D47-83C9-09E2719BED53}"/>
              </a:ext>
            </a:extLst>
          </p:cNvPr>
          <p:cNvCxnSpPr>
            <a:cxnSpLocks/>
          </p:cNvCxnSpPr>
          <p:nvPr/>
        </p:nvCxnSpPr>
        <p:spPr>
          <a:xfrm>
            <a:off x="4514690" y="3079479"/>
            <a:ext cx="88961" cy="246630"/>
          </a:xfrm>
          <a:prstGeom prst="straightConnector1">
            <a:avLst/>
          </a:prstGeom>
          <a:ln>
            <a:solidFill>
              <a:srgbClr val="FF0000">
                <a:alpha val="50196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CD175BBB-2023-8D43-B3CB-2954AE2F0A6B}"/>
              </a:ext>
            </a:extLst>
          </p:cNvPr>
          <p:cNvSpPr/>
          <p:nvPr/>
        </p:nvSpPr>
        <p:spPr>
          <a:xfrm>
            <a:off x="-1033228" y="2421229"/>
            <a:ext cx="6683078" cy="6683078"/>
          </a:xfrm>
          <a:prstGeom prst="arc">
            <a:avLst/>
          </a:prstGeom>
          <a:ln w="19050">
            <a:solidFill>
              <a:schemeClr val="tx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05FF20C-0CCF-7D43-9EDE-EA8EB7B9BDE2}"/>
              </a:ext>
            </a:extLst>
          </p:cNvPr>
          <p:cNvCxnSpPr>
            <a:cxnSpLocks/>
          </p:cNvCxnSpPr>
          <p:nvPr/>
        </p:nvCxnSpPr>
        <p:spPr>
          <a:xfrm flipV="1">
            <a:off x="2294108" y="3326109"/>
            <a:ext cx="2309543" cy="2455407"/>
          </a:xfrm>
          <a:prstGeom prst="straightConnector1">
            <a:avLst/>
          </a:prstGeom>
          <a:ln w="28575">
            <a:solidFill>
              <a:schemeClr val="accent1">
                <a:alpha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29DE139-09D1-7C48-AE5E-6B7C70A93448}"/>
              </a:ext>
            </a:extLst>
          </p:cNvPr>
          <p:cNvSpPr txBox="1"/>
          <p:nvPr/>
        </p:nvSpPr>
        <p:spPr>
          <a:xfrm rot="18952016">
            <a:off x="3609431" y="4366385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</a:t>
            </a:r>
            <a:r>
              <a:rPr lang="en-US" sz="2400" baseline="-25000" dirty="0" err="1"/>
              <a:t>z</a:t>
            </a:r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F27750-75BA-EF4A-A14B-446B3D014305}"/>
              </a:ext>
            </a:extLst>
          </p:cNvPr>
          <p:cNvSpPr txBox="1"/>
          <p:nvPr/>
        </p:nvSpPr>
        <p:spPr>
          <a:xfrm rot="18952016">
            <a:off x="3509436" y="4074162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D5B85CD-734F-7042-9EFB-DC258CBDA5A4}"/>
              </a:ext>
            </a:extLst>
          </p:cNvPr>
          <p:cNvSpPr/>
          <p:nvPr/>
        </p:nvSpPr>
        <p:spPr>
          <a:xfrm>
            <a:off x="7869575" y="3344810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457662-2F29-774D-89E2-5F4A27CE1CB9}"/>
              </a:ext>
            </a:extLst>
          </p:cNvPr>
          <p:cNvSpPr/>
          <p:nvPr/>
        </p:nvSpPr>
        <p:spPr>
          <a:xfrm>
            <a:off x="7869575" y="1321079"/>
            <a:ext cx="140283" cy="140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0565AB-E427-F14B-9614-EE0795F08CE4}"/>
              </a:ext>
            </a:extLst>
          </p:cNvPr>
          <p:cNvSpPr txBox="1"/>
          <p:nvPr/>
        </p:nvSpPr>
        <p:spPr>
          <a:xfrm>
            <a:off x="7767970" y="3518096"/>
            <a:ext cx="34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B2922A-199E-A14F-93B3-889A01225003}"/>
              </a:ext>
            </a:extLst>
          </p:cNvPr>
          <p:cNvSpPr txBox="1"/>
          <p:nvPr/>
        </p:nvSpPr>
        <p:spPr>
          <a:xfrm>
            <a:off x="7759218" y="101330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Rx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8556BB-49C4-CA49-B3CE-13EE6D620169}"/>
              </a:ext>
            </a:extLst>
          </p:cNvPr>
          <p:cNvCxnSpPr>
            <a:stCxn id="34" idx="0"/>
            <a:endCxn id="36" idx="4"/>
          </p:cNvCxnSpPr>
          <p:nvPr/>
        </p:nvCxnSpPr>
        <p:spPr>
          <a:xfrm flipV="1">
            <a:off x="7939717" y="1461362"/>
            <a:ext cx="0" cy="188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2F600F9-80D6-004D-8E68-AE2ADABCC49E}"/>
              </a:ext>
            </a:extLst>
          </p:cNvPr>
          <p:cNvSpPr txBox="1"/>
          <p:nvPr/>
        </p:nvSpPr>
        <p:spPr>
          <a:xfrm>
            <a:off x="7596778" y="2246441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r>
              <a:rPr lang="en-US" baseline="-25000" dirty="0" err="1"/>
              <a:t>z</a:t>
            </a:r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DC3A70E-0D07-E34C-B56D-41DFB65C0B5F}"/>
              </a:ext>
            </a:extLst>
          </p:cNvPr>
          <p:cNvCxnSpPr>
            <a:stCxn id="34" idx="6"/>
          </p:cNvCxnSpPr>
          <p:nvPr/>
        </p:nvCxnSpPr>
        <p:spPr>
          <a:xfrm>
            <a:off x="8009858" y="3414952"/>
            <a:ext cx="2310812" cy="73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927662C-88C6-F54C-BC72-94361E2B5BF9}"/>
              </a:ext>
            </a:extLst>
          </p:cNvPr>
          <p:cNvCxnSpPr>
            <a:endCxn id="36" idx="5"/>
          </p:cNvCxnSpPr>
          <p:nvPr/>
        </p:nvCxnSpPr>
        <p:spPr>
          <a:xfrm flipH="1" flipV="1">
            <a:off x="7989314" y="1440818"/>
            <a:ext cx="2331356" cy="270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0835C72-2397-DE46-9BAF-19F94DC51AB3}"/>
              </a:ext>
            </a:extLst>
          </p:cNvPr>
          <p:cNvSpPr txBox="1"/>
          <p:nvPr/>
        </p:nvSpPr>
        <p:spPr>
          <a:xfrm>
            <a:off x="9727813" y="397314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1</a:t>
            </a:r>
            <a:endParaRPr lang="en-US" sz="1400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384EF67-7699-BC40-8D1D-DD5B5BBC5531}"/>
              </a:ext>
            </a:extLst>
          </p:cNvPr>
          <p:cNvCxnSpPr>
            <a:cxnSpLocks/>
          </p:cNvCxnSpPr>
          <p:nvPr/>
        </p:nvCxnSpPr>
        <p:spPr>
          <a:xfrm>
            <a:off x="8015607" y="3423777"/>
            <a:ext cx="2305063" cy="456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FE554D0-E0E0-4143-A99F-37C6C131CD78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7989314" y="1440818"/>
            <a:ext cx="2328900" cy="243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0C8F509-B44F-FF4A-B19B-2DF496728941}"/>
              </a:ext>
            </a:extLst>
          </p:cNvPr>
          <p:cNvSpPr txBox="1"/>
          <p:nvPr/>
        </p:nvSpPr>
        <p:spPr>
          <a:xfrm>
            <a:off x="9653042" y="372331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2</a:t>
            </a:r>
            <a:endParaRPr lang="en-US" sz="1400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AA6C985-DCEC-1749-B7F9-16857BF2C2AA}"/>
              </a:ext>
            </a:extLst>
          </p:cNvPr>
          <p:cNvCxnSpPr>
            <a:cxnSpLocks/>
            <a:stCxn id="34" idx="6"/>
          </p:cNvCxnSpPr>
          <p:nvPr/>
        </p:nvCxnSpPr>
        <p:spPr>
          <a:xfrm>
            <a:off x="8009858" y="3414952"/>
            <a:ext cx="2286014" cy="146364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2D1AD79-35DF-7E4C-93A7-D9D0671CB1E2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7989314" y="1440818"/>
            <a:ext cx="2291647" cy="212049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0647742-8D5B-0F47-B7CF-0E9E1C2F2DD7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8009858" y="3301454"/>
            <a:ext cx="2308356" cy="113498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735902-5DB4-7649-908F-92646A0D4402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7989314" y="1440818"/>
            <a:ext cx="2328900" cy="1846489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8D12554-853B-604F-B355-2A0DBAF89546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8009858" y="3020368"/>
            <a:ext cx="2296231" cy="39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25B7880-9D2E-FB40-9AD5-AF437EA2B375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7989314" y="1440818"/>
            <a:ext cx="2306558" cy="157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C7ADE65-DD76-F348-9B96-F4DAEEE0633D}"/>
              </a:ext>
            </a:extLst>
          </p:cNvPr>
          <p:cNvSpPr txBox="1"/>
          <p:nvPr/>
        </p:nvSpPr>
        <p:spPr>
          <a:xfrm>
            <a:off x="9550031" y="346210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3</a:t>
            </a:r>
            <a:endParaRPr lang="en-US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82C297-5D92-EE4B-98B4-DAD783BAB36F}"/>
              </a:ext>
            </a:extLst>
          </p:cNvPr>
          <p:cNvSpPr txBox="1"/>
          <p:nvPr/>
        </p:nvSpPr>
        <p:spPr>
          <a:xfrm>
            <a:off x="9400888" y="326290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0FC365-04ED-2644-B67F-E9328ABF051A}"/>
              </a:ext>
            </a:extLst>
          </p:cNvPr>
          <p:cNvSpPr txBox="1"/>
          <p:nvPr/>
        </p:nvSpPr>
        <p:spPr>
          <a:xfrm>
            <a:off x="9283017" y="3085909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5</a:t>
            </a:r>
            <a:endParaRPr lang="en-US" sz="1400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33C2667-962F-E642-95A7-D9D73F54ECC9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8009858" y="2707635"/>
            <a:ext cx="2296231" cy="707317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D62FD91-3206-BE4F-AB1D-8307CF1DBBB1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7989314" y="1440818"/>
            <a:ext cx="2328900" cy="1267532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37CB126-A0D3-3F4D-8ED3-CBE978C4F3AA}"/>
              </a:ext>
            </a:extLst>
          </p:cNvPr>
          <p:cNvCxnSpPr>
            <a:cxnSpLocks/>
          </p:cNvCxnSpPr>
          <p:nvPr/>
        </p:nvCxnSpPr>
        <p:spPr>
          <a:xfrm>
            <a:off x="10326933" y="1106560"/>
            <a:ext cx="0" cy="3217027"/>
          </a:xfrm>
          <a:prstGeom prst="line">
            <a:avLst/>
          </a:prstGeom>
          <a:ln w="28575">
            <a:solidFill>
              <a:srgbClr val="00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C13DB46-1319-BD4C-A591-404C60082648}"/>
              </a:ext>
            </a:extLst>
          </p:cNvPr>
          <p:cNvGrpSpPr/>
          <p:nvPr/>
        </p:nvGrpSpPr>
        <p:grpSpPr>
          <a:xfrm>
            <a:off x="10264261" y="1106560"/>
            <a:ext cx="114864" cy="3216160"/>
            <a:chOff x="10264261" y="1106560"/>
            <a:chExt cx="114864" cy="321616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4BC4708-14CA-9246-AE64-2275CB5D8393}"/>
                </a:ext>
              </a:extLst>
            </p:cNvPr>
            <p:cNvCxnSpPr/>
            <p:nvPr/>
          </p:nvCxnSpPr>
          <p:spPr>
            <a:xfrm>
              <a:off x="10270820" y="432272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D4989E6-5BD1-6C43-87E1-1BE50744B58C}"/>
                </a:ext>
              </a:extLst>
            </p:cNvPr>
            <p:cNvCxnSpPr/>
            <p:nvPr/>
          </p:nvCxnSpPr>
          <p:spPr>
            <a:xfrm>
              <a:off x="10266022" y="3723319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581326-5F75-7D49-9B79-E8A5735FAF6D}"/>
                </a:ext>
              </a:extLst>
            </p:cNvPr>
            <p:cNvCxnSpPr/>
            <p:nvPr/>
          </p:nvCxnSpPr>
          <p:spPr>
            <a:xfrm>
              <a:off x="10266022" y="402735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8D62F-3432-AF49-BE98-6EC062586706}"/>
                </a:ext>
              </a:extLst>
            </p:cNvPr>
            <p:cNvCxnSpPr/>
            <p:nvPr/>
          </p:nvCxnSpPr>
          <p:spPr>
            <a:xfrm>
              <a:off x="10266022" y="3437288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631C12C-D9E6-2445-B37A-BED375C93EF9}"/>
                </a:ext>
              </a:extLst>
            </p:cNvPr>
            <p:cNvCxnSpPr/>
            <p:nvPr/>
          </p:nvCxnSpPr>
          <p:spPr>
            <a:xfrm>
              <a:off x="10266022" y="31438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4646A33-3641-0A4C-A744-392AC685167B}"/>
                </a:ext>
              </a:extLst>
            </p:cNvPr>
            <p:cNvCxnSpPr/>
            <p:nvPr/>
          </p:nvCxnSpPr>
          <p:spPr>
            <a:xfrm>
              <a:off x="10274741" y="285628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CAAA11B-41A6-2D4A-A1C4-A2991B3E487C}"/>
                </a:ext>
              </a:extLst>
            </p:cNvPr>
            <p:cNvCxnSpPr/>
            <p:nvPr/>
          </p:nvCxnSpPr>
          <p:spPr>
            <a:xfrm>
              <a:off x="10269059" y="2572996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4DFC2A3-FBF0-124A-BB1C-1AE8FC01211D}"/>
                </a:ext>
              </a:extLst>
            </p:cNvPr>
            <p:cNvCxnSpPr/>
            <p:nvPr/>
          </p:nvCxnSpPr>
          <p:spPr>
            <a:xfrm>
              <a:off x="10264261" y="1973595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181701B-00F7-FE4E-BE54-24C342A62FCA}"/>
                </a:ext>
              </a:extLst>
            </p:cNvPr>
            <p:cNvCxnSpPr/>
            <p:nvPr/>
          </p:nvCxnSpPr>
          <p:spPr>
            <a:xfrm>
              <a:off x="10264261" y="2277631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B7ACC60-3762-4E49-9727-694904C0D5BE}"/>
                </a:ext>
              </a:extLst>
            </p:cNvPr>
            <p:cNvCxnSpPr/>
            <p:nvPr/>
          </p:nvCxnSpPr>
          <p:spPr>
            <a:xfrm>
              <a:off x="10264261" y="1687564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AD86D48-D688-3142-9896-8709C2E7491A}"/>
                </a:ext>
              </a:extLst>
            </p:cNvPr>
            <p:cNvCxnSpPr/>
            <p:nvPr/>
          </p:nvCxnSpPr>
          <p:spPr>
            <a:xfrm>
              <a:off x="10264261" y="1394107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462F35A-E3F7-BB4E-A799-C871C81930B5}"/>
                </a:ext>
              </a:extLst>
            </p:cNvPr>
            <p:cNvCxnSpPr/>
            <p:nvPr/>
          </p:nvCxnSpPr>
          <p:spPr>
            <a:xfrm>
              <a:off x="10272980" y="1106560"/>
              <a:ext cx="1043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CA4B9AE-18F6-DB45-BC22-48E91BEFFB0F}"/>
              </a:ext>
            </a:extLst>
          </p:cNvPr>
          <p:cNvCxnSpPr>
            <a:cxnSpLocks/>
          </p:cNvCxnSpPr>
          <p:nvPr/>
        </p:nvCxnSpPr>
        <p:spPr>
          <a:xfrm>
            <a:off x="10326933" y="3143831"/>
            <a:ext cx="0" cy="577589"/>
          </a:xfrm>
          <a:prstGeom prst="line">
            <a:avLst/>
          </a:prstGeom>
          <a:ln w="28575">
            <a:solidFill>
              <a:srgbClr val="FF938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32EE40A-8904-1A4B-A3B7-5E3B9DE51351}"/>
              </a:ext>
            </a:extLst>
          </p:cNvPr>
          <p:cNvCxnSpPr>
            <a:cxnSpLocks/>
          </p:cNvCxnSpPr>
          <p:nvPr/>
        </p:nvCxnSpPr>
        <p:spPr>
          <a:xfrm>
            <a:off x="10323561" y="2572996"/>
            <a:ext cx="0" cy="278100"/>
          </a:xfrm>
          <a:prstGeom prst="line">
            <a:avLst/>
          </a:prstGeom>
          <a:ln w="28575">
            <a:solidFill>
              <a:srgbClr val="FF938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583F6B18-4F63-A34E-A20C-CA0AAC656A2B}"/>
              </a:ext>
            </a:extLst>
          </p:cNvPr>
          <p:cNvSpPr txBox="1"/>
          <p:nvPr/>
        </p:nvSpPr>
        <p:spPr>
          <a:xfrm>
            <a:off x="9159769" y="2924095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-25000" dirty="0"/>
              <a:t>6</a:t>
            </a:r>
            <a:endParaRPr lang="en-US" sz="14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2FC5FBD-087E-174A-8C03-F25AC2B35F63}"/>
              </a:ext>
            </a:extLst>
          </p:cNvPr>
          <p:cNvSpPr txBox="1"/>
          <p:nvPr/>
        </p:nvSpPr>
        <p:spPr>
          <a:xfrm rot="5400000">
            <a:off x="9283603" y="145171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9BE2C-4AC2-D740-9210-7C50A42FF7BF}"/>
              </a:ext>
            </a:extLst>
          </p:cNvPr>
          <p:cNvSpPr txBox="1"/>
          <p:nvPr/>
        </p:nvSpPr>
        <p:spPr>
          <a:xfrm>
            <a:off x="2518790" y="5874360"/>
            <a:ext cx="495122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By removing destructive interference, </a:t>
            </a:r>
          </a:p>
          <a:p>
            <a:r>
              <a:rPr lang="en-US" sz="2400" dirty="0"/>
              <a:t>we increase signal strength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3082BA-2057-F546-B405-56E7E2196E2A}"/>
              </a:ext>
            </a:extLst>
          </p:cNvPr>
          <p:cNvSpPr txBox="1"/>
          <p:nvPr/>
        </p:nvSpPr>
        <p:spPr>
          <a:xfrm>
            <a:off x="3923628" y="1437132"/>
            <a:ext cx="3623108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err="1"/>
              <a:t>RFocus</a:t>
            </a:r>
            <a:r>
              <a:rPr lang="en-US" sz="2200" dirty="0"/>
              <a:t> allows us to make </a:t>
            </a:r>
          </a:p>
          <a:p>
            <a:r>
              <a:rPr lang="en-US" sz="2200" dirty="0"/>
              <a:t>some elements transparent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Red </a:t>
            </a:r>
            <a:r>
              <a:rPr lang="en-US" sz="2200" dirty="0"/>
              <a:t>elements reduce strength</a:t>
            </a:r>
          </a:p>
          <a:p>
            <a:r>
              <a:rPr lang="en-US" sz="2200" dirty="0"/>
              <a:t>Let’s turn them off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4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"/>
    </mc:Choice>
    <mc:Fallback xmlns="">
      <p:transition spd="slow" advTm="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05234 0.0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5873 0.014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BBAC249-9364-434C-9251-ED851CCB741C}"/>
              </a:ext>
            </a:extLst>
          </p:cNvPr>
          <p:cNvSpPr txBox="1"/>
          <p:nvPr/>
        </p:nvSpPr>
        <p:spPr>
          <a:xfrm>
            <a:off x="4633676" y="362605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7FF2D-26FC-1541-AD8F-2D1D8885AB7A}"/>
              </a:ext>
            </a:extLst>
          </p:cNvPr>
          <p:cNvSpPr txBox="1"/>
          <p:nvPr/>
        </p:nvSpPr>
        <p:spPr>
          <a:xfrm>
            <a:off x="4897109" y="342377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4FBBF8-B92E-8D49-9262-9FFC72D101C2}"/>
              </a:ext>
            </a:extLst>
          </p:cNvPr>
          <p:cNvSpPr txBox="1"/>
          <p:nvPr/>
        </p:nvSpPr>
        <p:spPr>
          <a:xfrm>
            <a:off x="4697329" y="309676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58E2CD-26D2-B040-A7B4-9725D722ABA9}"/>
              </a:ext>
            </a:extLst>
          </p:cNvPr>
          <p:cNvSpPr txBox="1"/>
          <p:nvPr/>
        </p:nvSpPr>
        <p:spPr>
          <a:xfrm>
            <a:off x="4338634" y="335911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779AC9-4E0E-BF4E-B813-A4E5A9F761DB}"/>
              </a:ext>
            </a:extLst>
          </p:cNvPr>
          <p:cNvSpPr txBox="1"/>
          <p:nvPr/>
        </p:nvSpPr>
        <p:spPr>
          <a:xfrm>
            <a:off x="4084029" y="296763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CC206F-8F25-0D49-AEBB-AABD65ABBCD8}"/>
              </a:ext>
            </a:extLst>
          </p:cNvPr>
          <p:cNvSpPr txBox="1"/>
          <p:nvPr/>
        </p:nvSpPr>
        <p:spPr>
          <a:xfrm>
            <a:off x="4478060" y="297953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2285639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86FC9-5096-EB4B-A4A9-8AE3F105FA61}"/>
              </a:ext>
            </a:extLst>
          </p:cNvPr>
          <p:cNvCxnSpPr>
            <a:cxnSpLocks/>
          </p:cNvCxnSpPr>
          <p:nvPr/>
        </p:nvCxnSpPr>
        <p:spPr>
          <a:xfrm>
            <a:off x="4674010" y="3652963"/>
            <a:ext cx="295813" cy="5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4ED59-FE3E-6542-BA46-F94B97A16135}"/>
              </a:ext>
            </a:extLst>
          </p:cNvPr>
          <p:cNvCxnSpPr>
            <a:cxnSpLocks/>
          </p:cNvCxnSpPr>
          <p:nvPr/>
        </p:nvCxnSpPr>
        <p:spPr>
          <a:xfrm flipV="1">
            <a:off x="4969823" y="3400714"/>
            <a:ext cx="0" cy="307427"/>
          </a:xfrm>
          <a:prstGeom prst="straightConnector1">
            <a:avLst/>
          </a:prstGeom>
          <a:ln>
            <a:solidFill>
              <a:schemeClr val="dk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85F50F-41EE-8C40-8ADD-23AB839E7666}"/>
              </a:ext>
            </a:extLst>
          </p:cNvPr>
          <p:cNvCxnSpPr>
            <a:cxnSpLocks/>
          </p:cNvCxnSpPr>
          <p:nvPr/>
        </p:nvCxnSpPr>
        <p:spPr>
          <a:xfrm flipH="1">
            <a:off x="4674010" y="3400716"/>
            <a:ext cx="295813" cy="98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3F1FDD-3669-484F-B4CC-BCC571033BD7}"/>
              </a:ext>
            </a:extLst>
          </p:cNvPr>
          <p:cNvCxnSpPr>
            <a:cxnSpLocks/>
          </p:cNvCxnSpPr>
          <p:nvPr/>
        </p:nvCxnSpPr>
        <p:spPr>
          <a:xfrm flipH="1" flipV="1">
            <a:off x="4335226" y="3344810"/>
            <a:ext cx="358928" cy="150087"/>
          </a:xfrm>
          <a:prstGeom prst="straightConnector1">
            <a:avLst/>
          </a:prstGeom>
          <a:ln>
            <a:solidFill>
              <a:srgbClr val="FF0000">
                <a:alpha val="99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D1388B-FCBD-8E4F-A471-D7EF9CA9A5EC}"/>
              </a:ext>
            </a:extLst>
          </p:cNvPr>
          <p:cNvCxnSpPr>
            <a:cxnSpLocks/>
          </p:cNvCxnSpPr>
          <p:nvPr/>
        </p:nvCxnSpPr>
        <p:spPr>
          <a:xfrm flipV="1">
            <a:off x="4335226" y="3074591"/>
            <a:ext cx="179464" cy="278416"/>
          </a:xfrm>
          <a:prstGeom prst="straightConnector1">
            <a:avLst/>
          </a:prstGeom>
          <a:ln>
            <a:solidFill>
              <a:schemeClr val="dk1">
                <a:alpha val="98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A7D753-2F61-BF4C-8571-27212BD5F038}"/>
              </a:ext>
            </a:extLst>
          </p:cNvPr>
          <p:cNvCxnSpPr>
            <a:cxnSpLocks/>
          </p:cNvCxnSpPr>
          <p:nvPr/>
        </p:nvCxnSpPr>
        <p:spPr>
          <a:xfrm>
            <a:off x="4514690" y="3079479"/>
            <a:ext cx="88961" cy="246630"/>
          </a:xfrm>
          <a:prstGeom prst="straightConnector1">
            <a:avLst/>
          </a:prstGeom>
          <a:ln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antennas should we turn off?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8F7AA-A9B3-0541-8FBE-D5E8C1EA5CDF}"/>
              </a:ext>
            </a:extLst>
          </p:cNvPr>
          <p:cNvSpPr txBox="1"/>
          <p:nvPr/>
        </p:nvSpPr>
        <p:spPr>
          <a:xfrm rot="18952016">
            <a:off x="3416097" y="4224045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r>
              <a:rPr lang="en-US" baseline="-25000" dirty="0" err="1"/>
              <a:t>z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35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4"/>
    </mc:Choice>
    <mc:Fallback xmlns="">
      <p:transition spd="slow" advTm="914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BBAC249-9364-434C-9251-ED851CCB741C}"/>
              </a:ext>
            </a:extLst>
          </p:cNvPr>
          <p:cNvSpPr txBox="1"/>
          <p:nvPr/>
        </p:nvSpPr>
        <p:spPr>
          <a:xfrm>
            <a:off x="4730491" y="361653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7FF2D-26FC-1541-AD8F-2D1D8885AB7A}"/>
              </a:ext>
            </a:extLst>
          </p:cNvPr>
          <p:cNvSpPr txBox="1"/>
          <p:nvPr/>
        </p:nvSpPr>
        <p:spPr>
          <a:xfrm>
            <a:off x="4371970" y="318533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4FBBF8-B92E-8D49-9262-9FFC72D101C2}"/>
              </a:ext>
            </a:extLst>
          </p:cNvPr>
          <p:cNvSpPr txBox="1"/>
          <p:nvPr/>
        </p:nvSpPr>
        <p:spPr>
          <a:xfrm>
            <a:off x="4168368" y="321863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58E2CD-26D2-B040-A7B4-9725D722ABA9}"/>
              </a:ext>
            </a:extLst>
          </p:cNvPr>
          <p:cNvSpPr txBox="1"/>
          <p:nvPr/>
        </p:nvSpPr>
        <p:spPr>
          <a:xfrm>
            <a:off x="4094676" y="347541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779AC9-4E0E-BF4E-B813-A4E5A9F761DB}"/>
              </a:ext>
            </a:extLst>
          </p:cNvPr>
          <p:cNvSpPr txBox="1"/>
          <p:nvPr/>
        </p:nvSpPr>
        <p:spPr>
          <a:xfrm>
            <a:off x="4820263" y="3300545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CC206F-8F25-0D49-AEBB-AABD65ABBCD8}"/>
              </a:ext>
            </a:extLst>
          </p:cNvPr>
          <p:cNvSpPr txBox="1"/>
          <p:nvPr/>
        </p:nvSpPr>
        <p:spPr>
          <a:xfrm>
            <a:off x="4466705" y="3682073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2285639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86FC9-5096-EB4B-A4A9-8AE3F105FA61}"/>
              </a:ext>
            </a:extLst>
          </p:cNvPr>
          <p:cNvCxnSpPr>
            <a:cxnSpLocks/>
          </p:cNvCxnSpPr>
          <p:nvPr/>
        </p:nvCxnSpPr>
        <p:spPr>
          <a:xfrm>
            <a:off x="4674010" y="3652963"/>
            <a:ext cx="295813" cy="5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4ED59-FE3E-6542-BA46-F94B97A16135}"/>
              </a:ext>
            </a:extLst>
          </p:cNvPr>
          <p:cNvCxnSpPr>
            <a:cxnSpLocks/>
          </p:cNvCxnSpPr>
          <p:nvPr/>
        </p:nvCxnSpPr>
        <p:spPr>
          <a:xfrm flipV="1">
            <a:off x="4669567" y="3339298"/>
            <a:ext cx="0" cy="307427"/>
          </a:xfrm>
          <a:prstGeom prst="straightConnector1">
            <a:avLst/>
          </a:prstGeom>
          <a:ln>
            <a:solidFill>
              <a:schemeClr val="dk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85F50F-41EE-8C40-8ADD-23AB839E7666}"/>
              </a:ext>
            </a:extLst>
          </p:cNvPr>
          <p:cNvCxnSpPr>
            <a:cxnSpLocks/>
          </p:cNvCxnSpPr>
          <p:nvPr/>
        </p:nvCxnSpPr>
        <p:spPr>
          <a:xfrm flipH="1">
            <a:off x="4366931" y="3666848"/>
            <a:ext cx="295813" cy="98162"/>
          </a:xfrm>
          <a:prstGeom prst="straightConnector1">
            <a:avLst/>
          </a:prstGeom>
          <a:ln>
            <a:solidFill>
              <a:srgbClr val="FF0000">
                <a:alpha val="99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3F1FDD-3669-484F-B4CC-BCC571033BD7}"/>
              </a:ext>
            </a:extLst>
          </p:cNvPr>
          <p:cNvCxnSpPr>
            <a:cxnSpLocks/>
          </p:cNvCxnSpPr>
          <p:nvPr/>
        </p:nvCxnSpPr>
        <p:spPr>
          <a:xfrm flipH="1" flipV="1">
            <a:off x="4303662" y="3506175"/>
            <a:ext cx="358928" cy="150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D1388B-FCBD-8E4F-A471-D7EF9CA9A5EC}"/>
              </a:ext>
            </a:extLst>
          </p:cNvPr>
          <p:cNvCxnSpPr>
            <a:cxnSpLocks/>
          </p:cNvCxnSpPr>
          <p:nvPr/>
        </p:nvCxnSpPr>
        <p:spPr>
          <a:xfrm flipV="1">
            <a:off x="4668716" y="3365050"/>
            <a:ext cx="179464" cy="278416"/>
          </a:xfrm>
          <a:prstGeom prst="straightConnector1">
            <a:avLst/>
          </a:prstGeom>
          <a:ln>
            <a:solidFill>
              <a:schemeClr val="dk1">
                <a:alpha val="98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A7D753-2F61-BF4C-8571-27212BD5F038}"/>
              </a:ext>
            </a:extLst>
          </p:cNvPr>
          <p:cNvCxnSpPr>
            <a:cxnSpLocks/>
          </p:cNvCxnSpPr>
          <p:nvPr/>
        </p:nvCxnSpPr>
        <p:spPr>
          <a:xfrm>
            <a:off x="4673166" y="3673239"/>
            <a:ext cx="88961" cy="246630"/>
          </a:xfrm>
          <a:prstGeom prst="straightConnector1">
            <a:avLst/>
          </a:prstGeom>
          <a:ln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antennas should we turn off?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8F7AA-A9B3-0541-8FBE-D5E8C1EA5CDF}"/>
              </a:ext>
            </a:extLst>
          </p:cNvPr>
          <p:cNvSpPr txBox="1"/>
          <p:nvPr/>
        </p:nvSpPr>
        <p:spPr>
          <a:xfrm rot="18952016">
            <a:off x="3416097" y="4224045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r>
              <a:rPr lang="en-US" baseline="-25000" dirty="0" err="1"/>
              <a:t>z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F5308D-4DF3-5F47-8273-178144C7E14E}"/>
              </a:ext>
            </a:extLst>
          </p:cNvPr>
          <p:cNvCxnSpPr>
            <a:cxnSpLocks/>
          </p:cNvCxnSpPr>
          <p:nvPr/>
        </p:nvCxnSpPr>
        <p:spPr>
          <a:xfrm rot="5400000" flipV="1">
            <a:off x="3489089" y="2608590"/>
            <a:ext cx="2388371" cy="212855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2996F1A-29E7-C04A-A72A-D1C834ECD384}"/>
              </a:ext>
            </a:extLst>
          </p:cNvPr>
          <p:cNvSpPr/>
          <p:nvPr/>
        </p:nvSpPr>
        <p:spPr>
          <a:xfrm rot="2932995">
            <a:off x="4618878" y="3679117"/>
            <a:ext cx="89781" cy="897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32157-8815-4249-9A95-935C5123A6BB}"/>
              </a:ext>
            </a:extLst>
          </p:cNvPr>
          <p:cNvSpPr txBox="1"/>
          <p:nvPr/>
        </p:nvSpPr>
        <p:spPr>
          <a:xfrm>
            <a:off x="4708951" y="2658647"/>
            <a:ext cx="114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Turn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5FB74-B307-084D-A3A1-5F76F210DE2D}"/>
              </a:ext>
            </a:extLst>
          </p:cNvPr>
          <p:cNvSpPr txBox="1"/>
          <p:nvPr/>
        </p:nvSpPr>
        <p:spPr>
          <a:xfrm>
            <a:off x="3089570" y="3123679"/>
            <a:ext cx="116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Turn 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ABC025-FE19-884E-81C3-3F564738177C}"/>
                  </a:ext>
                </a:extLst>
              </p:cNvPr>
              <p:cNvSpPr txBox="1"/>
              <p:nvPr/>
            </p:nvSpPr>
            <p:spPr>
              <a:xfrm>
                <a:off x="5730919" y="1878517"/>
                <a:ext cx="6461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Rule:</a:t>
                </a:r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makes an acute angle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, turn it on</a:t>
                </a:r>
              </a:p>
              <a:p>
                <a:endParaRPr lang="en-US" sz="2400" b="1" dirty="0"/>
              </a:p>
              <a:p>
                <a:r>
                  <a:rPr lang="en-US" sz="2400" b="1" dirty="0"/>
                  <a:t>Theorem: </a:t>
                </a:r>
                <a:r>
                  <a:rPr lang="en-US" sz="2400" dirty="0"/>
                  <a:t>This is near optimal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ABC025-FE19-884E-81C3-3F5647381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919" y="1878517"/>
                <a:ext cx="6461081" cy="1200329"/>
              </a:xfrm>
              <a:prstGeom prst="rect">
                <a:avLst/>
              </a:prstGeom>
              <a:blipFill>
                <a:blip r:embed="rId4"/>
                <a:stretch>
                  <a:fillRect l="-1373" t="-3158" r="-784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2672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464">
        <p159:morph option="byObject"/>
      </p:transition>
    </mc:Choice>
    <mc:Fallback xmlns="">
      <p:transition spd="slow" advTm="35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9330AE-3FCB-DF41-8CD9-827C73732085}"/>
              </a:ext>
            </a:extLst>
          </p:cNvPr>
          <p:cNvGrpSpPr/>
          <p:nvPr/>
        </p:nvGrpSpPr>
        <p:grpSpPr>
          <a:xfrm>
            <a:off x="4636303" y="3246476"/>
            <a:ext cx="393056" cy="461665"/>
            <a:chOff x="4636303" y="3246476"/>
            <a:chExt cx="393056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BAC249-9364-434C-9251-ED851CCB741C}"/>
                </a:ext>
              </a:extLst>
            </p:cNvPr>
            <p:cNvSpPr txBox="1"/>
            <p:nvPr/>
          </p:nvSpPr>
          <p:spPr>
            <a:xfrm>
              <a:off x="4636303" y="3246476"/>
              <a:ext cx="393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  <a:r>
                <a:rPr lang="en-US" sz="2400" baseline="-25000" dirty="0"/>
                <a:t>i</a:t>
              </a:r>
              <a:endParaRPr lang="en-US" sz="24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2B86FC9-5096-EB4B-A4A9-8AE3F105FA61}"/>
                </a:ext>
              </a:extLst>
            </p:cNvPr>
            <p:cNvCxnSpPr>
              <a:cxnSpLocks/>
            </p:cNvCxnSpPr>
            <p:nvPr/>
          </p:nvCxnSpPr>
          <p:spPr>
            <a:xfrm>
              <a:off x="4674010" y="3652963"/>
              <a:ext cx="295813" cy="55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Strawman 1: Prior Work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3EB2EC-82F0-D74A-9E5A-5AC797FF809E}"/>
              </a:ext>
            </a:extLst>
          </p:cNvPr>
          <p:cNvGrpSpPr/>
          <p:nvPr/>
        </p:nvGrpSpPr>
        <p:grpSpPr>
          <a:xfrm>
            <a:off x="2285639" y="3652962"/>
            <a:ext cx="2388371" cy="2128555"/>
            <a:chOff x="2285639" y="3652962"/>
            <a:chExt cx="2388371" cy="212855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9EA88D1-E788-3244-A0DD-2D6B6B19F5D0}"/>
                </a:ext>
              </a:extLst>
            </p:cNvPr>
            <p:cNvCxnSpPr/>
            <p:nvPr/>
          </p:nvCxnSpPr>
          <p:spPr>
            <a:xfrm flipV="1">
              <a:off x="2285639" y="3652962"/>
              <a:ext cx="2388371" cy="21285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68F7AA-A9B3-0541-8FBE-D5E8C1EA5CDF}"/>
                </a:ext>
              </a:extLst>
            </p:cNvPr>
            <p:cNvSpPr txBox="1"/>
            <p:nvPr/>
          </p:nvSpPr>
          <p:spPr>
            <a:xfrm rot="18952016">
              <a:off x="3296066" y="4116498"/>
              <a:ext cx="428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endParaRPr lang="en-US" sz="2400" dirty="0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826713-9977-3947-A8BA-600D96509151}"/>
              </a:ext>
            </a:extLst>
          </p:cNvPr>
          <p:cNvGrpSpPr/>
          <p:nvPr/>
        </p:nvGrpSpPr>
        <p:grpSpPr>
          <a:xfrm>
            <a:off x="2277171" y="3708141"/>
            <a:ext cx="2692652" cy="2073377"/>
            <a:chOff x="2277171" y="3708141"/>
            <a:chExt cx="2692652" cy="207337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7256CC9-A11A-594A-BDB9-5CF2886D53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7171" y="3708141"/>
              <a:ext cx="2692652" cy="20733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6606C1-93C9-5E4C-B662-977CFFCA63E7}"/>
                </a:ext>
              </a:extLst>
            </p:cNvPr>
            <p:cNvSpPr txBox="1"/>
            <p:nvPr/>
          </p:nvSpPr>
          <p:spPr>
            <a:xfrm rot="19371115">
              <a:off x="3682817" y="4279680"/>
              <a:ext cx="906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r>
                <a:rPr lang="en-US" sz="2400" baseline="-25000" dirty="0"/>
                <a:t> </a:t>
              </a:r>
              <a:r>
                <a:rPr lang="en-US" sz="2400" dirty="0"/>
                <a:t>+ h</a:t>
              </a:r>
              <a:r>
                <a:rPr lang="en-US" sz="2400" baseline="-25000" dirty="0"/>
                <a:t>i</a:t>
              </a:r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/>
              <p:nvPr/>
            </p:nvSpPr>
            <p:spPr>
              <a:xfrm>
                <a:off x="6136182" y="2413081"/>
                <a:ext cx="5346272" cy="1759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Naïve Method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by turning all antennas off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by turning just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antenna on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Challenge: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tiny!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182" y="2413081"/>
                <a:ext cx="5346272" cy="1759264"/>
              </a:xfrm>
              <a:prstGeom prst="rect">
                <a:avLst/>
              </a:prstGeom>
              <a:blipFill>
                <a:blip r:embed="rId4"/>
                <a:stretch>
                  <a:fillRect l="-711" t="-1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/>
              <p:nvPr/>
            </p:nvSpPr>
            <p:spPr>
              <a:xfrm>
                <a:off x="4324339" y="1651101"/>
                <a:ext cx="76794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If we can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, we can find the optimum state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9" y="1651101"/>
                <a:ext cx="7679475" cy="461665"/>
              </a:xfrm>
              <a:prstGeom prst="rect">
                <a:avLst/>
              </a:prstGeom>
              <a:blipFill>
                <a:blip r:embed="rId5"/>
                <a:stretch>
                  <a:fillRect l="-990" t="-5405" r="-330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907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8"/>
    </mc:Choice>
    <mc:Fallback xmlns="">
      <p:transition spd="slow" advTm="3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DC743-BEFB-6446-B4B2-D863DFA4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862" y="0"/>
            <a:ext cx="6864275" cy="6864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6FBC6C-048B-2646-8D7C-EBFB888771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tiny and hard to measure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6FBC6C-048B-2646-8D7C-EBFB888771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5E3C64F5-EEF4-3F46-BF59-1CEA7213B35F}"/>
              </a:ext>
            </a:extLst>
          </p:cNvPr>
          <p:cNvSpPr/>
          <p:nvPr/>
        </p:nvSpPr>
        <p:spPr>
          <a:xfrm>
            <a:off x="9146240" y="3047103"/>
            <a:ext cx="763793" cy="763793"/>
          </a:xfrm>
          <a:custGeom>
            <a:avLst/>
            <a:gdLst>
              <a:gd name="connsiteX0" fmla="*/ 0 w 763793"/>
              <a:gd name="connsiteY0" fmla="*/ 381897 h 763793"/>
              <a:gd name="connsiteX1" fmla="*/ 381897 w 763793"/>
              <a:gd name="connsiteY1" fmla="*/ 0 h 763793"/>
              <a:gd name="connsiteX2" fmla="*/ 763794 w 763793"/>
              <a:gd name="connsiteY2" fmla="*/ 381897 h 763793"/>
              <a:gd name="connsiteX3" fmla="*/ 381897 w 763793"/>
              <a:gd name="connsiteY3" fmla="*/ 763794 h 763793"/>
              <a:gd name="connsiteX4" fmla="*/ 0 w 763793"/>
              <a:gd name="connsiteY4" fmla="*/ 381897 h 76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93" h="763793" extrusionOk="0">
                <a:moveTo>
                  <a:pt x="0" y="381897"/>
                </a:moveTo>
                <a:cubicBezTo>
                  <a:pt x="-11444" y="163922"/>
                  <a:pt x="163900" y="2658"/>
                  <a:pt x="381897" y="0"/>
                </a:cubicBezTo>
                <a:cubicBezTo>
                  <a:pt x="596306" y="735"/>
                  <a:pt x="739492" y="171754"/>
                  <a:pt x="763794" y="381897"/>
                </a:cubicBezTo>
                <a:cubicBezTo>
                  <a:pt x="742655" y="613456"/>
                  <a:pt x="589425" y="782523"/>
                  <a:pt x="381897" y="763794"/>
                </a:cubicBezTo>
                <a:cubicBezTo>
                  <a:pt x="167774" y="762039"/>
                  <a:pt x="9651" y="597424"/>
                  <a:pt x="0" y="381897"/>
                </a:cubicBezTo>
                <a:close/>
              </a:path>
            </a:pathLst>
          </a:custGeom>
          <a:noFill/>
          <a:ln>
            <a:solidFill>
              <a:srgbClr val="FF010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E3C73-C81B-A848-9DF0-15D4CC23EBE2}"/>
              </a:ext>
            </a:extLst>
          </p:cNvPr>
          <p:cNvSpPr txBox="1"/>
          <p:nvPr/>
        </p:nvSpPr>
        <p:spPr>
          <a:xfrm>
            <a:off x="8035962" y="3441564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28106-FF9E-F24A-BB36-C4850A4BE788}"/>
              </a:ext>
            </a:extLst>
          </p:cNvPr>
          <p:cNvSpPr txBox="1"/>
          <p:nvPr/>
        </p:nvSpPr>
        <p:spPr>
          <a:xfrm>
            <a:off x="9528136" y="4065451"/>
            <a:ext cx="167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Tiny reflection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7EC6C3F-5084-0E41-969E-EF2C0E5598C8}"/>
              </a:ext>
            </a:extLst>
          </p:cNvPr>
          <p:cNvSpPr/>
          <p:nvPr/>
        </p:nvSpPr>
        <p:spPr>
          <a:xfrm>
            <a:off x="9907793" y="3496235"/>
            <a:ext cx="355002" cy="602429"/>
          </a:xfrm>
          <a:custGeom>
            <a:avLst/>
            <a:gdLst>
              <a:gd name="connsiteX0" fmla="*/ 0 w 355002"/>
              <a:gd name="connsiteY0" fmla="*/ 0 h 602429"/>
              <a:gd name="connsiteX1" fmla="*/ 290456 w 355002"/>
              <a:gd name="connsiteY1" fmla="*/ 215153 h 602429"/>
              <a:gd name="connsiteX2" fmla="*/ 355002 w 355002"/>
              <a:gd name="connsiteY2" fmla="*/ 602429 h 60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002" h="602429">
                <a:moveTo>
                  <a:pt x="0" y="0"/>
                </a:moveTo>
                <a:cubicBezTo>
                  <a:pt x="115644" y="57374"/>
                  <a:pt x="231289" y="114748"/>
                  <a:pt x="290456" y="215153"/>
                </a:cubicBezTo>
                <a:cubicBezTo>
                  <a:pt x="349623" y="315558"/>
                  <a:pt x="352312" y="458993"/>
                  <a:pt x="355002" y="602429"/>
                </a:cubicBezTo>
              </a:path>
            </a:pathLst>
          </a:custGeom>
          <a:noFill/>
          <a:ln w="19050">
            <a:solidFill>
              <a:srgbClr val="FF010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3"/>
    </mc:Choice>
    <mc:Fallback xmlns="">
      <p:transition spd="slow" advTm="1590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4125-7B74-2346-8165-4C3E0206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207AF6-6DA2-2543-871E-2A400816E4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/>
                  <a:t>Prior work tries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/>
                  <a:t> directly</a:t>
                </a:r>
              </a:p>
              <a:p>
                <a:r>
                  <a:rPr lang="en-US" sz="3600" dirty="0"/>
                  <a:t>This cannot scale to larger distances and larger number of antennas</a:t>
                </a:r>
              </a:p>
              <a:p>
                <a:r>
                  <a:rPr lang="en-US" sz="3600" dirty="0" err="1"/>
                  <a:t>RFocus</a:t>
                </a:r>
                <a:r>
                  <a:rPr lang="en-US" sz="3600" dirty="0"/>
                  <a:t> is the first large-scale prototype to demonstrate the feasibility of such a system</a:t>
                </a:r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207AF6-6DA2-2543-871E-2A400816E4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68" t="-3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C2519E6-07B9-A14E-946E-E64ED18AACA0}"/>
              </a:ext>
            </a:extLst>
          </p:cNvPr>
          <p:cNvSpPr txBox="1"/>
          <p:nvPr/>
        </p:nvSpPr>
        <p:spPr>
          <a:xfrm>
            <a:off x="145300" y="5480903"/>
            <a:ext cx="11901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“Optimally diverse communication channels in disordered </a:t>
            </a:r>
            <a:r>
              <a:rPr lang="en-US" sz="1600" dirty="0" err="1"/>
              <a:t>envi-ronments</a:t>
            </a:r>
            <a:r>
              <a:rPr lang="en-US" sz="1600" dirty="0"/>
              <a:t> with tuned randomness”, P. del </a:t>
            </a:r>
            <a:r>
              <a:rPr lang="en-US" sz="1600" dirty="0" err="1"/>
              <a:t>Hougne</a:t>
            </a:r>
            <a:r>
              <a:rPr lang="en-US" sz="1600" dirty="0"/>
              <a:t>, M. Fink, and G. </a:t>
            </a:r>
            <a:r>
              <a:rPr lang="en-US" sz="1600" dirty="0" err="1"/>
              <a:t>Lerosey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“Shaping complex microwave fields in reverberating media </a:t>
            </a:r>
            <a:r>
              <a:rPr lang="en-US" sz="1600" dirty="0" err="1"/>
              <a:t>withbinary</a:t>
            </a:r>
            <a:r>
              <a:rPr lang="en-US" sz="1600" dirty="0"/>
              <a:t> tunable </a:t>
            </a:r>
            <a:r>
              <a:rPr lang="en-US" sz="1600" dirty="0" err="1"/>
              <a:t>metasurfaces</a:t>
            </a:r>
            <a:r>
              <a:rPr lang="en-US" sz="1600" dirty="0"/>
              <a:t>”, N. </a:t>
            </a:r>
            <a:r>
              <a:rPr lang="en-US" sz="1600" dirty="0" err="1"/>
              <a:t>Kaina</a:t>
            </a:r>
            <a:r>
              <a:rPr lang="en-US" sz="1600" dirty="0"/>
              <a:t>, M. </a:t>
            </a:r>
            <a:r>
              <a:rPr lang="en-US" sz="1600" dirty="0" err="1"/>
              <a:t>Dupré</a:t>
            </a:r>
            <a:r>
              <a:rPr lang="en-US" sz="1600" dirty="0"/>
              <a:t>, G. </a:t>
            </a:r>
            <a:r>
              <a:rPr lang="en-US" sz="1600" dirty="0" err="1"/>
              <a:t>Lerosey</a:t>
            </a:r>
            <a:r>
              <a:rPr lang="en-US" sz="1600" dirty="0"/>
              <a:t>, and M. Fink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“Increasing indoor spectrum sharing capacity using smart reflect-array”, X. Tan, Z. Sun, J. M. </a:t>
            </a:r>
            <a:r>
              <a:rPr lang="en-US" sz="1600" dirty="0" err="1"/>
              <a:t>Jornet</a:t>
            </a:r>
            <a:r>
              <a:rPr lang="en-US" sz="1600" dirty="0"/>
              <a:t>, and D. </a:t>
            </a:r>
            <a:r>
              <a:rPr lang="en-US" sz="1600" dirty="0" err="1"/>
              <a:t>Pados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27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84"/>
    </mc:Choice>
    <mc:Fallback xmlns="">
      <p:transition spd="slow" advTm="34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CF4E81-71BA-DB42-A976-FB16DC3270D8}"/>
              </a:ext>
            </a:extLst>
          </p:cNvPr>
          <p:cNvSpPr/>
          <p:nvPr/>
        </p:nvSpPr>
        <p:spPr>
          <a:xfrm>
            <a:off x="5579423" y="1991295"/>
            <a:ext cx="1033153" cy="43107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Wall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06512-6957-6E49-AA69-B5F3123C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LAIA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A62475F-C4C4-364C-B5A2-FA2C7F083A28}"/>
              </a:ext>
            </a:extLst>
          </p:cNvPr>
          <p:cNvGrpSpPr/>
          <p:nvPr/>
        </p:nvGrpSpPr>
        <p:grpSpPr>
          <a:xfrm>
            <a:off x="1476632" y="3765810"/>
            <a:ext cx="424068" cy="563449"/>
            <a:chOff x="7778338" y="1793175"/>
            <a:chExt cx="424068" cy="56344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ECBEB95-97E5-F646-AB77-F345D92E7B2A}"/>
                </a:ext>
              </a:extLst>
            </p:cNvPr>
            <p:cNvCxnSpPr/>
            <p:nvPr/>
          </p:nvCxnSpPr>
          <p:spPr>
            <a:xfrm>
              <a:off x="7778338" y="1793175"/>
              <a:ext cx="213756" cy="2137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663407F-1758-DD4D-8095-0667CDCB60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2094" y="1793175"/>
              <a:ext cx="210312" cy="2103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F501435-4209-8746-A72C-E1D75EB3A309}"/>
                </a:ext>
              </a:extLst>
            </p:cNvPr>
            <p:cNvCxnSpPr>
              <a:cxnSpLocks/>
            </p:cNvCxnSpPr>
            <p:nvPr/>
          </p:nvCxnSpPr>
          <p:spPr>
            <a:xfrm>
              <a:off x="7992094" y="2003487"/>
              <a:ext cx="0" cy="35313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CDEB80A-B68B-0A44-A959-8FDCBEF7BEE0}"/>
              </a:ext>
            </a:extLst>
          </p:cNvPr>
          <p:cNvSpPr txBox="1"/>
          <p:nvPr/>
        </p:nvSpPr>
        <p:spPr>
          <a:xfrm>
            <a:off x="520654" y="4610983"/>
            <a:ext cx="233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Transmitter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4183B6B-1F22-834B-8CC6-79023D07BE93}"/>
              </a:ext>
            </a:extLst>
          </p:cNvPr>
          <p:cNvGrpSpPr/>
          <p:nvPr/>
        </p:nvGrpSpPr>
        <p:grpSpPr>
          <a:xfrm>
            <a:off x="9657875" y="3765810"/>
            <a:ext cx="424068" cy="563449"/>
            <a:chOff x="7778338" y="1793175"/>
            <a:chExt cx="424068" cy="563449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AE337A9-D935-DC4F-9267-400B44CDB828}"/>
                </a:ext>
              </a:extLst>
            </p:cNvPr>
            <p:cNvCxnSpPr/>
            <p:nvPr/>
          </p:nvCxnSpPr>
          <p:spPr>
            <a:xfrm>
              <a:off x="7778338" y="1793175"/>
              <a:ext cx="213756" cy="2137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9FD55A1-AED5-1B40-B993-09B74EE15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2094" y="1793175"/>
              <a:ext cx="210312" cy="2103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B01D90-0B54-A641-849F-A24CF200C07B}"/>
                </a:ext>
              </a:extLst>
            </p:cNvPr>
            <p:cNvCxnSpPr>
              <a:cxnSpLocks/>
            </p:cNvCxnSpPr>
            <p:nvPr/>
          </p:nvCxnSpPr>
          <p:spPr>
            <a:xfrm>
              <a:off x="7992094" y="2003487"/>
              <a:ext cx="0" cy="35313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9789C1B-61F0-E249-A2F8-DA469A0AEB17}"/>
              </a:ext>
            </a:extLst>
          </p:cNvPr>
          <p:cNvSpPr txBox="1"/>
          <p:nvPr/>
        </p:nvSpPr>
        <p:spPr>
          <a:xfrm>
            <a:off x="8979986" y="4610983"/>
            <a:ext cx="1779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Receiver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3BBF941-D6E2-BC4A-9E4D-8FBA7458A5CD}"/>
              </a:ext>
            </a:extLst>
          </p:cNvPr>
          <p:cNvCxnSpPr/>
          <p:nvPr/>
        </p:nvCxnSpPr>
        <p:spPr>
          <a:xfrm>
            <a:off x="2087880" y="3976122"/>
            <a:ext cx="75699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46F619D-DF45-0740-BDEA-597EC012E1AA}"/>
              </a:ext>
            </a:extLst>
          </p:cNvPr>
          <p:cNvSpPr txBox="1"/>
          <p:nvPr/>
        </p:nvSpPr>
        <p:spPr>
          <a:xfrm>
            <a:off x="3931663" y="3429000"/>
            <a:ext cx="1647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Blocked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8"/>
    </mc:Choice>
    <mc:Fallback xmlns="">
      <p:transition spd="slow" advTm="1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54CD459C-86B5-C444-87AE-46E7F569C6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>
          <a:xfrm>
            <a:off x="-336664" y="-581031"/>
            <a:ext cx="8188228" cy="8188228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D0890A0-568E-B241-B018-7A447596F3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94FAC-051C-DC49-ADA0-C6BF8F6647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 Antenna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A54138-FA01-994C-BBBA-E96D4CFEA4BE}"/>
              </a:ext>
            </a:extLst>
          </p:cNvPr>
          <p:cNvSpPr txBox="1"/>
          <p:nvPr/>
        </p:nvSpPr>
        <p:spPr>
          <a:xfrm>
            <a:off x="3200403" y="-11279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Transmitter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B4A254-388A-1F40-B19E-3955BFE5BD3B}"/>
              </a:ext>
            </a:extLst>
          </p:cNvPr>
          <p:cNvSpPr txBox="1"/>
          <p:nvPr/>
        </p:nvSpPr>
        <p:spPr>
          <a:xfrm>
            <a:off x="5195973" y="5691351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Receiver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E1CCA8-93CA-1045-A931-BFC27F39E079}"/>
              </a:ext>
            </a:extLst>
          </p:cNvPr>
          <p:cNvCxnSpPr/>
          <p:nvPr/>
        </p:nvCxnSpPr>
        <p:spPr>
          <a:xfrm>
            <a:off x="3951890" y="630621"/>
            <a:ext cx="1135117" cy="51395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39AF19C-D4CC-904D-9F94-C235BEF76296}"/>
              </a:ext>
            </a:extLst>
          </p:cNvPr>
          <p:cNvSpPr/>
          <p:nvPr/>
        </p:nvSpPr>
        <p:spPr>
          <a:xfrm>
            <a:off x="5065987" y="5876016"/>
            <a:ext cx="203559" cy="2035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AED095-0E46-D240-A297-F04EAF1C040B}"/>
              </a:ext>
            </a:extLst>
          </p:cNvPr>
          <p:cNvSpPr/>
          <p:nvPr/>
        </p:nvSpPr>
        <p:spPr>
          <a:xfrm>
            <a:off x="3820450" y="331735"/>
            <a:ext cx="203559" cy="2035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0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2"/>
    </mc:Choice>
    <mc:Fallback xmlns="">
      <p:transition spd="slow" advTm="2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CF4E81-71BA-DB42-A976-FB16DC3270D8}"/>
              </a:ext>
            </a:extLst>
          </p:cNvPr>
          <p:cNvSpPr/>
          <p:nvPr/>
        </p:nvSpPr>
        <p:spPr>
          <a:xfrm>
            <a:off x="5579423" y="1991295"/>
            <a:ext cx="1033153" cy="431074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Wall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06512-6957-6E49-AA69-B5F3123C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Work: LAIA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42242D-99F7-984C-A1AD-9FCA22E84CBB}"/>
              </a:ext>
            </a:extLst>
          </p:cNvPr>
          <p:cNvGrpSpPr/>
          <p:nvPr/>
        </p:nvGrpSpPr>
        <p:grpSpPr>
          <a:xfrm>
            <a:off x="4844520" y="2042219"/>
            <a:ext cx="2501236" cy="563449"/>
            <a:chOff x="4844520" y="2042219"/>
            <a:chExt cx="2501236" cy="56344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39D5978-FD4D-4C44-9C7F-96765BB73C32}"/>
                </a:ext>
              </a:extLst>
            </p:cNvPr>
            <p:cNvCxnSpPr>
              <a:cxnSpLocks/>
            </p:cNvCxnSpPr>
            <p:nvPr/>
          </p:nvCxnSpPr>
          <p:spPr>
            <a:xfrm>
              <a:off x="5579423" y="2605665"/>
              <a:ext cx="1033153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855F30-8522-3B4D-9F7D-49619EC616E3}"/>
                </a:ext>
              </a:extLst>
            </p:cNvPr>
            <p:cNvGrpSpPr/>
            <p:nvPr/>
          </p:nvGrpSpPr>
          <p:grpSpPr>
            <a:xfrm>
              <a:off x="4844520" y="2042219"/>
              <a:ext cx="424068" cy="563449"/>
              <a:chOff x="7778338" y="1793175"/>
              <a:chExt cx="424068" cy="56344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C7B8C6CA-6EAB-2646-B279-049A257541D5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27E25C5-CF23-4E40-9007-29980C9BBF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ED3D23A-EF3D-734A-A238-E422094E79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7724E9-99F8-5944-B9A7-6443187B387E}"/>
                </a:ext>
              </a:extLst>
            </p:cNvPr>
            <p:cNvGrpSpPr/>
            <p:nvPr/>
          </p:nvGrpSpPr>
          <p:grpSpPr>
            <a:xfrm>
              <a:off x="6921688" y="2042219"/>
              <a:ext cx="424068" cy="563449"/>
              <a:chOff x="7778338" y="1793175"/>
              <a:chExt cx="424068" cy="56344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C481E52-624E-4343-87C8-89E434D65CD1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9B7CF96-2A9B-8940-9227-40E1B83C8E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7DAAA38-2EDE-3A40-B1A6-2881AFBC25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DCA524-2DF0-2C4B-956F-E7F54FA7C1F2}"/>
                </a:ext>
              </a:extLst>
            </p:cNvPr>
            <p:cNvCxnSpPr>
              <a:cxnSpLocks/>
            </p:cNvCxnSpPr>
            <p:nvPr/>
          </p:nvCxnSpPr>
          <p:spPr>
            <a:xfrm>
              <a:off x="5043973" y="2605668"/>
              <a:ext cx="21040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96FFA0-B8AB-C142-AD80-D279874075EA}"/>
              </a:ext>
            </a:extLst>
          </p:cNvPr>
          <p:cNvGrpSpPr/>
          <p:nvPr/>
        </p:nvGrpSpPr>
        <p:grpSpPr>
          <a:xfrm>
            <a:off x="4845381" y="3065021"/>
            <a:ext cx="2501236" cy="563449"/>
            <a:chOff x="4844520" y="2042219"/>
            <a:chExt cx="2501236" cy="56344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DC9F30-88BA-DC4A-9672-E8315AF723FD}"/>
                </a:ext>
              </a:extLst>
            </p:cNvPr>
            <p:cNvCxnSpPr>
              <a:cxnSpLocks/>
            </p:cNvCxnSpPr>
            <p:nvPr/>
          </p:nvCxnSpPr>
          <p:spPr>
            <a:xfrm>
              <a:off x="5579423" y="2605665"/>
              <a:ext cx="1033153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5D29EE-6003-C848-A352-3ADA7619087A}"/>
                </a:ext>
              </a:extLst>
            </p:cNvPr>
            <p:cNvGrpSpPr/>
            <p:nvPr/>
          </p:nvGrpSpPr>
          <p:grpSpPr>
            <a:xfrm>
              <a:off x="4844520" y="2042219"/>
              <a:ext cx="424068" cy="563449"/>
              <a:chOff x="7778338" y="1793175"/>
              <a:chExt cx="424068" cy="56344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8F2371E-5476-9640-B065-A8C83845B803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CED2FFD-21DF-9C48-8C68-3460620043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18EA56D-6FDA-354F-89B6-DA41675BDB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DE60ED9-4E47-AB4B-92A5-726EBB374A29}"/>
                </a:ext>
              </a:extLst>
            </p:cNvPr>
            <p:cNvGrpSpPr/>
            <p:nvPr/>
          </p:nvGrpSpPr>
          <p:grpSpPr>
            <a:xfrm>
              <a:off x="6921688" y="2042219"/>
              <a:ext cx="424068" cy="563449"/>
              <a:chOff x="7778338" y="1793175"/>
              <a:chExt cx="424068" cy="563449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D63E166-2DFF-EF46-B397-4ED0F3790D04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9E40F3B-9A4C-8E4D-BFA5-EFF3A08477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52C5F6B-9612-0547-92E4-EF1D6B9E1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2B57DCD-38E1-EE48-BA4C-2D0108A6BDC0}"/>
                </a:ext>
              </a:extLst>
            </p:cNvPr>
            <p:cNvCxnSpPr>
              <a:cxnSpLocks/>
            </p:cNvCxnSpPr>
            <p:nvPr/>
          </p:nvCxnSpPr>
          <p:spPr>
            <a:xfrm>
              <a:off x="5043973" y="2605668"/>
              <a:ext cx="21040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6CF9CF-228D-2E44-847A-D1517DC25000}"/>
              </a:ext>
            </a:extLst>
          </p:cNvPr>
          <p:cNvGrpSpPr/>
          <p:nvPr/>
        </p:nvGrpSpPr>
        <p:grpSpPr>
          <a:xfrm>
            <a:off x="4845381" y="4224103"/>
            <a:ext cx="2501236" cy="563449"/>
            <a:chOff x="4844520" y="2042219"/>
            <a:chExt cx="2501236" cy="563449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D3C7F8-82D5-704E-A1D0-2FD477676184}"/>
                </a:ext>
              </a:extLst>
            </p:cNvPr>
            <p:cNvCxnSpPr>
              <a:cxnSpLocks/>
            </p:cNvCxnSpPr>
            <p:nvPr/>
          </p:nvCxnSpPr>
          <p:spPr>
            <a:xfrm>
              <a:off x="5579423" y="2605665"/>
              <a:ext cx="1033153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61E5151-54CE-DB40-821E-018B0C41D894}"/>
                </a:ext>
              </a:extLst>
            </p:cNvPr>
            <p:cNvGrpSpPr/>
            <p:nvPr/>
          </p:nvGrpSpPr>
          <p:grpSpPr>
            <a:xfrm>
              <a:off x="4844520" y="2042219"/>
              <a:ext cx="424068" cy="563449"/>
              <a:chOff x="7778338" y="1793175"/>
              <a:chExt cx="424068" cy="56344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0A10312-52A3-1842-93A0-0844D0D780A9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88C53A1-33A2-654F-B646-64418DF712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87A3635-A4C1-4446-B1CF-AC3EDD5224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6035E45-FAAB-7242-B42B-021327B98429}"/>
                </a:ext>
              </a:extLst>
            </p:cNvPr>
            <p:cNvGrpSpPr/>
            <p:nvPr/>
          </p:nvGrpSpPr>
          <p:grpSpPr>
            <a:xfrm>
              <a:off x="6921688" y="2042219"/>
              <a:ext cx="424068" cy="563449"/>
              <a:chOff x="7778338" y="1793175"/>
              <a:chExt cx="424068" cy="56344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DB5D399-60B9-2042-872F-34B54A563747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959D923-EF03-7E4A-AA56-115691FB40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5B3C74F-E882-344D-9C9B-260C2226F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206C27-EF65-C146-B53D-A66BD0C3067C}"/>
                </a:ext>
              </a:extLst>
            </p:cNvPr>
            <p:cNvCxnSpPr>
              <a:cxnSpLocks/>
            </p:cNvCxnSpPr>
            <p:nvPr/>
          </p:nvCxnSpPr>
          <p:spPr>
            <a:xfrm>
              <a:off x="5043973" y="2605668"/>
              <a:ext cx="21040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788F86-6AB6-0343-874B-CAC04E16B6A1}"/>
              </a:ext>
            </a:extLst>
          </p:cNvPr>
          <p:cNvGrpSpPr/>
          <p:nvPr/>
        </p:nvGrpSpPr>
        <p:grpSpPr>
          <a:xfrm>
            <a:off x="4848573" y="5311768"/>
            <a:ext cx="2501236" cy="563449"/>
            <a:chOff x="4844520" y="2042219"/>
            <a:chExt cx="2501236" cy="56344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265DF46-C348-614A-A1AC-41C2F129F4CC}"/>
                </a:ext>
              </a:extLst>
            </p:cNvPr>
            <p:cNvCxnSpPr>
              <a:cxnSpLocks/>
            </p:cNvCxnSpPr>
            <p:nvPr/>
          </p:nvCxnSpPr>
          <p:spPr>
            <a:xfrm>
              <a:off x="5579423" y="2605665"/>
              <a:ext cx="1033153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27F205A-1183-5845-9D1B-0E71B3B72585}"/>
                </a:ext>
              </a:extLst>
            </p:cNvPr>
            <p:cNvGrpSpPr/>
            <p:nvPr/>
          </p:nvGrpSpPr>
          <p:grpSpPr>
            <a:xfrm>
              <a:off x="4844520" y="2042219"/>
              <a:ext cx="424068" cy="563449"/>
              <a:chOff x="7778338" y="1793175"/>
              <a:chExt cx="424068" cy="56344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0825131-7BF9-E449-A395-001E62479676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4571D8B-1E65-624E-8AEA-F26407C71E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A1211BA-D91F-B54A-899D-A76A256537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8C99D8-6E7B-EF4B-9E6C-0568E9C0BD93}"/>
                </a:ext>
              </a:extLst>
            </p:cNvPr>
            <p:cNvGrpSpPr/>
            <p:nvPr/>
          </p:nvGrpSpPr>
          <p:grpSpPr>
            <a:xfrm>
              <a:off x="6921688" y="2042219"/>
              <a:ext cx="424068" cy="563449"/>
              <a:chOff x="7778338" y="1793175"/>
              <a:chExt cx="424068" cy="56344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453103B-4B5F-9541-A28F-C9BE5D407406}"/>
                  </a:ext>
                </a:extLst>
              </p:cNvPr>
              <p:cNvCxnSpPr/>
              <p:nvPr/>
            </p:nvCxnSpPr>
            <p:spPr>
              <a:xfrm>
                <a:off x="7778338" y="1793175"/>
                <a:ext cx="213756" cy="21375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9F99964-2D3A-4B4C-8214-E5F32DEB8B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2094" y="1793175"/>
                <a:ext cx="210312" cy="210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CB0F036-6298-3942-A5EC-DFE1329BA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094" y="2003487"/>
                <a:ext cx="0" cy="353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693CF34-FDDE-EE46-8D6A-558DAE4044A8}"/>
                </a:ext>
              </a:extLst>
            </p:cNvPr>
            <p:cNvCxnSpPr>
              <a:cxnSpLocks/>
            </p:cNvCxnSpPr>
            <p:nvPr/>
          </p:nvCxnSpPr>
          <p:spPr>
            <a:xfrm>
              <a:off x="5043973" y="2605668"/>
              <a:ext cx="21040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A62475F-C4C4-364C-B5A2-FA2C7F083A28}"/>
              </a:ext>
            </a:extLst>
          </p:cNvPr>
          <p:cNvGrpSpPr/>
          <p:nvPr/>
        </p:nvGrpSpPr>
        <p:grpSpPr>
          <a:xfrm>
            <a:off x="1476632" y="3765810"/>
            <a:ext cx="424068" cy="563449"/>
            <a:chOff x="7778338" y="1793175"/>
            <a:chExt cx="424068" cy="56344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ECBEB95-97E5-F646-AB77-F345D92E7B2A}"/>
                </a:ext>
              </a:extLst>
            </p:cNvPr>
            <p:cNvCxnSpPr/>
            <p:nvPr/>
          </p:nvCxnSpPr>
          <p:spPr>
            <a:xfrm>
              <a:off x="7778338" y="1793175"/>
              <a:ext cx="213756" cy="2137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663407F-1758-DD4D-8095-0667CDCB60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2094" y="1793175"/>
              <a:ext cx="210312" cy="2103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F501435-4209-8746-A72C-E1D75EB3A309}"/>
                </a:ext>
              </a:extLst>
            </p:cNvPr>
            <p:cNvCxnSpPr>
              <a:cxnSpLocks/>
            </p:cNvCxnSpPr>
            <p:nvPr/>
          </p:nvCxnSpPr>
          <p:spPr>
            <a:xfrm>
              <a:off x="7992094" y="2003487"/>
              <a:ext cx="0" cy="35313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CDEB80A-B68B-0A44-A959-8FDCBEF7BEE0}"/>
              </a:ext>
            </a:extLst>
          </p:cNvPr>
          <p:cNvSpPr txBox="1"/>
          <p:nvPr/>
        </p:nvSpPr>
        <p:spPr>
          <a:xfrm>
            <a:off x="520654" y="4610983"/>
            <a:ext cx="233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Transmitter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4183B6B-1F22-834B-8CC6-79023D07BE93}"/>
              </a:ext>
            </a:extLst>
          </p:cNvPr>
          <p:cNvGrpSpPr/>
          <p:nvPr/>
        </p:nvGrpSpPr>
        <p:grpSpPr>
          <a:xfrm>
            <a:off x="9657875" y="3765810"/>
            <a:ext cx="424068" cy="563449"/>
            <a:chOff x="7778338" y="1793175"/>
            <a:chExt cx="424068" cy="563449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AE337A9-D935-DC4F-9267-400B44CDB828}"/>
                </a:ext>
              </a:extLst>
            </p:cNvPr>
            <p:cNvCxnSpPr/>
            <p:nvPr/>
          </p:nvCxnSpPr>
          <p:spPr>
            <a:xfrm>
              <a:off x="7778338" y="1793175"/>
              <a:ext cx="213756" cy="21375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9FD55A1-AED5-1B40-B993-09B74EE15A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2094" y="1793175"/>
              <a:ext cx="210312" cy="2103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B01D90-0B54-A641-849F-A24CF200C07B}"/>
                </a:ext>
              </a:extLst>
            </p:cNvPr>
            <p:cNvCxnSpPr>
              <a:cxnSpLocks/>
            </p:cNvCxnSpPr>
            <p:nvPr/>
          </p:nvCxnSpPr>
          <p:spPr>
            <a:xfrm>
              <a:off x="7992094" y="2003487"/>
              <a:ext cx="0" cy="35313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9789C1B-61F0-E249-A2F8-DA469A0AEB17}"/>
              </a:ext>
            </a:extLst>
          </p:cNvPr>
          <p:cNvSpPr txBox="1"/>
          <p:nvPr/>
        </p:nvSpPr>
        <p:spPr>
          <a:xfrm>
            <a:off x="8979986" y="4610983"/>
            <a:ext cx="1779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Receiver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7490291-6C81-7448-BB63-E8A00EB2D320}"/>
              </a:ext>
            </a:extLst>
          </p:cNvPr>
          <p:cNvCxnSpPr>
            <a:cxnSpLocks/>
          </p:cNvCxnSpPr>
          <p:nvPr/>
        </p:nvCxnSpPr>
        <p:spPr>
          <a:xfrm flipV="1">
            <a:off x="2087880" y="2252531"/>
            <a:ext cx="2756640" cy="1723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CF17F41-D395-BE4F-92FD-0FD98F2C697B}"/>
              </a:ext>
            </a:extLst>
          </p:cNvPr>
          <p:cNvCxnSpPr>
            <a:cxnSpLocks/>
          </p:cNvCxnSpPr>
          <p:nvPr/>
        </p:nvCxnSpPr>
        <p:spPr>
          <a:xfrm flipV="1">
            <a:off x="2102183" y="3312233"/>
            <a:ext cx="2730617" cy="6794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B56FCDE-3040-414C-9BD6-20E0558B7001}"/>
              </a:ext>
            </a:extLst>
          </p:cNvPr>
          <p:cNvCxnSpPr>
            <a:cxnSpLocks/>
          </p:cNvCxnSpPr>
          <p:nvPr/>
        </p:nvCxnSpPr>
        <p:spPr>
          <a:xfrm>
            <a:off x="2102183" y="3991681"/>
            <a:ext cx="2629486" cy="603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68CD1C-555E-5449-AF3C-457BD1A3A338}"/>
              </a:ext>
            </a:extLst>
          </p:cNvPr>
          <p:cNvCxnSpPr>
            <a:cxnSpLocks/>
          </p:cNvCxnSpPr>
          <p:nvPr/>
        </p:nvCxnSpPr>
        <p:spPr>
          <a:xfrm>
            <a:off x="2116486" y="3991681"/>
            <a:ext cx="2664078" cy="17069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A3A1645-04BF-604C-B337-07EF5AC894A2}"/>
              </a:ext>
            </a:extLst>
          </p:cNvPr>
          <p:cNvCxnSpPr>
            <a:cxnSpLocks/>
          </p:cNvCxnSpPr>
          <p:nvPr/>
        </p:nvCxnSpPr>
        <p:spPr>
          <a:xfrm>
            <a:off x="7312709" y="2255028"/>
            <a:ext cx="2212291" cy="15364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CF36C06-75D5-DF45-953C-B746CA0FF73E}"/>
              </a:ext>
            </a:extLst>
          </p:cNvPr>
          <p:cNvCxnSpPr>
            <a:cxnSpLocks/>
          </p:cNvCxnSpPr>
          <p:nvPr/>
        </p:nvCxnSpPr>
        <p:spPr>
          <a:xfrm>
            <a:off x="7345756" y="3338966"/>
            <a:ext cx="2002146" cy="5817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952F160-9CA5-664E-AF4E-63990DB0FD27}"/>
              </a:ext>
            </a:extLst>
          </p:cNvPr>
          <p:cNvCxnSpPr>
            <a:cxnSpLocks/>
          </p:cNvCxnSpPr>
          <p:nvPr/>
        </p:nvCxnSpPr>
        <p:spPr>
          <a:xfrm flipV="1">
            <a:off x="7344465" y="4094831"/>
            <a:ext cx="2003437" cy="500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5D3A072-A7AB-F046-9127-01428F201E82}"/>
              </a:ext>
            </a:extLst>
          </p:cNvPr>
          <p:cNvCxnSpPr>
            <a:cxnSpLocks/>
          </p:cNvCxnSpPr>
          <p:nvPr/>
        </p:nvCxnSpPr>
        <p:spPr>
          <a:xfrm flipV="1">
            <a:off x="7359199" y="4247231"/>
            <a:ext cx="2141103" cy="14514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AFEE8F2-4C1F-1242-BC4C-96F862E932A6}"/>
                  </a:ext>
                </a:extLst>
              </p:cNvPr>
              <p:cNvSpPr txBox="1"/>
              <p:nvPr/>
            </p:nvSpPr>
            <p:spPr>
              <a:xfrm>
                <a:off x="1203567" y="3032896"/>
                <a:ext cx="10150233" cy="23083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600" dirty="0"/>
              </a:p>
              <a:p>
                <a:pPr algn="ctr"/>
                <a:r>
                  <a:rPr lang="en-US" sz="3600" dirty="0"/>
                  <a:t>Since the direct path is blocked, but the paths through the elements are not, it is easy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3600" dirty="0"/>
              </a:p>
              <a:p>
                <a:pPr algn="ctr"/>
                <a:endParaRPr lang="en-US" sz="36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AFEE8F2-4C1F-1242-BC4C-96F862E93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567" y="3032896"/>
                <a:ext cx="10150233" cy="2308324"/>
              </a:xfrm>
              <a:prstGeom prst="rect">
                <a:avLst/>
              </a:prstGeom>
              <a:blipFill>
                <a:blip r:embed="rId3"/>
                <a:stretch>
                  <a:fillRect l="-17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4A6514A8-90C2-6F43-A53D-019CC9063297}"/>
              </a:ext>
            </a:extLst>
          </p:cNvPr>
          <p:cNvSpPr txBox="1"/>
          <p:nvPr/>
        </p:nvSpPr>
        <p:spPr>
          <a:xfrm>
            <a:off x="6434861" y="1097025"/>
            <a:ext cx="5826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Only works for endpoints blocked by this wall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45BC1995-1D88-454D-8B92-BA1B1ACC0305}"/>
              </a:ext>
            </a:extLst>
          </p:cNvPr>
          <p:cNvSpPr/>
          <p:nvPr/>
        </p:nvSpPr>
        <p:spPr>
          <a:xfrm flipH="1" flipV="1">
            <a:off x="6612576" y="1455422"/>
            <a:ext cx="1238568" cy="561740"/>
          </a:xfrm>
          <a:custGeom>
            <a:avLst/>
            <a:gdLst>
              <a:gd name="connsiteX0" fmla="*/ 960699 w 960699"/>
              <a:gd name="connsiteY0" fmla="*/ 23953 h 533239"/>
              <a:gd name="connsiteX1" fmla="*/ 208345 w 960699"/>
              <a:gd name="connsiteY1" fmla="*/ 58677 h 533239"/>
              <a:gd name="connsiteX2" fmla="*/ 0 w 960699"/>
              <a:gd name="connsiteY2" fmla="*/ 533239 h 53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0699" h="533239">
                <a:moveTo>
                  <a:pt x="960699" y="23953"/>
                </a:moveTo>
                <a:cubicBezTo>
                  <a:pt x="664580" y="-1126"/>
                  <a:pt x="368461" y="-26204"/>
                  <a:pt x="208345" y="58677"/>
                </a:cubicBezTo>
                <a:cubicBezTo>
                  <a:pt x="48229" y="143558"/>
                  <a:pt x="24114" y="338398"/>
                  <a:pt x="0" y="53323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3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78"/>
    </mc:Choice>
    <mc:Fallback xmlns="">
      <p:transition spd="slow" advTm="4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7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00BDB8-F47B-EA4D-A035-132080AF38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Key Ideas: to measure tiny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00BDB8-F47B-EA4D-A035-132080AF38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6BD9E-E0AE-E24B-A1BF-AE03DF450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Boosting: </a:t>
                </a:r>
                <a:r>
                  <a:rPr lang="en-US" dirty="0"/>
                  <a:t>Instead of measuring the effect of one antenna, turn on a random subset of antennas and measure the effect</a:t>
                </a:r>
              </a:p>
              <a:p>
                <a:pPr lvl="1"/>
                <a:r>
                  <a:rPr lang="en-US" dirty="0"/>
                  <a:t>This effect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times bigger (here,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3200×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b="1" dirty="0"/>
                  <a:t>Signal Strength:</a:t>
                </a:r>
                <a:r>
                  <a:rPr lang="en-US" dirty="0"/>
                  <a:t> The effect is still small. Measuring its phase is hard due to clock jitter and CFO drift. Rely only on signal strength (RSSI) instead.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16BD9E-E0AE-E24B-A1BF-AE03DF450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839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57"/>
    </mc:Choice>
    <mc:Fallback xmlns="">
      <p:transition spd="slow" advTm="4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Strawman 2: Boosting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/>
              <p:nvPr/>
            </p:nvSpPr>
            <p:spPr>
              <a:xfrm>
                <a:off x="7525151" y="2413081"/>
                <a:ext cx="4504631" cy="2031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Boost the Signal: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for many random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Solve for linear equations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Challenge: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still small!</a:t>
                </a:r>
              </a:p>
              <a:p>
                <a:r>
                  <a:rPr lang="en-US" dirty="0"/>
                  <a:t>Esp. phase change is small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151" y="2413081"/>
                <a:ext cx="4504631" cy="2031838"/>
              </a:xfrm>
              <a:prstGeom prst="rect">
                <a:avLst/>
              </a:prstGeom>
              <a:blipFill>
                <a:blip r:embed="rId4"/>
                <a:stretch>
                  <a:fillRect l="-1127" t="-1242" b="-1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AC5DC18-E833-AB40-8A65-545574573CBC}"/>
              </a:ext>
            </a:extLst>
          </p:cNvPr>
          <p:cNvCxnSpPr>
            <a:cxnSpLocks/>
          </p:cNvCxnSpPr>
          <p:nvPr/>
        </p:nvCxnSpPr>
        <p:spPr>
          <a:xfrm flipV="1">
            <a:off x="2285639" y="2936900"/>
            <a:ext cx="1861385" cy="2844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BEC6E1-BBF3-604D-8FF2-2C58484D53AB}"/>
              </a:ext>
            </a:extLst>
          </p:cNvPr>
          <p:cNvGrpSpPr/>
          <p:nvPr/>
        </p:nvGrpSpPr>
        <p:grpSpPr>
          <a:xfrm>
            <a:off x="3988047" y="2967732"/>
            <a:ext cx="1895391" cy="1319001"/>
            <a:chOff x="3883437" y="3162177"/>
            <a:chExt cx="1895391" cy="131900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D9625F3-059A-0146-AF3F-83D1994895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8333" y="3162177"/>
              <a:ext cx="160629" cy="1319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/>
                <p:nvPr/>
              </p:nvSpPr>
              <p:spPr>
                <a:xfrm>
                  <a:off x="3883437" y="3795441"/>
                  <a:ext cx="1895391" cy="4619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3437" y="3795441"/>
                  <a:ext cx="1895391" cy="461921"/>
                </a:xfrm>
                <a:prstGeom prst="rect">
                  <a:avLst/>
                </a:prstGeom>
                <a:blipFill>
                  <a:blip r:embed="rId5"/>
                  <a:stretch>
                    <a:fillRect l="-667" t="-124324" b="-1918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/>
              <p:nvPr/>
            </p:nvSpPr>
            <p:spPr>
              <a:xfrm rot="18204877">
                <a:off x="2400002" y="3874210"/>
                <a:ext cx="12965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04877">
                <a:off x="2400002" y="3874210"/>
                <a:ext cx="129650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>
            <a:cxnSpLocks/>
          </p:cNvCxnSpPr>
          <p:nvPr/>
        </p:nvCxnSpPr>
        <p:spPr>
          <a:xfrm flipV="1">
            <a:off x="2285639" y="4267200"/>
            <a:ext cx="1716467" cy="1514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F8F974-8BA5-DA41-83E5-A06E68CB5A4C}"/>
                  </a:ext>
                </a:extLst>
              </p:cNvPr>
              <p:cNvSpPr txBox="1"/>
              <p:nvPr/>
            </p:nvSpPr>
            <p:spPr>
              <a:xfrm rot="18782430">
                <a:off x="3152354" y="4338654"/>
                <a:ext cx="5709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F8F974-8BA5-DA41-83E5-A06E68CB5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82430">
                <a:off x="3152354" y="4338654"/>
                <a:ext cx="57092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613F4D-B69D-954C-8825-70233902BBB7}"/>
              </a:ext>
            </a:extLst>
          </p:cNvPr>
          <p:cNvGrpSpPr/>
          <p:nvPr/>
        </p:nvGrpSpPr>
        <p:grpSpPr>
          <a:xfrm>
            <a:off x="2000828" y="5123347"/>
            <a:ext cx="3400306" cy="984315"/>
            <a:chOff x="2000828" y="5123347"/>
            <a:chExt cx="3400306" cy="98431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17E2B4-BAAE-124F-ABB5-89A1F3C8B69C}"/>
                </a:ext>
              </a:extLst>
            </p:cNvPr>
            <p:cNvGrpSpPr/>
            <p:nvPr/>
          </p:nvGrpSpPr>
          <p:grpSpPr>
            <a:xfrm>
              <a:off x="2000828" y="5123347"/>
              <a:ext cx="2245913" cy="984315"/>
              <a:chOff x="2000828" y="5123347"/>
              <a:chExt cx="2245913" cy="9843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/>
                  <p:nvPr/>
                </p:nvSpPr>
                <p:spPr>
                  <a:xfrm>
                    <a:off x="2642584" y="5123347"/>
                    <a:ext cx="1604157" cy="6710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2584" y="5123347"/>
                    <a:ext cx="1604157" cy="67108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23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039B7EB8-88CF-5545-AE5B-2F5AE6FC918C}"/>
                  </a:ext>
                </a:extLst>
              </p:cNvPr>
              <p:cNvSpPr/>
              <p:nvPr/>
            </p:nvSpPr>
            <p:spPr>
              <a:xfrm rot="1910719">
                <a:off x="2000828" y="5193262"/>
                <a:ext cx="914400" cy="914400"/>
              </a:xfrm>
              <a:prstGeom prst="arc">
                <a:avLst>
                  <a:gd name="adj1" fmla="val 15767011"/>
                  <a:gd name="adj2" fmla="val 17122577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2B68D7-F13F-5E43-85AA-E2A0F8C44841}"/>
                </a:ext>
              </a:extLst>
            </p:cNvPr>
            <p:cNvSpPr txBox="1"/>
            <p:nvPr/>
          </p:nvSpPr>
          <p:spPr>
            <a:xfrm>
              <a:off x="4562443" y="5228054"/>
              <a:ext cx="838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small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D87C73D-D1B1-B943-83FC-0EF7384E200F}"/>
                </a:ext>
              </a:extLst>
            </p:cNvPr>
            <p:cNvCxnSpPr>
              <a:stCxn id="33" idx="3"/>
              <a:endCxn id="34" idx="1"/>
            </p:cNvCxnSpPr>
            <p:nvPr/>
          </p:nvCxnSpPr>
          <p:spPr>
            <a:xfrm flipV="1">
              <a:off x="4246741" y="5458887"/>
              <a:ext cx="315702" cy="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822342C-F2AF-4445-A9EE-93757171CFEB}"/>
                  </a:ext>
                </a:extLst>
              </p:cNvPr>
              <p:cNvSpPr txBox="1"/>
              <p:nvPr/>
            </p:nvSpPr>
            <p:spPr>
              <a:xfrm>
                <a:off x="4324339" y="1431176"/>
                <a:ext cx="76794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If we can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, we can find the optimum state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822342C-F2AF-4445-A9EE-93757171C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9" y="1431176"/>
                <a:ext cx="7679475" cy="461665"/>
              </a:xfrm>
              <a:prstGeom prst="rect">
                <a:avLst/>
              </a:prstGeom>
              <a:blipFill>
                <a:blip r:embed="rId9"/>
                <a:stretch>
                  <a:fillRect l="-990" t="-8108" r="-330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939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60"/>
    </mc:Choice>
    <mc:Fallback xmlns="">
      <p:transition spd="slow" advTm="4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29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Strawman 2: Boosting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/>
              <p:nvPr/>
            </p:nvSpPr>
            <p:spPr>
              <a:xfrm>
                <a:off x="7525151" y="2413081"/>
                <a:ext cx="4504631" cy="2031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Boost the Signal: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for many random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Solve for linear equations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Challenge: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still small!</a:t>
                </a:r>
              </a:p>
              <a:p>
                <a:r>
                  <a:rPr lang="en-US" dirty="0"/>
                  <a:t>Esp. phase change is small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151" y="2413081"/>
                <a:ext cx="4504631" cy="2031838"/>
              </a:xfrm>
              <a:prstGeom prst="rect">
                <a:avLst/>
              </a:prstGeom>
              <a:blipFill>
                <a:blip r:embed="rId3"/>
                <a:stretch>
                  <a:fillRect l="-1127" t="-1242" b="-1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/>
              <p:nvPr/>
            </p:nvSpPr>
            <p:spPr>
              <a:xfrm>
                <a:off x="4324339" y="1431176"/>
                <a:ext cx="76794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If we can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, we can find the optimum state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9" y="1431176"/>
                <a:ext cx="7679475" cy="461665"/>
              </a:xfrm>
              <a:prstGeom prst="rect">
                <a:avLst/>
              </a:prstGeom>
              <a:blipFill>
                <a:blip r:embed="rId4"/>
                <a:stretch>
                  <a:fillRect l="-990" t="-8108" r="-330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AC5DC18-E833-AB40-8A65-545574573CBC}"/>
              </a:ext>
            </a:extLst>
          </p:cNvPr>
          <p:cNvCxnSpPr>
            <a:cxnSpLocks/>
          </p:cNvCxnSpPr>
          <p:nvPr/>
        </p:nvCxnSpPr>
        <p:spPr>
          <a:xfrm flipV="1">
            <a:off x="2285639" y="2936900"/>
            <a:ext cx="1861385" cy="284462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BEC6E1-BBF3-604D-8FF2-2C58484D53AB}"/>
              </a:ext>
            </a:extLst>
          </p:cNvPr>
          <p:cNvGrpSpPr/>
          <p:nvPr/>
        </p:nvGrpSpPr>
        <p:grpSpPr>
          <a:xfrm>
            <a:off x="5187154" y="1881933"/>
            <a:ext cx="1975705" cy="1319001"/>
            <a:chOff x="5082544" y="2076378"/>
            <a:chExt cx="1975705" cy="131900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D9625F3-059A-0146-AF3F-83D1994895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2544" y="2076378"/>
              <a:ext cx="160629" cy="1319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/>
                <p:nvPr/>
              </p:nvSpPr>
              <p:spPr>
                <a:xfrm>
                  <a:off x="5162858" y="2607526"/>
                  <a:ext cx="1895391" cy="4619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858" y="2607526"/>
                  <a:ext cx="1895391" cy="461921"/>
                </a:xfrm>
                <a:prstGeom prst="rect">
                  <a:avLst/>
                </a:prstGeom>
                <a:blipFill>
                  <a:blip r:embed="rId5"/>
                  <a:stretch>
                    <a:fillRect l="-667" t="-124324" b="-194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/>
              <p:nvPr/>
            </p:nvSpPr>
            <p:spPr>
              <a:xfrm rot="18605140">
                <a:off x="2899229" y="3680814"/>
                <a:ext cx="12965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05140">
                <a:off x="2899229" y="3680814"/>
                <a:ext cx="129650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>
            <a:cxnSpLocks/>
          </p:cNvCxnSpPr>
          <p:nvPr/>
        </p:nvCxnSpPr>
        <p:spPr>
          <a:xfrm flipV="1">
            <a:off x="2285639" y="3221716"/>
            <a:ext cx="2901515" cy="255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F8F974-8BA5-DA41-83E5-A06E68CB5A4C}"/>
                  </a:ext>
                </a:extLst>
              </p:cNvPr>
              <p:cNvSpPr txBox="1"/>
              <p:nvPr/>
            </p:nvSpPr>
            <p:spPr>
              <a:xfrm rot="18782430">
                <a:off x="3152354" y="4338654"/>
                <a:ext cx="5709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F8F974-8BA5-DA41-83E5-A06E68CB5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82430">
                <a:off x="3152354" y="4338654"/>
                <a:ext cx="57092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613F4D-B69D-954C-8825-70233902BBB7}"/>
              </a:ext>
            </a:extLst>
          </p:cNvPr>
          <p:cNvGrpSpPr/>
          <p:nvPr/>
        </p:nvGrpSpPr>
        <p:grpSpPr>
          <a:xfrm>
            <a:off x="2000828" y="5123347"/>
            <a:ext cx="3400306" cy="984315"/>
            <a:chOff x="2000828" y="5123347"/>
            <a:chExt cx="3400306" cy="98431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17E2B4-BAAE-124F-ABB5-89A1F3C8B69C}"/>
                </a:ext>
              </a:extLst>
            </p:cNvPr>
            <p:cNvGrpSpPr/>
            <p:nvPr/>
          </p:nvGrpSpPr>
          <p:grpSpPr>
            <a:xfrm>
              <a:off x="2000828" y="5123347"/>
              <a:ext cx="2245913" cy="984315"/>
              <a:chOff x="2000828" y="5123347"/>
              <a:chExt cx="2245913" cy="9843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/>
                  <p:nvPr/>
                </p:nvSpPr>
                <p:spPr>
                  <a:xfrm>
                    <a:off x="2642584" y="5123347"/>
                    <a:ext cx="1604157" cy="6710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2584" y="5123347"/>
                    <a:ext cx="1604157" cy="67108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23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039B7EB8-88CF-5545-AE5B-2F5AE6FC918C}"/>
                  </a:ext>
                </a:extLst>
              </p:cNvPr>
              <p:cNvSpPr/>
              <p:nvPr/>
            </p:nvSpPr>
            <p:spPr>
              <a:xfrm rot="1910719">
                <a:off x="2000828" y="5193262"/>
                <a:ext cx="914400" cy="914400"/>
              </a:xfrm>
              <a:prstGeom prst="arc">
                <a:avLst>
                  <a:gd name="adj1" fmla="val 15767011"/>
                  <a:gd name="adj2" fmla="val 17122577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2B68D7-F13F-5E43-85AA-E2A0F8C44841}"/>
                </a:ext>
              </a:extLst>
            </p:cNvPr>
            <p:cNvSpPr txBox="1"/>
            <p:nvPr/>
          </p:nvSpPr>
          <p:spPr>
            <a:xfrm>
              <a:off x="4562443" y="5228054"/>
              <a:ext cx="838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small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D87C73D-D1B1-B943-83FC-0EF7384E200F}"/>
                </a:ext>
              </a:extLst>
            </p:cNvPr>
            <p:cNvCxnSpPr>
              <a:stCxn id="33" idx="3"/>
              <a:endCxn id="34" idx="1"/>
            </p:cNvCxnSpPr>
            <p:nvPr/>
          </p:nvCxnSpPr>
          <p:spPr>
            <a:xfrm flipV="1">
              <a:off x="4246741" y="5458887"/>
              <a:ext cx="315702" cy="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B14D3D-9789-F941-928C-5BA0B695B62F}"/>
              </a:ext>
            </a:extLst>
          </p:cNvPr>
          <p:cNvCxnSpPr>
            <a:cxnSpLocks/>
          </p:cNvCxnSpPr>
          <p:nvPr/>
        </p:nvCxnSpPr>
        <p:spPr>
          <a:xfrm flipV="1">
            <a:off x="2275992" y="1933458"/>
            <a:ext cx="3069153" cy="3849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283E2E5C-C71E-0645-8170-DA1390B749B4}"/>
              </a:ext>
            </a:extLst>
          </p:cNvPr>
          <p:cNvSpPr/>
          <p:nvPr/>
        </p:nvSpPr>
        <p:spPr>
          <a:xfrm>
            <a:off x="2769435" y="5045389"/>
            <a:ext cx="701040" cy="223406"/>
          </a:xfrm>
          <a:custGeom>
            <a:avLst/>
            <a:gdLst>
              <a:gd name="connsiteX0" fmla="*/ 0 w 701040"/>
              <a:gd name="connsiteY0" fmla="*/ 223406 h 223406"/>
              <a:gd name="connsiteX1" fmla="*/ 114300 w 701040"/>
              <a:gd name="connsiteY1" fmla="*/ 86246 h 223406"/>
              <a:gd name="connsiteX2" fmla="*/ 396240 w 701040"/>
              <a:gd name="connsiteY2" fmla="*/ 2426 h 223406"/>
              <a:gd name="connsiteX3" fmla="*/ 701040 w 701040"/>
              <a:gd name="connsiteY3" fmla="*/ 17666 h 22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" h="223406">
                <a:moveTo>
                  <a:pt x="0" y="223406"/>
                </a:moveTo>
                <a:cubicBezTo>
                  <a:pt x="24130" y="173241"/>
                  <a:pt x="48260" y="123076"/>
                  <a:pt x="114300" y="86246"/>
                </a:cubicBezTo>
                <a:cubicBezTo>
                  <a:pt x="180340" y="49416"/>
                  <a:pt x="298450" y="13856"/>
                  <a:pt x="396240" y="2426"/>
                </a:cubicBezTo>
                <a:cubicBezTo>
                  <a:pt x="494030" y="-9004"/>
                  <a:pt x="615950" y="24016"/>
                  <a:pt x="701040" y="17666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98348-F379-544C-89E9-2A973FEF1952}"/>
              </a:ext>
            </a:extLst>
          </p:cNvPr>
          <p:cNvSpPr txBox="1"/>
          <p:nvPr/>
        </p:nvSpPr>
        <p:spPr>
          <a:xfrm>
            <a:off x="3463237" y="4759697"/>
            <a:ext cx="191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grows smaller</a:t>
            </a:r>
          </a:p>
        </p:txBody>
      </p:sp>
    </p:spTree>
    <p:extLst>
      <p:ext uri="{BB962C8B-B14F-4D97-AF65-F5344CB8AC3E}">
        <p14:creationId xmlns:p14="http://schemas.microsoft.com/office/powerpoint/2010/main" val="3687947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Tm="2052">
        <p159:morph option="byObject"/>
      </p:transition>
    </mc:Choice>
    <mc:Fallback xmlns="">
      <p:transition spd="slow" advTm="2052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phase is hard to measure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/>
              <p:nvPr/>
            </p:nvSpPr>
            <p:spPr>
              <a:xfrm>
                <a:off x="6136182" y="2413081"/>
                <a:ext cx="4504631" cy="313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Boost the Signal: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for many random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Solve for linear equations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Challenge: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still small!</a:t>
                </a:r>
              </a:p>
              <a:p>
                <a:r>
                  <a:rPr lang="en-US" dirty="0"/>
                  <a:t>Esp. phase change is small</a:t>
                </a:r>
              </a:p>
              <a:p>
                <a:endParaRPr lang="en-US" dirty="0">
                  <a:solidFill>
                    <a:schemeClr val="accent2"/>
                  </a:solidFill>
                </a:endParaRP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Measuring phase is hard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Clock Jitter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CFO drift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182" y="2413081"/>
                <a:ext cx="4504631" cy="3139834"/>
              </a:xfrm>
              <a:prstGeom prst="rect">
                <a:avLst/>
              </a:prstGeom>
              <a:blipFill>
                <a:blip r:embed="rId2"/>
                <a:stretch>
                  <a:fillRect l="-843" t="-80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/>
              <p:nvPr/>
            </p:nvSpPr>
            <p:spPr>
              <a:xfrm>
                <a:off x="4324339" y="1651101"/>
                <a:ext cx="5825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If we can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, we can find the optimum state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9" y="1651101"/>
                <a:ext cx="5825826" cy="369332"/>
              </a:xfrm>
              <a:prstGeom prst="rect">
                <a:avLst/>
              </a:prstGeom>
              <a:blipFill>
                <a:blip r:embed="rId3"/>
                <a:stretch>
                  <a:fillRect l="-65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AC5DC18-E833-AB40-8A65-545574573CBC}"/>
              </a:ext>
            </a:extLst>
          </p:cNvPr>
          <p:cNvCxnSpPr>
            <a:cxnSpLocks/>
          </p:cNvCxnSpPr>
          <p:nvPr/>
        </p:nvCxnSpPr>
        <p:spPr>
          <a:xfrm flipV="1">
            <a:off x="2285639" y="3136095"/>
            <a:ext cx="2505629" cy="264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BEC6E1-BBF3-604D-8FF2-2C58484D53AB}"/>
              </a:ext>
            </a:extLst>
          </p:cNvPr>
          <p:cNvGrpSpPr/>
          <p:nvPr/>
        </p:nvGrpSpPr>
        <p:grpSpPr>
          <a:xfrm>
            <a:off x="4324339" y="2680919"/>
            <a:ext cx="1471365" cy="653371"/>
            <a:chOff x="4324339" y="2680919"/>
            <a:chExt cx="1471365" cy="65337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D9625F3-059A-0146-AF3F-83D1994895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65922" y="3136095"/>
              <a:ext cx="341788" cy="1981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/>
                <p:nvPr/>
              </p:nvSpPr>
              <p:spPr>
                <a:xfrm>
                  <a:off x="4324339" y="2680919"/>
                  <a:ext cx="1471365" cy="3695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4339" y="2680919"/>
                  <a:ext cx="1471365" cy="369588"/>
                </a:xfrm>
                <a:prstGeom prst="rect">
                  <a:avLst/>
                </a:prstGeom>
                <a:blipFill>
                  <a:blip r:embed="rId4"/>
                  <a:stretch>
                    <a:fillRect t="-110000" b="-1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/>
              <p:nvPr/>
            </p:nvSpPr>
            <p:spPr>
              <a:xfrm rot="18471545">
                <a:off x="3490528" y="3539832"/>
                <a:ext cx="1020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71545">
                <a:off x="3490528" y="3539832"/>
                <a:ext cx="102053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060D86C-A10D-4B43-BB7D-2D2FEC2EAAD4}"/>
              </a:ext>
            </a:extLst>
          </p:cNvPr>
          <p:cNvGrpSpPr/>
          <p:nvPr/>
        </p:nvGrpSpPr>
        <p:grpSpPr>
          <a:xfrm>
            <a:off x="2285639" y="3332363"/>
            <a:ext cx="2822071" cy="2449155"/>
            <a:chOff x="2285639" y="3332363"/>
            <a:chExt cx="2822071" cy="244915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9EA88D1-E788-3244-A0DD-2D6B6B19F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5639" y="3332363"/>
              <a:ext cx="2822071" cy="24491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F8F974-8BA5-DA41-83E5-A06E68CB5A4C}"/>
                    </a:ext>
                  </a:extLst>
                </p:cNvPr>
                <p:cNvSpPr txBox="1"/>
                <p:nvPr/>
              </p:nvSpPr>
              <p:spPr>
                <a:xfrm rot="18782430">
                  <a:off x="3763421" y="3922993"/>
                  <a:ext cx="4747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F8F974-8BA5-DA41-83E5-A06E68CB5A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782430">
                  <a:off x="3763421" y="3922993"/>
                  <a:ext cx="47474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613F4D-B69D-954C-8825-70233902BBB7}"/>
              </a:ext>
            </a:extLst>
          </p:cNvPr>
          <p:cNvGrpSpPr/>
          <p:nvPr/>
        </p:nvGrpSpPr>
        <p:grpSpPr>
          <a:xfrm>
            <a:off x="2049580" y="5211123"/>
            <a:ext cx="2838293" cy="914400"/>
            <a:chOff x="2049580" y="5211123"/>
            <a:chExt cx="2838293" cy="914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17E2B4-BAAE-124F-ABB5-89A1F3C8B69C}"/>
                </a:ext>
              </a:extLst>
            </p:cNvPr>
            <p:cNvGrpSpPr/>
            <p:nvPr/>
          </p:nvGrpSpPr>
          <p:grpSpPr>
            <a:xfrm>
              <a:off x="2049580" y="5211123"/>
              <a:ext cx="1833857" cy="914400"/>
              <a:chOff x="2049580" y="5211123"/>
              <a:chExt cx="1833857" cy="9144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/>
                  <p:nvPr/>
                </p:nvSpPr>
                <p:spPr>
                  <a:xfrm>
                    <a:off x="2642584" y="5227520"/>
                    <a:ext cx="1240853" cy="5262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2584" y="5227520"/>
                    <a:ext cx="1240853" cy="52629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039B7EB8-88CF-5545-AE5B-2F5AE6FC918C}"/>
                  </a:ext>
                </a:extLst>
              </p:cNvPr>
              <p:cNvSpPr/>
              <p:nvPr/>
            </p:nvSpPr>
            <p:spPr>
              <a:xfrm rot="1910719">
                <a:off x="2049580" y="5211123"/>
                <a:ext cx="846696" cy="914400"/>
              </a:xfrm>
              <a:prstGeom prst="arc">
                <a:avLst>
                  <a:gd name="adj1" fmla="val 16460598"/>
                  <a:gd name="adj2" fmla="val 16956345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2B68D7-F13F-5E43-85AA-E2A0F8C44841}"/>
                </a:ext>
              </a:extLst>
            </p:cNvPr>
            <p:cNvSpPr txBox="1"/>
            <p:nvPr/>
          </p:nvSpPr>
          <p:spPr>
            <a:xfrm>
              <a:off x="4212688" y="5306003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small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D87C73D-D1B1-B943-83FC-0EF7384E200F}"/>
                </a:ext>
              </a:extLst>
            </p:cNvPr>
            <p:cNvCxnSpPr>
              <a:stCxn id="33" idx="3"/>
              <a:endCxn id="34" idx="1"/>
            </p:cNvCxnSpPr>
            <p:nvPr/>
          </p:nvCxnSpPr>
          <p:spPr>
            <a:xfrm>
              <a:off x="3883437" y="5490669"/>
              <a:ext cx="32925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Arc 25">
            <a:extLst>
              <a:ext uri="{FF2B5EF4-FFF2-40B4-BE49-F238E27FC236}">
                <a16:creationId xmlns:a16="http://schemas.microsoft.com/office/drawing/2014/main" id="{C6DF94A5-5EB6-DD46-86E2-CB63E824C2C4}"/>
              </a:ext>
            </a:extLst>
          </p:cNvPr>
          <p:cNvSpPr/>
          <p:nvPr/>
        </p:nvSpPr>
        <p:spPr>
          <a:xfrm rot="1910719">
            <a:off x="2064328" y="5126587"/>
            <a:ext cx="914400" cy="914400"/>
          </a:xfrm>
          <a:prstGeom prst="arc">
            <a:avLst>
              <a:gd name="adj1" fmla="val 16200000"/>
              <a:gd name="adj2" fmla="val 17225961"/>
            </a:avLst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CDB7FF-DCF1-6D47-9BED-04284A37A3A9}"/>
              </a:ext>
            </a:extLst>
          </p:cNvPr>
          <p:cNvCxnSpPr>
            <a:cxnSpLocks/>
          </p:cNvCxnSpPr>
          <p:nvPr/>
        </p:nvCxnSpPr>
        <p:spPr>
          <a:xfrm flipV="1">
            <a:off x="2285639" y="4093029"/>
            <a:ext cx="1374678" cy="168849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reeform 30">
            <a:extLst>
              <a:ext uri="{FF2B5EF4-FFF2-40B4-BE49-F238E27FC236}">
                <a16:creationId xmlns:a16="http://schemas.microsoft.com/office/drawing/2014/main" id="{795D90A1-DED3-F14C-B640-5BA8B7450546}"/>
              </a:ext>
            </a:extLst>
          </p:cNvPr>
          <p:cNvSpPr/>
          <p:nvPr/>
        </p:nvSpPr>
        <p:spPr>
          <a:xfrm>
            <a:off x="2804160" y="5080114"/>
            <a:ext cx="701040" cy="223406"/>
          </a:xfrm>
          <a:custGeom>
            <a:avLst/>
            <a:gdLst>
              <a:gd name="connsiteX0" fmla="*/ 0 w 701040"/>
              <a:gd name="connsiteY0" fmla="*/ 223406 h 223406"/>
              <a:gd name="connsiteX1" fmla="*/ 114300 w 701040"/>
              <a:gd name="connsiteY1" fmla="*/ 86246 h 223406"/>
              <a:gd name="connsiteX2" fmla="*/ 396240 w 701040"/>
              <a:gd name="connsiteY2" fmla="*/ 2426 h 223406"/>
              <a:gd name="connsiteX3" fmla="*/ 701040 w 701040"/>
              <a:gd name="connsiteY3" fmla="*/ 17666 h 22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" h="223406">
                <a:moveTo>
                  <a:pt x="0" y="223406"/>
                </a:moveTo>
                <a:cubicBezTo>
                  <a:pt x="24130" y="173241"/>
                  <a:pt x="48260" y="123076"/>
                  <a:pt x="114300" y="86246"/>
                </a:cubicBezTo>
                <a:cubicBezTo>
                  <a:pt x="180340" y="49416"/>
                  <a:pt x="298450" y="13856"/>
                  <a:pt x="396240" y="2426"/>
                </a:cubicBezTo>
                <a:cubicBezTo>
                  <a:pt x="494030" y="-9004"/>
                  <a:pt x="615950" y="24016"/>
                  <a:pt x="701040" y="17666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1F8E09-10B2-804F-8382-5DEB6E021ABB}"/>
              </a:ext>
            </a:extLst>
          </p:cNvPr>
          <p:cNvSpPr txBox="1"/>
          <p:nvPr/>
        </p:nvSpPr>
        <p:spPr>
          <a:xfrm>
            <a:off x="3496183" y="4873973"/>
            <a:ext cx="148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grows smaller</a:t>
            </a:r>
          </a:p>
        </p:txBody>
      </p:sp>
    </p:spTree>
    <p:extLst>
      <p:ext uri="{BB962C8B-B14F-4D97-AF65-F5344CB8AC3E}">
        <p14:creationId xmlns:p14="http://schemas.microsoft.com/office/powerpoint/2010/main" val="273277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Boosting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/>
              <p:nvPr/>
            </p:nvSpPr>
            <p:spPr>
              <a:xfrm>
                <a:off x="6136182" y="2413081"/>
                <a:ext cx="5182252" cy="3139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Boost the Signal: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for many random vectors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Challenge: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still small!</a:t>
                </a:r>
              </a:p>
              <a:p>
                <a:r>
                  <a:rPr lang="en-US" dirty="0"/>
                  <a:t>Esp. phase change is small</a:t>
                </a:r>
              </a:p>
              <a:p>
                <a:endParaRPr lang="en-US" dirty="0">
                  <a:solidFill>
                    <a:schemeClr val="accent2"/>
                  </a:solidFill>
                </a:endParaRP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Measuring phase is hard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Clock Jitter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CFO drift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F3D70-ED8B-2446-9780-6AA5E893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182" y="2413081"/>
                <a:ext cx="5182252" cy="3139834"/>
              </a:xfrm>
              <a:prstGeom prst="rect">
                <a:avLst/>
              </a:prstGeom>
              <a:blipFill>
                <a:blip r:embed="rId3"/>
                <a:stretch>
                  <a:fillRect l="-733" t="-80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/>
              <p:nvPr/>
            </p:nvSpPr>
            <p:spPr>
              <a:xfrm>
                <a:off x="4324339" y="1651101"/>
                <a:ext cx="5825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If we can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, we can find the optimum state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8470BC-711E-CC42-9467-CAF7746F3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9" y="1651101"/>
                <a:ext cx="5825826" cy="369332"/>
              </a:xfrm>
              <a:prstGeom prst="rect">
                <a:avLst/>
              </a:prstGeom>
              <a:blipFill>
                <a:blip r:embed="rId4"/>
                <a:stretch>
                  <a:fillRect l="-65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AC5DC18-E833-AB40-8A65-545574573CBC}"/>
              </a:ext>
            </a:extLst>
          </p:cNvPr>
          <p:cNvCxnSpPr>
            <a:cxnSpLocks/>
          </p:cNvCxnSpPr>
          <p:nvPr/>
        </p:nvCxnSpPr>
        <p:spPr>
          <a:xfrm flipV="1">
            <a:off x="2285639" y="3136095"/>
            <a:ext cx="2505629" cy="264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BEC6E1-BBF3-604D-8FF2-2C58484D53AB}"/>
              </a:ext>
            </a:extLst>
          </p:cNvPr>
          <p:cNvGrpSpPr/>
          <p:nvPr/>
        </p:nvGrpSpPr>
        <p:grpSpPr>
          <a:xfrm>
            <a:off x="4324339" y="2680919"/>
            <a:ext cx="1471365" cy="653371"/>
            <a:chOff x="4324339" y="2680919"/>
            <a:chExt cx="1471365" cy="65337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D9625F3-059A-0146-AF3F-83D1994895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65922" y="3136095"/>
              <a:ext cx="341788" cy="1981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/>
                <p:nvPr/>
              </p:nvSpPr>
              <p:spPr>
                <a:xfrm>
                  <a:off x="4324339" y="2680919"/>
                  <a:ext cx="1471365" cy="3695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E692B56-8E43-2F47-BC77-DB77BFFDB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4339" y="2680919"/>
                  <a:ext cx="1471365" cy="369588"/>
                </a:xfrm>
                <a:prstGeom prst="rect">
                  <a:avLst/>
                </a:prstGeom>
                <a:blipFill>
                  <a:blip r:embed="rId5"/>
                  <a:stretch>
                    <a:fillRect t="-110000" b="-1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/>
              <p:nvPr/>
            </p:nvSpPr>
            <p:spPr>
              <a:xfrm rot="18471545">
                <a:off x="3490528" y="3539832"/>
                <a:ext cx="1020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275993-6E78-9942-B159-3D6975DF0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71545">
                <a:off x="3490528" y="3539832"/>
                <a:ext cx="10205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060D86C-A10D-4B43-BB7D-2D2FEC2EAAD4}"/>
              </a:ext>
            </a:extLst>
          </p:cNvPr>
          <p:cNvGrpSpPr/>
          <p:nvPr/>
        </p:nvGrpSpPr>
        <p:grpSpPr>
          <a:xfrm>
            <a:off x="2285639" y="3332363"/>
            <a:ext cx="2822071" cy="2449155"/>
            <a:chOff x="2285639" y="3332363"/>
            <a:chExt cx="2822071" cy="244915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9EA88D1-E788-3244-A0DD-2D6B6B19F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5639" y="3332363"/>
              <a:ext cx="2822071" cy="24491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F8F974-8BA5-DA41-83E5-A06E68CB5A4C}"/>
                    </a:ext>
                  </a:extLst>
                </p:cNvPr>
                <p:cNvSpPr txBox="1"/>
                <p:nvPr/>
              </p:nvSpPr>
              <p:spPr>
                <a:xfrm rot="18782430">
                  <a:off x="3763421" y="3922993"/>
                  <a:ext cx="4747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F8F974-8BA5-DA41-83E5-A06E68CB5A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782430">
                  <a:off x="3763421" y="3922993"/>
                  <a:ext cx="474745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613F4D-B69D-954C-8825-70233902BBB7}"/>
              </a:ext>
            </a:extLst>
          </p:cNvPr>
          <p:cNvGrpSpPr/>
          <p:nvPr/>
        </p:nvGrpSpPr>
        <p:grpSpPr>
          <a:xfrm>
            <a:off x="2049580" y="5211123"/>
            <a:ext cx="2838293" cy="914400"/>
            <a:chOff x="2049580" y="5211123"/>
            <a:chExt cx="2838293" cy="914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17E2B4-BAAE-124F-ABB5-89A1F3C8B69C}"/>
                </a:ext>
              </a:extLst>
            </p:cNvPr>
            <p:cNvGrpSpPr/>
            <p:nvPr/>
          </p:nvGrpSpPr>
          <p:grpSpPr>
            <a:xfrm>
              <a:off x="2049580" y="5211123"/>
              <a:ext cx="1842705" cy="914400"/>
              <a:chOff x="2049580" y="5211123"/>
              <a:chExt cx="1842705" cy="9144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/>
                  <p:nvPr/>
                </p:nvSpPr>
                <p:spPr>
                  <a:xfrm>
                    <a:off x="2642584" y="5227520"/>
                    <a:ext cx="1249701" cy="5262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EF0E2A9-DA95-B94F-B118-783797CD8D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2584" y="5227520"/>
                    <a:ext cx="1249701" cy="5262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01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039B7EB8-88CF-5545-AE5B-2F5AE6FC918C}"/>
                  </a:ext>
                </a:extLst>
              </p:cNvPr>
              <p:cNvSpPr/>
              <p:nvPr/>
            </p:nvSpPr>
            <p:spPr>
              <a:xfrm rot="1910719">
                <a:off x="2049580" y="5211123"/>
                <a:ext cx="846696" cy="914400"/>
              </a:xfrm>
              <a:prstGeom prst="arc">
                <a:avLst>
                  <a:gd name="adj1" fmla="val 16460598"/>
                  <a:gd name="adj2" fmla="val 16956345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2B68D7-F13F-5E43-85AA-E2A0F8C44841}"/>
                </a:ext>
              </a:extLst>
            </p:cNvPr>
            <p:cNvSpPr txBox="1"/>
            <p:nvPr/>
          </p:nvSpPr>
          <p:spPr>
            <a:xfrm>
              <a:off x="4212688" y="5306003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small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D87C73D-D1B1-B943-83FC-0EF7384E200F}"/>
                </a:ext>
              </a:extLst>
            </p:cNvPr>
            <p:cNvCxnSpPr>
              <a:stCxn id="33" idx="3"/>
              <a:endCxn id="34" idx="1"/>
            </p:cNvCxnSpPr>
            <p:nvPr/>
          </p:nvCxnSpPr>
          <p:spPr>
            <a:xfrm>
              <a:off x="3892285" y="5490669"/>
              <a:ext cx="320403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Arc 25">
            <a:extLst>
              <a:ext uri="{FF2B5EF4-FFF2-40B4-BE49-F238E27FC236}">
                <a16:creationId xmlns:a16="http://schemas.microsoft.com/office/drawing/2014/main" id="{C6DF94A5-5EB6-DD46-86E2-CB63E824C2C4}"/>
              </a:ext>
            </a:extLst>
          </p:cNvPr>
          <p:cNvSpPr/>
          <p:nvPr/>
        </p:nvSpPr>
        <p:spPr>
          <a:xfrm rot="1910719">
            <a:off x="2064328" y="5126587"/>
            <a:ext cx="914400" cy="914400"/>
          </a:xfrm>
          <a:prstGeom prst="arc">
            <a:avLst>
              <a:gd name="adj1" fmla="val 16200000"/>
              <a:gd name="adj2" fmla="val 17225961"/>
            </a:avLst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CDB7FF-DCF1-6D47-9BED-04284A37A3A9}"/>
              </a:ext>
            </a:extLst>
          </p:cNvPr>
          <p:cNvCxnSpPr>
            <a:cxnSpLocks/>
          </p:cNvCxnSpPr>
          <p:nvPr/>
        </p:nvCxnSpPr>
        <p:spPr>
          <a:xfrm flipV="1">
            <a:off x="2285639" y="4093029"/>
            <a:ext cx="1374678" cy="168849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Freeform 30">
            <a:extLst>
              <a:ext uri="{FF2B5EF4-FFF2-40B4-BE49-F238E27FC236}">
                <a16:creationId xmlns:a16="http://schemas.microsoft.com/office/drawing/2014/main" id="{795D90A1-DED3-F14C-B640-5BA8B7450546}"/>
              </a:ext>
            </a:extLst>
          </p:cNvPr>
          <p:cNvSpPr/>
          <p:nvPr/>
        </p:nvSpPr>
        <p:spPr>
          <a:xfrm>
            <a:off x="2804160" y="5080114"/>
            <a:ext cx="701040" cy="223406"/>
          </a:xfrm>
          <a:custGeom>
            <a:avLst/>
            <a:gdLst>
              <a:gd name="connsiteX0" fmla="*/ 0 w 701040"/>
              <a:gd name="connsiteY0" fmla="*/ 223406 h 223406"/>
              <a:gd name="connsiteX1" fmla="*/ 114300 w 701040"/>
              <a:gd name="connsiteY1" fmla="*/ 86246 h 223406"/>
              <a:gd name="connsiteX2" fmla="*/ 396240 w 701040"/>
              <a:gd name="connsiteY2" fmla="*/ 2426 h 223406"/>
              <a:gd name="connsiteX3" fmla="*/ 701040 w 701040"/>
              <a:gd name="connsiteY3" fmla="*/ 17666 h 22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" h="223406">
                <a:moveTo>
                  <a:pt x="0" y="223406"/>
                </a:moveTo>
                <a:cubicBezTo>
                  <a:pt x="24130" y="173241"/>
                  <a:pt x="48260" y="123076"/>
                  <a:pt x="114300" y="86246"/>
                </a:cubicBezTo>
                <a:cubicBezTo>
                  <a:pt x="180340" y="49416"/>
                  <a:pt x="298450" y="13856"/>
                  <a:pt x="396240" y="2426"/>
                </a:cubicBezTo>
                <a:cubicBezTo>
                  <a:pt x="494030" y="-9004"/>
                  <a:pt x="615950" y="24016"/>
                  <a:pt x="701040" y="17666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1F8E09-10B2-804F-8382-5DEB6E021ABB}"/>
              </a:ext>
            </a:extLst>
          </p:cNvPr>
          <p:cNvSpPr txBox="1"/>
          <p:nvPr/>
        </p:nvSpPr>
        <p:spPr>
          <a:xfrm>
            <a:off x="3496183" y="4873973"/>
            <a:ext cx="148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grows smaller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3EA18B-CD04-E344-8EDF-1BC4B443FD31}"/>
                  </a:ext>
                </a:extLst>
              </p:cNvPr>
              <p:cNvSpPr txBox="1"/>
              <p:nvPr/>
            </p:nvSpPr>
            <p:spPr>
              <a:xfrm>
                <a:off x="1573621" y="2337199"/>
                <a:ext cx="10299678" cy="25545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br>
                  <a:rPr lang="en-US" sz="3200" dirty="0"/>
                </a:br>
                <a:r>
                  <a:rPr lang="en-US" sz="3200" dirty="0"/>
                  <a:t>Measuring signal strength is easier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Signal strength change doesn’t decrease with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endParaRPr lang="en-US" sz="3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Hardware reasons: Amplifiers are more stable than clocks</a:t>
                </a:r>
                <a:br>
                  <a:rPr lang="en-US" sz="3200" dirty="0"/>
                </a:br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43EA18B-CD04-E344-8EDF-1BC4B443F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21" y="2337199"/>
                <a:ext cx="10299678" cy="2554545"/>
              </a:xfrm>
              <a:prstGeom prst="rect">
                <a:avLst/>
              </a:prstGeom>
              <a:blipFill>
                <a:blip r:embed="rId9"/>
                <a:stretch>
                  <a:fillRect l="-147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194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6"/>
    </mc:Choice>
    <mc:Fallback xmlns="">
      <p:transition spd="slow" advTm="2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take measurements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639917"/>
              </p:ext>
            </p:extLst>
          </p:nvPr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ignal strength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60B9E05C-47B7-5B41-907F-5AE739A6BC24}"/>
              </a:ext>
            </a:extLst>
          </p:cNvPr>
          <p:cNvGrpSpPr/>
          <p:nvPr/>
        </p:nvGrpSpPr>
        <p:grpSpPr>
          <a:xfrm>
            <a:off x="1493135" y="1874520"/>
            <a:ext cx="2095017" cy="523220"/>
            <a:chOff x="1493135" y="1874520"/>
            <a:chExt cx="2095017" cy="5232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10A5A3-A0EA-B745-B8D5-2F9B89312669}"/>
                </a:ext>
              </a:extLst>
            </p:cNvPr>
            <p:cNvSpPr txBox="1"/>
            <p:nvPr/>
          </p:nvSpPr>
          <p:spPr>
            <a:xfrm>
              <a:off x="1493135" y="1874520"/>
              <a:ext cx="181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Antenna ID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8E31B83-056D-6F45-8CEB-AB2BE4F57327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 flipV="1">
              <a:off x="3308888" y="2129742"/>
              <a:ext cx="279264" cy="6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42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"/>
    </mc:Choice>
    <mc:Fallback xmlns="">
      <p:transition spd="slow" advTm="482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Strawman 3: Take the max of all rows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85071"/>
              </p:ext>
            </p:extLst>
          </p:nvPr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ignal strength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D29C38-5D23-F44D-9723-1B353205D614}"/>
                  </a:ext>
                </a:extLst>
              </p:cNvPr>
              <p:cNvSpPr txBox="1"/>
              <p:nvPr/>
            </p:nvSpPr>
            <p:spPr>
              <a:xfrm>
                <a:off x="2095000" y="5248148"/>
                <a:ext cx="800199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Very far from optimal</a:t>
                </a:r>
              </a:p>
              <a:p>
                <a:pPr algn="ctr"/>
                <a:r>
                  <a:rPr lang="en-US" sz="2400" dirty="0"/>
                  <a:t>Most random states have 1% the impact of the zeros state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algn="ctr"/>
                <a:r>
                  <a:rPr lang="en-US" sz="2400" dirty="0"/>
                  <a:t>The optimal state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∼10×</m:t>
                    </m:r>
                  </m:oMath>
                </a14:m>
                <a:r>
                  <a:rPr lang="en-US" sz="2400" dirty="0"/>
                  <a:t> bigger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D29C38-5D23-F44D-9723-1B353205D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000" y="5248148"/>
                <a:ext cx="8001998" cy="1200329"/>
              </a:xfrm>
              <a:prstGeom prst="rect">
                <a:avLst/>
              </a:prstGeom>
              <a:blipFill>
                <a:blip r:embed="rId4"/>
                <a:stretch>
                  <a:fillRect l="-634" t="-3125" r="-634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FAEDA12-EA1E-B043-809D-30E33669D5D6}"/>
              </a:ext>
            </a:extLst>
          </p:cNvPr>
          <p:cNvGrpSpPr/>
          <p:nvPr/>
        </p:nvGrpSpPr>
        <p:grpSpPr>
          <a:xfrm>
            <a:off x="1493135" y="1874520"/>
            <a:ext cx="2095017" cy="523220"/>
            <a:chOff x="1493135" y="1874520"/>
            <a:chExt cx="2095017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1BA3F3-BCB2-214B-B373-82136D660738}"/>
                </a:ext>
              </a:extLst>
            </p:cNvPr>
            <p:cNvSpPr txBox="1"/>
            <p:nvPr/>
          </p:nvSpPr>
          <p:spPr>
            <a:xfrm>
              <a:off x="1493135" y="1874520"/>
              <a:ext cx="181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Antenna ID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306F3BA-1A06-704E-8D44-5D2154CBA0EA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3308888" y="2129742"/>
              <a:ext cx="279264" cy="6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05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3"/>
    </mc:Choice>
    <mc:Fallback xmlns="">
      <p:transition spd="slow" advTm="2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Majority Voting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347909"/>
              </p:ext>
            </p:extLst>
          </p:nvPr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ignal strength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839CEA-6494-624E-9121-E948D017C324}"/>
              </a:ext>
            </a:extLst>
          </p:cNvPr>
          <p:cNvCxnSpPr>
            <a:cxnSpLocks/>
          </p:cNvCxnSpPr>
          <p:nvPr/>
        </p:nvCxnSpPr>
        <p:spPr>
          <a:xfrm>
            <a:off x="8385038" y="3867716"/>
            <a:ext cx="6766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8B72D5-B4A8-384D-BE71-966F72943DF0}"/>
              </a:ext>
            </a:extLst>
          </p:cNvPr>
          <p:cNvSpPr txBox="1"/>
          <p:nvPr/>
        </p:nvSpPr>
        <p:spPr>
          <a:xfrm>
            <a:off x="9006840" y="363733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Median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4E998F-182B-0945-81D7-B23214F3EFE8}"/>
              </a:ext>
            </a:extLst>
          </p:cNvPr>
          <p:cNvGrpSpPr/>
          <p:nvPr/>
        </p:nvGrpSpPr>
        <p:grpSpPr>
          <a:xfrm>
            <a:off x="1493135" y="1874520"/>
            <a:ext cx="2095017" cy="523220"/>
            <a:chOff x="1493135" y="1874520"/>
            <a:chExt cx="209501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B20E57-6EDF-C346-BE83-F800235ACCEB}"/>
                </a:ext>
              </a:extLst>
            </p:cNvPr>
            <p:cNvSpPr txBox="1"/>
            <p:nvPr/>
          </p:nvSpPr>
          <p:spPr>
            <a:xfrm>
              <a:off x="1493135" y="1874520"/>
              <a:ext cx="181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Antenna ID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1F0C391-B8AA-5E4D-98DA-48E30707BA80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3308888" y="2129742"/>
              <a:ext cx="279264" cy="6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5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"/>
    </mc:Choice>
    <mc:Fallback xmlns="">
      <p:transition spd="slow" advTm="404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Majority Voting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324272"/>
              </p:ext>
            </p:extLst>
          </p:nvPr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ignal strength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839CEA-6494-624E-9121-E948D017C324}"/>
              </a:ext>
            </a:extLst>
          </p:cNvPr>
          <p:cNvCxnSpPr>
            <a:cxnSpLocks/>
          </p:cNvCxnSpPr>
          <p:nvPr/>
        </p:nvCxnSpPr>
        <p:spPr>
          <a:xfrm>
            <a:off x="8385038" y="3867716"/>
            <a:ext cx="6766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8B72D5-B4A8-384D-BE71-966F72943DF0}"/>
              </a:ext>
            </a:extLst>
          </p:cNvPr>
          <p:cNvSpPr txBox="1"/>
          <p:nvPr/>
        </p:nvSpPr>
        <p:spPr>
          <a:xfrm>
            <a:off x="9006840" y="363733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Median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CB3CF-63FA-684A-89CC-16919CF48118}"/>
              </a:ext>
            </a:extLst>
          </p:cNvPr>
          <p:cNvSpPr txBox="1"/>
          <p:nvPr/>
        </p:nvSpPr>
        <p:spPr>
          <a:xfrm>
            <a:off x="8503592" y="2691140"/>
            <a:ext cx="329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7680"/>
                </a:solidFill>
              </a:rPr>
              <a:t>This is bad, </a:t>
            </a:r>
          </a:p>
          <a:p>
            <a:r>
              <a:rPr lang="en-US" sz="2400" dirty="0">
                <a:solidFill>
                  <a:srgbClr val="F87680"/>
                </a:solidFill>
              </a:rPr>
              <a:t>flip what we were doing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9BF28-5EC6-094C-ABEB-35B1A5B5856B}"/>
              </a:ext>
            </a:extLst>
          </p:cNvPr>
          <p:cNvSpPr txBox="1"/>
          <p:nvPr/>
        </p:nvSpPr>
        <p:spPr>
          <a:xfrm>
            <a:off x="8503592" y="4155645"/>
            <a:ext cx="3631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96EEF"/>
                </a:solidFill>
              </a:rPr>
              <a:t>This is good,</a:t>
            </a:r>
          </a:p>
          <a:p>
            <a:r>
              <a:rPr lang="en-US" sz="2400" dirty="0">
                <a:solidFill>
                  <a:srgbClr val="696EEF"/>
                </a:solidFill>
              </a:rPr>
              <a:t>Keep doing the same things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2C5E60-E7DA-3A4D-A059-4B0ACDA8EA57}"/>
              </a:ext>
            </a:extLst>
          </p:cNvPr>
          <p:cNvGrpSpPr/>
          <p:nvPr/>
        </p:nvGrpSpPr>
        <p:grpSpPr>
          <a:xfrm>
            <a:off x="1493135" y="1874520"/>
            <a:ext cx="2095017" cy="523220"/>
            <a:chOff x="1493135" y="1874520"/>
            <a:chExt cx="2095017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F053C6-7D7A-1C46-8CA3-01AC2613FE02}"/>
                </a:ext>
              </a:extLst>
            </p:cNvPr>
            <p:cNvSpPr txBox="1"/>
            <p:nvPr/>
          </p:nvSpPr>
          <p:spPr>
            <a:xfrm>
              <a:off x="1493135" y="1874520"/>
              <a:ext cx="181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Antenna ID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DDD843B-CC95-6647-BAFD-847CA3AF29B7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3308888" y="2129742"/>
              <a:ext cx="279264" cy="6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0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0"/>
    </mc:Choice>
    <mc:Fallback xmlns="">
      <p:transition spd="slow" advTm="1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red&#10;&#10;Description automatically generated">
            <a:extLst>
              <a:ext uri="{FF2B5EF4-FFF2-40B4-BE49-F238E27FC236}">
                <a16:creationId xmlns:a16="http://schemas.microsoft.com/office/drawing/2014/main" id="{378CCAE9-5E1F-8643-BDD2-B426D485FE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FD1D30C-CF70-0A4D-9885-BBF8FA8E2B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4D7EE-334D-874E-9435-8DF204AE9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4 Antennas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BCCF1-6F56-034D-A6D0-FE12F2002146}"/>
              </a:ext>
            </a:extLst>
          </p:cNvPr>
          <p:cNvSpPr txBox="1"/>
          <p:nvPr/>
        </p:nvSpPr>
        <p:spPr>
          <a:xfrm>
            <a:off x="3200403" y="-11279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Transmitter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CB4A0B-17D5-B048-81B4-0B7D7A6511F8}"/>
              </a:ext>
            </a:extLst>
          </p:cNvPr>
          <p:cNvSpPr txBox="1"/>
          <p:nvPr/>
        </p:nvSpPr>
        <p:spPr>
          <a:xfrm>
            <a:off x="5195973" y="5691351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Receiver</a:t>
            </a:r>
          </a:p>
        </p:txBody>
      </p:sp>
    </p:spTree>
    <p:extLst>
      <p:ext uri="{BB962C8B-B14F-4D97-AF65-F5344CB8AC3E}">
        <p14:creationId xmlns:p14="http://schemas.microsoft.com/office/powerpoint/2010/main" val="2450930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How we take measurements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/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RSSI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839CEA-6494-624E-9121-E948D017C324}"/>
              </a:ext>
            </a:extLst>
          </p:cNvPr>
          <p:cNvCxnSpPr>
            <a:cxnSpLocks/>
          </p:cNvCxnSpPr>
          <p:nvPr/>
        </p:nvCxnSpPr>
        <p:spPr>
          <a:xfrm>
            <a:off x="8385038" y="3867716"/>
            <a:ext cx="6766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8B72D5-B4A8-384D-BE71-966F72943DF0}"/>
              </a:ext>
            </a:extLst>
          </p:cNvPr>
          <p:cNvSpPr txBox="1"/>
          <p:nvPr/>
        </p:nvSpPr>
        <p:spPr>
          <a:xfrm>
            <a:off x="9006840" y="363733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Median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CB3CF-63FA-684A-89CC-16919CF48118}"/>
              </a:ext>
            </a:extLst>
          </p:cNvPr>
          <p:cNvSpPr txBox="1"/>
          <p:nvPr/>
        </p:nvSpPr>
        <p:spPr>
          <a:xfrm>
            <a:off x="8503592" y="2691140"/>
            <a:ext cx="329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7680"/>
                </a:solidFill>
              </a:rPr>
              <a:t>This is bad, </a:t>
            </a:r>
          </a:p>
          <a:p>
            <a:r>
              <a:rPr lang="en-US" sz="2400" dirty="0">
                <a:solidFill>
                  <a:srgbClr val="F87680"/>
                </a:solidFill>
              </a:rPr>
              <a:t>flip what we were doing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9BF28-5EC6-094C-ABEB-35B1A5B5856B}"/>
              </a:ext>
            </a:extLst>
          </p:cNvPr>
          <p:cNvSpPr txBox="1"/>
          <p:nvPr/>
        </p:nvSpPr>
        <p:spPr>
          <a:xfrm>
            <a:off x="8503592" y="4155645"/>
            <a:ext cx="3631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96EEF"/>
                </a:solidFill>
              </a:rPr>
              <a:t>This is good,</a:t>
            </a:r>
          </a:p>
          <a:p>
            <a:r>
              <a:rPr lang="en-US" sz="2400" dirty="0">
                <a:solidFill>
                  <a:srgbClr val="696EEF"/>
                </a:solidFill>
              </a:rPr>
              <a:t>Keep doing the same things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095E3-7F18-B941-AFD3-890BEBD978D9}"/>
              </a:ext>
            </a:extLst>
          </p:cNvPr>
          <p:cNvSpPr txBox="1"/>
          <p:nvPr/>
        </p:nvSpPr>
        <p:spPr>
          <a:xfrm>
            <a:off x="1130523" y="5308296"/>
            <a:ext cx="2676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Average the column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94508B-9A8D-E843-BA26-D0FA2E84C0B4}"/>
              </a:ext>
            </a:extLst>
          </p:cNvPr>
          <p:cNvCxnSpPr>
            <a:cxnSpLocks/>
          </p:cNvCxnSpPr>
          <p:nvPr/>
        </p:nvCxnSpPr>
        <p:spPr>
          <a:xfrm>
            <a:off x="4231499" y="2816352"/>
            <a:ext cx="0" cy="24186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68242E5-8D7E-6D42-9CF9-86853C0BC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539781"/>
              </p:ext>
            </p:extLst>
          </p:nvPr>
        </p:nvGraphicFramePr>
        <p:xfrm>
          <a:off x="3806961" y="5312761"/>
          <a:ext cx="2566256" cy="3962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710614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1185350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459421946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68197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0.75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0.25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0.75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08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040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Majority Voting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452020"/>
              </p:ext>
            </p:extLst>
          </p:nvPr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ignal strength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839CEA-6494-624E-9121-E948D017C324}"/>
              </a:ext>
            </a:extLst>
          </p:cNvPr>
          <p:cNvCxnSpPr>
            <a:cxnSpLocks/>
          </p:cNvCxnSpPr>
          <p:nvPr/>
        </p:nvCxnSpPr>
        <p:spPr>
          <a:xfrm>
            <a:off x="8385038" y="3867716"/>
            <a:ext cx="6766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8B72D5-B4A8-384D-BE71-966F72943DF0}"/>
              </a:ext>
            </a:extLst>
          </p:cNvPr>
          <p:cNvSpPr txBox="1"/>
          <p:nvPr/>
        </p:nvSpPr>
        <p:spPr>
          <a:xfrm>
            <a:off x="9006840" y="363733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Median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CB3CF-63FA-684A-89CC-16919CF48118}"/>
              </a:ext>
            </a:extLst>
          </p:cNvPr>
          <p:cNvSpPr txBox="1"/>
          <p:nvPr/>
        </p:nvSpPr>
        <p:spPr>
          <a:xfrm>
            <a:off x="8503592" y="2691140"/>
            <a:ext cx="329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7680"/>
                </a:solidFill>
              </a:rPr>
              <a:t>This is bad, </a:t>
            </a:r>
          </a:p>
          <a:p>
            <a:r>
              <a:rPr lang="en-US" sz="2400" dirty="0">
                <a:solidFill>
                  <a:srgbClr val="F87680"/>
                </a:solidFill>
              </a:rPr>
              <a:t>flip what we were doing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9BF28-5EC6-094C-ABEB-35B1A5B5856B}"/>
              </a:ext>
            </a:extLst>
          </p:cNvPr>
          <p:cNvSpPr txBox="1"/>
          <p:nvPr/>
        </p:nvSpPr>
        <p:spPr>
          <a:xfrm>
            <a:off x="8503592" y="4155645"/>
            <a:ext cx="3631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96EEF"/>
                </a:solidFill>
              </a:rPr>
              <a:t>This is good,</a:t>
            </a:r>
          </a:p>
          <a:p>
            <a:r>
              <a:rPr lang="en-US" sz="2400" dirty="0">
                <a:solidFill>
                  <a:srgbClr val="696EEF"/>
                </a:solidFill>
              </a:rPr>
              <a:t>Keep doing the same things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94508B-9A8D-E843-BA26-D0FA2E84C0B4}"/>
              </a:ext>
            </a:extLst>
          </p:cNvPr>
          <p:cNvCxnSpPr>
            <a:cxnSpLocks/>
          </p:cNvCxnSpPr>
          <p:nvPr/>
        </p:nvCxnSpPr>
        <p:spPr>
          <a:xfrm>
            <a:off x="4231499" y="2816352"/>
            <a:ext cx="0" cy="24186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9EA878F-A794-C34C-9502-E55DCF3BBAD2}"/>
              </a:ext>
            </a:extLst>
          </p:cNvPr>
          <p:cNvSpPr txBox="1"/>
          <p:nvPr/>
        </p:nvSpPr>
        <p:spPr>
          <a:xfrm>
            <a:off x="1429034" y="5217022"/>
            <a:ext cx="1896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Majority Vote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0902AD6-895C-2E4B-AAE4-D60201083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018559"/>
              </p:ext>
            </p:extLst>
          </p:nvPr>
        </p:nvGraphicFramePr>
        <p:xfrm>
          <a:off x="3806960" y="5275955"/>
          <a:ext cx="2566256" cy="3962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710614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1185350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459421946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68197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08117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B46E9FE-C871-7646-90F4-72BBF0551E26}"/>
              </a:ext>
            </a:extLst>
          </p:cNvPr>
          <p:cNvGrpSpPr/>
          <p:nvPr/>
        </p:nvGrpSpPr>
        <p:grpSpPr>
          <a:xfrm>
            <a:off x="1493135" y="1874520"/>
            <a:ext cx="2095017" cy="523220"/>
            <a:chOff x="1493135" y="1874520"/>
            <a:chExt cx="2095017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465175-FF6C-574D-9946-3669C9864DBB}"/>
                </a:ext>
              </a:extLst>
            </p:cNvPr>
            <p:cNvSpPr txBox="1"/>
            <p:nvPr/>
          </p:nvSpPr>
          <p:spPr>
            <a:xfrm>
              <a:off x="1493135" y="1874520"/>
              <a:ext cx="181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Antenna ID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EF8F54-9DEC-044F-AC72-1D8E48D92DE9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3308888" y="2129742"/>
              <a:ext cx="279264" cy="6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37500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7442">
        <p159:morph option="byObject"/>
      </p:transition>
    </mc:Choice>
    <mc:Fallback xmlns="">
      <p:transition spd="slow" advTm="7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Majority Voting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76555"/>
              </p:ext>
            </p:extLst>
          </p:nvPr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ignal strength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839CEA-6494-624E-9121-E948D017C324}"/>
              </a:ext>
            </a:extLst>
          </p:cNvPr>
          <p:cNvCxnSpPr>
            <a:cxnSpLocks/>
          </p:cNvCxnSpPr>
          <p:nvPr/>
        </p:nvCxnSpPr>
        <p:spPr>
          <a:xfrm>
            <a:off x="8385038" y="3867716"/>
            <a:ext cx="6766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8B72D5-B4A8-384D-BE71-966F72943DF0}"/>
              </a:ext>
            </a:extLst>
          </p:cNvPr>
          <p:cNvSpPr txBox="1"/>
          <p:nvPr/>
        </p:nvSpPr>
        <p:spPr>
          <a:xfrm>
            <a:off x="9006840" y="363733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Median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CB3CF-63FA-684A-89CC-16919CF48118}"/>
              </a:ext>
            </a:extLst>
          </p:cNvPr>
          <p:cNvSpPr txBox="1"/>
          <p:nvPr/>
        </p:nvSpPr>
        <p:spPr>
          <a:xfrm>
            <a:off x="8503592" y="2691140"/>
            <a:ext cx="329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7680"/>
                </a:solidFill>
              </a:rPr>
              <a:t>This is bad, </a:t>
            </a:r>
          </a:p>
          <a:p>
            <a:r>
              <a:rPr lang="en-US" sz="2400" dirty="0">
                <a:solidFill>
                  <a:srgbClr val="F87680"/>
                </a:solidFill>
              </a:rPr>
              <a:t>flip what we were doing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9BF28-5EC6-094C-ABEB-35B1A5B5856B}"/>
              </a:ext>
            </a:extLst>
          </p:cNvPr>
          <p:cNvSpPr txBox="1"/>
          <p:nvPr/>
        </p:nvSpPr>
        <p:spPr>
          <a:xfrm>
            <a:off x="8503592" y="4155645"/>
            <a:ext cx="3631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96EEF"/>
                </a:solidFill>
              </a:rPr>
              <a:t>This is good,</a:t>
            </a:r>
          </a:p>
          <a:p>
            <a:r>
              <a:rPr lang="en-US" sz="2400" dirty="0">
                <a:solidFill>
                  <a:srgbClr val="696EEF"/>
                </a:solidFill>
              </a:rPr>
              <a:t>Keep doing the same things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94508B-9A8D-E843-BA26-D0FA2E84C0B4}"/>
              </a:ext>
            </a:extLst>
          </p:cNvPr>
          <p:cNvCxnSpPr>
            <a:cxnSpLocks/>
          </p:cNvCxnSpPr>
          <p:nvPr/>
        </p:nvCxnSpPr>
        <p:spPr>
          <a:xfrm>
            <a:off x="4889867" y="2889680"/>
            <a:ext cx="0" cy="24186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9F591DA-510B-5D4B-8E48-89363D74AA55}"/>
              </a:ext>
            </a:extLst>
          </p:cNvPr>
          <p:cNvSpPr txBox="1"/>
          <p:nvPr/>
        </p:nvSpPr>
        <p:spPr>
          <a:xfrm>
            <a:off x="1429034" y="5217022"/>
            <a:ext cx="1896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Majority Vote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F3D2E43-4B2B-2D42-AE82-8D28BEDD1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78563"/>
              </p:ext>
            </p:extLst>
          </p:nvPr>
        </p:nvGraphicFramePr>
        <p:xfrm>
          <a:off x="3806960" y="5275955"/>
          <a:ext cx="2566256" cy="3962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710614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1185350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459421946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68197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08117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386D4799-6049-494D-9AED-9224CFDE5915}"/>
              </a:ext>
            </a:extLst>
          </p:cNvPr>
          <p:cNvGrpSpPr/>
          <p:nvPr/>
        </p:nvGrpSpPr>
        <p:grpSpPr>
          <a:xfrm>
            <a:off x="1493135" y="1874520"/>
            <a:ext cx="2095017" cy="523220"/>
            <a:chOff x="1493135" y="1874520"/>
            <a:chExt cx="2095017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49BEE7-D42E-2840-9FC4-E324C97261B7}"/>
                </a:ext>
              </a:extLst>
            </p:cNvPr>
            <p:cNvSpPr txBox="1"/>
            <p:nvPr/>
          </p:nvSpPr>
          <p:spPr>
            <a:xfrm>
              <a:off x="1493135" y="1874520"/>
              <a:ext cx="181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Antenna ID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E968AE-995F-C14E-9938-7C04442D132C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3308888" y="2129742"/>
              <a:ext cx="279264" cy="6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98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"/>
    </mc:Choice>
    <mc:Fallback xmlns="">
      <p:transition spd="slow" advTm="371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9C7-B08E-3E49-BA3C-1CDDE073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Majority Voting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3C13A9-DA88-4B43-B4F7-EF8414DF3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34868"/>
              </p:ext>
            </p:extLst>
          </p:nvPr>
        </p:nvGraphicFramePr>
        <p:xfrm>
          <a:off x="3806961" y="1874520"/>
          <a:ext cx="4578077" cy="3108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620653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03966869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648684600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2589733511"/>
                    </a:ext>
                  </a:extLst>
                </a:gridCol>
                <a:gridCol w="2011821">
                  <a:extLst>
                    <a:ext uri="{9D8B030D-6E8A-4147-A177-3AD203B41FA5}">
                      <a16:colId xmlns:a16="http://schemas.microsoft.com/office/drawing/2014/main" val="424849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ignal strength Measurement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08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1</a:t>
                      </a:r>
                      <a:r>
                        <a:rPr lang="en-US" sz="2400" strike="noStrike" dirty="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sngStrike" dirty="0"/>
                        <a:t>0</a:t>
                      </a:r>
                      <a:r>
                        <a:rPr lang="en-US" sz="2400" strike="noStrike" dirty="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F876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0.9</a:t>
                      </a:r>
                    </a:p>
                  </a:txBody>
                  <a:tcPr>
                    <a:solidFill>
                      <a:srgbClr val="F87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2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0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9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0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1</a:t>
                      </a:r>
                      <a:endParaRPr lang="en-US" sz="2400" dirty="0"/>
                    </a:p>
                  </a:txBody>
                  <a:tcPr>
                    <a:solidFill>
                      <a:srgbClr val="696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</a:t>
                      </a:r>
                    </a:p>
                  </a:txBody>
                  <a:tcPr>
                    <a:solidFill>
                      <a:srgbClr val="696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59176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839CEA-6494-624E-9121-E948D017C324}"/>
              </a:ext>
            </a:extLst>
          </p:cNvPr>
          <p:cNvCxnSpPr>
            <a:cxnSpLocks/>
          </p:cNvCxnSpPr>
          <p:nvPr/>
        </p:nvCxnSpPr>
        <p:spPr>
          <a:xfrm>
            <a:off x="8385038" y="3867716"/>
            <a:ext cx="6766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8B72D5-B4A8-384D-BE71-966F72943DF0}"/>
              </a:ext>
            </a:extLst>
          </p:cNvPr>
          <p:cNvSpPr txBox="1"/>
          <p:nvPr/>
        </p:nvSpPr>
        <p:spPr>
          <a:xfrm>
            <a:off x="9006840" y="363733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Median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CB3CF-63FA-684A-89CC-16919CF48118}"/>
              </a:ext>
            </a:extLst>
          </p:cNvPr>
          <p:cNvSpPr txBox="1"/>
          <p:nvPr/>
        </p:nvSpPr>
        <p:spPr>
          <a:xfrm>
            <a:off x="8503592" y="2691140"/>
            <a:ext cx="329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7680"/>
                </a:solidFill>
              </a:rPr>
              <a:t>This is bad, </a:t>
            </a:r>
          </a:p>
          <a:p>
            <a:r>
              <a:rPr lang="en-US" sz="2400" dirty="0">
                <a:solidFill>
                  <a:srgbClr val="F87680"/>
                </a:solidFill>
              </a:rPr>
              <a:t>flip what we were doing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9BF28-5EC6-094C-ABEB-35B1A5B5856B}"/>
              </a:ext>
            </a:extLst>
          </p:cNvPr>
          <p:cNvSpPr txBox="1"/>
          <p:nvPr/>
        </p:nvSpPr>
        <p:spPr>
          <a:xfrm>
            <a:off x="8503592" y="4155645"/>
            <a:ext cx="3631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96EEF"/>
                </a:solidFill>
              </a:rPr>
              <a:t>This is good,</a:t>
            </a:r>
          </a:p>
          <a:p>
            <a:r>
              <a:rPr lang="en-US" sz="2400" dirty="0">
                <a:solidFill>
                  <a:srgbClr val="696EEF"/>
                </a:solidFill>
              </a:rPr>
              <a:t>Keep doing the same things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095E3-7F18-B941-AFD3-890BEBD978D9}"/>
              </a:ext>
            </a:extLst>
          </p:cNvPr>
          <p:cNvSpPr txBox="1"/>
          <p:nvPr/>
        </p:nvSpPr>
        <p:spPr>
          <a:xfrm>
            <a:off x="1429034" y="5217022"/>
            <a:ext cx="1896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Majority Vote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0411607-A4FE-7E41-89C7-AEA0C9CD3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946134"/>
              </p:ext>
            </p:extLst>
          </p:nvPr>
        </p:nvGraphicFramePr>
        <p:xfrm>
          <a:off x="3806960" y="5275955"/>
          <a:ext cx="2566256" cy="3962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41564">
                  <a:extLst>
                    <a:ext uri="{9D8B030D-6E8A-4147-A177-3AD203B41FA5}">
                      <a16:colId xmlns:a16="http://schemas.microsoft.com/office/drawing/2014/main" val="3327106149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11853501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459421946"/>
                    </a:ext>
                  </a:extLst>
                </a:gridCol>
                <a:gridCol w="641564">
                  <a:extLst>
                    <a:ext uri="{9D8B030D-6E8A-4147-A177-3AD203B41FA5}">
                      <a16:colId xmlns:a16="http://schemas.microsoft.com/office/drawing/2014/main" val="3681974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08117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20BB97-F8D0-2D4C-A38C-AE775FCC94EF}"/>
              </a:ext>
            </a:extLst>
          </p:cNvPr>
          <p:cNvCxnSpPr>
            <a:cxnSpLocks/>
          </p:cNvCxnSpPr>
          <p:nvPr/>
        </p:nvCxnSpPr>
        <p:spPr>
          <a:xfrm>
            <a:off x="6492297" y="5460621"/>
            <a:ext cx="6766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A662D5-FA39-7847-BD68-6831D91FC436}"/>
              </a:ext>
            </a:extLst>
          </p:cNvPr>
          <p:cNvSpPr txBox="1"/>
          <p:nvPr/>
        </p:nvSpPr>
        <p:spPr>
          <a:xfrm>
            <a:off x="7114099" y="5230235"/>
            <a:ext cx="2174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Optimized State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CD2FC2-CD16-8047-9608-CBD497ECC306}"/>
              </a:ext>
            </a:extLst>
          </p:cNvPr>
          <p:cNvGrpSpPr/>
          <p:nvPr/>
        </p:nvGrpSpPr>
        <p:grpSpPr>
          <a:xfrm>
            <a:off x="1493135" y="1874520"/>
            <a:ext cx="2095017" cy="523220"/>
            <a:chOff x="1493135" y="1874520"/>
            <a:chExt cx="2095017" cy="5232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8C9146-0892-3240-9565-E0EEECAB470D}"/>
                </a:ext>
              </a:extLst>
            </p:cNvPr>
            <p:cNvSpPr txBox="1"/>
            <p:nvPr/>
          </p:nvSpPr>
          <p:spPr>
            <a:xfrm>
              <a:off x="1493135" y="1874520"/>
              <a:ext cx="181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Antenna ID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B2513E4-59E9-534A-BBEA-5815EA3C8718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3308888" y="2129742"/>
              <a:ext cx="279264" cy="63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42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5"/>
    </mc:Choice>
    <mc:Fallback xmlns="">
      <p:transition spd="slow" advTm="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BBAC249-9364-434C-9251-ED851CCB741C}"/>
              </a:ext>
            </a:extLst>
          </p:cNvPr>
          <p:cNvSpPr txBox="1"/>
          <p:nvPr/>
        </p:nvSpPr>
        <p:spPr>
          <a:xfrm>
            <a:off x="4957097" y="3597705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37FF2D-26FC-1541-AD8F-2D1D8885AB7A}"/>
              </a:ext>
            </a:extLst>
          </p:cNvPr>
          <p:cNvSpPr txBox="1"/>
          <p:nvPr/>
        </p:nvSpPr>
        <p:spPr>
          <a:xfrm>
            <a:off x="4442851" y="298686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4FBBF8-B92E-8D49-9262-9FFC72D101C2}"/>
              </a:ext>
            </a:extLst>
          </p:cNvPr>
          <p:cNvSpPr txBox="1"/>
          <p:nvPr/>
        </p:nvSpPr>
        <p:spPr>
          <a:xfrm>
            <a:off x="4021730" y="321398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58E2CD-26D2-B040-A7B4-9725D722ABA9}"/>
              </a:ext>
            </a:extLst>
          </p:cNvPr>
          <p:cNvSpPr txBox="1"/>
          <p:nvPr/>
        </p:nvSpPr>
        <p:spPr>
          <a:xfrm>
            <a:off x="4087960" y="352967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779AC9-4E0E-BF4E-B813-A4E5A9F761DB}"/>
              </a:ext>
            </a:extLst>
          </p:cNvPr>
          <p:cNvSpPr txBox="1"/>
          <p:nvPr/>
        </p:nvSpPr>
        <p:spPr>
          <a:xfrm>
            <a:off x="4784822" y="310916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CC206F-8F25-0D49-AEBB-AABD65ABBCD8}"/>
              </a:ext>
            </a:extLst>
          </p:cNvPr>
          <p:cNvSpPr txBox="1"/>
          <p:nvPr/>
        </p:nvSpPr>
        <p:spPr>
          <a:xfrm>
            <a:off x="4544676" y="378130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1676039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7564775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2285639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86FC9-5096-EB4B-A4A9-8AE3F105FA61}"/>
              </a:ext>
            </a:extLst>
          </p:cNvPr>
          <p:cNvCxnSpPr>
            <a:cxnSpLocks/>
          </p:cNvCxnSpPr>
          <p:nvPr/>
        </p:nvCxnSpPr>
        <p:spPr>
          <a:xfrm>
            <a:off x="4674010" y="3652963"/>
            <a:ext cx="295813" cy="5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64ED59-FE3E-6542-BA46-F94B97A16135}"/>
              </a:ext>
            </a:extLst>
          </p:cNvPr>
          <p:cNvCxnSpPr>
            <a:cxnSpLocks/>
          </p:cNvCxnSpPr>
          <p:nvPr/>
        </p:nvCxnSpPr>
        <p:spPr>
          <a:xfrm flipV="1">
            <a:off x="4669567" y="3339298"/>
            <a:ext cx="0" cy="307427"/>
          </a:xfrm>
          <a:prstGeom prst="straightConnector1">
            <a:avLst/>
          </a:prstGeom>
          <a:ln>
            <a:solidFill>
              <a:schemeClr val="dk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85F50F-41EE-8C40-8ADD-23AB839E7666}"/>
              </a:ext>
            </a:extLst>
          </p:cNvPr>
          <p:cNvCxnSpPr>
            <a:cxnSpLocks/>
          </p:cNvCxnSpPr>
          <p:nvPr/>
        </p:nvCxnSpPr>
        <p:spPr>
          <a:xfrm flipH="1">
            <a:off x="4366931" y="3666848"/>
            <a:ext cx="295813" cy="98162"/>
          </a:xfrm>
          <a:prstGeom prst="straightConnector1">
            <a:avLst/>
          </a:prstGeom>
          <a:ln>
            <a:solidFill>
              <a:srgbClr val="FF0000">
                <a:alpha val="99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3F1FDD-3669-484F-B4CC-BCC571033BD7}"/>
              </a:ext>
            </a:extLst>
          </p:cNvPr>
          <p:cNvCxnSpPr>
            <a:cxnSpLocks/>
          </p:cNvCxnSpPr>
          <p:nvPr/>
        </p:nvCxnSpPr>
        <p:spPr>
          <a:xfrm flipH="1" flipV="1">
            <a:off x="4303662" y="3506175"/>
            <a:ext cx="358928" cy="150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D1388B-FCBD-8E4F-A471-D7EF9CA9A5EC}"/>
              </a:ext>
            </a:extLst>
          </p:cNvPr>
          <p:cNvCxnSpPr>
            <a:cxnSpLocks/>
          </p:cNvCxnSpPr>
          <p:nvPr/>
        </p:nvCxnSpPr>
        <p:spPr>
          <a:xfrm flipV="1">
            <a:off x="4668716" y="3365050"/>
            <a:ext cx="179464" cy="278416"/>
          </a:xfrm>
          <a:prstGeom prst="straightConnector1">
            <a:avLst/>
          </a:prstGeom>
          <a:ln>
            <a:solidFill>
              <a:schemeClr val="dk1">
                <a:alpha val="98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A7D753-2F61-BF4C-8571-27212BD5F038}"/>
              </a:ext>
            </a:extLst>
          </p:cNvPr>
          <p:cNvCxnSpPr>
            <a:cxnSpLocks/>
          </p:cNvCxnSpPr>
          <p:nvPr/>
        </p:nvCxnSpPr>
        <p:spPr>
          <a:xfrm>
            <a:off x="4673166" y="3673239"/>
            <a:ext cx="88961" cy="246630"/>
          </a:xfrm>
          <a:prstGeom prst="straightConnector1">
            <a:avLst/>
          </a:prstGeom>
          <a:ln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Majority Voting is Optimal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8F7AA-A9B3-0541-8FBE-D5E8C1EA5CDF}"/>
              </a:ext>
            </a:extLst>
          </p:cNvPr>
          <p:cNvSpPr txBox="1"/>
          <p:nvPr/>
        </p:nvSpPr>
        <p:spPr>
          <a:xfrm rot="18952016">
            <a:off x="3209778" y="3981371"/>
            <a:ext cx="548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h</a:t>
            </a:r>
            <a:r>
              <a:rPr lang="en-US" sz="3600" baseline="-25000" dirty="0" err="1"/>
              <a:t>z</a:t>
            </a:r>
            <a:endParaRPr lang="en-US" sz="36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2285639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770301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F5308D-4DF3-5F47-8273-178144C7E14E}"/>
              </a:ext>
            </a:extLst>
          </p:cNvPr>
          <p:cNvCxnSpPr>
            <a:cxnSpLocks/>
          </p:cNvCxnSpPr>
          <p:nvPr/>
        </p:nvCxnSpPr>
        <p:spPr>
          <a:xfrm rot="5400000" flipV="1">
            <a:off x="3489089" y="2608590"/>
            <a:ext cx="2388371" cy="212855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2996F1A-29E7-C04A-A72A-D1C834ECD384}"/>
              </a:ext>
            </a:extLst>
          </p:cNvPr>
          <p:cNvSpPr/>
          <p:nvPr/>
        </p:nvSpPr>
        <p:spPr>
          <a:xfrm rot="2932995">
            <a:off x="4618878" y="3679117"/>
            <a:ext cx="89781" cy="897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32157-8815-4249-9A95-935C5123A6BB}"/>
              </a:ext>
            </a:extLst>
          </p:cNvPr>
          <p:cNvSpPr txBox="1"/>
          <p:nvPr/>
        </p:nvSpPr>
        <p:spPr>
          <a:xfrm>
            <a:off x="4206671" y="2465463"/>
            <a:ext cx="130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Turn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5FB74-B307-084D-A3A1-5F76F210DE2D}"/>
              </a:ext>
            </a:extLst>
          </p:cNvPr>
          <p:cNvSpPr txBox="1"/>
          <p:nvPr/>
        </p:nvSpPr>
        <p:spPr>
          <a:xfrm>
            <a:off x="2587290" y="2930495"/>
            <a:ext cx="1325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Turn 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ABC025-FE19-884E-81C3-3F564738177C}"/>
                  </a:ext>
                </a:extLst>
              </p:cNvPr>
              <p:cNvSpPr txBox="1"/>
              <p:nvPr/>
            </p:nvSpPr>
            <p:spPr>
              <a:xfrm>
                <a:off x="5730919" y="1878517"/>
                <a:ext cx="6461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Rule:</a:t>
                </a:r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makes an acute angle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, turn it on</a:t>
                </a:r>
              </a:p>
              <a:p>
                <a:endParaRPr lang="en-US" sz="2400" b="1" dirty="0"/>
              </a:p>
              <a:p>
                <a:r>
                  <a:rPr lang="en-US" sz="2400" b="1" dirty="0"/>
                  <a:t>Theorem:  </a:t>
                </a:r>
                <a:r>
                  <a:rPr lang="en-US" sz="2400" dirty="0"/>
                  <a:t>This is near optimal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ABC025-FE19-884E-81C3-3F5647381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919" y="1878517"/>
                <a:ext cx="6461081" cy="1200329"/>
              </a:xfrm>
              <a:prstGeom prst="rect">
                <a:avLst/>
              </a:prstGeom>
              <a:blipFill>
                <a:blip r:embed="rId3"/>
                <a:stretch>
                  <a:fillRect l="-1373" t="-3158" r="-784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93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753"/>
    </mc:Choice>
    <mc:Fallback xmlns="">
      <p:transition advTm="1275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04361E21-F1C3-914A-912A-BBCB8A85403E}"/>
              </a:ext>
            </a:extLst>
          </p:cNvPr>
          <p:cNvSpPr/>
          <p:nvPr/>
        </p:nvSpPr>
        <p:spPr>
          <a:xfrm>
            <a:off x="2294150" y="2033065"/>
            <a:ext cx="3311008" cy="3311008"/>
          </a:xfrm>
          <a:prstGeom prst="ellipse">
            <a:avLst/>
          </a:prstGeom>
          <a:gradFill flip="none" rotWithShape="1">
            <a:gsLst>
              <a:gs pos="40000">
                <a:srgbClr val="C0C0C0">
                  <a:alpha val="5000"/>
                </a:srgbClr>
              </a:gs>
              <a:gs pos="29000">
                <a:srgbClr val="A0A0A0">
                  <a:alpha val="60000"/>
                </a:srgbClr>
              </a:gs>
              <a:gs pos="23000">
                <a:srgbClr val="808080">
                  <a:alpha val="67000"/>
                </a:srgbClr>
              </a:gs>
              <a:gs pos="0">
                <a:schemeClr val="tx1">
                  <a:lumMod val="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963557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6852293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1573157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Majority Voting is Optimal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8F7AA-A9B3-0541-8FBE-D5E8C1EA5CDF}"/>
              </a:ext>
            </a:extLst>
          </p:cNvPr>
          <p:cNvSpPr txBox="1"/>
          <p:nvPr/>
        </p:nvSpPr>
        <p:spPr>
          <a:xfrm rot="18952016">
            <a:off x="2126158" y="4311177"/>
            <a:ext cx="548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h</a:t>
            </a:r>
            <a:r>
              <a:rPr lang="en-US" sz="3600" baseline="-25000" dirty="0" err="1"/>
              <a:t>z</a:t>
            </a:r>
            <a:endParaRPr lang="en-US" sz="36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1573157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057819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F5308D-4DF3-5F47-8273-178144C7E14E}"/>
              </a:ext>
            </a:extLst>
          </p:cNvPr>
          <p:cNvCxnSpPr>
            <a:cxnSpLocks/>
          </p:cNvCxnSpPr>
          <p:nvPr/>
        </p:nvCxnSpPr>
        <p:spPr>
          <a:xfrm rot="5400000" flipV="1">
            <a:off x="2776607" y="2608590"/>
            <a:ext cx="2388371" cy="212855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2996F1A-29E7-C04A-A72A-D1C834ECD384}"/>
              </a:ext>
            </a:extLst>
          </p:cNvPr>
          <p:cNvSpPr/>
          <p:nvPr/>
        </p:nvSpPr>
        <p:spPr>
          <a:xfrm rot="2932995">
            <a:off x="3906396" y="3679117"/>
            <a:ext cx="89781" cy="897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32157-8815-4249-9A95-935C5123A6BB}"/>
              </a:ext>
            </a:extLst>
          </p:cNvPr>
          <p:cNvSpPr txBox="1"/>
          <p:nvPr/>
        </p:nvSpPr>
        <p:spPr>
          <a:xfrm>
            <a:off x="3266177" y="1898519"/>
            <a:ext cx="130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Turn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5FB74-B307-084D-A3A1-5F76F210DE2D}"/>
              </a:ext>
            </a:extLst>
          </p:cNvPr>
          <p:cNvSpPr txBox="1"/>
          <p:nvPr/>
        </p:nvSpPr>
        <p:spPr>
          <a:xfrm>
            <a:off x="1702931" y="2673195"/>
            <a:ext cx="1325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Turn 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BCAAA7-7507-1141-82E4-9249FCFC350C}"/>
                  </a:ext>
                </a:extLst>
              </p:cNvPr>
              <p:cNvSpPr txBox="1"/>
              <p:nvPr/>
            </p:nvSpPr>
            <p:spPr>
              <a:xfrm>
                <a:off x="1690547" y="6006214"/>
                <a:ext cx="45797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Distribution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/>
                  <a:t> for random states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BCAAA7-7507-1141-82E4-9249FCFC3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47" y="6006214"/>
                <a:ext cx="4579715" cy="461665"/>
              </a:xfrm>
              <a:prstGeom prst="rect">
                <a:avLst/>
              </a:prstGeom>
              <a:blipFill>
                <a:blip r:embed="rId3"/>
                <a:stretch>
                  <a:fillRect l="-1934" t="-8108" r="-82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D4C95481-3BE5-1341-97D4-C7DE3EDBB6DC}"/>
              </a:ext>
            </a:extLst>
          </p:cNvPr>
          <p:cNvSpPr/>
          <p:nvPr/>
        </p:nvSpPr>
        <p:spPr>
          <a:xfrm rot="20493859">
            <a:off x="4327334" y="2603362"/>
            <a:ext cx="1128156" cy="507160"/>
          </a:xfrm>
          <a:custGeom>
            <a:avLst/>
            <a:gdLst>
              <a:gd name="connsiteX0" fmla="*/ 0 w 1128156"/>
              <a:gd name="connsiteY0" fmla="*/ 507160 h 507160"/>
              <a:gd name="connsiteX1" fmla="*/ 391886 w 1128156"/>
              <a:gd name="connsiteY1" fmla="*/ 67773 h 507160"/>
              <a:gd name="connsiteX2" fmla="*/ 1128156 w 1128156"/>
              <a:gd name="connsiteY2" fmla="*/ 8397 h 50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8156" h="507160">
                <a:moveTo>
                  <a:pt x="0" y="507160"/>
                </a:moveTo>
                <a:cubicBezTo>
                  <a:pt x="101930" y="329030"/>
                  <a:pt x="203860" y="150900"/>
                  <a:pt x="391886" y="67773"/>
                </a:cubicBezTo>
                <a:cubicBezTo>
                  <a:pt x="579912" y="-15354"/>
                  <a:pt x="854034" y="-3479"/>
                  <a:pt x="1128156" y="8397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A1C4D-6A74-9D41-9F3C-1A1AF5F648C4}"/>
              </a:ext>
            </a:extLst>
          </p:cNvPr>
          <p:cNvSpPr txBox="1"/>
          <p:nvPr/>
        </p:nvSpPr>
        <p:spPr>
          <a:xfrm>
            <a:off x="5308867" y="2005991"/>
            <a:ext cx="411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 of random states on the base channel + noise</a:t>
            </a:r>
          </a:p>
        </p:txBody>
      </p:sp>
    </p:spTree>
    <p:extLst>
      <p:ext uri="{BB962C8B-B14F-4D97-AF65-F5344CB8AC3E}">
        <p14:creationId xmlns:p14="http://schemas.microsoft.com/office/powerpoint/2010/main" val="18065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921"/>
    </mc:Choice>
    <mc:Fallback xmlns="">
      <p:transition advTm="2292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04361E21-F1C3-914A-912A-BBCB8A85403E}"/>
              </a:ext>
            </a:extLst>
          </p:cNvPr>
          <p:cNvSpPr/>
          <p:nvPr/>
        </p:nvSpPr>
        <p:spPr>
          <a:xfrm>
            <a:off x="2686036" y="1997438"/>
            <a:ext cx="3311008" cy="3311008"/>
          </a:xfrm>
          <a:prstGeom prst="ellipse">
            <a:avLst/>
          </a:prstGeom>
          <a:gradFill flip="none" rotWithShape="1">
            <a:gsLst>
              <a:gs pos="40000">
                <a:srgbClr val="C0C0C0">
                  <a:alpha val="5000"/>
                </a:srgbClr>
              </a:gs>
              <a:gs pos="29000">
                <a:srgbClr val="A0A0A0">
                  <a:alpha val="60000"/>
                </a:srgbClr>
              </a:gs>
              <a:gs pos="23000">
                <a:srgbClr val="808080">
                  <a:alpha val="67000"/>
                </a:srgbClr>
              </a:gs>
              <a:gs pos="0">
                <a:schemeClr val="tx1">
                  <a:lumMod val="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963557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6852293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1573157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Majority Voting is Optimal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8F7AA-A9B3-0541-8FBE-D5E8C1EA5CDF}"/>
              </a:ext>
            </a:extLst>
          </p:cNvPr>
          <p:cNvSpPr txBox="1"/>
          <p:nvPr/>
        </p:nvSpPr>
        <p:spPr>
          <a:xfrm rot="18952016">
            <a:off x="2126158" y="4311177"/>
            <a:ext cx="548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h</a:t>
            </a:r>
            <a:r>
              <a:rPr lang="en-US" sz="3600" baseline="-25000" dirty="0" err="1"/>
              <a:t>z</a:t>
            </a:r>
            <a:endParaRPr lang="en-US" sz="36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1573157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057819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F5308D-4DF3-5F47-8273-178144C7E14E}"/>
              </a:ext>
            </a:extLst>
          </p:cNvPr>
          <p:cNvCxnSpPr>
            <a:cxnSpLocks/>
          </p:cNvCxnSpPr>
          <p:nvPr/>
        </p:nvCxnSpPr>
        <p:spPr>
          <a:xfrm rot="5400000" flipV="1">
            <a:off x="2776607" y="2608590"/>
            <a:ext cx="2388371" cy="212855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2996F1A-29E7-C04A-A72A-D1C834ECD384}"/>
              </a:ext>
            </a:extLst>
          </p:cNvPr>
          <p:cNvSpPr/>
          <p:nvPr/>
        </p:nvSpPr>
        <p:spPr>
          <a:xfrm rot="2932995">
            <a:off x="3906396" y="3679117"/>
            <a:ext cx="89781" cy="897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32157-8815-4249-9A95-935C5123A6BB}"/>
              </a:ext>
            </a:extLst>
          </p:cNvPr>
          <p:cNvSpPr txBox="1"/>
          <p:nvPr/>
        </p:nvSpPr>
        <p:spPr>
          <a:xfrm>
            <a:off x="3266177" y="1898519"/>
            <a:ext cx="130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Turn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5FB74-B307-084D-A3A1-5F76F210DE2D}"/>
              </a:ext>
            </a:extLst>
          </p:cNvPr>
          <p:cNvSpPr txBox="1"/>
          <p:nvPr/>
        </p:nvSpPr>
        <p:spPr>
          <a:xfrm>
            <a:off x="1702931" y="2673195"/>
            <a:ext cx="1325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Turn 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BCAAA7-7507-1141-82E4-9249FCFC350C}"/>
                  </a:ext>
                </a:extLst>
              </p:cNvPr>
              <p:cNvSpPr txBox="1"/>
              <p:nvPr/>
            </p:nvSpPr>
            <p:spPr>
              <a:xfrm>
                <a:off x="1690547" y="5739996"/>
                <a:ext cx="534915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trike="sngStrike" dirty="0"/>
                  <a:t>Distribution of </a:t>
                </a:r>
                <a14:m>
                  <m:oMath xmlns:m="http://schemas.openxmlformats.org/officeDocument/2006/math">
                    <m:r>
                      <a:rPr lang="en-US" sz="2400" i="1" strike="sngStrike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strike="sngStrike" dirty="0"/>
                  <a:t> for random states </a:t>
                </a:r>
              </a:p>
              <a:p>
                <a:r>
                  <a:rPr lang="en-US" sz="2400" dirty="0"/>
                  <a:t>Distribution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/>
                  <a:t> for those random states </a:t>
                </a:r>
              </a:p>
              <a:p>
                <a:r>
                  <a:rPr lang="en-US" sz="2400" dirty="0"/>
                  <a:t>where </a:t>
                </a:r>
                <a:r>
                  <a:rPr lang="en-US" sz="2400" dirty="0" err="1"/>
                  <a:t>i</a:t>
                </a:r>
                <a:r>
                  <a:rPr lang="en-US" sz="2400" baseline="30000" dirty="0" err="1"/>
                  <a:t>th</a:t>
                </a:r>
                <a:r>
                  <a:rPr lang="en-US" sz="2400" dirty="0"/>
                  <a:t> element is on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BCAAA7-7507-1141-82E4-9249FCFC3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47" y="5739996"/>
                <a:ext cx="5349157" cy="1200329"/>
              </a:xfrm>
              <a:prstGeom prst="rect">
                <a:avLst/>
              </a:prstGeom>
              <a:blipFill>
                <a:blip r:embed="rId3"/>
                <a:stretch>
                  <a:fillRect l="-1659" t="-2105" r="-7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>
            <a:extLst>
              <a:ext uri="{FF2B5EF4-FFF2-40B4-BE49-F238E27FC236}">
                <a16:creationId xmlns:a16="http://schemas.microsoft.com/office/drawing/2014/main" id="{D4C95481-3BE5-1341-97D4-C7DE3EDBB6DC}"/>
              </a:ext>
            </a:extLst>
          </p:cNvPr>
          <p:cNvSpPr/>
          <p:nvPr/>
        </p:nvSpPr>
        <p:spPr>
          <a:xfrm rot="20493859">
            <a:off x="4327334" y="2603362"/>
            <a:ext cx="1128156" cy="507160"/>
          </a:xfrm>
          <a:custGeom>
            <a:avLst/>
            <a:gdLst>
              <a:gd name="connsiteX0" fmla="*/ 0 w 1128156"/>
              <a:gd name="connsiteY0" fmla="*/ 507160 h 507160"/>
              <a:gd name="connsiteX1" fmla="*/ 391886 w 1128156"/>
              <a:gd name="connsiteY1" fmla="*/ 67773 h 507160"/>
              <a:gd name="connsiteX2" fmla="*/ 1128156 w 1128156"/>
              <a:gd name="connsiteY2" fmla="*/ 8397 h 50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8156" h="507160">
                <a:moveTo>
                  <a:pt x="0" y="507160"/>
                </a:moveTo>
                <a:cubicBezTo>
                  <a:pt x="101930" y="329030"/>
                  <a:pt x="203860" y="150900"/>
                  <a:pt x="391886" y="67773"/>
                </a:cubicBezTo>
                <a:cubicBezTo>
                  <a:pt x="579912" y="-15354"/>
                  <a:pt x="854034" y="-3479"/>
                  <a:pt x="1128156" y="8397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A1C4D-6A74-9D41-9F3C-1A1AF5F648C4}"/>
              </a:ext>
            </a:extLst>
          </p:cNvPr>
          <p:cNvSpPr txBox="1"/>
          <p:nvPr/>
        </p:nvSpPr>
        <p:spPr>
          <a:xfrm>
            <a:off x="5308867" y="2005991"/>
            <a:ext cx="411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 of random states on the base channel + noise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3295D93-90A9-9A42-B312-DFC4E5E163B1}"/>
              </a:ext>
            </a:extLst>
          </p:cNvPr>
          <p:cNvCxnSpPr>
            <a:cxnSpLocks/>
          </p:cNvCxnSpPr>
          <p:nvPr/>
        </p:nvCxnSpPr>
        <p:spPr>
          <a:xfrm flipV="1">
            <a:off x="3983313" y="3617843"/>
            <a:ext cx="406320" cy="270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D717A2C-E35E-8D48-AF76-D5E1AB8E04AF}"/>
              </a:ext>
            </a:extLst>
          </p:cNvPr>
          <p:cNvSpPr txBox="1"/>
          <p:nvPr/>
        </p:nvSpPr>
        <p:spPr>
          <a:xfrm>
            <a:off x="4187161" y="3571255"/>
            <a:ext cx="49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</a:t>
            </a:r>
            <a:r>
              <a:rPr lang="en-US" sz="3600" baseline="-25000" dirty="0">
                <a:solidFill>
                  <a:schemeClr val="bg1"/>
                </a:solidFill>
              </a:rPr>
              <a:t>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25F96E-9105-F446-923E-D56AC61F22E8}"/>
              </a:ext>
            </a:extLst>
          </p:cNvPr>
          <p:cNvSpPr txBox="1"/>
          <p:nvPr/>
        </p:nvSpPr>
        <p:spPr>
          <a:xfrm>
            <a:off x="5636916" y="3143738"/>
            <a:ext cx="411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 due to element </a:t>
            </a:r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7F7853F-9B2C-4A4B-A6E9-D8D08006A087}"/>
              </a:ext>
            </a:extLst>
          </p:cNvPr>
          <p:cNvSpPr/>
          <p:nvPr/>
        </p:nvSpPr>
        <p:spPr>
          <a:xfrm>
            <a:off x="4655127" y="3538847"/>
            <a:ext cx="1033154" cy="403761"/>
          </a:xfrm>
          <a:custGeom>
            <a:avLst/>
            <a:gdLst>
              <a:gd name="connsiteX0" fmla="*/ 0 w 1033154"/>
              <a:gd name="connsiteY0" fmla="*/ 403761 h 403761"/>
              <a:gd name="connsiteX1" fmla="*/ 736270 w 1033154"/>
              <a:gd name="connsiteY1" fmla="*/ 213756 h 403761"/>
              <a:gd name="connsiteX2" fmla="*/ 1033154 w 1033154"/>
              <a:gd name="connsiteY2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154" h="403761">
                <a:moveTo>
                  <a:pt x="0" y="403761"/>
                </a:moveTo>
                <a:cubicBezTo>
                  <a:pt x="282039" y="342405"/>
                  <a:pt x="564078" y="281049"/>
                  <a:pt x="736270" y="213756"/>
                </a:cubicBezTo>
                <a:cubicBezTo>
                  <a:pt x="908462" y="146463"/>
                  <a:pt x="970808" y="73231"/>
                  <a:pt x="1033154" y="0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277">
        <p159:morph option="byObject"/>
      </p:transition>
    </mc:Choice>
    <mc:Fallback xmlns="">
      <p:transition spd="slow" advTm="4277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04361E21-F1C3-914A-912A-BBCB8A85403E}"/>
              </a:ext>
            </a:extLst>
          </p:cNvPr>
          <p:cNvSpPr/>
          <p:nvPr/>
        </p:nvSpPr>
        <p:spPr>
          <a:xfrm>
            <a:off x="2686036" y="1997438"/>
            <a:ext cx="3311008" cy="3311008"/>
          </a:xfrm>
          <a:prstGeom prst="ellipse">
            <a:avLst/>
          </a:prstGeom>
          <a:gradFill flip="none" rotWithShape="1">
            <a:gsLst>
              <a:gs pos="40000">
                <a:srgbClr val="C0C0C0">
                  <a:alpha val="5000"/>
                </a:srgbClr>
              </a:gs>
              <a:gs pos="29000">
                <a:srgbClr val="A0A0A0">
                  <a:alpha val="60000"/>
                </a:srgbClr>
              </a:gs>
              <a:gs pos="23000">
                <a:srgbClr val="808080">
                  <a:alpha val="67000"/>
                </a:srgbClr>
              </a:gs>
              <a:gs pos="0">
                <a:schemeClr val="tx1">
                  <a:lumMod val="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9DB15-5F82-6F45-8172-BAC73840EED4}"/>
              </a:ext>
            </a:extLst>
          </p:cNvPr>
          <p:cNvCxnSpPr/>
          <p:nvPr/>
        </p:nvCxnSpPr>
        <p:spPr>
          <a:xfrm>
            <a:off x="963557" y="5781517"/>
            <a:ext cx="61935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E4C305-655B-6F43-BC95-1DF3B8D0A889}"/>
              </a:ext>
            </a:extLst>
          </p:cNvPr>
          <p:cNvSpPr txBox="1"/>
          <p:nvPr/>
        </p:nvSpPr>
        <p:spPr>
          <a:xfrm>
            <a:off x="6852293" y="5814521"/>
            <a:ext cx="4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EA88D1-E788-3244-A0DD-2D6B6B19F5D0}"/>
              </a:ext>
            </a:extLst>
          </p:cNvPr>
          <p:cNvCxnSpPr/>
          <p:nvPr/>
        </p:nvCxnSpPr>
        <p:spPr>
          <a:xfrm flipV="1">
            <a:off x="1573157" y="3652962"/>
            <a:ext cx="2388371" cy="2128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FD7D258B-ABF3-CF44-A532-8064AE7D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Majority Voting is Optimal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68F7AA-A9B3-0541-8FBE-D5E8C1EA5CDF}"/>
              </a:ext>
            </a:extLst>
          </p:cNvPr>
          <p:cNvSpPr txBox="1"/>
          <p:nvPr/>
        </p:nvSpPr>
        <p:spPr>
          <a:xfrm rot="18952016">
            <a:off x="2126158" y="4311177"/>
            <a:ext cx="548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h</a:t>
            </a:r>
            <a:r>
              <a:rPr lang="en-US" sz="3600" baseline="-25000" dirty="0" err="1"/>
              <a:t>z</a:t>
            </a:r>
            <a:endParaRPr lang="en-US" sz="36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2CEC53-8D6C-8243-B0DD-8800689C6BA3}"/>
              </a:ext>
            </a:extLst>
          </p:cNvPr>
          <p:cNvCxnSpPr>
            <a:cxnSpLocks/>
          </p:cNvCxnSpPr>
          <p:nvPr/>
        </p:nvCxnSpPr>
        <p:spPr>
          <a:xfrm>
            <a:off x="1573157" y="1690688"/>
            <a:ext cx="0" cy="44931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7C7C46-80EA-C543-A1D2-7F6BDCF3EA1B}"/>
              </a:ext>
            </a:extLst>
          </p:cNvPr>
          <p:cNvSpPr txBox="1"/>
          <p:nvPr/>
        </p:nvSpPr>
        <p:spPr>
          <a:xfrm>
            <a:off x="1057819" y="1690688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Im</a:t>
            </a:r>
            <a:endParaRPr lang="en-US" sz="2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F5308D-4DF3-5F47-8273-178144C7E14E}"/>
              </a:ext>
            </a:extLst>
          </p:cNvPr>
          <p:cNvCxnSpPr>
            <a:cxnSpLocks/>
          </p:cNvCxnSpPr>
          <p:nvPr/>
        </p:nvCxnSpPr>
        <p:spPr>
          <a:xfrm rot="5400000" flipV="1">
            <a:off x="2776607" y="2608590"/>
            <a:ext cx="2388371" cy="212855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2996F1A-29E7-C04A-A72A-D1C834ECD384}"/>
              </a:ext>
            </a:extLst>
          </p:cNvPr>
          <p:cNvSpPr/>
          <p:nvPr/>
        </p:nvSpPr>
        <p:spPr>
          <a:xfrm rot="2932995">
            <a:off x="3906396" y="3679117"/>
            <a:ext cx="89781" cy="897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32157-8815-4249-9A95-935C5123A6BB}"/>
              </a:ext>
            </a:extLst>
          </p:cNvPr>
          <p:cNvSpPr txBox="1"/>
          <p:nvPr/>
        </p:nvSpPr>
        <p:spPr>
          <a:xfrm>
            <a:off x="3266177" y="1898519"/>
            <a:ext cx="130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Turn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5FB74-B307-084D-A3A1-5F76F210DE2D}"/>
              </a:ext>
            </a:extLst>
          </p:cNvPr>
          <p:cNvSpPr txBox="1"/>
          <p:nvPr/>
        </p:nvSpPr>
        <p:spPr>
          <a:xfrm>
            <a:off x="1702931" y="2673195"/>
            <a:ext cx="1325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Turn off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4C95481-3BE5-1341-97D4-C7DE3EDBB6DC}"/>
              </a:ext>
            </a:extLst>
          </p:cNvPr>
          <p:cNvSpPr/>
          <p:nvPr/>
        </p:nvSpPr>
        <p:spPr>
          <a:xfrm rot="20493859">
            <a:off x="4327334" y="2603362"/>
            <a:ext cx="1128156" cy="507160"/>
          </a:xfrm>
          <a:custGeom>
            <a:avLst/>
            <a:gdLst>
              <a:gd name="connsiteX0" fmla="*/ 0 w 1128156"/>
              <a:gd name="connsiteY0" fmla="*/ 507160 h 507160"/>
              <a:gd name="connsiteX1" fmla="*/ 391886 w 1128156"/>
              <a:gd name="connsiteY1" fmla="*/ 67773 h 507160"/>
              <a:gd name="connsiteX2" fmla="*/ 1128156 w 1128156"/>
              <a:gd name="connsiteY2" fmla="*/ 8397 h 50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8156" h="507160">
                <a:moveTo>
                  <a:pt x="0" y="507160"/>
                </a:moveTo>
                <a:cubicBezTo>
                  <a:pt x="101930" y="329030"/>
                  <a:pt x="203860" y="150900"/>
                  <a:pt x="391886" y="67773"/>
                </a:cubicBezTo>
                <a:cubicBezTo>
                  <a:pt x="579912" y="-15354"/>
                  <a:pt x="854034" y="-3479"/>
                  <a:pt x="1128156" y="8397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A1C4D-6A74-9D41-9F3C-1A1AF5F648C4}"/>
              </a:ext>
            </a:extLst>
          </p:cNvPr>
          <p:cNvSpPr txBox="1"/>
          <p:nvPr/>
        </p:nvSpPr>
        <p:spPr>
          <a:xfrm>
            <a:off x="5308867" y="2005991"/>
            <a:ext cx="4115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 of random states on the base channel + noise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3295D93-90A9-9A42-B312-DFC4E5E163B1}"/>
              </a:ext>
            </a:extLst>
          </p:cNvPr>
          <p:cNvCxnSpPr>
            <a:cxnSpLocks/>
          </p:cNvCxnSpPr>
          <p:nvPr/>
        </p:nvCxnSpPr>
        <p:spPr>
          <a:xfrm flipV="1">
            <a:off x="3983313" y="3617843"/>
            <a:ext cx="406320" cy="270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D717A2C-E35E-8D48-AF76-D5E1AB8E04AF}"/>
              </a:ext>
            </a:extLst>
          </p:cNvPr>
          <p:cNvSpPr txBox="1"/>
          <p:nvPr/>
        </p:nvSpPr>
        <p:spPr>
          <a:xfrm>
            <a:off x="4187161" y="3571255"/>
            <a:ext cx="49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</a:t>
            </a:r>
            <a:r>
              <a:rPr lang="en-US" sz="3600" baseline="-25000" dirty="0">
                <a:solidFill>
                  <a:schemeClr val="bg1"/>
                </a:solidFill>
              </a:rPr>
              <a:t>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25F96E-9105-F446-923E-D56AC61F22E8}"/>
              </a:ext>
            </a:extLst>
          </p:cNvPr>
          <p:cNvSpPr txBox="1"/>
          <p:nvPr/>
        </p:nvSpPr>
        <p:spPr>
          <a:xfrm>
            <a:off x="5636916" y="3143738"/>
            <a:ext cx="411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 due to element </a:t>
            </a:r>
            <a:r>
              <a:rPr lang="en-US" sz="2400" dirty="0" err="1"/>
              <a:t>i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BA4000C-0B43-794F-8980-321431748DDC}"/>
                  </a:ext>
                </a:extLst>
              </p:cNvPr>
              <p:cNvSpPr txBox="1"/>
              <p:nvPr/>
            </p:nvSpPr>
            <p:spPr>
              <a:xfrm>
                <a:off x="5786445" y="3664572"/>
                <a:ext cx="6290760" cy="19389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These are slightly more likely to be </a:t>
                </a:r>
                <a:r>
                  <a:rPr lang="en-US" sz="2400" b="1" dirty="0"/>
                  <a:t>greater</a:t>
                </a:r>
                <a:r>
                  <a:rPr lang="en-US" sz="2400" dirty="0"/>
                  <a:t> than the median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is slightly more likely to receive votes toward 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 we turn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on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BA4000C-0B43-794F-8980-321431748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445" y="3664572"/>
                <a:ext cx="6290760" cy="1938992"/>
              </a:xfrm>
              <a:prstGeom prst="rect">
                <a:avLst/>
              </a:prstGeom>
              <a:blipFill>
                <a:blip r:embed="rId4"/>
                <a:stretch>
                  <a:fillRect l="-1411" t="-2597" r="-2218" b="-5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1">
            <a:extLst>
              <a:ext uri="{FF2B5EF4-FFF2-40B4-BE49-F238E27FC236}">
                <a16:creationId xmlns:a16="http://schemas.microsoft.com/office/drawing/2014/main" id="{77F7853F-9B2C-4A4B-A6E9-D8D08006A087}"/>
              </a:ext>
            </a:extLst>
          </p:cNvPr>
          <p:cNvSpPr/>
          <p:nvPr/>
        </p:nvSpPr>
        <p:spPr>
          <a:xfrm>
            <a:off x="4655127" y="3538847"/>
            <a:ext cx="1033154" cy="403761"/>
          </a:xfrm>
          <a:custGeom>
            <a:avLst/>
            <a:gdLst>
              <a:gd name="connsiteX0" fmla="*/ 0 w 1033154"/>
              <a:gd name="connsiteY0" fmla="*/ 403761 h 403761"/>
              <a:gd name="connsiteX1" fmla="*/ 736270 w 1033154"/>
              <a:gd name="connsiteY1" fmla="*/ 213756 h 403761"/>
              <a:gd name="connsiteX2" fmla="*/ 1033154 w 1033154"/>
              <a:gd name="connsiteY2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154" h="403761">
                <a:moveTo>
                  <a:pt x="0" y="403761"/>
                </a:moveTo>
                <a:cubicBezTo>
                  <a:pt x="282039" y="342405"/>
                  <a:pt x="564078" y="281049"/>
                  <a:pt x="736270" y="213756"/>
                </a:cubicBezTo>
                <a:cubicBezTo>
                  <a:pt x="908462" y="146463"/>
                  <a:pt x="970808" y="73231"/>
                  <a:pt x="1033154" y="0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77A45B-725C-2F43-BD92-54B50A380230}"/>
                  </a:ext>
                </a:extLst>
              </p:cNvPr>
              <p:cNvSpPr txBox="1"/>
              <p:nvPr/>
            </p:nvSpPr>
            <p:spPr>
              <a:xfrm>
                <a:off x="1690547" y="5739996"/>
                <a:ext cx="534915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trike="sngStrike" dirty="0"/>
                  <a:t>Distribution of </a:t>
                </a:r>
                <a14:m>
                  <m:oMath xmlns:m="http://schemas.openxmlformats.org/officeDocument/2006/math">
                    <m:r>
                      <a:rPr lang="en-US" sz="2400" i="1" strike="sngStrike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strike="sngStrike" dirty="0"/>
                  <a:t> for random states </a:t>
                </a:r>
              </a:p>
              <a:p>
                <a:r>
                  <a:rPr lang="en-US" sz="2400" dirty="0"/>
                  <a:t>Distribution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/>
                  <a:t> for those random states </a:t>
                </a:r>
              </a:p>
              <a:p>
                <a:r>
                  <a:rPr lang="en-US" sz="2400" dirty="0"/>
                  <a:t>where </a:t>
                </a:r>
                <a:r>
                  <a:rPr lang="en-US" sz="2400" dirty="0" err="1"/>
                  <a:t>i</a:t>
                </a:r>
                <a:r>
                  <a:rPr lang="en-US" sz="2400" baseline="30000" dirty="0" err="1"/>
                  <a:t>th</a:t>
                </a:r>
                <a:r>
                  <a:rPr lang="en-US" sz="2400" dirty="0"/>
                  <a:t> element is on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77A45B-725C-2F43-BD92-54B50A380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47" y="5739996"/>
                <a:ext cx="5349157" cy="1200329"/>
              </a:xfrm>
              <a:prstGeom prst="rect">
                <a:avLst/>
              </a:prstGeom>
              <a:blipFill>
                <a:blip r:embed="rId5"/>
                <a:stretch>
                  <a:fillRect l="-1659" t="-2105" r="-7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6772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06">
        <p159:morph option="byObject"/>
      </p:transition>
    </mc:Choice>
    <mc:Fallback xmlns="">
      <p:transition spd="slow" advTm="31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3D94-B748-934B-B31B-B5D0878C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it take to train?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C98D7-3A94-2947-9160-D858D589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366" y="1223156"/>
            <a:ext cx="8029267" cy="53528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C9D87-B76A-2F46-9329-78F2E293362D}"/>
              </a:ext>
            </a:extLst>
          </p:cNvPr>
          <p:cNvGrpSpPr/>
          <p:nvPr/>
        </p:nvGrpSpPr>
        <p:grpSpPr>
          <a:xfrm>
            <a:off x="3408218" y="3883231"/>
            <a:ext cx="805356" cy="2096349"/>
            <a:chOff x="3408218" y="3883231"/>
            <a:chExt cx="805356" cy="209634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C92AAC-84AB-014E-BBDF-528BC314B8DF}"/>
                </a:ext>
              </a:extLst>
            </p:cNvPr>
            <p:cNvCxnSpPr>
              <a:cxnSpLocks/>
            </p:cNvCxnSpPr>
            <p:nvPr/>
          </p:nvCxnSpPr>
          <p:spPr>
            <a:xfrm>
              <a:off x="3408218" y="3883231"/>
              <a:ext cx="427512" cy="0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59BAB3-8FC9-6144-9A0A-BBF4B3A06307}"/>
                </a:ext>
              </a:extLst>
            </p:cNvPr>
            <p:cNvCxnSpPr>
              <a:cxnSpLocks/>
            </p:cNvCxnSpPr>
            <p:nvPr/>
          </p:nvCxnSpPr>
          <p:spPr>
            <a:xfrm>
              <a:off x="3835730" y="3883231"/>
              <a:ext cx="0" cy="1531917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1EEC13-B095-7248-A309-CE14A4C08892}"/>
                </a:ext>
              </a:extLst>
            </p:cNvPr>
            <p:cNvSpPr txBox="1"/>
            <p:nvPr/>
          </p:nvSpPr>
          <p:spPr>
            <a:xfrm>
              <a:off x="3705101" y="5456360"/>
              <a:ext cx="5084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1s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B75D86-6FCA-614B-B8FD-0D642742E12E}"/>
              </a:ext>
            </a:extLst>
          </p:cNvPr>
          <p:cNvCxnSpPr>
            <a:cxnSpLocks/>
          </p:cNvCxnSpPr>
          <p:nvPr/>
        </p:nvCxnSpPr>
        <p:spPr>
          <a:xfrm>
            <a:off x="3833751" y="2349338"/>
            <a:ext cx="0" cy="1531917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2EA44C-B07D-9744-9C2B-7C921871FDAB}"/>
              </a:ext>
            </a:extLst>
          </p:cNvPr>
          <p:cNvSpPr txBox="1"/>
          <p:nvPr/>
        </p:nvSpPr>
        <p:spPr>
          <a:xfrm>
            <a:off x="3372192" y="1814946"/>
            <a:ext cx="319504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4500 Measurements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8A504D-74B0-8C4B-A02F-0114488137DB}"/>
              </a:ext>
            </a:extLst>
          </p:cNvPr>
          <p:cNvGrpSpPr/>
          <p:nvPr/>
        </p:nvGrpSpPr>
        <p:grpSpPr>
          <a:xfrm>
            <a:off x="2685620" y="1809131"/>
            <a:ext cx="5307523" cy="4157706"/>
            <a:chOff x="2685620" y="1809131"/>
            <a:chExt cx="5307523" cy="415770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574C77-5017-CD4C-9A05-7D1D7B8838DC}"/>
                </a:ext>
              </a:extLst>
            </p:cNvPr>
            <p:cNvCxnSpPr>
              <a:cxnSpLocks/>
            </p:cNvCxnSpPr>
            <p:nvPr/>
          </p:nvCxnSpPr>
          <p:spPr>
            <a:xfrm>
              <a:off x="3406240" y="2848100"/>
              <a:ext cx="2007330" cy="0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B5B082-24D1-C445-86CE-4B34197BDBDD}"/>
                </a:ext>
              </a:extLst>
            </p:cNvPr>
            <p:cNvCxnSpPr>
              <a:cxnSpLocks/>
            </p:cNvCxnSpPr>
            <p:nvPr/>
          </p:nvCxnSpPr>
          <p:spPr>
            <a:xfrm>
              <a:off x="5413570" y="2367661"/>
              <a:ext cx="0" cy="3047487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026D5F-9BD2-724F-8DF4-4AEE5E5C139F}"/>
                </a:ext>
              </a:extLst>
            </p:cNvPr>
            <p:cNvSpPr txBox="1"/>
            <p:nvPr/>
          </p:nvSpPr>
          <p:spPr>
            <a:xfrm>
              <a:off x="4615359" y="1809131"/>
              <a:ext cx="337778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50000 Measurements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42BB05-2EF5-F94D-AFB7-D678A44DFC93}"/>
                </a:ext>
              </a:extLst>
            </p:cNvPr>
            <p:cNvSpPr txBox="1"/>
            <p:nvPr/>
          </p:nvSpPr>
          <p:spPr>
            <a:xfrm>
              <a:off x="5376336" y="5443617"/>
              <a:ext cx="6912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11s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A89A7D-DCB2-784C-A148-57A58716B721}"/>
                </a:ext>
              </a:extLst>
            </p:cNvPr>
            <p:cNvSpPr txBox="1"/>
            <p:nvPr/>
          </p:nvSpPr>
          <p:spPr>
            <a:xfrm>
              <a:off x="2685620" y="2548719"/>
              <a:ext cx="641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0.9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A7FE85B-DE21-8F41-884D-25937221F282}"/>
              </a:ext>
            </a:extLst>
          </p:cNvPr>
          <p:cNvSpPr txBox="1"/>
          <p:nvPr/>
        </p:nvSpPr>
        <p:spPr>
          <a:xfrm>
            <a:off x="4615359" y="3224829"/>
            <a:ext cx="455810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Need O(N) Measurements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7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6"/>
    </mc:Choice>
    <mc:Fallback xmlns="">
      <p:transition spd="slow" advTm="6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36D5-232F-9647-8B97-604F9E65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D39F4-422D-DB4C-AACE-2D47101799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66" t="9323" r="45831" b="10019"/>
          <a:stretch/>
        </p:blipFill>
        <p:spPr>
          <a:xfrm>
            <a:off x="9434333" y="229515"/>
            <a:ext cx="1448819" cy="62812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89973D-A14A-AA40-ADB9-755AC33D131E}"/>
              </a:ext>
            </a:extLst>
          </p:cNvPr>
          <p:cNvGrpSpPr/>
          <p:nvPr/>
        </p:nvGrpSpPr>
        <p:grpSpPr>
          <a:xfrm>
            <a:off x="1991760" y="-67386"/>
            <a:ext cx="8621188" cy="7729341"/>
            <a:chOff x="1991760" y="-67386"/>
            <a:chExt cx="8621188" cy="77293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8657CE-8992-BA40-9BF4-03CD704B3A25}"/>
                </a:ext>
              </a:extLst>
            </p:cNvPr>
            <p:cNvGrpSpPr/>
            <p:nvPr/>
          </p:nvGrpSpPr>
          <p:grpSpPr>
            <a:xfrm>
              <a:off x="1991760" y="-67386"/>
              <a:ext cx="8621188" cy="7729341"/>
              <a:chOff x="1991760" y="-67386"/>
              <a:chExt cx="8621188" cy="772934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DCBF084-D7EC-0142-B997-BAF9A54B7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0"/>
              </a:blip>
              <a:stretch>
                <a:fillRect/>
              </a:stretch>
            </p:blipFill>
            <p:spPr>
              <a:xfrm rot="17705507">
                <a:off x="2437683" y="-513309"/>
                <a:ext cx="7729341" cy="8621188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82E898E-39B0-5D46-A8E9-1EC980648F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808" y="5636302"/>
                <a:ext cx="254831" cy="1424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807C57-B982-0440-9CFF-681E92FDA115}"/>
                </a:ext>
              </a:extLst>
            </p:cNvPr>
            <p:cNvSpPr txBox="1"/>
            <p:nvPr/>
          </p:nvSpPr>
          <p:spPr>
            <a:xfrm>
              <a:off x="7107093" y="399189"/>
              <a:ext cx="23290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Scale  (meters)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8B914F-B4F2-A348-BA3A-07DA961BF4C5}"/>
                </a:ext>
              </a:extLst>
            </p:cNvPr>
            <p:cNvSpPr txBox="1"/>
            <p:nvPr/>
          </p:nvSpPr>
          <p:spPr>
            <a:xfrm>
              <a:off x="7091037" y="852184"/>
              <a:ext cx="2060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0       5      10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205BA5-8A2D-B943-8479-AD87813FC6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365009" y="489020"/>
              <a:ext cx="0" cy="749808"/>
            </a:xfrm>
            <a:prstGeom prst="line">
              <a:avLst/>
            </a:prstGeom>
            <a:ln w="28575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F60A18-95D8-7A47-A8CC-D4759D0943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13976" y="489020"/>
              <a:ext cx="0" cy="749808"/>
            </a:xfrm>
            <a:prstGeom prst="line">
              <a:avLst/>
            </a:prstGeom>
            <a:ln w="28575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1A312E-A234-0749-B88A-A8AB5D2664D0}"/>
              </a:ext>
            </a:extLst>
          </p:cNvPr>
          <p:cNvSpPr txBox="1"/>
          <p:nvPr/>
        </p:nvSpPr>
        <p:spPr>
          <a:xfrm>
            <a:off x="4403999" y="4396347"/>
            <a:ext cx="2376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/>
                </a:solidFill>
              </a:rPr>
              <a:t>RFocus</a:t>
            </a:r>
            <a:r>
              <a:rPr lang="en-US" sz="2800" dirty="0">
                <a:solidFill>
                  <a:schemeClr val="accent6"/>
                </a:solidFill>
              </a:rPr>
              <a:t> Surface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E860B6-477A-A446-BB95-E36F7EE66C59}"/>
              </a:ext>
            </a:extLst>
          </p:cNvPr>
          <p:cNvSpPr/>
          <p:nvPr/>
        </p:nvSpPr>
        <p:spPr>
          <a:xfrm>
            <a:off x="8123966" y="4377727"/>
            <a:ext cx="122691" cy="122691"/>
          </a:xfrm>
          <a:prstGeom prst="ellipse">
            <a:avLst/>
          </a:prstGeom>
          <a:solidFill>
            <a:srgbClr val="920FA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CBE6CB-BE0E-4042-9B31-BCE18D68A617}"/>
              </a:ext>
            </a:extLst>
          </p:cNvPr>
          <p:cNvSpPr/>
          <p:nvPr/>
        </p:nvSpPr>
        <p:spPr>
          <a:xfrm>
            <a:off x="4498852" y="2122607"/>
            <a:ext cx="122691" cy="122691"/>
          </a:xfrm>
          <a:prstGeom prst="ellipse">
            <a:avLst/>
          </a:prstGeom>
          <a:solidFill>
            <a:srgbClr val="AA2395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104B98-0E87-AB4E-948C-685B85964859}"/>
              </a:ext>
            </a:extLst>
          </p:cNvPr>
          <p:cNvSpPr/>
          <p:nvPr/>
        </p:nvSpPr>
        <p:spPr>
          <a:xfrm>
            <a:off x="3068626" y="5399800"/>
            <a:ext cx="122691" cy="122691"/>
          </a:xfrm>
          <a:prstGeom prst="ellipse">
            <a:avLst/>
          </a:prstGeom>
          <a:solidFill>
            <a:srgbClr val="F0F92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71E048-4A08-7A4B-BFD9-3D32ACBB4037}"/>
              </a:ext>
            </a:extLst>
          </p:cNvPr>
          <p:cNvSpPr/>
          <p:nvPr/>
        </p:nvSpPr>
        <p:spPr>
          <a:xfrm>
            <a:off x="2747326" y="5865936"/>
            <a:ext cx="122691" cy="122691"/>
          </a:xfrm>
          <a:prstGeom prst="ellipse">
            <a:avLst/>
          </a:prstGeom>
          <a:solidFill>
            <a:srgbClr val="F9983E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DB5C1C-556C-5748-8E2B-A9DFB6F2EC01}"/>
              </a:ext>
            </a:extLst>
          </p:cNvPr>
          <p:cNvSpPr/>
          <p:nvPr/>
        </p:nvSpPr>
        <p:spPr>
          <a:xfrm>
            <a:off x="7498041" y="4231975"/>
            <a:ext cx="122691" cy="122691"/>
          </a:xfrm>
          <a:prstGeom prst="ellipse">
            <a:avLst/>
          </a:prstGeom>
          <a:solidFill>
            <a:srgbClr val="CB4679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8EB257-E08E-F741-A305-EB7E85797582}"/>
              </a:ext>
            </a:extLst>
          </p:cNvPr>
          <p:cNvSpPr/>
          <p:nvPr/>
        </p:nvSpPr>
        <p:spPr>
          <a:xfrm>
            <a:off x="6817011" y="4481774"/>
            <a:ext cx="122691" cy="122691"/>
          </a:xfrm>
          <a:prstGeom prst="ellipse">
            <a:avLst/>
          </a:prstGeom>
          <a:solidFill>
            <a:srgbClr val="F48849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9D2C72-159B-6148-8E55-5651D1646B7B}"/>
              </a:ext>
            </a:extLst>
          </p:cNvPr>
          <p:cNvSpPr/>
          <p:nvPr/>
        </p:nvSpPr>
        <p:spPr>
          <a:xfrm>
            <a:off x="4463473" y="3921126"/>
            <a:ext cx="122691" cy="122691"/>
          </a:xfrm>
          <a:prstGeom prst="ellipse">
            <a:avLst/>
          </a:prstGeom>
          <a:solidFill>
            <a:srgbClr val="DC5C68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1B1A60-B0D6-2941-AEA5-F2C69AB2A69E}"/>
              </a:ext>
            </a:extLst>
          </p:cNvPr>
          <p:cNvSpPr/>
          <p:nvPr/>
        </p:nvSpPr>
        <p:spPr>
          <a:xfrm>
            <a:off x="6553200" y="5388968"/>
            <a:ext cx="122691" cy="122691"/>
          </a:xfrm>
          <a:prstGeom prst="ellipse">
            <a:avLst/>
          </a:prstGeom>
          <a:solidFill>
            <a:srgbClr val="A51E99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E6E514-A29D-7A40-B99E-2E9262DF621B}"/>
              </a:ext>
            </a:extLst>
          </p:cNvPr>
          <p:cNvSpPr/>
          <p:nvPr/>
        </p:nvSpPr>
        <p:spPr>
          <a:xfrm>
            <a:off x="7146494" y="4768688"/>
            <a:ext cx="122691" cy="122691"/>
          </a:xfrm>
          <a:prstGeom prst="ellipse">
            <a:avLst/>
          </a:prstGeom>
          <a:solidFill>
            <a:srgbClr val="F0F92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A5175A-1EEB-F543-96A9-81F6DBBD4BE3}"/>
              </a:ext>
            </a:extLst>
          </p:cNvPr>
          <p:cNvSpPr/>
          <p:nvPr/>
        </p:nvSpPr>
        <p:spPr>
          <a:xfrm>
            <a:off x="8455573" y="5524697"/>
            <a:ext cx="122691" cy="122691"/>
          </a:xfrm>
          <a:prstGeom prst="ellipse">
            <a:avLst/>
          </a:prstGeom>
          <a:solidFill>
            <a:srgbClr val="BD3686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6E8BC0-C46B-9949-80A7-C067E98CEBDE}"/>
              </a:ext>
            </a:extLst>
          </p:cNvPr>
          <p:cNvSpPr/>
          <p:nvPr/>
        </p:nvSpPr>
        <p:spPr>
          <a:xfrm>
            <a:off x="8337036" y="4821507"/>
            <a:ext cx="122691" cy="122691"/>
          </a:xfrm>
          <a:prstGeom prst="ellipse">
            <a:avLst/>
          </a:prstGeom>
          <a:solidFill>
            <a:srgbClr val="C7427C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394807-8D5E-1E4B-B168-782DA2B29A63}"/>
              </a:ext>
            </a:extLst>
          </p:cNvPr>
          <p:cNvSpPr/>
          <p:nvPr/>
        </p:nvSpPr>
        <p:spPr>
          <a:xfrm>
            <a:off x="6188704" y="2037383"/>
            <a:ext cx="122691" cy="122691"/>
          </a:xfrm>
          <a:prstGeom prst="ellipse">
            <a:avLst/>
          </a:prstGeom>
          <a:solidFill>
            <a:srgbClr val="D24F7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5CE9A4-0D8D-A84F-AA31-D7B56C809698}"/>
              </a:ext>
            </a:extLst>
          </p:cNvPr>
          <p:cNvSpPr/>
          <p:nvPr/>
        </p:nvSpPr>
        <p:spPr>
          <a:xfrm>
            <a:off x="6189240" y="1209570"/>
            <a:ext cx="122691" cy="122691"/>
          </a:xfrm>
          <a:prstGeom prst="ellipse">
            <a:avLst/>
          </a:prstGeom>
          <a:solidFill>
            <a:srgbClr val="C23C8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E450FB3-6876-5A4D-846D-09AD32735277}"/>
              </a:ext>
            </a:extLst>
          </p:cNvPr>
          <p:cNvSpPr/>
          <p:nvPr/>
        </p:nvSpPr>
        <p:spPr>
          <a:xfrm>
            <a:off x="3503952" y="3185337"/>
            <a:ext cx="122691" cy="122691"/>
          </a:xfrm>
          <a:prstGeom prst="ellipse">
            <a:avLst/>
          </a:prstGeom>
          <a:solidFill>
            <a:srgbClr val="E06362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6A2D0F-4FFC-7A48-9AFD-A13B533C8A63}"/>
              </a:ext>
            </a:extLst>
          </p:cNvPr>
          <p:cNvSpPr/>
          <p:nvPr/>
        </p:nvSpPr>
        <p:spPr>
          <a:xfrm>
            <a:off x="7145206" y="5472369"/>
            <a:ext cx="122691" cy="122691"/>
          </a:xfrm>
          <a:prstGeom prst="ellipse">
            <a:avLst/>
          </a:prstGeom>
          <a:solidFill>
            <a:srgbClr val="9511A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1FC01E1-BB5F-8843-8A7E-55477B50ACC4}"/>
              </a:ext>
            </a:extLst>
          </p:cNvPr>
          <p:cNvSpPr/>
          <p:nvPr/>
        </p:nvSpPr>
        <p:spPr>
          <a:xfrm>
            <a:off x="7593866" y="6022476"/>
            <a:ext cx="122691" cy="122691"/>
          </a:xfrm>
          <a:prstGeom prst="ellipse">
            <a:avLst/>
          </a:prstGeom>
          <a:solidFill>
            <a:srgbClr val="7801A8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F4628D-CC36-1740-A7F4-2EB4A5FCF838}"/>
              </a:ext>
            </a:extLst>
          </p:cNvPr>
          <p:cNvSpPr/>
          <p:nvPr/>
        </p:nvSpPr>
        <p:spPr>
          <a:xfrm>
            <a:off x="5311772" y="1239547"/>
            <a:ext cx="122691" cy="122691"/>
          </a:xfrm>
          <a:prstGeom prst="ellipse">
            <a:avLst/>
          </a:prstGeom>
          <a:solidFill>
            <a:srgbClr val="BD3686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1447252-3A67-C84B-8473-E80B66AC3B73}"/>
              </a:ext>
            </a:extLst>
          </p:cNvPr>
          <p:cNvSpPr/>
          <p:nvPr/>
        </p:nvSpPr>
        <p:spPr>
          <a:xfrm>
            <a:off x="5982524" y="1681298"/>
            <a:ext cx="122691" cy="122691"/>
          </a:xfrm>
          <a:prstGeom prst="ellipse">
            <a:avLst/>
          </a:prstGeom>
          <a:solidFill>
            <a:srgbClr val="D3507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B78A84-0B15-914D-8B30-B9B04320E376}"/>
              </a:ext>
            </a:extLst>
          </p:cNvPr>
          <p:cNvSpPr/>
          <p:nvPr/>
        </p:nvSpPr>
        <p:spPr>
          <a:xfrm>
            <a:off x="6878356" y="2030623"/>
            <a:ext cx="122691" cy="122691"/>
          </a:xfrm>
          <a:prstGeom prst="ellipse">
            <a:avLst/>
          </a:prstGeom>
          <a:solidFill>
            <a:srgbClr val="F58948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EB00ED-C0FA-0A40-95DD-30C9354731B4}"/>
              </a:ext>
            </a:extLst>
          </p:cNvPr>
          <p:cNvSpPr/>
          <p:nvPr/>
        </p:nvSpPr>
        <p:spPr>
          <a:xfrm>
            <a:off x="2850318" y="4552194"/>
            <a:ext cx="122691" cy="122691"/>
          </a:xfrm>
          <a:prstGeom prst="ellipse">
            <a:avLst/>
          </a:prstGeom>
          <a:solidFill>
            <a:srgbClr val="F7914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B66FC8-31D4-C247-A34B-33AE22F68B49}"/>
              </a:ext>
            </a:extLst>
          </p:cNvPr>
          <p:cNvSpPr/>
          <p:nvPr/>
        </p:nvSpPr>
        <p:spPr>
          <a:xfrm>
            <a:off x="1766068" y="4404987"/>
            <a:ext cx="122691" cy="122691"/>
          </a:xfrm>
          <a:prstGeom prst="ellipse">
            <a:avLst/>
          </a:prstGeom>
          <a:solidFill>
            <a:srgbClr val="DA5969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A62EF1-1995-7145-A074-EA688032B115}"/>
              </a:ext>
            </a:extLst>
          </p:cNvPr>
          <p:cNvSpPr/>
          <p:nvPr/>
        </p:nvSpPr>
        <p:spPr>
          <a:xfrm>
            <a:off x="6824171" y="1198284"/>
            <a:ext cx="122691" cy="122691"/>
          </a:xfrm>
          <a:prstGeom prst="ellipse">
            <a:avLst/>
          </a:prstGeom>
          <a:solidFill>
            <a:srgbClr val="9C179E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1E15AD-C702-424B-BE99-24E94ED53C2D}"/>
              </a:ext>
            </a:extLst>
          </p:cNvPr>
          <p:cNvSpPr/>
          <p:nvPr/>
        </p:nvSpPr>
        <p:spPr>
          <a:xfrm>
            <a:off x="3017032" y="4036674"/>
            <a:ext cx="122691" cy="122691"/>
          </a:xfrm>
          <a:prstGeom prst="ellipse">
            <a:avLst/>
          </a:prstGeom>
          <a:solidFill>
            <a:srgbClr val="B42D8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75380D-FCBD-F74A-B642-39C2D811D494}"/>
              </a:ext>
            </a:extLst>
          </p:cNvPr>
          <p:cNvSpPr/>
          <p:nvPr/>
        </p:nvSpPr>
        <p:spPr>
          <a:xfrm>
            <a:off x="4658345" y="330907"/>
            <a:ext cx="122691" cy="122691"/>
          </a:xfrm>
          <a:prstGeom prst="ellipse">
            <a:avLst/>
          </a:prstGeom>
          <a:solidFill>
            <a:srgbClr val="EE7B5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A6B981-D143-5643-A7EB-7EA9DFD9D085}"/>
              </a:ext>
            </a:extLst>
          </p:cNvPr>
          <p:cNvSpPr/>
          <p:nvPr/>
        </p:nvSpPr>
        <p:spPr>
          <a:xfrm>
            <a:off x="4688123" y="1028093"/>
            <a:ext cx="122691" cy="122691"/>
          </a:xfrm>
          <a:prstGeom prst="ellipse">
            <a:avLst/>
          </a:prstGeom>
          <a:solidFill>
            <a:srgbClr val="AB2495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A6C4D6-5F32-1D48-91EC-BF7432EC0AEF}"/>
              </a:ext>
            </a:extLst>
          </p:cNvPr>
          <p:cNvSpPr/>
          <p:nvPr/>
        </p:nvSpPr>
        <p:spPr>
          <a:xfrm>
            <a:off x="7489606" y="3225901"/>
            <a:ext cx="122691" cy="122691"/>
          </a:xfrm>
          <a:prstGeom prst="ellipse">
            <a:avLst/>
          </a:prstGeom>
          <a:solidFill>
            <a:srgbClr val="F78F44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618D889-2952-EC40-A229-E493E4F5D88E}"/>
              </a:ext>
            </a:extLst>
          </p:cNvPr>
          <p:cNvSpPr/>
          <p:nvPr/>
        </p:nvSpPr>
        <p:spPr>
          <a:xfrm>
            <a:off x="3011962" y="3071107"/>
            <a:ext cx="122691" cy="122691"/>
          </a:xfrm>
          <a:prstGeom prst="ellipse">
            <a:avLst/>
          </a:prstGeom>
          <a:solidFill>
            <a:srgbClr val="A92296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98CE5E4-FFE7-6148-8F58-849536410D03}"/>
              </a:ext>
            </a:extLst>
          </p:cNvPr>
          <p:cNvSpPr/>
          <p:nvPr/>
        </p:nvSpPr>
        <p:spPr>
          <a:xfrm>
            <a:off x="3613334" y="2708054"/>
            <a:ext cx="122691" cy="122691"/>
          </a:xfrm>
          <a:prstGeom prst="ellipse">
            <a:avLst/>
          </a:prstGeom>
          <a:solidFill>
            <a:srgbClr val="ED795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262D1AE-F8BC-0848-8622-608CA1CDFF8A}"/>
              </a:ext>
            </a:extLst>
          </p:cNvPr>
          <p:cNvSpPr/>
          <p:nvPr/>
        </p:nvSpPr>
        <p:spPr>
          <a:xfrm>
            <a:off x="3592842" y="5865935"/>
            <a:ext cx="122691" cy="122691"/>
          </a:xfrm>
          <a:prstGeom prst="ellipse">
            <a:avLst/>
          </a:prstGeom>
          <a:solidFill>
            <a:srgbClr val="BF3984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7C5A5A7-C9F9-944F-8C38-42E3FE1455EA}"/>
              </a:ext>
            </a:extLst>
          </p:cNvPr>
          <p:cNvSpPr/>
          <p:nvPr/>
        </p:nvSpPr>
        <p:spPr>
          <a:xfrm>
            <a:off x="8222584" y="2946344"/>
            <a:ext cx="122691" cy="122691"/>
          </a:xfrm>
          <a:prstGeom prst="ellipse">
            <a:avLst/>
          </a:prstGeom>
          <a:solidFill>
            <a:srgbClr val="CE4976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DD0BE50-AB12-4642-B9FD-EF99F17CEA12}"/>
              </a:ext>
            </a:extLst>
          </p:cNvPr>
          <p:cNvSpPr/>
          <p:nvPr/>
        </p:nvSpPr>
        <p:spPr>
          <a:xfrm>
            <a:off x="7942154" y="3532159"/>
            <a:ext cx="122691" cy="122691"/>
          </a:xfrm>
          <a:prstGeom prst="ellipse">
            <a:avLst/>
          </a:prstGeom>
          <a:solidFill>
            <a:srgbClr val="AF2892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2C87C9-B7F1-1049-BAA9-E2EA4EA52F2F}"/>
              </a:ext>
            </a:extLst>
          </p:cNvPr>
          <p:cNvSpPr/>
          <p:nvPr/>
        </p:nvSpPr>
        <p:spPr>
          <a:xfrm>
            <a:off x="7409941" y="2041034"/>
            <a:ext cx="122691" cy="122691"/>
          </a:xfrm>
          <a:prstGeom prst="ellipse">
            <a:avLst/>
          </a:prstGeom>
          <a:solidFill>
            <a:srgbClr val="F0F92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5C08AD0-C6D9-8540-93C5-D9DECAE714B9}"/>
              </a:ext>
            </a:extLst>
          </p:cNvPr>
          <p:cNvSpPr/>
          <p:nvPr/>
        </p:nvSpPr>
        <p:spPr>
          <a:xfrm>
            <a:off x="5334850" y="2037383"/>
            <a:ext cx="122691" cy="122691"/>
          </a:xfrm>
          <a:prstGeom prst="ellipse">
            <a:avLst/>
          </a:prstGeom>
          <a:solidFill>
            <a:srgbClr val="F0F92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4901582-9CDC-994F-BF18-7D1B0FF1B575}"/>
              </a:ext>
            </a:extLst>
          </p:cNvPr>
          <p:cNvGrpSpPr/>
          <p:nvPr/>
        </p:nvGrpSpPr>
        <p:grpSpPr>
          <a:xfrm>
            <a:off x="1559764" y="30480"/>
            <a:ext cx="8103056" cy="6545223"/>
            <a:chOff x="1559764" y="30480"/>
            <a:chExt cx="8103056" cy="654522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AF88EB5-188C-1048-864D-9083C709A5D3}"/>
                </a:ext>
              </a:extLst>
            </p:cNvPr>
            <p:cNvGrpSpPr/>
            <p:nvPr/>
          </p:nvGrpSpPr>
          <p:grpSpPr>
            <a:xfrm>
              <a:off x="1559764" y="30480"/>
              <a:ext cx="8103056" cy="6545223"/>
              <a:chOff x="1559764" y="30480"/>
              <a:chExt cx="8103056" cy="6545223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E1FC951-833C-264E-B6CE-DF3643578A99}"/>
                  </a:ext>
                </a:extLst>
              </p:cNvPr>
              <p:cNvCxnSpPr/>
              <p:nvPr/>
            </p:nvCxnSpPr>
            <p:spPr>
              <a:xfrm flipV="1">
                <a:off x="4401671" y="4294094"/>
                <a:ext cx="2196353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15DBA00-35EE-364A-9DC0-5B9C1AD558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39435" y="3424517"/>
                <a:ext cx="1568824" cy="576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755F148-7971-EF43-B86F-4663A275E1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12023" y="2185317"/>
                <a:ext cx="3065898" cy="1045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8864870-EBED-3645-9B9B-DCE802D547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5978" y="46215"/>
                <a:ext cx="2541834" cy="1023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4C8A2E8-7E02-9140-B215-ED19D380E9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32266" y="2873371"/>
                <a:ext cx="1075764" cy="3951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47A9583-9AB6-9044-82D4-DA304A7A59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4883" y="2014981"/>
                <a:ext cx="785757" cy="247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DE73899-D9D0-EF40-B2FF-9B9F9DBD6C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4023" y="1089660"/>
                <a:ext cx="1989717" cy="7662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6810A4D-F601-274D-9B25-55344715D2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94220" y="1790700"/>
                <a:ext cx="815340" cy="1328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D6B752E-35D5-D94F-8815-75C62594BA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09560" y="1600200"/>
                <a:ext cx="815340" cy="1328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52D0C1C-9222-3949-87BC-3B6A327A53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16463" y="128142"/>
                <a:ext cx="72042" cy="191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ADBD86B-114D-F44F-9C3A-2CB32464D1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56094" y="115780"/>
                <a:ext cx="50681" cy="190778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51B7208-EB8F-C045-BF89-410F2300B7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1394" y="108160"/>
                <a:ext cx="34066" cy="10348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C9851EF-E5A3-D24F-BE87-0545019EFA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31454" y="77680"/>
                <a:ext cx="34066" cy="10348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845047E-E361-BA4C-BF33-0318B0980F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19134" y="70060"/>
                <a:ext cx="34066" cy="10348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70FAA41-1A3E-B440-A602-FE19CF4852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40880" y="30480"/>
                <a:ext cx="53340" cy="17907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F0DDAA5-3988-2A44-B926-229CA8654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9660" y="1584960"/>
                <a:ext cx="7609" cy="13030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1CFC2E1-FAED-384C-B113-047FCD0387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6535" y="1356745"/>
                <a:ext cx="527133" cy="286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B54617E-D91F-1C49-912C-F7BF6ADC59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24980" y="2289841"/>
                <a:ext cx="29149" cy="94191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1C0F067-B14A-A44F-8D75-A9DB4A6A68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40924" y="3112921"/>
                <a:ext cx="3070007" cy="1056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0F46666-4F8E-6443-803E-5D93DA89C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0025" y="2171700"/>
                <a:ext cx="37702" cy="9511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C815E32-43E2-B045-BD79-64BBF26613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05376" y="1894262"/>
                <a:ext cx="21945" cy="5815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0844C4B-56FD-2342-9732-0F8D49D567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13320" y="1653843"/>
                <a:ext cx="934206" cy="3895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EFF19F0-CD57-8844-83F4-4C0774476F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36427" y="1181788"/>
                <a:ext cx="1128971" cy="4621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B9FC4F0-E926-CB4B-A84C-86DB4856FD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53900" y="1175186"/>
                <a:ext cx="95732" cy="13930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C189295-0116-0C41-9669-E88A87E82D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56006" y="2446093"/>
                <a:ext cx="1563126" cy="86819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B83A04D-2787-7643-819B-2DE12BA157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84349" y="3304385"/>
                <a:ext cx="181560" cy="33010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1FAADD0-C967-CF40-B439-982CB2BB84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866" y="1967445"/>
                <a:ext cx="907798" cy="7526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F297DD7-8345-D74C-97DD-2EE65F3DA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7174" y="1967445"/>
                <a:ext cx="295" cy="6470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FA9CE33-C300-6D42-8332-DCAAA398E5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9489" y="2581996"/>
                <a:ext cx="548235" cy="2767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39E711B-3B99-C74E-BB99-68FBA68FD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9392" y="2838931"/>
                <a:ext cx="353216" cy="48195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CDAAE69-0EE3-8949-A0AF-93E250133B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74446" y="3608084"/>
                <a:ext cx="217872" cy="4753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CC8CA52-5421-B54B-83E1-8D3C603FA1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6266" y="3967902"/>
                <a:ext cx="184310" cy="9958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DA059F4-E893-7143-AE06-63790CE57A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7275" y="3961300"/>
                <a:ext cx="108936" cy="1947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D24740D-0321-CB4A-9873-2F54668C8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63006" y="3922237"/>
                <a:ext cx="399982" cy="2371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9075F28-145E-9149-AFE7-DA7916171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0449" y="3139329"/>
                <a:ext cx="422539" cy="79225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193D744A-FB73-9A46-88C8-7245C9E8CF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4774" y="3532159"/>
                <a:ext cx="1475860" cy="8186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EB6803D-EBE7-5E4E-917A-0B7162D072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3804" y="3357201"/>
                <a:ext cx="825270" cy="4522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A95DB7A-1115-A64A-8F80-498360C25B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4249" y="2812523"/>
                <a:ext cx="817825" cy="45555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4C8E494-1238-EB41-9ECD-3997F4CAB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73308" y="3248267"/>
                <a:ext cx="307001" cy="5677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DDC58AD-87F7-594F-916B-01CF4EC981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66118" y="2803177"/>
                <a:ext cx="307001" cy="5677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D912B56-1B4C-5840-A4E8-C39174C199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67333" y="3532159"/>
                <a:ext cx="36313" cy="8582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267D600-FF51-7545-99D5-C2841563E1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54281" y="3485940"/>
                <a:ext cx="572359" cy="138645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96F779F-0744-2045-8EC6-5E0F816F5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8900" y="2168812"/>
                <a:ext cx="36312" cy="9573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9CB1F83-D3BA-114F-A957-709E81C74C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12297" y="2129199"/>
                <a:ext cx="1089358" cy="528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655C6DE-95C6-DA4A-A529-BF71AF0B0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9395" y="1604326"/>
                <a:ext cx="0" cy="2013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7C5E377-D581-3444-9564-0DA73D0003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65656" y="3287879"/>
                <a:ext cx="943398" cy="20985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E7671D6-9311-9B49-B60D-3A0BF427E8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02760" y="2889742"/>
                <a:ext cx="118839" cy="5347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3C9E3A0-5B7A-9F46-A2F7-44262AFC7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72397" y="3482147"/>
                <a:ext cx="309451" cy="13671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E387F3C-B3E3-1A42-859B-FD280268D8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69906" y="4746957"/>
                <a:ext cx="424578" cy="981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A239A71-571D-D14E-9A2B-A41F4AF185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14290" y="4830034"/>
                <a:ext cx="548530" cy="1248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774F626-6ECD-0947-96AC-F29B758E9C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87929" y="4235290"/>
                <a:ext cx="942298" cy="2208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2091CAF-4A8A-4140-A59E-B109ADD27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9151" y="3281276"/>
                <a:ext cx="363119" cy="156141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159AC65-BA4E-6E4B-BE9D-27C917AEC0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9544" y="3757183"/>
                <a:ext cx="942298" cy="2208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0DB25264-6821-194D-BF99-46C2741FBA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8114" y="4674885"/>
                <a:ext cx="1271467" cy="29324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15D18667-8953-1C4A-A3C8-857FB9188F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9639" y="4387140"/>
                <a:ext cx="1429369" cy="6073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A224B0A-3621-254A-A4EE-59AA0C90FB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04728" y="3433127"/>
                <a:ext cx="234377" cy="9672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25B72B51-D3DC-8E4B-A1CD-623709FA78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3424" y="4987937"/>
                <a:ext cx="42914" cy="7262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B8B389C-90A1-144F-9FE6-3549342F3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275" y="5698220"/>
                <a:ext cx="679473" cy="2470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962CE64-BFE8-E443-A213-9ADB4F5DD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1440" y="5936448"/>
                <a:ext cx="513868" cy="5072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2A62B378-562F-0049-9D5F-BD675D8F8C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32104" y="5897385"/>
                <a:ext cx="331760" cy="54632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6C1FD27-7746-1743-BAB1-4FF34558BD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85147" y="4340924"/>
                <a:ext cx="722938" cy="13039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BD2E6060-E011-9042-BC57-EF881598CD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88277" y="5182700"/>
                <a:ext cx="845078" cy="4588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BEB5EED-9EE6-4243-8E03-27AA52AEB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7496" y="4374485"/>
                <a:ext cx="19256" cy="82472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64BD6E5-DE08-5945-883D-4A6DE2EF15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9113" y="4057031"/>
                <a:ext cx="914951" cy="16939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16C4658-D054-1240-B9F2-654D0DAC2E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0491" y="4312316"/>
                <a:ext cx="1014257" cy="18475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A71C8F1-9258-6A43-B107-6C4D8BB520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1544" y="5747186"/>
                <a:ext cx="818669" cy="41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9018E23A-B219-CE4F-80FF-8690061211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59764" y="3868869"/>
                <a:ext cx="823618" cy="4495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C2965AFE-DE5F-E746-A48E-B0DAC6C80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2119" y="4302898"/>
                <a:ext cx="823618" cy="4495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CFD1D77-BCAA-1949-B520-B9DE589E0E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37046" y="4725986"/>
                <a:ext cx="823618" cy="4495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B4F6CB3-013D-C74B-9277-292A05B97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65092" y="5182700"/>
                <a:ext cx="823618" cy="4495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0D7FC98-3160-FE4B-8FD8-F8F565B66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2640" y="4959602"/>
                <a:ext cx="74603" cy="3617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4113DABA-DFA7-DF46-B3F9-76FE28DCE4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8112" y="5303233"/>
                <a:ext cx="547208" cy="60570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C03AC88-5B72-494C-831B-934C1446EC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159" y="4806377"/>
                <a:ext cx="213071" cy="9619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C5FAD937-BAD4-9A41-8AF7-4F33641E6F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5730" y="5001141"/>
                <a:ext cx="217871" cy="957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0887584-FF5F-144F-8CA3-4F570B8602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35633" y="4842689"/>
                <a:ext cx="34273" cy="1782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5EC019BB-1BDC-9446-A6DA-04D8C513E5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87483" y="5070464"/>
                <a:ext cx="49873" cy="57768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B3FB097-4441-0646-BDA0-43615EF19C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12127" y="5626443"/>
                <a:ext cx="477515" cy="12734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92876EF-A640-AB4D-8DF9-DEDC782A33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28368" y="5395219"/>
                <a:ext cx="404355" cy="32411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8549F98F-E0EA-A84A-917B-EB5F79C4C7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7267" y="4746957"/>
                <a:ext cx="46926" cy="2178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F0A2C2-F501-2B49-B6C3-BFF2A4C47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2626" y="2156258"/>
                <a:ext cx="24157" cy="7486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2EED3B15-4893-7C4A-859E-5B87C4201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7565" y="2581447"/>
                <a:ext cx="310302" cy="46545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B8221BD6-F53B-334F-AE45-7EFFFFBDDBF1}"/>
                  </a:ext>
                </a:extLst>
              </p:cNvPr>
              <p:cNvSpPr/>
              <p:nvPr/>
            </p:nvSpPr>
            <p:spPr>
              <a:xfrm>
                <a:off x="3284578" y="5813207"/>
                <a:ext cx="812066" cy="762496"/>
              </a:xfrm>
              <a:custGeom>
                <a:avLst/>
                <a:gdLst>
                  <a:gd name="connsiteX0" fmla="*/ 0 w 812066"/>
                  <a:gd name="connsiteY0" fmla="*/ 0 h 762496"/>
                  <a:gd name="connsiteX1" fmla="*/ 72623 w 812066"/>
                  <a:gd name="connsiteY1" fmla="*/ 455550 h 762496"/>
                  <a:gd name="connsiteX2" fmla="*/ 290495 w 812066"/>
                  <a:gd name="connsiteY2" fmla="*/ 732841 h 762496"/>
                  <a:gd name="connsiteX3" fmla="*/ 647012 w 812066"/>
                  <a:gd name="connsiteY3" fmla="*/ 742744 h 762496"/>
                  <a:gd name="connsiteX4" fmla="*/ 812066 w 812066"/>
                  <a:gd name="connsiteY4" fmla="*/ 627206 h 762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066" h="762496">
                    <a:moveTo>
                      <a:pt x="0" y="0"/>
                    </a:moveTo>
                    <a:cubicBezTo>
                      <a:pt x="12103" y="166705"/>
                      <a:pt x="24207" y="333410"/>
                      <a:pt x="72623" y="455550"/>
                    </a:cubicBezTo>
                    <a:cubicBezTo>
                      <a:pt x="121039" y="577690"/>
                      <a:pt x="194764" y="684975"/>
                      <a:pt x="290495" y="732841"/>
                    </a:cubicBezTo>
                    <a:cubicBezTo>
                      <a:pt x="386227" y="780707"/>
                      <a:pt x="560084" y="760350"/>
                      <a:pt x="647012" y="742744"/>
                    </a:cubicBezTo>
                    <a:cubicBezTo>
                      <a:pt x="733940" y="725138"/>
                      <a:pt x="773003" y="676172"/>
                      <a:pt x="812066" y="62720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26B79CBB-64DF-BD42-97C0-F1D3E377290F}"/>
                  </a:ext>
                </a:extLst>
              </p:cNvPr>
              <p:cNvSpPr/>
              <p:nvPr/>
            </p:nvSpPr>
            <p:spPr>
              <a:xfrm>
                <a:off x="4096644" y="5202507"/>
                <a:ext cx="883174" cy="1290723"/>
              </a:xfrm>
              <a:custGeom>
                <a:avLst/>
                <a:gdLst>
                  <a:gd name="connsiteX0" fmla="*/ 0 w 883174"/>
                  <a:gd name="connsiteY0" fmla="*/ 1244508 h 1290723"/>
                  <a:gd name="connsiteX1" fmla="*/ 264087 w 883174"/>
                  <a:gd name="connsiteY1" fmla="*/ 1290723 h 1290723"/>
                  <a:gd name="connsiteX2" fmla="*/ 590894 w 883174"/>
                  <a:gd name="connsiteY2" fmla="*/ 1244508 h 1290723"/>
                  <a:gd name="connsiteX3" fmla="*/ 838475 w 883174"/>
                  <a:gd name="connsiteY3" fmla="*/ 1053045 h 1290723"/>
                  <a:gd name="connsiteX4" fmla="*/ 831873 w 883174"/>
                  <a:gd name="connsiteY4" fmla="*/ 650313 h 1290723"/>
                  <a:gd name="connsiteX5" fmla="*/ 323506 w 883174"/>
                  <a:gd name="connsiteY5" fmla="*/ 0 h 129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3174" h="1290723">
                    <a:moveTo>
                      <a:pt x="0" y="1244508"/>
                    </a:moveTo>
                    <a:cubicBezTo>
                      <a:pt x="82802" y="1267615"/>
                      <a:pt x="165605" y="1290723"/>
                      <a:pt x="264087" y="1290723"/>
                    </a:cubicBezTo>
                    <a:cubicBezTo>
                      <a:pt x="362569" y="1290723"/>
                      <a:pt x="495163" y="1284121"/>
                      <a:pt x="590894" y="1244508"/>
                    </a:cubicBezTo>
                    <a:cubicBezTo>
                      <a:pt x="686625" y="1204895"/>
                      <a:pt x="798312" y="1152077"/>
                      <a:pt x="838475" y="1053045"/>
                    </a:cubicBezTo>
                    <a:cubicBezTo>
                      <a:pt x="878638" y="954013"/>
                      <a:pt x="917701" y="825820"/>
                      <a:pt x="831873" y="650313"/>
                    </a:cubicBezTo>
                    <a:cubicBezTo>
                      <a:pt x="746045" y="474806"/>
                      <a:pt x="392829" y="55568"/>
                      <a:pt x="323506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A26C02-9276-1943-B884-4F08CBA44CFD}"/>
                </a:ext>
              </a:extLst>
            </p:cNvPr>
            <p:cNvCxnSpPr>
              <a:cxnSpLocks/>
            </p:cNvCxnSpPr>
            <p:nvPr/>
          </p:nvCxnSpPr>
          <p:spPr>
            <a:xfrm>
              <a:off x="7726390" y="1781297"/>
              <a:ext cx="8535" cy="3997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2B159410-EE66-0944-AD82-5ECEDAFE9DDA}"/>
              </a:ext>
            </a:extLst>
          </p:cNvPr>
          <p:cNvSpPr/>
          <p:nvPr/>
        </p:nvSpPr>
        <p:spPr>
          <a:xfrm>
            <a:off x="2249411" y="4034718"/>
            <a:ext cx="122691" cy="122691"/>
          </a:xfrm>
          <a:prstGeom prst="ellipse">
            <a:avLst/>
          </a:prstGeom>
          <a:solidFill>
            <a:srgbClr val="F48849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9A16EA4D-426F-CA40-A8E0-86B9486A1E4C}"/>
              </a:ext>
            </a:extLst>
          </p:cNvPr>
          <p:cNvSpPr/>
          <p:nvPr/>
        </p:nvSpPr>
        <p:spPr>
          <a:xfrm>
            <a:off x="3998938" y="4051253"/>
            <a:ext cx="122691" cy="122691"/>
          </a:xfrm>
          <a:prstGeom prst="ellipse">
            <a:avLst/>
          </a:prstGeom>
          <a:solidFill>
            <a:srgbClr val="F58948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AD80A53-267A-9641-A202-ED97D1DB1D8C}"/>
              </a:ext>
            </a:extLst>
          </p:cNvPr>
          <p:cNvSpPr/>
          <p:nvPr/>
        </p:nvSpPr>
        <p:spPr>
          <a:xfrm>
            <a:off x="4121629" y="4925590"/>
            <a:ext cx="122691" cy="122691"/>
          </a:xfrm>
          <a:prstGeom prst="ellipse">
            <a:avLst/>
          </a:prstGeom>
          <a:solidFill>
            <a:srgbClr val="EE7A52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90F0EEE2-0F92-8944-A438-AEA7C75FE645}"/>
              </a:ext>
            </a:extLst>
          </p:cNvPr>
          <p:cNvSpPr/>
          <p:nvPr/>
        </p:nvSpPr>
        <p:spPr>
          <a:xfrm>
            <a:off x="2310756" y="4698181"/>
            <a:ext cx="122691" cy="122691"/>
          </a:xfrm>
          <a:prstGeom prst="ellipse">
            <a:avLst/>
          </a:prstGeom>
          <a:solidFill>
            <a:srgbClr val="FDA934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F67CB013-E7AE-5A48-94AD-6F4395D819C2}"/>
              </a:ext>
            </a:extLst>
          </p:cNvPr>
          <p:cNvSpPr/>
          <p:nvPr/>
        </p:nvSpPr>
        <p:spPr>
          <a:xfrm>
            <a:off x="4605070" y="5730808"/>
            <a:ext cx="122691" cy="122691"/>
          </a:xfrm>
          <a:prstGeom prst="ellipse">
            <a:avLst/>
          </a:prstGeom>
          <a:solidFill>
            <a:srgbClr val="FDCB25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BFF95C13-6488-6944-B6D3-B60059DC8880}"/>
              </a:ext>
            </a:extLst>
          </p:cNvPr>
          <p:cNvSpPr/>
          <p:nvPr/>
        </p:nvSpPr>
        <p:spPr>
          <a:xfrm>
            <a:off x="6736247" y="3246682"/>
            <a:ext cx="122691" cy="122691"/>
          </a:xfrm>
          <a:prstGeom prst="ellipse">
            <a:avLst/>
          </a:prstGeom>
          <a:solidFill>
            <a:srgbClr val="F07F4F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D5B7E26B-26F7-3846-9924-A757FA54D0AE}"/>
              </a:ext>
            </a:extLst>
          </p:cNvPr>
          <p:cNvSpPr/>
          <p:nvPr/>
        </p:nvSpPr>
        <p:spPr>
          <a:xfrm>
            <a:off x="3520686" y="5226130"/>
            <a:ext cx="122691" cy="122691"/>
          </a:xfrm>
          <a:prstGeom prst="ellipse">
            <a:avLst/>
          </a:prstGeom>
          <a:solidFill>
            <a:srgbClr val="E97158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D43BDB5A-DC6C-CC4B-A76F-6DF7BF856693}"/>
              </a:ext>
            </a:extLst>
          </p:cNvPr>
          <p:cNvSpPr/>
          <p:nvPr/>
        </p:nvSpPr>
        <p:spPr>
          <a:xfrm>
            <a:off x="5434463" y="3879216"/>
            <a:ext cx="122691" cy="122691"/>
          </a:xfrm>
          <a:prstGeom prst="ellipse">
            <a:avLst/>
          </a:prstGeom>
          <a:solidFill>
            <a:srgbClr val="F0F92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08599D6-7AE6-E343-A4FD-70FC6C30F168}"/>
              </a:ext>
            </a:extLst>
          </p:cNvPr>
          <p:cNvSpPr/>
          <p:nvPr/>
        </p:nvSpPr>
        <p:spPr>
          <a:xfrm>
            <a:off x="5832093" y="3632472"/>
            <a:ext cx="122691" cy="122691"/>
          </a:xfrm>
          <a:prstGeom prst="ellipse">
            <a:avLst/>
          </a:prstGeom>
          <a:solidFill>
            <a:srgbClr val="DC5C68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92A8E5A7-6844-514E-BEA1-0F02F21FFFB1}"/>
              </a:ext>
            </a:extLst>
          </p:cNvPr>
          <p:cNvSpPr/>
          <p:nvPr/>
        </p:nvSpPr>
        <p:spPr>
          <a:xfrm>
            <a:off x="3565297" y="4293320"/>
            <a:ext cx="122691" cy="122691"/>
          </a:xfrm>
          <a:prstGeom prst="ellipse">
            <a:avLst/>
          </a:prstGeom>
          <a:solidFill>
            <a:srgbClr val="FA9A3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5F710617-F503-AA4C-AB29-9B575733797C}"/>
              </a:ext>
            </a:extLst>
          </p:cNvPr>
          <p:cNvSpPr/>
          <p:nvPr/>
        </p:nvSpPr>
        <p:spPr>
          <a:xfrm>
            <a:off x="6768093" y="3802882"/>
            <a:ext cx="122691" cy="122691"/>
          </a:xfrm>
          <a:prstGeom prst="ellipse">
            <a:avLst/>
          </a:prstGeom>
          <a:solidFill>
            <a:srgbClr val="DC5D67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A2B71A4D-6F08-6145-8C7B-E8A195931BD3}"/>
              </a:ext>
            </a:extLst>
          </p:cNvPr>
          <p:cNvSpPr/>
          <p:nvPr/>
        </p:nvSpPr>
        <p:spPr>
          <a:xfrm>
            <a:off x="7287250" y="3543897"/>
            <a:ext cx="122691" cy="122691"/>
          </a:xfrm>
          <a:prstGeom prst="ellipse">
            <a:avLst/>
          </a:prstGeom>
          <a:solidFill>
            <a:srgbClr val="FDAB3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082EC28-66FE-4F41-9832-010EE3EC065E}"/>
              </a:ext>
            </a:extLst>
          </p:cNvPr>
          <p:cNvSpPr/>
          <p:nvPr/>
        </p:nvSpPr>
        <p:spPr>
          <a:xfrm>
            <a:off x="3129971" y="5048281"/>
            <a:ext cx="122691" cy="122691"/>
          </a:xfrm>
          <a:prstGeom prst="ellipse">
            <a:avLst/>
          </a:prstGeom>
          <a:solidFill>
            <a:srgbClr val="E66B5C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653D9E38-7FD5-1D4D-B88B-2A370937A5CA}"/>
              </a:ext>
            </a:extLst>
          </p:cNvPr>
          <p:cNvCxnSpPr>
            <a:cxnSpLocks/>
          </p:cNvCxnSpPr>
          <p:nvPr/>
        </p:nvCxnSpPr>
        <p:spPr>
          <a:xfrm flipH="1">
            <a:off x="4913407" y="4293320"/>
            <a:ext cx="508806" cy="16352"/>
          </a:xfrm>
          <a:prstGeom prst="line">
            <a:avLst/>
          </a:prstGeom>
          <a:ln w="476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7EE0C82-76E0-524F-B5F8-6589467C835D}"/>
              </a:ext>
            </a:extLst>
          </p:cNvPr>
          <p:cNvSpPr txBox="1"/>
          <p:nvPr/>
        </p:nvSpPr>
        <p:spPr>
          <a:xfrm>
            <a:off x="4908275" y="3534713"/>
            <a:ext cx="58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AA3FF"/>
                </a:solidFill>
              </a:rPr>
              <a:t>Rx 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80497C3E-A0A6-7D49-ACA9-713A739F5F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380" y="4007225"/>
            <a:ext cx="209530" cy="148116"/>
          </a:xfrm>
          <a:prstGeom prst="rect">
            <a:avLst/>
          </a:prstGeom>
          <a:noFill/>
        </p:spPr>
      </p:pic>
      <p:sp>
        <p:nvSpPr>
          <p:cNvPr id="148" name="Oval 147">
            <a:extLst>
              <a:ext uri="{FF2B5EF4-FFF2-40B4-BE49-F238E27FC236}">
                <a16:creationId xmlns:a16="http://schemas.microsoft.com/office/drawing/2014/main" id="{BAAD0D9E-9C5E-D044-A7A6-B0725AD17DE0}"/>
              </a:ext>
            </a:extLst>
          </p:cNvPr>
          <p:cNvSpPr/>
          <p:nvPr/>
        </p:nvSpPr>
        <p:spPr>
          <a:xfrm>
            <a:off x="4817949" y="3941850"/>
            <a:ext cx="122691" cy="122691"/>
          </a:xfrm>
          <a:prstGeom prst="ellipse">
            <a:avLst/>
          </a:prstGeom>
          <a:solidFill>
            <a:srgbClr val="F78F44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97DD8C80-9ACF-A249-8022-8BDE4881D3F8}"/>
              </a:ext>
            </a:extLst>
          </p:cNvPr>
          <p:cNvSpPr/>
          <p:nvPr/>
        </p:nvSpPr>
        <p:spPr>
          <a:xfrm>
            <a:off x="4989354" y="3446975"/>
            <a:ext cx="122691" cy="122691"/>
          </a:xfrm>
          <a:prstGeom prst="ellipse">
            <a:avLst/>
          </a:prstGeom>
          <a:solidFill>
            <a:srgbClr val="F9973F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EE998A1-9A01-7F40-B63F-43A9B941247F}"/>
              </a:ext>
            </a:extLst>
          </p:cNvPr>
          <p:cNvSpPr/>
          <p:nvPr/>
        </p:nvSpPr>
        <p:spPr>
          <a:xfrm>
            <a:off x="5434462" y="3324284"/>
            <a:ext cx="122691" cy="122691"/>
          </a:xfrm>
          <a:prstGeom prst="ellipse">
            <a:avLst/>
          </a:prstGeom>
          <a:solidFill>
            <a:srgbClr val="B42D8D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674611ED-0DC9-8244-BECE-B4677C8A56BD}"/>
              </a:ext>
            </a:extLst>
          </p:cNvPr>
          <p:cNvSpPr/>
          <p:nvPr/>
        </p:nvSpPr>
        <p:spPr>
          <a:xfrm>
            <a:off x="4194022" y="3208407"/>
            <a:ext cx="122691" cy="122691"/>
          </a:xfrm>
          <a:prstGeom prst="ellipse">
            <a:avLst/>
          </a:prstGeom>
          <a:solidFill>
            <a:srgbClr val="BF3984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237B833-5BB0-5F4D-B4E9-EA3922EBEB52}"/>
              </a:ext>
            </a:extLst>
          </p:cNvPr>
          <p:cNvSpPr txBox="1"/>
          <p:nvPr/>
        </p:nvSpPr>
        <p:spPr>
          <a:xfrm rot="5400000">
            <a:off x="8495843" y="3210833"/>
            <a:ext cx="510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Signal Strength Improvement (dB)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5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8"/>
    </mc:Choice>
    <mc:Fallback xmlns="">
      <p:transition spd="slow" advTm="3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flying, white&#10;&#10;Description automatically generated">
            <a:extLst>
              <a:ext uri="{FF2B5EF4-FFF2-40B4-BE49-F238E27FC236}">
                <a16:creationId xmlns:a16="http://schemas.microsoft.com/office/drawing/2014/main" id="{CCDD549C-6E51-F14E-86CD-DDD548F58A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DAD7DE0-3198-BD45-8F2C-DE94AD682B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DF390-8FBD-0046-9FF7-70B707ED76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9 Antennas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F6C7A7-92DA-0241-94CF-832C93F04C89}"/>
              </a:ext>
            </a:extLst>
          </p:cNvPr>
          <p:cNvSpPr txBox="1"/>
          <p:nvPr/>
        </p:nvSpPr>
        <p:spPr>
          <a:xfrm>
            <a:off x="3200403" y="-11279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Transmitter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6FD45D-1D46-A442-8BB8-F31FF7A74DCC}"/>
              </a:ext>
            </a:extLst>
          </p:cNvPr>
          <p:cNvSpPr txBox="1"/>
          <p:nvPr/>
        </p:nvSpPr>
        <p:spPr>
          <a:xfrm>
            <a:off x="5195973" y="5691351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Receiver</a:t>
            </a:r>
          </a:p>
        </p:txBody>
      </p:sp>
      <p:pic>
        <p:nvPicPr>
          <p:cNvPr id="2054" name="Picture 6" descr="Image result for wifi router">
            <a:extLst>
              <a:ext uri="{FF2B5EF4-FFF2-40B4-BE49-F238E27FC236}">
                <a16:creationId xmlns:a16="http://schemas.microsoft.com/office/drawing/2014/main" id="{B3E067A4-7924-1B4F-B7F1-3BD7DAF4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0000" y1="48600" x2="10000" y2="48600"/>
                        <a14:foregroundMark x1="88800" y1="47600" x2="88800" y2="4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967" y="1525173"/>
            <a:ext cx="4678510" cy="46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0"/>
    </mc:Choice>
    <mc:Fallback xmlns="">
      <p:transition spd="slow" advTm="1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5182B-A649-444A-A0D1-903C5259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28" y="892628"/>
            <a:ext cx="8654143" cy="5769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72F4E-603B-F64A-880D-356EF904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0297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5"/>
    </mc:Choice>
    <mc:Fallback xmlns="">
      <p:transition spd="slow" advTm="14405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0E2B-A9F3-1141-B113-A72CF383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6AE1CB-ADD4-C749-B9DB-6326E5728D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/>
                <a:r>
                  <a:rPr lang="en-US" dirty="0"/>
                  <a:t>Design of the antenna surface</a:t>
                </a:r>
              </a:p>
              <a:p>
                <a:pPr marL="457200" indent="-457200"/>
                <a:r>
                  <a:rPr lang="en-US" dirty="0"/>
                  <a:t>Near-optimal optimization algorithm that improves signal strength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≈10×</m:t>
                    </m:r>
                  </m:oMath>
                </a14:m>
                <a:endParaRPr lang="en-US" dirty="0"/>
              </a:p>
              <a:p>
                <a:pPr marL="914400" lvl="1" indent="-457200"/>
                <a:r>
                  <a:rPr lang="en-US" sz="2800" b="1" dirty="0"/>
                  <a:t>Challenge: </a:t>
                </a:r>
                <a:r>
                  <a:rPr lang="en-US" sz="2800" dirty="0"/>
                  <a:t>Quantities we need to measure,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are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800" dirty="0"/>
                  <a:t>1 million times smaller than the channel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6AE1CB-ADD4-C749-B9DB-6326E5728D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157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2"/>
    </mc:Choice>
    <mc:Fallback xmlns="">
      <p:transition spd="slow" advTm="28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 of the RFocus prototype">
            <a:extLst>
              <a:ext uri="{FF2B5EF4-FFF2-40B4-BE49-F238E27FC236}">
                <a16:creationId xmlns:a16="http://schemas.microsoft.com/office/drawing/2014/main" id="{B1A8BED2-781A-3B4A-AE81-2240FAF356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8" y="10"/>
            <a:ext cx="1219198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782B56-ED3C-0149-95FD-1A570A4193BF}"/>
              </a:ext>
            </a:extLst>
          </p:cNvPr>
          <p:cNvSpPr txBox="1"/>
          <p:nvPr/>
        </p:nvSpPr>
        <p:spPr>
          <a:xfrm>
            <a:off x="2433048" y="5473005"/>
            <a:ext cx="7915808" cy="1384995"/>
          </a:xfrm>
          <a:prstGeom prst="rect">
            <a:avLst/>
          </a:prstGeom>
          <a:solidFill>
            <a:schemeClr val="bg1"/>
          </a:solidFill>
          <a:effectLst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Contact: {</a:t>
            </a:r>
            <a:r>
              <a:rPr lang="en-US" sz="2800" dirty="0" err="1"/>
              <a:t>venkatar</a:t>
            </a:r>
            <a:r>
              <a:rPr lang="en-US" sz="2800" dirty="0"/>
              <a:t>, </a:t>
            </a:r>
            <a:r>
              <a:rPr lang="en-US" sz="2800" dirty="0" err="1"/>
              <a:t>hari</a:t>
            </a:r>
            <a:r>
              <a:rPr lang="en-US" sz="2800" dirty="0"/>
              <a:t>}@</a:t>
            </a:r>
            <a:r>
              <a:rPr lang="en-US" sz="2800" dirty="0" err="1"/>
              <a:t>csail.mit.edu</a:t>
            </a:r>
            <a:endParaRPr lang="en-US" sz="2800" dirty="0"/>
          </a:p>
          <a:p>
            <a:pPr algn="ctr"/>
            <a:r>
              <a:rPr lang="en-US" sz="2800" dirty="0"/>
              <a:t>Website: https://</a:t>
            </a:r>
            <a:r>
              <a:rPr lang="en-US" sz="2800" dirty="0" err="1"/>
              <a:t>people.csail.mit.edu</a:t>
            </a:r>
            <a:r>
              <a:rPr lang="en-US" sz="2800" dirty="0"/>
              <a:t>/</a:t>
            </a:r>
            <a:r>
              <a:rPr lang="en-US" sz="2800" dirty="0" err="1"/>
              <a:t>venkatar</a:t>
            </a:r>
            <a:r>
              <a:rPr lang="en-US" sz="2800" dirty="0"/>
              <a:t>/</a:t>
            </a:r>
            <a:r>
              <a:rPr lang="en-US" sz="2800" dirty="0" err="1"/>
              <a:t>rfocus.html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55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9"/>
    </mc:Choice>
    <mc:Fallback xmlns="">
      <p:transition spd="slow" advTm="94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BC199704-7989-A84C-AB76-8097D7D655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4D7C1C4-6CD7-574D-902C-173E759F6C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4C464-D04D-4648-82DE-0688BE1B08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25 Antennas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E0E23-7B40-D743-AA20-3ABFC7E7AC51}"/>
              </a:ext>
            </a:extLst>
          </p:cNvPr>
          <p:cNvSpPr txBox="1"/>
          <p:nvPr/>
        </p:nvSpPr>
        <p:spPr>
          <a:xfrm>
            <a:off x="3200403" y="-11279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Transmitter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FB97F-68CA-3344-AA91-0806C3C93BB2}"/>
              </a:ext>
            </a:extLst>
          </p:cNvPr>
          <p:cNvSpPr txBox="1"/>
          <p:nvPr/>
        </p:nvSpPr>
        <p:spPr>
          <a:xfrm>
            <a:off x="4599634" y="5985641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Receiver</a:t>
            </a:r>
          </a:p>
        </p:txBody>
      </p:sp>
    </p:spTree>
    <p:extLst>
      <p:ext uri="{BB962C8B-B14F-4D97-AF65-F5344CB8AC3E}">
        <p14:creationId xmlns:p14="http://schemas.microsoft.com/office/powerpoint/2010/main" val="2797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"/>
    </mc:Choice>
    <mc:Fallback xmlns="">
      <p:transition spd="slow" advTm="9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B95D9D49-F4F5-5144-A6A9-CB64C56BE9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C5A9AF9-DF29-8647-9B7B-18B94ACEC6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3727-07AB-7648-88D1-806F0C14B3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100 Antennas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407CDC-7F0C-0C41-A61A-6081DD572F4F}"/>
              </a:ext>
            </a:extLst>
          </p:cNvPr>
          <p:cNvSpPr txBox="1"/>
          <p:nvPr/>
        </p:nvSpPr>
        <p:spPr>
          <a:xfrm>
            <a:off x="3200403" y="-11279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Transmitter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FF5996-63AC-834C-B58D-9EA1422F28E1}"/>
              </a:ext>
            </a:extLst>
          </p:cNvPr>
          <p:cNvSpPr txBox="1"/>
          <p:nvPr/>
        </p:nvSpPr>
        <p:spPr>
          <a:xfrm>
            <a:off x="5195973" y="5691351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Receiver</a:t>
            </a:r>
          </a:p>
        </p:txBody>
      </p:sp>
    </p:spTree>
    <p:extLst>
      <p:ext uri="{BB962C8B-B14F-4D97-AF65-F5344CB8AC3E}">
        <p14:creationId xmlns:p14="http://schemas.microsoft.com/office/powerpoint/2010/main" val="1118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5"/>
    </mc:Choice>
    <mc:Fallback xmlns="">
      <p:transition spd="slow" advTm="64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ame, table, sitting, red&#10;&#10;Description automatically generated">
            <a:extLst>
              <a:ext uri="{FF2B5EF4-FFF2-40B4-BE49-F238E27FC236}">
                <a16:creationId xmlns:a16="http://schemas.microsoft.com/office/drawing/2014/main" id="{F21AE608-D723-0F4D-9C0D-EB48FA5043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45440A5-48B5-2846-A813-4168955659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F416D-1A47-3540-BB79-75D8671EF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1024 Antennas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0028E5-3A40-EE46-96D2-BC054F705305}"/>
              </a:ext>
            </a:extLst>
          </p:cNvPr>
          <p:cNvSpPr txBox="1"/>
          <p:nvPr/>
        </p:nvSpPr>
        <p:spPr>
          <a:xfrm>
            <a:off x="3200403" y="-11279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Transmitter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6F218D-CC30-E246-81E0-EA78541629DD}"/>
              </a:ext>
            </a:extLst>
          </p:cNvPr>
          <p:cNvSpPr txBox="1"/>
          <p:nvPr/>
        </p:nvSpPr>
        <p:spPr>
          <a:xfrm>
            <a:off x="5195973" y="5691351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Receiver</a:t>
            </a:r>
          </a:p>
        </p:txBody>
      </p:sp>
    </p:spTree>
    <p:extLst>
      <p:ext uri="{BB962C8B-B14F-4D97-AF65-F5344CB8AC3E}">
        <p14:creationId xmlns:p14="http://schemas.microsoft.com/office/powerpoint/2010/main" val="36973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"/>
    </mc:Choice>
    <mc:Fallback xmlns="">
      <p:transition spd="slow" advTm="794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ame, white&#10;&#10;Description automatically generated">
            <a:extLst>
              <a:ext uri="{FF2B5EF4-FFF2-40B4-BE49-F238E27FC236}">
                <a16:creationId xmlns:a16="http://schemas.microsoft.com/office/drawing/2014/main" id="{90397538-1F01-5F4F-9868-FC346B38A5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ED3A182-D2DB-2644-81CB-D245B9393A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1663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8A39C-EB4E-E648-8274-2DAFFFB57C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3136 Antennas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5D16B6-FCFF-6049-8E40-3CDCD2EA5A66}"/>
              </a:ext>
            </a:extLst>
          </p:cNvPr>
          <p:cNvSpPr txBox="1"/>
          <p:nvPr/>
        </p:nvSpPr>
        <p:spPr>
          <a:xfrm>
            <a:off x="3200403" y="-11279"/>
            <a:ext cx="162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Transmitter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FC3DA4-40F2-2143-87E7-CB5604B959E6}"/>
              </a:ext>
            </a:extLst>
          </p:cNvPr>
          <p:cNvSpPr txBox="1"/>
          <p:nvPr/>
        </p:nvSpPr>
        <p:spPr>
          <a:xfrm>
            <a:off x="5195973" y="5691351"/>
            <a:ext cx="125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Receiver</a:t>
            </a:r>
          </a:p>
        </p:txBody>
      </p:sp>
    </p:spTree>
    <p:extLst>
      <p:ext uri="{BB962C8B-B14F-4D97-AF65-F5344CB8AC3E}">
        <p14:creationId xmlns:p14="http://schemas.microsoft.com/office/powerpoint/2010/main" val="178294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"/>
    </mc:Choice>
    <mc:Fallback xmlns="">
      <p:transition spd="slow" advTm="197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.8|1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9|3.6|2.4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2.2|11.5|4.1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9|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8|13.9|1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1.1|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0.8|3.1|12|9.4|3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0.7|8.8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4.9|12.6|0.7|16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8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2|8.6|1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5|3.7|5.1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8|11.9|7.7|8.6|0.7|0.6|0.6|0.6|0.6|4.1|3.1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15115</TotalTime>
  <Words>1808</Words>
  <Application>Microsoft Macintosh PowerPoint</Application>
  <PresentationFormat>Widescreen</PresentationFormat>
  <Paragraphs>692</Paragraphs>
  <Slides>52</Slides>
  <Notes>22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Office Theme</vt:lpstr>
      <vt:lpstr>RFocus: Beamforming Using Thousands of Passive Antennas</vt:lpstr>
      <vt:lpstr>Goal: Increase Signal Strength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environment is already big. Let’s put antennas there!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Architecture</vt:lpstr>
      <vt:lpstr>Reflection from a wall</vt:lpstr>
      <vt:lpstr>Improving the Reflection</vt:lpstr>
      <vt:lpstr>Improving the Reflection</vt:lpstr>
      <vt:lpstr>Improving the Reflection</vt:lpstr>
      <vt:lpstr>Which antennas should we turn off?</vt:lpstr>
      <vt:lpstr>Which antennas should we turn off?</vt:lpstr>
      <vt:lpstr>Strawman 1: Prior Work</vt:lpstr>
      <vt:lpstr>h_i are tiny and hard to measure</vt:lpstr>
      <vt:lpstr>PowerPoint Presentation</vt:lpstr>
      <vt:lpstr>Related Work: LAIA</vt:lpstr>
      <vt:lpstr>Related Work: LAIA</vt:lpstr>
      <vt:lpstr>Key Ideas: to measure tiny h_i</vt:lpstr>
      <vt:lpstr>Strawman 2: Boosting</vt:lpstr>
      <vt:lpstr>Strawman 2: Boosting</vt:lpstr>
      <vt:lpstr>Why phase is hard to measure</vt:lpstr>
      <vt:lpstr>Signal Boosting</vt:lpstr>
      <vt:lpstr>How we take measurements</vt:lpstr>
      <vt:lpstr>Strawman 3: Take the max of all rows</vt:lpstr>
      <vt:lpstr>Our Approach: Majority Voting</vt:lpstr>
      <vt:lpstr>Our Approach: Majority Voting</vt:lpstr>
      <vt:lpstr>Our Approach: How we take measurements</vt:lpstr>
      <vt:lpstr>Our Approach: Majority Voting</vt:lpstr>
      <vt:lpstr>Our Approach: Majority Voting</vt:lpstr>
      <vt:lpstr>Our Approach: Majority Voting</vt:lpstr>
      <vt:lpstr>Why Majority Voting is Optimal</vt:lpstr>
      <vt:lpstr>Why Majority Voting is Optimal</vt:lpstr>
      <vt:lpstr>Why Majority Voting is Optimal</vt:lpstr>
      <vt:lpstr>Why Majority Voting is Optimal</vt:lpstr>
      <vt:lpstr>How long does it take to train?</vt:lpstr>
      <vt:lpstr>Evaluation</vt:lpstr>
      <vt:lpstr>Evaluation</vt:lpstr>
      <vt:lpstr>Contributions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Rfocus: Beamforming Using Thousands of Passive Antennas</dc:title>
  <dc:creator>Venkat Arun</dc:creator>
  <cp:lastModifiedBy>Venkat Arun</cp:lastModifiedBy>
  <cp:revision>544</cp:revision>
  <dcterms:created xsi:type="dcterms:W3CDTF">2020-02-16T00:03:51Z</dcterms:created>
  <dcterms:modified xsi:type="dcterms:W3CDTF">2020-03-04T18:56:35Z</dcterms:modified>
</cp:coreProperties>
</file>