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  <p:sldMasterId id="2147483666" r:id="rId2"/>
    <p:sldMasterId id="2147483668" r:id="rId3"/>
  </p:sldMasterIdLst>
  <p:notesMasterIdLst>
    <p:notesMasterId r:id="rId95"/>
  </p:notesMasterIdLst>
  <p:handoutMasterIdLst>
    <p:handoutMasterId r:id="rId96"/>
  </p:handoutMasterIdLst>
  <p:sldIdLst>
    <p:sldId id="542" r:id="rId4"/>
    <p:sldId id="681" r:id="rId5"/>
    <p:sldId id="658" r:id="rId6"/>
    <p:sldId id="671" r:id="rId7"/>
    <p:sldId id="673" r:id="rId8"/>
    <p:sldId id="675" r:id="rId9"/>
    <p:sldId id="674" r:id="rId10"/>
    <p:sldId id="676" r:id="rId11"/>
    <p:sldId id="677" r:id="rId12"/>
    <p:sldId id="684" r:id="rId13"/>
    <p:sldId id="704" r:id="rId14"/>
    <p:sldId id="709" r:id="rId15"/>
    <p:sldId id="591" r:id="rId16"/>
    <p:sldId id="708" r:id="rId17"/>
    <p:sldId id="592" r:id="rId18"/>
    <p:sldId id="595" r:id="rId19"/>
    <p:sldId id="593" r:id="rId20"/>
    <p:sldId id="594" r:id="rId21"/>
    <p:sldId id="685" r:id="rId22"/>
    <p:sldId id="596" r:id="rId23"/>
    <p:sldId id="597" r:id="rId24"/>
    <p:sldId id="645" r:id="rId25"/>
    <p:sldId id="599" r:id="rId26"/>
    <p:sldId id="602" r:id="rId27"/>
    <p:sldId id="688" r:id="rId28"/>
    <p:sldId id="689" r:id="rId29"/>
    <p:sldId id="600" r:id="rId30"/>
    <p:sldId id="601" r:id="rId31"/>
    <p:sldId id="638" r:id="rId32"/>
    <p:sldId id="639" r:id="rId33"/>
    <p:sldId id="640" r:id="rId34"/>
    <p:sldId id="648" r:id="rId35"/>
    <p:sldId id="686" r:id="rId36"/>
    <p:sldId id="606" r:id="rId37"/>
    <p:sldId id="607" r:id="rId38"/>
    <p:sldId id="649" r:id="rId39"/>
    <p:sldId id="687" r:id="rId40"/>
    <p:sldId id="611" r:id="rId41"/>
    <p:sldId id="612" r:id="rId42"/>
    <p:sldId id="613" r:id="rId43"/>
    <p:sldId id="614" r:id="rId44"/>
    <p:sldId id="615" r:id="rId45"/>
    <p:sldId id="616" r:id="rId46"/>
    <p:sldId id="617" r:id="rId47"/>
    <p:sldId id="618" r:id="rId48"/>
    <p:sldId id="620" r:id="rId49"/>
    <p:sldId id="621" r:id="rId50"/>
    <p:sldId id="622" r:id="rId51"/>
    <p:sldId id="623" r:id="rId52"/>
    <p:sldId id="624" r:id="rId53"/>
    <p:sldId id="625" r:id="rId54"/>
    <p:sldId id="626" r:id="rId55"/>
    <p:sldId id="627" r:id="rId56"/>
    <p:sldId id="628" r:id="rId57"/>
    <p:sldId id="629" r:id="rId58"/>
    <p:sldId id="630" r:id="rId59"/>
    <p:sldId id="631" r:id="rId60"/>
    <p:sldId id="632" r:id="rId61"/>
    <p:sldId id="633" r:id="rId62"/>
    <p:sldId id="651" r:id="rId63"/>
    <p:sldId id="652" r:id="rId64"/>
    <p:sldId id="644" r:id="rId65"/>
    <p:sldId id="634" r:id="rId66"/>
    <p:sldId id="635" r:id="rId67"/>
    <p:sldId id="650" r:id="rId68"/>
    <p:sldId id="703" r:id="rId69"/>
    <p:sldId id="691" r:id="rId70"/>
    <p:sldId id="692" r:id="rId71"/>
    <p:sldId id="693" r:id="rId72"/>
    <p:sldId id="710" r:id="rId73"/>
    <p:sldId id="715" r:id="rId74"/>
    <p:sldId id="713" r:id="rId75"/>
    <p:sldId id="716" r:id="rId76"/>
    <p:sldId id="712" r:id="rId77"/>
    <p:sldId id="717" r:id="rId78"/>
    <p:sldId id="711" r:id="rId79"/>
    <p:sldId id="718" r:id="rId80"/>
    <p:sldId id="719" r:id="rId81"/>
    <p:sldId id="720" r:id="rId82"/>
    <p:sldId id="721" r:id="rId83"/>
    <p:sldId id="696" r:id="rId84"/>
    <p:sldId id="697" r:id="rId85"/>
    <p:sldId id="698" r:id="rId86"/>
    <p:sldId id="699" r:id="rId87"/>
    <p:sldId id="705" r:id="rId88"/>
    <p:sldId id="706" r:id="rId89"/>
    <p:sldId id="707" r:id="rId90"/>
    <p:sldId id="700" r:id="rId91"/>
    <p:sldId id="701" r:id="rId92"/>
    <p:sldId id="702" r:id="rId93"/>
    <p:sldId id="636" r:id="rId94"/>
  </p:sldIdLst>
  <p:sldSz cx="9144000" cy="6858000" type="screen4x3"/>
  <p:notesSz cx="7302500" cy="9586913"/>
  <p:custDataLst>
    <p:tags r:id="rId9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6600"/>
    <a:srgbClr val="E0F4E3"/>
    <a:srgbClr val="E0E0E0"/>
    <a:srgbClr val="E3E4E6"/>
    <a:srgbClr val="FFFF99"/>
    <a:srgbClr val="FF9999"/>
    <a:srgbClr val="EFBFBF"/>
    <a:srgbClr val="A8E799"/>
    <a:srgbClr val="CDF1C5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86" autoAdjust="0"/>
    <p:restoredTop sz="89398" autoAdjust="0"/>
  </p:normalViewPr>
  <p:slideViewPr>
    <p:cSldViewPr snapToObjects="1">
      <p:cViewPr>
        <p:scale>
          <a:sx n="70" d="100"/>
          <a:sy n="70" d="100"/>
        </p:scale>
        <p:origin x="-1070" y="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slide" Target="slides/slide73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97" Type="http://schemas.openxmlformats.org/officeDocument/2006/relationships/tags" Target="tags/tag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slide" Target="slides/slide84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90" Type="http://schemas.openxmlformats.org/officeDocument/2006/relationships/slide" Target="slides/slide87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100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93" Type="http://schemas.openxmlformats.org/officeDocument/2006/relationships/slide" Target="slides/slide90.xml"/><Relationship Id="rId9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91" Type="http://schemas.openxmlformats.org/officeDocument/2006/relationships/slide" Target="slides/slide88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slide" Target="slides/slide91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182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357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r>
              <a:rPr lang="en-US" dirty="0" smtClean="0"/>
              <a:t>Better to have</a:t>
            </a:r>
          </a:p>
          <a:p>
            <a:r>
              <a:rPr lang="en-US" dirty="0" smtClean="0"/>
              <a:t>110110 = 1 * 2^5 + 1 * 2^4, etc.</a:t>
            </a:r>
          </a:p>
          <a:p>
            <a:r>
              <a:rPr lang="en-US" dirty="0" smtClean="0"/>
              <a:t>Also, </a:t>
            </a:r>
          </a:p>
          <a:p>
            <a:r>
              <a:rPr lang="en-US" dirty="0" smtClean="0"/>
              <a:t>Why 2’s complement?  Because adding negative and positive number uses same circuit as adding two positive numbers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62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pitchFamily="1" charset="0"/>
              </a:rPr>
              <a:t>User — “addresses” are lexical locations in the user’s text.</a:t>
            </a:r>
          </a:p>
          <a:p>
            <a:r>
              <a:rPr lang="en-US" sz="1800">
                <a:latin typeface="Times" pitchFamily="1" charset="0"/>
              </a:rPr>
              <a:t>After compilation — addresses are labels (still lexical locations in an assembly language program).  </a:t>
            </a:r>
          </a:p>
          <a:p>
            <a:r>
              <a:rPr lang="en-US" sz="1800">
                <a:latin typeface="Times" pitchFamily="1" charset="0"/>
              </a:rPr>
              <a:t>After assembly — addresses in a logical address space.</a:t>
            </a:r>
          </a:p>
          <a:p>
            <a:r>
              <a:rPr lang="en-US" sz="1800">
                <a:latin typeface="Times" pitchFamily="1" charset="0"/>
              </a:rPr>
              <a:t>After linking — addresses in a new logical address space that now contains library routines.</a:t>
            </a:r>
          </a:p>
          <a:p>
            <a:r>
              <a:rPr lang="en-US" sz="1800">
                <a:latin typeface="Times" pitchFamily="1" charset="0"/>
              </a:rPr>
              <a:t>After loading — physical addresses.</a:t>
            </a:r>
          </a:p>
          <a:p>
            <a:endParaRPr lang="en-US" sz="1800">
              <a:latin typeface="Times" pitchFamily="1" charset="0"/>
            </a:endParaRPr>
          </a:p>
          <a:p>
            <a:r>
              <a:rPr lang="en-US" sz="1800">
                <a:latin typeface="Times" pitchFamily="1" charset="0"/>
              </a:rPr>
              <a:t>Here’s the point: </a:t>
            </a:r>
          </a:p>
          <a:p>
            <a:pPr lvl="1"/>
            <a:r>
              <a:rPr lang="en-US" sz="1800">
                <a:latin typeface="Times" pitchFamily="1" charset="0"/>
              </a:rPr>
              <a:t>—	There are many concepts of addresses.</a:t>
            </a:r>
          </a:p>
          <a:p>
            <a:pPr lvl="1"/>
            <a:r>
              <a:rPr lang="en-US" sz="1800">
                <a:latin typeface="Times" pitchFamily="1" charset="0"/>
              </a:rPr>
              <a:t>—	You need a context to interpret an address.</a:t>
            </a:r>
          </a:p>
          <a:p>
            <a:endParaRPr lang="en-US" sz="1800">
              <a:latin typeface="Times" pitchFamily="1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FF6600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9/11/2012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9/11/2012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FF6600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4478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9/11/2012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1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FF66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/>
            <a:endParaRPr lang="en-US" sz="1400" b="0" i="0" dirty="0">
              <a:latin typeface="Gill Sans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381000" y="12954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1.doc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2.doc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3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4.doc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Microsoft_Word_97_-_2003_Document6.doc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Word_97_-_2003_Document5.doc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4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emf"/><Relationship Id="rId4" Type="http://schemas.openxmlformats.org/officeDocument/2006/relationships/oleObject" Target="../embeddings/Microsoft_Excel_97-2003_Worksheet7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emf"/><Relationship Id="rId4" Type="http://schemas.openxmlformats.org/officeDocument/2006/relationships/oleObject" Target="../embeddings/Microsoft_Excel_97-2003_Worksheet8.xls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emf"/><Relationship Id="rId4" Type="http://schemas.openxmlformats.org/officeDocument/2006/relationships/oleObject" Target="../embeddings/Microsoft_Excel_97-2003_Worksheet9.xls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5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Word_97_-_2003_Document10.doc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emf"/><Relationship Id="rId4" Type="http://schemas.openxmlformats.org/officeDocument/2006/relationships/oleObject" Target="../embeddings/Microsoft_Word_97_-_2003_Document11.doc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477000" cy="1828800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dirty="0" smtClean="0"/>
              <a:t>Bits, Bytes, and Integers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Systems </a:t>
            </a:r>
            <a:r>
              <a:rPr lang="en-US" sz="2000" dirty="0" smtClean="0"/>
              <a:t>I</a:t>
            </a:r>
            <a:endParaRPr lang="en-US" sz="2000" b="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>
              <a:spcBef>
                <a:spcPct val="0"/>
              </a:spcBef>
              <a:buClrTx/>
              <a:buSzTx/>
              <a:defRPr/>
            </a:pPr>
            <a:endParaRPr lang="en-US" b="1" dirty="0" smtClean="0">
              <a:solidFill>
                <a:srgbClr val="000000"/>
              </a:solidFill>
              <a:latin typeface="Calibri"/>
              <a:sym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Making ints from bytes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Summary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Data 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1549400" y="1828800"/>
          <a:ext cx="6032500" cy="4622800"/>
        </p:xfrm>
        <a:graphic>
          <a:graphicData uri="http://schemas.openxmlformats.org/drawingml/2006/table">
            <a:tbl>
              <a:tblPr/>
              <a:tblGrid>
                <a:gridCol w="1651000"/>
                <a:gridCol w="1460500"/>
                <a:gridCol w="1460500"/>
                <a:gridCol w="1460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Intel IA32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 Bold" charset="0"/>
                          <a:ea typeface="Arial Narrow Bold" charset="0"/>
                          <a:cs typeface="Arial Narrow Bold" charset="0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int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874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77930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How to encode unsigned integers?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305800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Just use exponential notation (4 bit numbers)</a:t>
            </a:r>
          </a:p>
          <a:p>
            <a:pPr lvl="1">
              <a:defRPr/>
            </a:pPr>
            <a:r>
              <a:rPr lang="en-US" dirty="0"/>
              <a:t>0110 = 0*2</a:t>
            </a:r>
            <a:r>
              <a:rPr lang="en-US" baseline="30000" dirty="0"/>
              <a:t>3</a:t>
            </a:r>
            <a:r>
              <a:rPr lang="en-US" dirty="0"/>
              <a:t> + 1*2</a:t>
            </a:r>
            <a:r>
              <a:rPr lang="en-US" baseline="30000" dirty="0"/>
              <a:t>2</a:t>
            </a:r>
            <a:r>
              <a:rPr lang="en-US" dirty="0"/>
              <a:t> + 1*2</a:t>
            </a:r>
            <a:r>
              <a:rPr lang="en-US" baseline="30000" dirty="0"/>
              <a:t>1</a:t>
            </a:r>
            <a:r>
              <a:rPr lang="en-US" dirty="0"/>
              <a:t> + 0*2</a:t>
            </a:r>
            <a:r>
              <a:rPr lang="en-US" baseline="30000" dirty="0"/>
              <a:t>0</a:t>
            </a:r>
            <a:r>
              <a:rPr lang="en-US" dirty="0"/>
              <a:t> = </a:t>
            </a:r>
            <a:r>
              <a:rPr lang="en-US" dirty="0" smtClean="0"/>
              <a:t>6</a:t>
            </a:r>
          </a:p>
          <a:p>
            <a:pPr lvl="1">
              <a:defRPr/>
            </a:pPr>
            <a:r>
              <a:rPr lang="en-US" dirty="0" smtClean="0"/>
              <a:t>1001 </a:t>
            </a:r>
            <a:r>
              <a:rPr lang="en-US" dirty="0"/>
              <a:t>= </a:t>
            </a:r>
            <a:r>
              <a:rPr lang="en-US" dirty="0" smtClean="0"/>
              <a:t>1*2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0*2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0*2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1*2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9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(Just like 13 = 1*10</a:t>
            </a:r>
            <a:r>
              <a:rPr lang="en-US" baseline="30000" dirty="0" smtClean="0"/>
              <a:t>1</a:t>
            </a:r>
            <a:r>
              <a:rPr lang="en-US" dirty="0" smtClean="0"/>
              <a:t> + 3*10</a:t>
            </a:r>
            <a:r>
              <a:rPr lang="en-US" baseline="30000" dirty="0" smtClean="0"/>
              <a:t>0</a:t>
            </a:r>
            <a:r>
              <a:rPr lang="en-US" dirty="0" smtClean="0"/>
              <a:t>)</a:t>
            </a:r>
            <a:endParaRPr lang="en-US" baseline="30000" dirty="0"/>
          </a:p>
          <a:p>
            <a:pPr>
              <a:defRPr/>
            </a:pPr>
            <a:r>
              <a:rPr lang="en-US" dirty="0" smtClean="0"/>
              <a:t>No negative numbers, a single zero (0000)</a:t>
            </a:r>
          </a:p>
        </p:txBody>
      </p:sp>
    </p:spTree>
    <p:extLst>
      <p:ext uri="{BB962C8B-B14F-4D97-AF65-F5344CB8AC3E}">
        <p14:creationId xmlns:p14="http://schemas.microsoft.com/office/powerpoint/2010/main" val="240040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77930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How to encode signed integers?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305800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Want: Positive and negative values</a:t>
            </a:r>
          </a:p>
          <a:p>
            <a:pPr>
              <a:defRPr/>
            </a:pPr>
            <a:r>
              <a:rPr lang="en-US" dirty="0" smtClean="0"/>
              <a:t>Want: Single circuit to add positive and negative values (i.e., no </a:t>
            </a:r>
            <a:r>
              <a:rPr lang="en-US" dirty="0" err="1" smtClean="0"/>
              <a:t>subtractor</a:t>
            </a:r>
            <a:r>
              <a:rPr lang="en-US" dirty="0" smtClean="0"/>
              <a:t> circuit)</a:t>
            </a:r>
          </a:p>
          <a:p>
            <a:pPr>
              <a:defRPr/>
            </a:pPr>
            <a:r>
              <a:rPr lang="en-US" dirty="0" smtClean="0"/>
              <a:t>Solution: Two’s complement</a:t>
            </a:r>
          </a:p>
          <a:p>
            <a:pPr>
              <a:defRPr/>
            </a:pPr>
            <a:r>
              <a:rPr lang="en-US" dirty="0" smtClean="0"/>
              <a:t>Positive numbers easy (4 bits)</a:t>
            </a:r>
          </a:p>
          <a:p>
            <a:pPr lvl="1">
              <a:defRPr/>
            </a:pPr>
            <a:r>
              <a:rPr lang="en-US" dirty="0" smtClean="0"/>
              <a:t>0110 = 0*2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1*2</a:t>
            </a:r>
            <a:r>
              <a:rPr lang="en-US" baseline="30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+ 1*2</a:t>
            </a:r>
            <a:r>
              <a:rPr lang="en-US" baseline="30000" dirty="0"/>
              <a:t>1</a:t>
            </a:r>
            <a:r>
              <a:rPr lang="en-US" dirty="0" smtClean="0"/>
              <a:t> + 0*2</a:t>
            </a:r>
            <a:r>
              <a:rPr lang="en-US" baseline="30000" dirty="0" smtClean="0"/>
              <a:t>0</a:t>
            </a:r>
            <a:r>
              <a:rPr lang="en-US" dirty="0" smtClean="0"/>
              <a:t> = 6</a:t>
            </a:r>
            <a:endParaRPr lang="en-US" dirty="0"/>
          </a:p>
          <a:p>
            <a:pPr>
              <a:defRPr/>
            </a:pPr>
            <a:r>
              <a:rPr lang="en-US" dirty="0" smtClean="0"/>
              <a:t>Negative numbers a bit weird</a:t>
            </a:r>
          </a:p>
          <a:p>
            <a:pPr lvl="1">
              <a:defRPr/>
            </a:pPr>
            <a:r>
              <a:rPr lang="en-US" dirty="0" smtClean="0"/>
              <a:t>1 + -1 = 0, so 0001 + X = 0, so X = 1111</a:t>
            </a:r>
          </a:p>
          <a:p>
            <a:pPr lvl="1">
              <a:defRPr/>
            </a:pPr>
            <a:r>
              <a:rPr lang="en-US" dirty="0" smtClean="0"/>
              <a:t>-1 = 1111 in two’s compliment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569912"/>
            <a:ext cx="61166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Encoding Integers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32004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 </a:t>
            </a:r>
            <a:r>
              <a:rPr lang="en-US" dirty="0" smtClean="0">
                <a:latin typeface="Courier New" pitchFamily="49" charset="0"/>
              </a:rPr>
              <a:t>short</a:t>
            </a:r>
            <a:r>
              <a:rPr lang="en-US" dirty="0" smtClean="0"/>
              <a:t> 2 bytes long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Sign Bit</a:t>
            </a:r>
          </a:p>
          <a:p>
            <a:pPr lvl="1" eaLnBrk="1" hangingPunct="1">
              <a:defRPr/>
            </a:pPr>
            <a:r>
              <a:rPr lang="en-US" dirty="0" smtClean="0"/>
              <a:t>For 2’s complement, most significant bit indicates sign</a:t>
            </a:r>
          </a:p>
          <a:p>
            <a:pPr lvl="2" eaLnBrk="1" hangingPunct="1">
              <a:defRPr/>
            </a:pPr>
            <a:r>
              <a:rPr lang="en-US" dirty="0" smtClean="0"/>
              <a:t>0 for nonnegative</a:t>
            </a:r>
          </a:p>
          <a:p>
            <a:pPr lvl="2" eaLnBrk="1" hangingPunct="1">
              <a:defRPr/>
            </a:pPr>
            <a:r>
              <a:rPr lang="en-US" dirty="0" smtClean="0"/>
              <a:t>1 for negative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752600" y="2438400"/>
            <a:ext cx="34290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 =  15213;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= -15213;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597974"/>
              </p:ext>
            </p:extLst>
          </p:nvPr>
        </p:nvGraphicFramePr>
        <p:xfrm>
          <a:off x="4800600" y="16002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11" name="Equation" r:id="rId4" imgW="3340100" imgH="596900" progId="Equation.3">
                  <p:embed/>
                </p:oleObj>
              </mc:Choice>
              <mc:Fallback>
                <p:oleObj name="Equation" r:id="rId4" imgW="33401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600200"/>
                        <a:ext cx="3340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745130"/>
              </p:ext>
            </p:extLst>
          </p:nvPr>
        </p:nvGraphicFramePr>
        <p:xfrm>
          <a:off x="990600" y="16002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12" name="Equation" r:id="rId6" imgW="2133600" imgH="596900" progId="Equation.3">
                  <p:embed/>
                </p:oleObj>
              </mc:Choice>
              <mc:Fallback>
                <p:oleObj name="Equation" r:id="rId6" imgW="21336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0200"/>
                        <a:ext cx="2133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219200"/>
            <a:ext cx="138050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Unsigned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4800600" y="1219200"/>
            <a:ext cx="26246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Two’s Complement</a:t>
            </a:r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 flipH="1" flipV="1">
            <a:off x="6629400" y="21336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848600" y="2667000"/>
            <a:ext cx="714938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Bit</a:t>
            </a:r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391828"/>
              </p:ext>
            </p:extLst>
          </p:nvPr>
        </p:nvGraphicFramePr>
        <p:xfrm>
          <a:off x="1674813" y="3660775"/>
          <a:ext cx="564038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13" name="Document" r:id="rId8" imgW="5969000" imgH="1016000" progId="Word.Document.8">
                  <p:embed/>
                </p:oleObj>
              </mc:Choice>
              <mc:Fallback>
                <p:oleObj name="Document" r:id="rId8" imgW="5969000" imgH="1016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660775"/>
                        <a:ext cx="564038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0336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65103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Encoding Example (Cont.)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752600" y="990600"/>
            <a:ext cx="54102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x =      15213: 00111011 01101101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20875" y="1779588"/>
          <a:ext cx="5535613" cy="520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67" name="Document" r:id="rId4" imgW="5600700" imgH="5219700" progId="Word.Document.8">
                  <p:embed/>
                </p:oleObj>
              </mc:Choice>
              <mc:Fallback>
                <p:oleObj name="Document" r:id="rId4" imgW="5600700" imgH="5219700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1779588"/>
                        <a:ext cx="5535613" cy="520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4975"/>
            <a:ext cx="830580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Unsigned &amp; Signed Numeric Values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114800" y="1557337"/>
            <a:ext cx="4459288" cy="5224463"/>
          </a:xfrm>
        </p:spPr>
        <p:txBody>
          <a:bodyPr lIns="90487" tIns="44450" rIns="90487" bIns="44450"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Equivalence</a:t>
            </a:r>
          </a:p>
          <a:p>
            <a:pPr lvl="1" eaLnBrk="1" hangingPunct="1">
              <a:defRPr/>
            </a:pPr>
            <a:r>
              <a:rPr lang="en-US" dirty="0" smtClean="0"/>
              <a:t>Same encodings for nonnegative values</a:t>
            </a:r>
          </a:p>
          <a:p>
            <a:pPr eaLnBrk="1" hangingPunct="1">
              <a:defRPr/>
            </a:pPr>
            <a:r>
              <a:rPr lang="en-US" dirty="0" smtClean="0"/>
              <a:t>Uniqueness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Every bit pattern represents unique integer value</a:t>
            </a:r>
          </a:p>
          <a:p>
            <a:pPr lvl="1" eaLnBrk="1" hangingPunct="1">
              <a:defRPr/>
            </a:pPr>
            <a:r>
              <a:rPr lang="en-US" dirty="0" smtClean="0"/>
              <a:t>Each </a:t>
            </a:r>
            <a:r>
              <a:rPr lang="en-US" dirty="0" err="1" smtClean="0"/>
              <a:t>representable</a:t>
            </a:r>
            <a:r>
              <a:rPr lang="en-US" dirty="0" smtClean="0"/>
              <a:t> integer has unique bit encoding</a:t>
            </a:r>
          </a:p>
          <a:p>
            <a:pPr eaLnBrk="1" hangingPunct="1">
              <a:defRPr/>
            </a:pP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 Can Invert Mappings</a:t>
            </a:r>
          </a:p>
          <a:p>
            <a:pPr lvl="1" eaLnBrk="1" hangingPunct="1">
              <a:defRPr/>
            </a:pPr>
            <a:r>
              <a:rPr lang="en-US" dirty="0" smtClean="0"/>
              <a:t>U2B(</a:t>
            </a:r>
            <a:r>
              <a:rPr lang="en-US" b="0" i="1" dirty="0" smtClean="0"/>
              <a:t>x</a:t>
            </a:r>
            <a:r>
              <a:rPr lang="en-US" dirty="0" smtClean="0"/>
              <a:t>)  =  B2U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unsigned integer</a:t>
            </a:r>
          </a:p>
          <a:p>
            <a:pPr lvl="1" eaLnBrk="1" hangingPunct="1">
              <a:defRPr/>
            </a:pPr>
            <a:r>
              <a:rPr lang="en-US" dirty="0" smtClean="0"/>
              <a:t>T2B(</a:t>
            </a:r>
            <a:r>
              <a:rPr lang="en-US" b="0" i="1" dirty="0" smtClean="0"/>
              <a:t>x</a:t>
            </a:r>
            <a:r>
              <a:rPr lang="en-US" dirty="0" smtClean="0"/>
              <a:t>)  =  B2T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two’s comp integer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612900"/>
            <a:ext cx="3111500" cy="5168900"/>
            <a:chOff x="480" y="768"/>
            <a:chExt cx="1960" cy="325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B2T(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B2U(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0000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0001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0010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0011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0100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0101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0110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0111</a:t>
              </a:r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–8</a:t>
              </a: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–7</a:t>
              </a:r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–6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10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–5</a:t>
              </a:r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–4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–3</a:t>
              </a:r>
            </a:p>
          </p:txBody>
        </p:sp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–2</a:t>
              </a: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–1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1000</a:t>
              </a:r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1001</a:t>
              </a:r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1010</a:t>
              </a: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1011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1101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1110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1111</a:t>
              </a:r>
            </a:p>
          </p:txBody>
        </p:sp>
        <p:sp>
          <p:nvSpPr>
            <p:cNvPr id="18480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81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83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87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88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489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11175"/>
            <a:ext cx="5822950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Numeric Ranges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557338"/>
            <a:ext cx="4078287" cy="5224462"/>
          </a:xfrm>
        </p:spPr>
        <p:txBody>
          <a:bodyPr lIns="90487" tIns="44450" rIns="90487" bIns="44450"/>
          <a:lstStyle/>
          <a:p>
            <a:pPr marL="227013" indent="-227013">
              <a:tabLst>
                <a:tab pos="1828800" algn="l"/>
                <a:tab pos="2235200" algn="l"/>
              </a:tabLst>
              <a:defRPr/>
            </a:pPr>
            <a:r>
              <a:rPr lang="en-US" sz="2000" dirty="0" smtClean="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UMin</a:t>
            </a:r>
            <a:r>
              <a:rPr lang="en-US" sz="2000" b="0" dirty="0" smtClean="0"/>
              <a:t>	=	0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62488" y="1581150"/>
            <a:ext cx="4100512" cy="4972050"/>
          </a:xfrm>
        </p:spPr>
        <p:txBody>
          <a:bodyPr lIns="90487" tIns="44450" rIns="90487" bIns="44450"/>
          <a:lstStyle/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Two’s 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TMin</a:t>
            </a:r>
            <a:r>
              <a:rPr lang="en-US" sz="2000" b="0" dirty="0" smtClean="0"/>
              <a:t>	=	 –2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011…1</a:t>
            </a:r>
          </a:p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dirty="0" smtClean="0"/>
              <a:t>Minus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74775" y="4638675"/>
          <a:ext cx="5872163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1" name="Document" r:id="rId4" imgW="6083300" imgH="1943100" progId="Word.Document.8">
                  <p:embed/>
                </p:oleObj>
              </mc:Choice>
              <mc:Fallback>
                <p:oleObj name="Document" r:id="rId4" imgW="6083300" imgH="1943100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638675"/>
                        <a:ext cx="5872163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295400" y="4240152"/>
            <a:ext cx="204049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Values for </a:t>
            </a:r>
            <a:r>
              <a:rPr lang="en-US" sz="2000" i="1" dirty="0">
                <a:solidFill>
                  <a:schemeClr val="tx2"/>
                </a:solidFill>
                <a:latin typeface="Calibri" pitchFamily="34" charset="0"/>
              </a:rPr>
              <a:t>W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= 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  <p:bldP spid="107524" grpId="0" uiExpand="1" build="p"/>
      <p:bldP spid="307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30885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Values for Different Word Sizes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3398837"/>
            <a:ext cx="4419600" cy="2314575"/>
          </a:xfrm>
        </p:spPr>
        <p:txBody>
          <a:bodyPr lIns="90487" tIns="44450" rIns="90487" bIns="44450">
            <a:normAutofit/>
          </a:bodyPr>
          <a:lstStyle/>
          <a:p>
            <a:pPr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dirty="0" smtClean="0"/>
              <a:t>Observations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|</a:t>
            </a:r>
            <a:r>
              <a:rPr lang="en-US" b="0" i="1" dirty="0" err="1" smtClean="0"/>
              <a:t>TMin</a:t>
            </a:r>
            <a:r>
              <a:rPr lang="en-US" b="0" i="1" dirty="0" smtClean="0"/>
              <a:t> </a:t>
            </a:r>
            <a:r>
              <a:rPr lang="en-US" b="0" dirty="0" smtClean="0"/>
              <a:t>| 	=  </a:t>
            </a:r>
            <a:r>
              <a:rPr lang="en-US" b="0" i="1" dirty="0" err="1" smtClean="0"/>
              <a:t>TMax</a:t>
            </a:r>
            <a:r>
              <a:rPr lang="en-US" b="0" dirty="0" smtClean="0"/>
              <a:t> + 1</a:t>
            </a:r>
          </a:p>
          <a:p>
            <a:pPr lvl="2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Asymmetric range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i="1" dirty="0" err="1" smtClean="0"/>
              <a:t>UMax</a:t>
            </a:r>
            <a:r>
              <a:rPr lang="en-US" b="0" dirty="0" smtClean="0"/>
              <a:t>	=	2 * </a:t>
            </a:r>
            <a:r>
              <a:rPr lang="en-US" b="0" i="1" dirty="0" err="1" smtClean="0"/>
              <a:t>TMax</a:t>
            </a:r>
            <a:r>
              <a:rPr lang="en-US" b="0" dirty="0" smtClean="0"/>
              <a:t> + 1 		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381000" y="1828800"/>
          <a:ext cx="832167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5" name="Document" r:id="rId4" imgW="8724900" imgH="1816100" progId="Word.Document.8">
                  <p:embed/>
                </p:oleObj>
              </mc:Choice>
              <mc:Fallback>
                <p:oleObj name="Document" r:id="rId4" imgW="8724900" imgH="1816100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8800"/>
                        <a:ext cx="832167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27550" y="3398837"/>
            <a:ext cx="4968876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 Programming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#include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&lt;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limits.h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&gt;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Declares constants, e.g.,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ULONG_MAX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LONG_MIN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Values platform specific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b="1" dirty="0" smtClean="0"/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Making ints from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bytes</a:t>
            </a:r>
            <a:endParaRPr lang="en-US" dirty="0" smtClean="0">
              <a:solidFill>
                <a:srgbClr val="A6A6A6"/>
              </a:solidFill>
            </a:endParaRP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Representing information as bits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Bit-level manipulations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Making ints from bytes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Summary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3213100" y="184149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19474" name="Rectangle 4"/>
          <p:cNvSpPr>
            <a:spLocks noChangeArrowheads="1"/>
          </p:cNvSpPr>
          <p:nvPr/>
        </p:nvSpPr>
        <p:spPr bwMode="auto">
          <a:xfrm>
            <a:off x="3517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19475" name="Rectangle 5"/>
          <p:cNvSpPr>
            <a:spLocks noChangeArrowheads="1"/>
          </p:cNvSpPr>
          <p:nvPr/>
        </p:nvSpPr>
        <p:spPr bwMode="auto">
          <a:xfrm>
            <a:off x="4660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19476" name="Line 6"/>
          <p:cNvSpPr>
            <a:spLocks noChangeShapeType="1"/>
          </p:cNvSpPr>
          <p:nvPr/>
        </p:nvSpPr>
        <p:spPr bwMode="auto">
          <a:xfrm>
            <a:off x="25273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7" name="Line 7"/>
          <p:cNvSpPr>
            <a:spLocks noChangeShapeType="1"/>
          </p:cNvSpPr>
          <p:nvPr/>
        </p:nvSpPr>
        <p:spPr bwMode="auto">
          <a:xfrm>
            <a:off x="52705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8" name="Line 8"/>
          <p:cNvSpPr>
            <a:spLocks noChangeShapeType="1"/>
          </p:cNvSpPr>
          <p:nvPr/>
        </p:nvSpPr>
        <p:spPr bwMode="auto">
          <a:xfrm>
            <a:off x="4127500" y="236219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9" name="Rectangle 9"/>
          <p:cNvSpPr>
            <a:spLocks noChangeArrowheads="1"/>
          </p:cNvSpPr>
          <p:nvPr/>
        </p:nvSpPr>
        <p:spPr bwMode="auto">
          <a:xfrm>
            <a:off x="0" y="1674812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80" name="Rectangle 10"/>
          <p:cNvSpPr>
            <a:spLocks noChangeArrowheads="1"/>
          </p:cNvSpPr>
          <p:nvPr/>
        </p:nvSpPr>
        <p:spPr bwMode="auto">
          <a:xfrm>
            <a:off x="6324600" y="1612105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19481" name="Rectangle 11"/>
          <p:cNvSpPr>
            <a:spLocks noChangeArrowheads="1"/>
          </p:cNvSpPr>
          <p:nvPr/>
        </p:nvSpPr>
        <p:spPr bwMode="auto">
          <a:xfrm>
            <a:off x="2947988" y="2949574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82" name="Rectangle 12"/>
          <p:cNvSpPr>
            <a:spLocks noChangeArrowheads="1"/>
          </p:cNvSpPr>
          <p:nvPr/>
        </p:nvSpPr>
        <p:spPr bwMode="auto">
          <a:xfrm>
            <a:off x="2043113" y="2131700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83" name="Rectangle 13"/>
          <p:cNvSpPr>
            <a:spLocks noChangeArrowheads="1"/>
          </p:cNvSpPr>
          <p:nvPr/>
        </p:nvSpPr>
        <p:spPr bwMode="auto">
          <a:xfrm>
            <a:off x="6310313" y="2131700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19484" name="Rectangle 14"/>
          <p:cNvSpPr>
            <a:spLocks noChangeArrowheads="1"/>
          </p:cNvSpPr>
          <p:nvPr/>
        </p:nvSpPr>
        <p:spPr bwMode="auto">
          <a:xfrm>
            <a:off x="4176713" y="2304884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8694" name="Rectangle 38"/>
          <p:cNvSpPr>
            <a:spLocks noGrp="1" noChangeArrowheads="1"/>
          </p:cNvSpPr>
          <p:nvPr>
            <p:ph type="title"/>
          </p:nvPr>
        </p:nvSpPr>
        <p:spPr>
          <a:xfrm>
            <a:off x="433218" y="381000"/>
            <a:ext cx="8024982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Mapping Between Signed &amp; Unsigned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sz="quarter" idx="1"/>
          </p:nvPr>
        </p:nvSpPr>
        <p:spPr>
          <a:xfrm>
            <a:off x="290513" y="5670550"/>
            <a:ext cx="8656855" cy="8826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Mappings between unsigned and two’s complement numbers: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keep bit representations and reinterpret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3224213" y="37099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19461" name="Rectangle 43"/>
          <p:cNvSpPr>
            <a:spLocks noChangeArrowheads="1"/>
          </p:cNvSpPr>
          <p:nvPr/>
        </p:nvSpPr>
        <p:spPr bwMode="auto">
          <a:xfrm>
            <a:off x="3529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19462" name="Rectangle 44"/>
          <p:cNvSpPr>
            <a:spLocks noChangeArrowheads="1"/>
          </p:cNvSpPr>
          <p:nvPr/>
        </p:nvSpPr>
        <p:spPr bwMode="auto">
          <a:xfrm>
            <a:off x="4672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19463" name="Line 45"/>
          <p:cNvSpPr>
            <a:spLocks noChangeShapeType="1"/>
          </p:cNvSpPr>
          <p:nvPr/>
        </p:nvSpPr>
        <p:spPr bwMode="auto">
          <a:xfrm>
            <a:off x="25384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46"/>
          <p:cNvSpPr>
            <a:spLocks noChangeShapeType="1"/>
          </p:cNvSpPr>
          <p:nvPr/>
        </p:nvSpPr>
        <p:spPr bwMode="auto">
          <a:xfrm>
            <a:off x="52816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47"/>
          <p:cNvSpPr>
            <a:spLocks noChangeShapeType="1"/>
          </p:cNvSpPr>
          <p:nvPr/>
        </p:nvSpPr>
        <p:spPr bwMode="auto">
          <a:xfrm>
            <a:off x="4138613" y="42306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48"/>
          <p:cNvSpPr>
            <a:spLocks noChangeArrowheads="1"/>
          </p:cNvSpPr>
          <p:nvPr/>
        </p:nvSpPr>
        <p:spPr bwMode="auto">
          <a:xfrm>
            <a:off x="6324600" y="3580606"/>
            <a:ext cx="262276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67" name="Rectangle 49"/>
          <p:cNvSpPr>
            <a:spLocks noChangeArrowheads="1"/>
          </p:cNvSpPr>
          <p:nvPr/>
        </p:nvSpPr>
        <p:spPr bwMode="auto">
          <a:xfrm>
            <a:off x="1243968" y="3657600"/>
            <a:ext cx="137858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Unsigned</a:t>
            </a:r>
          </a:p>
        </p:txBody>
      </p:sp>
      <p:sp>
        <p:nvSpPr>
          <p:cNvPr id="19468" name="Rectangle 50"/>
          <p:cNvSpPr>
            <a:spLocks noChangeArrowheads="1"/>
          </p:cNvSpPr>
          <p:nvPr/>
        </p:nvSpPr>
        <p:spPr bwMode="auto">
          <a:xfrm>
            <a:off x="2947306" y="4818063"/>
            <a:ext cx="292009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69" name="Rectangle 51"/>
          <p:cNvSpPr>
            <a:spLocks noChangeArrowheads="1"/>
          </p:cNvSpPr>
          <p:nvPr/>
        </p:nvSpPr>
        <p:spPr bwMode="auto">
          <a:xfrm>
            <a:off x="2054225" y="3962400"/>
            <a:ext cx="3968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Times" pitchFamily="18" charset="0"/>
              </a:rPr>
              <a:t>ux</a:t>
            </a:r>
            <a:endParaRPr lang="en-US" b="0" i="1" dirty="0">
              <a:latin typeface="Times" pitchFamily="18" charset="0"/>
            </a:endParaRPr>
          </a:p>
        </p:txBody>
      </p:sp>
      <p:sp>
        <p:nvSpPr>
          <p:cNvPr id="19470" name="Rectangle 52"/>
          <p:cNvSpPr>
            <a:spLocks noChangeArrowheads="1"/>
          </p:cNvSpPr>
          <p:nvPr/>
        </p:nvSpPr>
        <p:spPr bwMode="auto">
          <a:xfrm>
            <a:off x="6321425" y="3962400"/>
            <a:ext cx="2825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  <a:endParaRPr lang="en-US" b="0" i="1">
              <a:latin typeface="Symbol" pitchFamily="18" charset="2"/>
            </a:endParaRPr>
          </a:p>
        </p:txBody>
      </p:sp>
      <p:sp>
        <p:nvSpPr>
          <p:cNvPr id="19471" name="Rectangle 53"/>
          <p:cNvSpPr>
            <a:spLocks noChangeArrowheads="1"/>
          </p:cNvSpPr>
          <p:nvPr/>
        </p:nvSpPr>
        <p:spPr bwMode="auto">
          <a:xfrm>
            <a:off x="4173971" y="4170219"/>
            <a:ext cx="3206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1004379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5181600" y="3530600"/>
            <a:ext cx="1574800" cy="279400"/>
            <a:chOff x="3264" y="2608"/>
            <a:chExt cx="992" cy="176"/>
          </a:xfrm>
        </p:grpSpPr>
        <p:sp>
          <p:nvSpPr>
            <p:cNvPr id="20602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U2T</a:t>
              </a:r>
            </a:p>
          </p:txBody>
        </p:sp>
        <p:sp>
          <p:nvSpPr>
            <p:cNvPr id="20603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5181600" y="3098800"/>
            <a:ext cx="1574800" cy="279400"/>
            <a:chOff x="3264" y="2128"/>
            <a:chExt cx="992" cy="176"/>
          </a:xfrm>
        </p:grpSpPr>
        <p:sp>
          <p:nvSpPr>
            <p:cNvPr id="20599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T2U</a:t>
              </a:r>
            </a:p>
          </p:txBody>
        </p:sp>
        <p:sp>
          <p:nvSpPr>
            <p:cNvPr id="20600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4" name="Group 126"/>
          <p:cNvGrpSpPr>
            <a:grpSpLocks/>
          </p:cNvGrpSpPr>
          <p:nvPr/>
        </p:nvGrpSpPr>
        <p:grpSpPr bwMode="auto">
          <a:xfrm>
            <a:off x="5257800" y="2286000"/>
            <a:ext cx="1447800" cy="584200"/>
            <a:chOff x="3312" y="1226"/>
            <a:chExt cx="912" cy="368"/>
          </a:xfrm>
        </p:grpSpPr>
        <p:sp>
          <p:nvSpPr>
            <p:cNvPr id="15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pPr algn="ctr"/>
              <a:r>
                <a:rPr lang="en-US" sz="3200" dirty="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17" name="Group 127"/>
          <p:cNvGrpSpPr>
            <a:grpSpLocks/>
          </p:cNvGrpSpPr>
          <p:nvPr/>
        </p:nvGrpSpPr>
        <p:grpSpPr bwMode="auto">
          <a:xfrm>
            <a:off x="5257800" y="4724396"/>
            <a:ext cx="1447800" cy="492124"/>
            <a:chOff x="3312" y="2762"/>
            <a:chExt cx="912" cy="310"/>
          </a:xfrm>
        </p:grpSpPr>
        <p:sp>
          <p:nvSpPr>
            <p:cNvPr id="18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 w="57150">
              <a:noFill/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r>
                <a:rPr lang="en-US" dirty="0" smtClean="0">
                  <a:latin typeface="Calibri" pitchFamily="34" charset="0"/>
                </a:rPr>
                <a:t>+/- 16</a:t>
              </a:r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5142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4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6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7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8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-</a:t>
              </a:r>
            </a:p>
          </p:txBody>
        </p:sp>
        <p:sp>
          <p:nvSpPr>
            <p:cNvPr id="5136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8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9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0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1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5126" name="Rectangle 32"/>
          <p:cNvSpPr>
            <a:spLocks noChangeArrowheads="1"/>
          </p:cNvSpPr>
          <p:nvPr/>
        </p:nvSpPr>
        <p:spPr bwMode="auto">
          <a:xfrm>
            <a:off x="1219200" y="3657600"/>
            <a:ext cx="400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127" name="Rectangle 33"/>
          <p:cNvSpPr>
            <a:spLocks noChangeArrowheads="1"/>
          </p:cNvSpPr>
          <p:nvPr/>
        </p:nvSpPr>
        <p:spPr bwMode="auto">
          <a:xfrm>
            <a:off x="1219200" y="4114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i="1">
                <a:latin typeface="Times" pitchFamily="18" charset="0"/>
              </a:rPr>
              <a:t>w</a:t>
            </a:r>
            <a:r>
              <a:rPr lang="en-US" sz="1800" b="0">
                <a:latin typeface="Times" pitchFamily="18" charset="0"/>
              </a:rPr>
              <a:t>–1</a:t>
            </a:r>
            <a:endParaRPr lang="en-US" sz="1800" b="0" i="1">
              <a:latin typeface="Times" pitchFamily="18" charset="0"/>
            </a:endParaRP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>
                <a:latin typeface="Times" pitchFamily="18" charset="0"/>
              </a:rPr>
              <a:t>0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105400" y="4495800"/>
            <a:ext cx="3352800" cy="1219200"/>
            <a:chOff x="576" y="3072"/>
            <a:chExt cx="2112" cy="768"/>
          </a:xfrm>
          <a:solidFill>
            <a:srgbClr val="CDF1C5"/>
          </a:solidFill>
        </p:grpSpPr>
        <p:sp>
          <p:nvSpPr>
            <p:cNvPr id="5134" name="Rectangle 40"/>
            <p:cNvSpPr>
              <a:spLocks noChangeArrowheads="1"/>
            </p:cNvSpPr>
            <p:nvPr/>
          </p:nvSpPr>
          <p:spPr bwMode="auto">
            <a:xfrm>
              <a:off x="576" y="3072"/>
              <a:ext cx="2112" cy="76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 anchorCtr="1"/>
            <a:lstStyle/>
            <a:p>
              <a:endParaRPr lang="en-US"/>
            </a:p>
          </p:txBody>
        </p:sp>
        <p:graphicFrame>
          <p:nvGraphicFramePr>
            <p:cNvPr id="5122" name="Object 41"/>
            <p:cNvGraphicFramePr>
              <a:graphicFrameLocks noChangeAspect="1"/>
            </p:cNvGraphicFramePr>
            <p:nvPr/>
          </p:nvGraphicFramePr>
          <p:xfrm>
            <a:off x="864" y="3216"/>
            <a:ext cx="1392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39" name="Equation" r:id="rId4" imgW="2209800" imgH="609600" progId="Equation.3">
                    <p:embed/>
                  </p:oleObj>
                </mc:Choice>
                <mc:Fallback>
                  <p:oleObj name="Equation" r:id="rId4" imgW="2209800" imgH="60960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3216"/>
                          <a:ext cx="1392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9482" name="Rectangle 4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Relation between Signed &amp; Unsigned</a:t>
            </a:r>
          </a:p>
        </p:txBody>
      </p:sp>
      <p:sp>
        <p:nvSpPr>
          <p:cNvPr id="5132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5133" name="Text Box 44"/>
          <p:cNvSpPr txBox="1">
            <a:spLocks noChangeArrowheads="1"/>
          </p:cNvSpPr>
          <p:nvPr/>
        </p:nvSpPr>
        <p:spPr bwMode="auto">
          <a:xfrm>
            <a:off x="582613" y="5257800"/>
            <a:ext cx="2880725" cy="120032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Large negative weight</a:t>
            </a:r>
          </a:p>
          <a:p>
            <a:pPr algn="ctr"/>
            <a:r>
              <a:rPr lang="en-US" b="0" i="1" dirty="0" smtClean="0">
                <a:latin typeface="Calibri" pitchFamily="34" charset="0"/>
                <a:sym typeface="Symbol" pitchFamily="18" charset="2"/>
              </a:rPr>
              <a:t>becomes</a:t>
            </a:r>
            <a:endParaRPr lang="en-US" b="0" i="1" dirty="0">
              <a:latin typeface="Calibri" pitchFamily="34" charset="0"/>
              <a:sym typeface="Symbol" pitchFamily="18" charset="2"/>
            </a:endParaRPr>
          </a:p>
          <a:p>
            <a:pPr algn="ctr"/>
            <a:r>
              <a:rPr lang="en-US" dirty="0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3394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T2U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892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35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29019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56451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4502150" y="2274094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74650" y="1586707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6699250" y="1524000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3322638" y="2861469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2417763" y="2043595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684963" y="2043595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551363" y="2216779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56753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9989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3998914" y="49530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5675314" y="16002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8"/>
          <p:cNvSpPr>
            <a:spLocks noChangeArrowheads="1"/>
          </p:cNvSpPr>
          <p:nvPr/>
        </p:nvSpPr>
        <p:spPr bwMode="auto">
          <a:xfrm>
            <a:off x="40751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9"/>
          <p:cNvSpPr txBox="1">
            <a:spLocks noChangeArrowheads="1"/>
          </p:cNvSpPr>
          <p:nvPr/>
        </p:nvSpPr>
        <p:spPr bwMode="auto">
          <a:xfrm>
            <a:off x="3160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592" name="Line 10"/>
          <p:cNvSpPr>
            <a:spLocks noChangeShapeType="1"/>
          </p:cNvSpPr>
          <p:nvPr/>
        </p:nvSpPr>
        <p:spPr bwMode="auto">
          <a:xfrm>
            <a:off x="4227514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Oval 11"/>
          <p:cNvSpPr>
            <a:spLocks noChangeArrowheads="1"/>
          </p:cNvSpPr>
          <p:nvPr/>
        </p:nvSpPr>
        <p:spPr bwMode="auto">
          <a:xfrm>
            <a:off x="40751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12"/>
          <p:cNvSpPr txBox="1">
            <a:spLocks noChangeArrowheads="1"/>
          </p:cNvSpPr>
          <p:nvPr/>
        </p:nvSpPr>
        <p:spPr bwMode="auto">
          <a:xfrm>
            <a:off x="3101976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5" name="Line 13"/>
          <p:cNvSpPr>
            <a:spLocks noChangeShapeType="1"/>
          </p:cNvSpPr>
          <p:nvPr/>
        </p:nvSpPr>
        <p:spPr bwMode="auto">
          <a:xfrm>
            <a:off x="4227514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14"/>
          <p:cNvSpPr>
            <a:spLocks noChangeArrowheads="1"/>
          </p:cNvSpPr>
          <p:nvPr/>
        </p:nvSpPr>
        <p:spPr bwMode="auto">
          <a:xfrm>
            <a:off x="4075114" y="6248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15"/>
          <p:cNvSpPr txBox="1">
            <a:spLocks noChangeArrowheads="1"/>
          </p:cNvSpPr>
          <p:nvPr/>
        </p:nvSpPr>
        <p:spPr bwMode="auto">
          <a:xfrm>
            <a:off x="3089276" y="6172200"/>
            <a:ext cx="8270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TMin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8" name="Oval 16"/>
          <p:cNvSpPr>
            <a:spLocks noChangeArrowheads="1"/>
          </p:cNvSpPr>
          <p:nvPr/>
        </p:nvSpPr>
        <p:spPr bwMode="auto">
          <a:xfrm>
            <a:off x="4075114" y="5029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Text Box 17"/>
          <p:cNvSpPr txBox="1">
            <a:spLocks noChangeArrowheads="1"/>
          </p:cNvSpPr>
          <p:nvPr/>
        </p:nvSpPr>
        <p:spPr bwMode="auto">
          <a:xfrm>
            <a:off x="3160714" y="49530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–1</a:t>
            </a:r>
          </a:p>
        </p:txBody>
      </p:sp>
      <p:sp>
        <p:nvSpPr>
          <p:cNvPr id="24600" name="Oval 18"/>
          <p:cNvSpPr>
            <a:spLocks noChangeArrowheads="1"/>
          </p:cNvSpPr>
          <p:nvPr/>
        </p:nvSpPr>
        <p:spPr bwMode="auto">
          <a:xfrm>
            <a:off x="4075114" y="5334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19"/>
          <p:cNvSpPr txBox="1">
            <a:spLocks noChangeArrowheads="1"/>
          </p:cNvSpPr>
          <p:nvPr/>
        </p:nvSpPr>
        <p:spPr bwMode="auto">
          <a:xfrm>
            <a:off x="3160714" y="52578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–2</a:t>
            </a:r>
          </a:p>
        </p:txBody>
      </p:sp>
      <p:sp>
        <p:nvSpPr>
          <p:cNvPr id="24602" name="Oval 20"/>
          <p:cNvSpPr>
            <a:spLocks noChangeArrowheads="1"/>
          </p:cNvSpPr>
          <p:nvPr/>
        </p:nvSpPr>
        <p:spPr bwMode="auto">
          <a:xfrm>
            <a:off x="59039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1"/>
          <p:cNvSpPr>
            <a:spLocks noChangeArrowheads="1"/>
          </p:cNvSpPr>
          <p:nvPr/>
        </p:nvSpPr>
        <p:spPr bwMode="auto">
          <a:xfrm>
            <a:off x="59039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2"/>
          <p:cNvSpPr>
            <a:spLocks noChangeArrowheads="1"/>
          </p:cNvSpPr>
          <p:nvPr/>
        </p:nvSpPr>
        <p:spPr bwMode="auto">
          <a:xfrm>
            <a:off x="5903914" y="2895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Oval 23"/>
          <p:cNvSpPr>
            <a:spLocks noChangeArrowheads="1"/>
          </p:cNvSpPr>
          <p:nvPr/>
        </p:nvSpPr>
        <p:spPr bwMode="auto">
          <a:xfrm>
            <a:off x="5903914" y="1676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Oval 24"/>
          <p:cNvSpPr>
            <a:spLocks noChangeArrowheads="1"/>
          </p:cNvSpPr>
          <p:nvPr/>
        </p:nvSpPr>
        <p:spPr bwMode="auto">
          <a:xfrm>
            <a:off x="5903914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Freeform 25"/>
          <p:cNvSpPr>
            <a:spLocks/>
          </p:cNvSpPr>
          <p:nvPr/>
        </p:nvSpPr>
        <p:spPr bwMode="auto">
          <a:xfrm>
            <a:off x="4227514" y="17526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Freeform 26"/>
          <p:cNvSpPr>
            <a:spLocks/>
          </p:cNvSpPr>
          <p:nvPr/>
        </p:nvSpPr>
        <p:spPr bwMode="auto">
          <a:xfrm>
            <a:off x="4227514" y="20574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Freeform 27"/>
          <p:cNvSpPr>
            <a:spLocks/>
          </p:cNvSpPr>
          <p:nvPr/>
        </p:nvSpPr>
        <p:spPr bwMode="auto">
          <a:xfrm>
            <a:off x="4227514" y="29718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28"/>
          <p:cNvSpPr txBox="1">
            <a:spLocks noChangeArrowheads="1"/>
          </p:cNvSpPr>
          <p:nvPr/>
        </p:nvSpPr>
        <p:spPr bwMode="auto">
          <a:xfrm>
            <a:off x="6208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611" name="Text Box 29"/>
          <p:cNvSpPr txBox="1">
            <a:spLocks noChangeArrowheads="1"/>
          </p:cNvSpPr>
          <p:nvPr/>
        </p:nvSpPr>
        <p:spPr bwMode="auto">
          <a:xfrm>
            <a:off x="6132514" y="1524000"/>
            <a:ext cx="1143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2" name="Text Box 30"/>
          <p:cNvSpPr txBox="1">
            <a:spLocks noChangeArrowheads="1"/>
          </p:cNvSpPr>
          <p:nvPr/>
        </p:nvSpPr>
        <p:spPr bwMode="auto">
          <a:xfrm>
            <a:off x="6132514" y="1828800"/>
            <a:ext cx="14478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r>
              <a:rPr lang="en-US" b="0" dirty="0">
                <a:latin typeface="Calibri" pitchFamily="34" charset="0"/>
              </a:rPr>
              <a:t> –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3" name="Text Box 31"/>
          <p:cNvSpPr txBox="1">
            <a:spLocks noChangeArrowheads="1"/>
          </p:cNvSpPr>
          <p:nvPr/>
        </p:nvSpPr>
        <p:spPr bwMode="auto">
          <a:xfrm>
            <a:off x="6208714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4" name="Text Box 32"/>
          <p:cNvSpPr txBox="1">
            <a:spLocks noChangeArrowheads="1"/>
          </p:cNvSpPr>
          <p:nvPr/>
        </p:nvSpPr>
        <p:spPr bwMode="auto">
          <a:xfrm>
            <a:off x="6208714" y="2819400"/>
            <a:ext cx="14065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r>
              <a:rPr lang="en-US" b="0" i="1" dirty="0">
                <a:latin typeface="Calibri" pitchFamily="34" charset="0"/>
              </a:rPr>
              <a:t>  </a:t>
            </a:r>
            <a:r>
              <a:rPr lang="en-US" b="0" dirty="0">
                <a:latin typeface="Calibri" pitchFamily="34" charset="0"/>
              </a:rPr>
              <a:t>+ 1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86" name="Rectangle 33"/>
          <p:cNvSpPr>
            <a:spLocks noChangeArrowheads="1"/>
          </p:cNvSpPr>
          <p:nvPr/>
        </p:nvSpPr>
        <p:spPr bwMode="auto">
          <a:xfrm>
            <a:off x="685801" y="4549775"/>
            <a:ext cx="21336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2’s </a:t>
            </a:r>
            <a:r>
              <a:rPr lang="en-US" sz="2000" b="0" dirty="0" smtClean="0">
                <a:latin typeface="Calibri" pitchFamily="34" charset="0"/>
              </a:rPr>
              <a:t>Complement Range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4587" name="Freeform 34"/>
          <p:cNvSpPr>
            <a:spLocks/>
          </p:cNvSpPr>
          <p:nvPr/>
        </p:nvSpPr>
        <p:spPr bwMode="auto">
          <a:xfrm>
            <a:off x="2971801" y="32004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Freeform 35"/>
          <p:cNvSpPr>
            <a:spLocks/>
          </p:cNvSpPr>
          <p:nvPr/>
        </p:nvSpPr>
        <p:spPr bwMode="auto">
          <a:xfrm flipH="1">
            <a:off x="7564439" y="16002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36"/>
          <p:cNvSpPr>
            <a:spLocks noChangeArrowheads="1"/>
          </p:cNvSpPr>
          <p:nvPr/>
        </p:nvSpPr>
        <p:spPr bwMode="auto">
          <a:xfrm>
            <a:off x="7753352" y="2895600"/>
            <a:ext cx="116205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Range</a:t>
            </a:r>
          </a:p>
        </p:txBody>
      </p:sp>
      <p:sp>
        <p:nvSpPr>
          <p:cNvPr id="123941" name="Rectangle 37"/>
          <p:cNvSpPr>
            <a:spLocks noGrp="1" noChangeArrowheads="1"/>
          </p:cNvSpPr>
          <p:nvPr>
            <p:ph type="title"/>
          </p:nvPr>
        </p:nvSpPr>
        <p:spPr>
          <a:xfrm>
            <a:off x="270412" y="533400"/>
            <a:ext cx="79454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sz="quarter" idx="1"/>
          </p:nvPr>
        </p:nvSpPr>
        <p:spPr>
          <a:xfrm>
            <a:off x="290513" y="1484313"/>
            <a:ext cx="4159250" cy="1716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2’s Comp. </a:t>
            </a:r>
            <a:r>
              <a:rPr lang="en-US" dirty="0" err="1" smtClean="0">
                <a:sym typeface="Symbol" pitchFamily="18" charset="2"/>
              </a:rPr>
              <a:t></a:t>
            </a:r>
            <a:r>
              <a:rPr lang="en-US" dirty="0" smtClean="0"/>
              <a:t> Unsigned</a:t>
            </a:r>
          </a:p>
          <a:p>
            <a:pPr lvl="1" eaLnBrk="1" hangingPunct="1">
              <a:defRPr/>
            </a:pPr>
            <a:r>
              <a:rPr lang="en-US" dirty="0" smtClean="0"/>
              <a:t>Ordering Inversion</a:t>
            </a:r>
          </a:p>
          <a:p>
            <a:pPr lvl="1" eaLnBrk="1" hangingPunct="1">
              <a:defRPr/>
            </a:pPr>
            <a:r>
              <a:rPr lang="en-US" dirty="0" smtClean="0"/>
              <a:t>Negative </a:t>
            </a:r>
            <a:r>
              <a:rPr lang="en-US" dirty="0" err="1" smtClean="0">
                <a:sym typeface="Symbol" pitchFamily="18" charset="2"/>
              </a:rPr>
              <a:t></a:t>
            </a:r>
            <a:r>
              <a:rPr lang="en-US" dirty="0" smtClean="0"/>
              <a:t> Big Positive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2" grpId="0" animBg="1"/>
      <p:bldP spid="24593" grpId="0" animBg="1"/>
      <p:bldP spid="24595" grpId="0" animBg="1"/>
      <p:bldP spid="24596" grpId="0" animBg="1"/>
      <p:bldP spid="24598" grpId="0" animBg="1"/>
      <p:bldP spid="24600" grpId="0" animBg="1"/>
      <p:bldP spid="24602" grpId="0" animBg="1"/>
      <p:bldP spid="24603" grpId="0" animBg="1"/>
      <p:bldP spid="24604" grpId="0" animBg="1"/>
      <p:bldP spid="24605" grpId="0" animBg="1"/>
      <p:bldP spid="24606" grpId="0" animBg="1"/>
      <p:bldP spid="24607" grpId="0" animBg="1"/>
      <p:bldP spid="24608" grpId="0" animBg="1"/>
      <p:bldP spid="24609" grpId="0" animBg="1"/>
      <p:bldP spid="24587" grpId="0" animBg="1"/>
      <p:bldP spid="2458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Negation: Complement &amp; Increment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8450" y="1709737"/>
            <a:ext cx="785495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Claim: Following Holds for 2’s Complement</a:t>
            </a:r>
          </a:p>
          <a:p>
            <a:pPr lvl="1" eaLnBrk="1" hangingPunct="1">
              <a:buFont typeface="Wingdings" pitchFamily="2" charset="2"/>
              <a:buNone/>
              <a:tabLst>
                <a:tab pos="3200400" algn="l"/>
                <a:tab pos="4114800" algn="l"/>
              </a:tabLst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Observation: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~x + x == 1111…111 == -1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marL="0" indent="0" eaLnBrk="1" hangingPunct="1">
              <a:buNone/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03537" y="3957637"/>
            <a:ext cx="2971800" cy="1604963"/>
            <a:chOff x="2160" y="1968"/>
            <a:chExt cx="1872" cy="101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91"/>
              <a:chOff x="2448" y="1968"/>
              <a:chExt cx="1536" cy="291"/>
            </a:xfrm>
          </p:grpSpPr>
          <p:sp>
            <p:nvSpPr>
              <p:cNvPr id="31777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8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9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0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1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2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3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4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5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49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 x</a:t>
                </a:r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91"/>
              <a:chOff x="2448" y="2448"/>
              <a:chExt cx="1536" cy="291"/>
            </a:xfrm>
          </p:grpSpPr>
          <p:sp>
            <p:nvSpPr>
              <p:cNvPr id="31768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69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0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1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2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3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4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5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6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02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~x</a:t>
                </a:r>
              </a:p>
            </p:txBody>
          </p:sp>
        </p:grpSp>
        <p:sp>
          <p:nvSpPr>
            <p:cNvPr id="31756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>
                  <a:latin typeface="Calibri" pitchFamily="34" charset="0"/>
                </a:rPr>
                <a:t>+</a:t>
              </a:r>
            </a:p>
          </p:txBody>
        </p:sp>
        <p:sp>
          <p:nvSpPr>
            <p:cNvPr id="31757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>
                <a:latin typeface="Calibri" pitchFamily="34" charset="0"/>
              </a:endParaRPr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91"/>
              <a:chOff x="2448" y="1968"/>
              <a:chExt cx="1536" cy="291"/>
            </a:xfrm>
          </p:grpSpPr>
          <p:sp>
            <p:nvSpPr>
              <p:cNvPr id="31759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0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1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2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3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4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5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6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7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74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-1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88677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256463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Complement &amp; Increment Examples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47800" y="1828800"/>
          <a:ext cx="6015038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5" name="Document" r:id="rId4" imgW="6184900" imgH="2108200" progId="Word.Document.8">
                  <p:embed/>
                </p:oleObj>
              </mc:Choice>
              <mc:Fallback>
                <p:oleObj name="Document" r:id="rId4" imgW="6184900" imgH="21082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28800"/>
                        <a:ext cx="6015038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143000" y="1367135"/>
            <a:ext cx="13869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x = 15213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447800" y="4241800"/>
          <a:ext cx="59055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6" name="Document" r:id="rId6" imgW="6083300" imgH="1371600" progId="Word.Document.8">
                  <p:embed/>
                </p:oleObj>
              </mc:Choice>
              <mc:Fallback>
                <p:oleObj name="Document" r:id="rId6" imgW="6083300" imgH="1371600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41800"/>
                        <a:ext cx="59055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43000" y="3746500"/>
            <a:ext cx="7922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x = 0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785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323138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Signed vs. Unsigned in C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557338"/>
            <a:ext cx="8853487" cy="5224462"/>
          </a:xfrm>
        </p:spPr>
        <p:txBody>
          <a:bodyPr lIns="90487" tIns="44450" rIns="90487" bIns="44450"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Constants</a:t>
            </a:r>
          </a:p>
          <a:p>
            <a:pPr lvl="1" eaLnBrk="1" hangingPunct="1">
              <a:defRPr/>
            </a:pPr>
            <a:r>
              <a:rPr lang="en-US" dirty="0" smtClean="0"/>
              <a:t>By default are considered to be signed integers</a:t>
            </a:r>
          </a:p>
          <a:p>
            <a:pPr lvl="1" eaLnBrk="1" hangingPunct="1">
              <a:defRPr/>
            </a:pPr>
            <a:r>
              <a:rPr lang="en-US" dirty="0" smtClean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 smtClean="0"/>
              <a:t>Casting</a:t>
            </a:r>
          </a:p>
          <a:p>
            <a:pPr lvl="1" eaLnBrk="1" hangingPunct="1">
              <a:defRPr/>
            </a:pPr>
            <a:r>
              <a:rPr lang="en-US" dirty="0" smtClean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(unsigned)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eaLnBrk="1" hangingPunct="1">
              <a:defRPr/>
            </a:pPr>
            <a:endParaRPr lang="en-US" sz="1800" b="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671513" y="3352800"/>
            <a:ext cx="8472487" cy="320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0	0U	</a:t>
            </a:r>
            <a:r>
              <a:rPr lang="en-US" sz="2000" b="0" dirty="0"/>
              <a:t>==	</a:t>
            </a:r>
            <a:r>
              <a:rPr lang="en-US" sz="2000" b="0" dirty="0">
                <a:latin typeface="Calibri" pitchFamily="34" charset="0"/>
              </a:rPr>
              <a:t>unsigned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-1	0	</a:t>
            </a:r>
            <a:r>
              <a:rPr lang="en-US" sz="2000" b="0" dirty="0"/>
              <a:t>&lt;	</a:t>
            </a:r>
            <a:r>
              <a:rPr lang="en-US" sz="2000" b="0" dirty="0">
                <a:latin typeface="Calibri" pitchFamily="34" charset="0"/>
              </a:rPr>
              <a:t>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-1	0U	</a:t>
            </a:r>
            <a:r>
              <a:rPr lang="en-US" sz="2000" b="0" dirty="0"/>
              <a:t>&gt;	</a:t>
            </a:r>
            <a:r>
              <a:rPr lang="en-US" sz="2000" b="0" dirty="0">
                <a:latin typeface="Calibri" pitchFamily="34" charset="0"/>
              </a:rPr>
              <a:t>unsigned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2147483647	-2147483648</a:t>
            </a:r>
            <a:r>
              <a:rPr lang="en-US" sz="2000" b="0" dirty="0"/>
              <a:t> 	&gt;	</a:t>
            </a:r>
            <a:r>
              <a:rPr lang="en-US" sz="2000" b="0" dirty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2147483647U	-2147483648</a:t>
            </a:r>
            <a:r>
              <a:rPr lang="en-US" sz="2000" b="0" dirty="0"/>
              <a:t> 	&lt;	</a:t>
            </a:r>
            <a:r>
              <a:rPr lang="en-US" sz="2000" b="0" dirty="0">
                <a:latin typeface="Calibri" pitchFamily="34" charset="0"/>
              </a:rPr>
              <a:t>unsigned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-1	-2</a:t>
            </a:r>
            <a:r>
              <a:rPr lang="en-US" sz="2000" b="0" dirty="0"/>
              <a:t> 	&gt;	</a:t>
            </a:r>
            <a:r>
              <a:rPr lang="en-US" sz="2000" b="0" dirty="0">
                <a:latin typeface="Calibri" pitchFamily="34" charset="0"/>
              </a:rPr>
              <a:t>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(unsigned) -1	-2</a:t>
            </a:r>
            <a:r>
              <a:rPr lang="en-US" sz="2000" b="0" dirty="0"/>
              <a:t> 	&gt;	</a:t>
            </a:r>
            <a:r>
              <a:rPr lang="en-US" sz="2000" b="0" dirty="0">
                <a:latin typeface="Calibri" pitchFamily="34" charset="0"/>
              </a:rPr>
              <a:t>unsigned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solidFill>
                  <a:schemeClr val="bg1"/>
                </a:solidFill>
              </a:rPr>
              <a:t>	 2147483647 	2147483648U</a:t>
            </a:r>
            <a:r>
              <a:rPr lang="en-US" sz="2000" b="0" dirty="0"/>
              <a:t> 	&lt;	</a:t>
            </a:r>
            <a:r>
              <a:rPr lang="en-US" sz="2000" b="0" dirty="0" smtClean="0"/>
              <a:t>un</a:t>
            </a:r>
            <a:r>
              <a:rPr lang="en-US" sz="2000" b="0" dirty="0" smtClean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b="0" dirty="0">
                <a:latin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</a:rPr>
              <a:t>                                                                                        &gt;                      signed</a:t>
            </a:r>
            <a:endParaRPr lang="en-US" sz="2000" b="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ts val="3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endParaRPr lang="en-US" sz="2000" b="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485775" y="511175"/>
            <a:ext cx="652462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Casting Surprises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76200" y="1371600"/>
            <a:ext cx="9067800" cy="5410200"/>
          </a:xfrm>
        </p:spPr>
        <p:txBody>
          <a:bodyPr lIns="90487" tIns="44450" rIns="90487" bIns="44450">
            <a:normAutofit fontScale="92500" lnSpcReduction="10000"/>
          </a:bodyPr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If there is a mix of unsigned and signed in single expression, </a:t>
            </a:r>
            <a:br>
              <a:rPr lang="en-US" dirty="0" smtClean="0"/>
            </a:br>
            <a:r>
              <a:rPr lang="en-US" b="1" i="1" dirty="0" smtClean="0">
                <a:solidFill>
                  <a:srgbClr val="C00000"/>
                </a:solidFill>
              </a:rPr>
              <a:t>signed values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Including comparison operations </a:t>
            </a:r>
            <a:r>
              <a:rPr lang="en-US" b="1" dirty="0" smtClean="0">
                <a:latin typeface="Courier New" pitchFamily="49" charset="0"/>
              </a:rPr>
              <a:t>&lt;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==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&lt;=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&gt;=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Constant</a:t>
            </a:r>
            <a:r>
              <a:rPr lang="en-US" baseline="-25000" dirty="0" smtClean="0"/>
              <a:t>1</a:t>
            </a:r>
            <a:r>
              <a:rPr lang="en-US" dirty="0" smtClean="0"/>
              <a:t>	Constant</a:t>
            </a:r>
            <a:r>
              <a:rPr lang="en-US" baseline="-25000" dirty="0" smtClean="0"/>
              <a:t>2</a:t>
            </a:r>
            <a:r>
              <a:rPr lang="en-US" dirty="0" smtClean="0"/>
              <a:t>	Relation	Evaluation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657850" algn="l"/>
                <a:tab pos="6972300" algn="l"/>
              </a:tabLst>
              <a:defRPr/>
            </a:pPr>
            <a:r>
              <a:rPr lang="en-US" sz="2100" dirty="0" smtClean="0"/>
              <a:t>	0	0U	</a:t>
            </a:r>
            <a:endParaRPr lang="en-US" sz="2100" b="1" dirty="0" smtClean="0"/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b="1" dirty="0" smtClean="0"/>
              <a:t>	-1	0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2147483647U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(unsigned)-1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713413" algn="l"/>
                <a:tab pos="6972300" algn="l"/>
              </a:tabLst>
              <a:defRPr/>
            </a:pPr>
            <a:r>
              <a:rPr lang="en-US" sz="2100" dirty="0" smtClean="0"/>
              <a:t>	 2147483647 	2147483648U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 2147483647 	(</a:t>
            </a:r>
            <a:r>
              <a:rPr lang="en-US" sz="2100" dirty="0" err="1" smtClean="0"/>
              <a:t>int</a:t>
            </a:r>
            <a:r>
              <a:rPr lang="en-US" sz="2100" dirty="0" smtClean="0"/>
              <a:t>) 2147483648U </a:t>
            </a:r>
            <a:r>
              <a:rPr lang="en-US" dirty="0" smtClean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Security Example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01345" y="4759038"/>
            <a:ext cx="8307387" cy="16446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Similar to code found in FreeBSD’s implementation of </a:t>
            </a:r>
            <a:r>
              <a:rPr lang="en-US" dirty="0" err="1" smtClean="0"/>
              <a:t>getpeername</a:t>
            </a:r>
            <a:endParaRPr lang="en-US" dirty="0"/>
          </a:p>
          <a:p>
            <a:r>
              <a:rPr lang="en-US" dirty="0"/>
              <a:t>There are legions of smart people trying to find vulnerabilities in </a:t>
            </a:r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487644" y="1676400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[KSIZE];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bytes from kernel region to user buffer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copy_from_kernel</a:t>
            </a:r>
            <a:r>
              <a:rPr lang="en-US" sz="1600" dirty="0">
                <a:latin typeface="Courier New" pitchFamily="49" charset="0"/>
              </a:rPr>
              <a:t>(void *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Byte count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is minimum of buffer size and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= KSIZE &lt;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? KSIZE :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memcpy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Byte = 8 bits</a:t>
            </a:r>
          </a:p>
          <a:p>
            <a:pPr marL="552450" lvl="1" eaLnBrk="1" hangingPunct="1"/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/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</a:t>
            </a:r>
            <a:r>
              <a:rPr lang="en-US" dirty="0" smtClean="0"/>
              <a:t>255</a:t>
            </a:r>
            <a:r>
              <a:rPr lang="en-US" baseline="-6000" dirty="0" smtClean="0"/>
              <a:t>10</a:t>
            </a:r>
            <a:endParaRPr lang="en-US" dirty="0" smtClean="0"/>
          </a:p>
          <a:p>
            <a:pPr marL="552450" lvl="1" eaLnBrk="1" hangingPunct="1"/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/>
            <a:r>
              <a:rPr lang="en-US" dirty="0"/>
              <a:t>Base 16 number representation</a:t>
            </a:r>
          </a:p>
          <a:p>
            <a:pPr marL="838200" lvl="2" eaLnBrk="1" hangingPunct="1"/>
            <a:r>
              <a:rPr lang="en-US" dirty="0"/>
              <a:t>Use characters ‘0’ to ‘9’ and ‘A’ to ‘F’</a:t>
            </a:r>
          </a:p>
          <a:p>
            <a:pPr marL="838200" lvl="2" eaLnBrk="1" hangingPunct="1"/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</a:t>
            </a:r>
            <a:r>
              <a:rPr lang="en-US" dirty="0" smtClean="0"/>
              <a:t>as</a:t>
            </a:r>
          </a:p>
          <a:p>
            <a:pPr marL="1295400" lvl="3"/>
            <a:r>
              <a:rPr lang="en-US" dirty="0" smtClean="0"/>
              <a:t>0xFA1D37B</a:t>
            </a:r>
          </a:p>
          <a:p>
            <a:pPr marL="1295400" lvl="3"/>
            <a:r>
              <a:rPr lang="en-US" dirty="0" smtClean="0"/>
              <a:t>0xfa1d37b </a:t>
            </a:r>
          </a:p>
          <a:p>
            <a:pPr marL="1181100" lvl="3" eaLnBrk="1" hangingPunct="1">
              <a:buNone/>
            </a:pP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53200" y="1106488"/>
            <a:ext cx="1851025" cy="4591050"/>
            <a:chOff x="0" y="0"/>
            <a:chExt cx="1166" cy="2891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4316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4315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4315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4315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4315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4315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4314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4314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4314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4314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4314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4313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4313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4313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4313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4313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4312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4312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4312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4312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4312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4311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4311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4311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4311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4311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0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4310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4310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4310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4310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3014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4310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3015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4309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301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4309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02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4309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02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4309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302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4309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302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4308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302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4308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302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4308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302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4308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302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4308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4302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4307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4302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4307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4303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4307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4303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4307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4303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4307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4303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4306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4303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4306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6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4301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4301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4301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Usage</a:t>
            </a: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522288" y="1679575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kbuf[KSIZE];</a:t>
            </a:r>
          </a:p>
          <a:p>
            <a:pPr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maxlen bytes from kernel region to user buffer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int copy_from_kernel(void *user_dest, int maxlen) {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Byte count len is minimum of buffer size and maxlen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int len = KSIZE &lt; maxlen ? KSIZE : maxlen;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memcpy(user_dest, kbuf, len);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len;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522288" y="4714875"/>
            <a:ext cx="4497388" cy="1838325"/>
          </a:xfrm>
          <a:prstGeom prst="rect">
            <a:avLst/>
          </a:prstGeom>
          <a:solidFill>
            <a:srgbClr val="CDF1C5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#define MSIZE 528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void getstuff()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char mybuf[MSIZE];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copy_from_kernel(mybuf, MSIZE);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    printf(“%s\n”, mybuf);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Malicious Usage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522288" y="1679575"/>
            <a:ext cx="8164512" cy="2816225"/>
          </a:xfrm>
          <a:prstGeom prst="rect">
            <a:avLst/>
          </a:prstGeom>
          <a:solidFill>
            <a:srgbClr val="F7F5CD"/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Kernel memory region holding user-accessible data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KSIZE 1024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char </a:t>
            </a:r>
            <a:r>
              <a:rPr lang="en-US" sz="1600" dirty="0" err="1">
                <a:latin typeface="Courier New" pitchFamily="49" charset="0"/>
              </a:rPr>
              <a:t>kbuf[KSIZE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Copy at most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bytes from kernel region to user buffer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copy_from_kernel(void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/</a:t>
            </a:r>
            <a:r>
              <a:rPr lang="en-US" sz="1600" dirty="0">
                <a:latin typeface="Courier New" pitchFamily="49" charset="0"/>
              </a:rPr>
              <a:t>* Byte count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is minimum of buffer size and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 = KSIZE &lt;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 ? KSIZE :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memcpy(user_dest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kbuf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522288" y="4714875"/>
            <a:ext cx="4619625" cy="1838325"/>
          </a:xfrm>
          <a:prstGeom prst="rect">
            <a:avLst/>
          </a:prstGeom>
          <a:solidFill>
            <a:srgbClr val="CDF1C5"/>
          </a:solidFill>
          <a:ln w="6350" cmpd="dbl">
            <a:solidFill>
              <a:srgbClr val="CDF1C5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#define MSIZE 528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n>
                <a:solidFill>
                  <a:srgbClr val="CDF1C5"/>
                </a:solidFill>
              </a:ln>
              <a:solidFill>
                <a:srgbClr val="CDF1C5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getstuff</a:t>
            </a:r>
            <a:r>
              <a:rPr lang="en-US" sz="1600" dirty="0">
                <a:latin typeface="Courier New" pitchFamily="49" charset="0"/>
              </a:rPr>
              <a:t>()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char </a:t>
            </a:r>
            <a:r>
              <a:rPr lang="en-US" sz="1600" dirty="0" err="1">
                <a:latin typeface="Courier New" pitchFamily="49" charset="0"/>
              </a:rPr>
              <a:t>mybuf[MSIZE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copy_from_kernel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mybuf</a:t>
            </a:r>
            <a:r>
              <a:rPr lang="en-US" sz="1600" dirty="0">
                <a:latin typeface="Courier New" pitchFamily="49" charset="0"/>
              </a:rPr>
              <a:t>, -MSIZE);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563604" y="774745"/>
            <a:ext cx="5123196" cy="5206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/* Declaration of library function memcpy */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400" dirty="0">
                <a:latin typeface="Courier New" pitchFamily="49" charset="0"/>
              </a:rPr>
              <a:t>void *memcpy(void *dest, void *src, size_t n);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dirty="0" smtClean="0"/>
              <a:t>Summary</a:t>
            </a:r>
            <a:br>
              <a:rPr lang="en-US" dirty="0" smtClean="0"/>
            </a:br>
            <a:r>
              <a:rPr lang="en-US" dirty="0" smtClean="0"/>
              <a:t>Casting Signed ↔ Unsigned: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6875" y="1809750"/>
            <a:ext cx="7896225" cy="4972050"/>
          </a:xfrm>
        </p:spPr>
        <p:txBody>
          <a:bodyPr/>
          <a:lstStyle/>
          <a:p>
            <a:r>
              <a:rPr lang="en-US" dirty="0" smtClean="0"/>
              <a:t>Bit pattern is maintained</a:t>
            </a:r>
          </a:p>
          <a:p>
            <a:r>
              <a:rPr lang="en-US" dirty="0" smtClean="0"/>
              <a:t>But reinterpreted</a:t>
            </a:r>
          </a:p>
          <a:p>
            <a:r>
              <a:rPr lang="en-US" dirty="0" smtClean="0"/>
              <a:t>Can have unexpected effects: adding or subtracting 2</a:t>
            </a:r>
            <a:r>
              <a:rPr lang="en-US" baseline="30000" dirty="0" smtClean="0"/>
              <a:t>w</a:t>
            </a:r>
          </a:p>
          <a:p>
            <a:endParaRPr lang="en-US" dirty="0" smtClean="0"/>
          </a:p>
          <a:p>
            <a:r>
              <a:rPr lang="en-US" dirty="0" smtClean="0"/>
              <a:t>Expression containing signed and unsigned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is cast to </a:t>
            </a:r>
            <a:r>
              <a:rPr lang="en-US" dirty="0" smtClean="0">
                <a:latin typeface="Courier New"/>
                <a:cs typeface="Courier New"/>
              </a:rPr>
              <a:t>unsigned</a:t>
            </a:r>
            <a:r>
              <a:rPr lang="en-US" dirty="0" smtClean="0"/>
              <a:t>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b="1" dirty="0" smtClean="0"/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Making ints from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bytes</a:t>
            </a:r>
            <a:endParaRPr lang="en-US" dirty="0" smtClean="0">
              <a:solidFill>
                <a:srgbClr val="A6A6A6"/>
              </a:solidFill>
            </a:endParaRP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595312" y="533400"/>
            <a:ext cx="6110288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Sign Extension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44513" y="1447800"/>
            <a:ext cx="8294687" cy="2946400"/>
          </a:xfrm>
        </p:spPr>
        <p:txBody>
          <a:bodyPr lIns="90487" tIns="44450" rIns="90487" bIns="44450"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Task:</a:t>
            </a:r>
          </a:p>
          <a:p>
            <a:pPr lvl="1" eaLnBrk="1" hangingPunct="1">
              <a:defRPr/>
            </a:pPr>
            <a:r>
              <a:rPr lang="en-US" dirty="0" smtClean="0"/>
              <a:t>Given </a:t>
            </a:r>
            <a:r>
              <a:rPr lang="en-US" i="1" dirty="0" err="1" smtClean="0"/>
              <a:t>w</a:t>
            </a:r>
            <a:r>
              <a:rPr lang="en-US" dirty="0" smtClean="0"/>
              <a:t>-bit signed integer </a:t>
            </a:r>
            <a:r>
              <a:rPr lang="en-US" i="1" dirty="0" err="1" smtClean="0"/>
              <a:t>x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Convert it to </a:t>
            </a:r>
            <a:r>
              <a:rPr lang="en-US" i="1" dirty="0" err="1" smtClean="0"/>
              <a:t>w</a:t>
            </a:r>
            <a:r>
              <a:rPr lang="en-US" dirty="0" err="1" smtClean="0"/>
              <a:t>+</a:t>
            </a:r>
            <a:r>
              <a:rPr lang="en-US" i="1" dirty="0" err="1" smtClean="0"/>
              <a:t>k</a:t>
            </a:r>
            <a:r>
              <a:rPr lang="en-US" dirty="0" smtClean="0"/>
              <a:t>-bit integer with same value</a:t>
            </a:r>
          </a:p>
          <a:p>
            <a:pPr eaLnBrk="1" hangingPunct="1">
              <a:defRPr/>
            </a:pPr>
            <a:r>
              <a:rPr lang="en-US" dirty="0" smtClean="0"/>
              <a:t>Rule:</a:t>
            </a:r>
          </a:p>
          <a:p>
            <a:pPr lvl="1" eaLnBrk="1" hangingPunct="1">
              <a:defRPr/>
            </a:pPr>
            <a:r>
              <a:rPr lang="en-US" dirty="0" smtClean="0"/>
              <a:t>Make </a:t>
            </a:r>
            <a:r>
              <a:rPr lang="en-US" i="1" dirty="0" err="1" smtClean="0"/>
              <a:t>k</a:t>
            </a:r>
            <a:r>
              <a:rPr lang="en-US" dirty="0" smtClean="0"/>
              <a:t> copies of sign bit:</a:t>
            </a:r>
          </a:p>
          <a:p>
            <a:pPr lvl="1" eaLnBrk="1" hangingPunct="1">
              <a:defRPr/>
            </a:pPr>
            <a:r>
              <a:rPr lang="en-US" b="0" i="1" dirty="0" smtClean="0"/>
              <a:t>X</a:t>
            </a:r>
            <a:r>
              <a:rPr lang="en-US" dirty="0" smtClean="0"/>
              <a:t> </a:t>
            </a:r>
            <a:r>
              <a:rPr lang="en-US" dirty="0" err="1" smtClean="0">
                <a:latin typeface="Symbol" pitchFamily="18" charset="2"/>
              </a:rPr>
              <a:t></a:t>
            </a:r>
            <a:r>
              <a:rPr lang="en-US" dirty="0" smtClean="0"/>
              <a:t> =  </a:t>
            </a:r>
            <a:r>
              <a:rPr lang="en-US" b="0" i="1" dirty="0" err="1" smtClean="0"/>
              <a:t>x</a:t>
            </a:r>
            <a:r>
              <a:rPr lang="en-US" b="0" i="1" baseline="-25000" dirty="0" err="1" smtClean="0"/>
              <a:t>w</a:t>
            </a:r>
            <a:r>
              <a:rPr lang="en-US" b="0" baseline="-25000" dirty="0" smtClean="0"/>
              <a:t>–1 </a:t>
            </a:r>
            <a:r>
              <a:rPr lang="en-US" dirty="0" smtClean="0"/>
              <a:t>,…, </a:t>
            </a:r>
            <a:r>
              <a:rPr lang="en-US" b="0" i="1" dirty="0" err="1" smtClean="0"/>
              <a:t>x</a:t>
            </a:r>
            <a:r>
              <a:rPr lang="en-US" b="0" i="1" baseline="-25000" dirty="0" err="1" smtClean="0"/>
              <a:t>w</a:t>
            </a:r>
            <a:r>
              <a:rPr lang="en-US" b="0" baseline="-25000" dirty="0" smtClean="0"/>
              <a:t>–1 </a:t>
            </a:r>
            <a:r>
              <a:rPr lang="en-US" dirty="0" smtClean="0"/>
              <a:t>, </a:t>
            </a:r>
            <a:r>
              <a:rPr lang="en-US" b="0" i="1" dirty="0" err="1" smtClean="0"/>
              <a:t>x</a:t>
            </a:r>
            <a:r>
              <a:rPr lang="en-US" b="0" i="1" baseline="-25000" dirty="0" err="1" smtClean="0"/>
              <a:t>w</a:t>
            </a:r>
            <a:r>
              <a:rPr lang="en-US" b="0" baseline="-25000" dirty="0" smtClean="0"/>
              <a:t>–1 </a:t>
            </a:r>
            <a:r>
              <a:rPr lang="en-US" dirty="0" smtClean="0"/>
              <a:t>, </a:t>
            </a:r>
            <a:r>
              <a:rPr lang="en-US" b="0" i="1" dirty="0" err="1" smtClean="0"/>
              <a:t>x</a:t>
            </a:r>
            <a:r>
              <a:rPr lang="en-US" b="0" i="1" baseline="-25000" dirty="0" err="1" smtClean="0"/>
              <a:t>w</a:t>
            </a:r>
            <a:r>
              <a:rPr lang="en-US" b="0" baseline="-25000" dirty="0" smtClean="0"/>
              <a:t>–2 </a:t>
            </a:r>
            <a:r>
              <a:rPr lang="en-US" dirty="0" smtClean="0"/>
              <a:t>,…, </a:t>
            </a:r>
            <a:r>
              <a:rPr lang="en-US" b="0" i="1" dirty="0" smtClean="0"/>
              <a:t>x</a:t>
            </a:r>
            <a:r>
              <a:rPr lang="en-US" b="0" baseline="-25000" dirty="0" smtClean="0"/>
              <a:t>0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975359" y="4693211"/>
            <a:ext cx="152984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</a:rPr>
              <a:t> copies of MSB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038600" y="4033838"/>
            <a:ext cx="4313331" cy="3281362"/>
            <a:chOff x="1392" y="2104"/>
            <a:chExt cx="3264" cy="2067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92" y="2352"/>
              <a:ext cx="3264" cy="1531"/>
              <a:chOff x="1392" y="2352"/>
              <a:chExt cx="3264" cy="1531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28714" name="Rectangle 9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5" name="Rectangle 10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6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7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20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</p:grpSp>
          <p:sp>
            <p:nvSpPr>
              <p:cNvPr id="28687" name="Rectangle 16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52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endParaRPr lang="en-US" b="0">
                  <a:latin typeface="Symbol" pitchFamily="18" charset="2"/>
                </a:endParaRPr>
              </a:p>
            </p:txBody>
          </p:sp>
          <p:sp>
            <p:nvSpPr>
              <p:cNvPr id="28688" name="Rectangle 17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52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r>
                  <a:rPr 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28689" name="Line 18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Line 19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28701" name="Rectangle 21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  <p:sp>
              <p:nvSpPr>
                <p:cNvPr id="28702" name="Rectangle 22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3" name="Rectangle 23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4" name="Rectangle 24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grpSp>
              <p:nvGrpSpPr>
                <p:cNvPr id="6" name="Group 26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2870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b="0"/>
                      <a:t>• • •</a:t>
                    </a:r>
                  </a:p>
                </p:txBody>
              </p:sp>
            </p:grpSp>
          </p:grpSp>
          <p:sp>
            <p:nvSpPr>
              <p:cNvPr id="28692" name="Line 34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35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36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Line 37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Line 38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Line 3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Line 40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41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Rectangle 42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400" b="0"/>
                  <a:t>• • •</a:t>
                </a:r>
              </a:p>
            </p:txBody>
          </p:sp>
        </p:grpSp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3696" y="2104"/>
              <a:ext cx="255" cy="52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3696" y="3640"/>
              <a:ext cx="255" cy="52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2208" y="3648"/>
              <a:ext cx="204" cy="52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70056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Sign Extension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4803775"/>
            <a:ext cx="8307387" cy="1641475"/>
          </a:xfrm>
        </p:spPr>
        <p:txBody>
          <a:bodyPr/>
          <a:lstStyle/>
          <a:p>
            <a:r>
              <a:rPr lang="en-US" dirty="0" smtClean="0"/>
              <a:t>Converting from smaller to larger integer data type</a:t>
            </a:r>
          </a:p>
          <a:p>
            <a:r>
              <a:rPr lang="en-US" dirty="0" smtClean="0"/>
              <a:t>C automatically performs sign extension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1600200"/>
            <a:ext cx="4191000" cy="1077218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 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ix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-15213;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5600" y="2844801"/>
            <a:ext cx="8431213" cy="1427163"/>
            <a:chOff x="224" y="1792"/>
            <a:chExt cx="5311" cy="899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751" y="1808"/>
              <a:ext cx="5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Decimal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11" y="1808"/>
              <a:ext cx="2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Hex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3742" y="1808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Binary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3" name="Rectangle 27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auto">
            <a:xfrm>
              <a:off x="273" y="1993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5" name="Rectangle 29"/>
            <p:cNvSpPr>
              <a:spLocks noChangeArrowheads="1"/>
            </p:cNvSpPr>
            <p:nvPr/>
          </p:nvSpPr>
          <p:spPr bwMode="auto">
            <a:xfrm>
              <a:off x="874" y="1986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auto">
            <a:xfrm>
              <a:off x="1886" y="1993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7" name="Rectangle 31"/>
            <p:cNvSpPr>
              <a:spLocks noChangeArrowheads="1"/>
            </p:cNvSpPr>
            <p:nvPr/>
          </p:nvSpPr>
          <p:spPr bwMode="auto">
            <a:xfrm>
              <a:off x="4017" y="1993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0" name="Rectangle 34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1" name="Rectangle 35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5" name="Rectangle 39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7" name="Rectangle 41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8" name="Rectangle 42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0" name="Rectangle 44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1" name="Rectangle 45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273" y="2170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3" name="Rectangle 47"/>
            <p:cNvSpPr>
              <a:spLocks noChangeArrowheads="1"/>
            </p:cNvSpPr>
            <p:nvPr/>
          </p:nvSpPr>
          <p:spPr bwMode="auto">
            <a:xfrm>
              <a:off x="874" y="2164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1419" y="2170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 00 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auto">
            <a:xfrm>
              <a:off x="2617" y="2170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00000000 00000000 00111011 01101101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6" name="Rectangle 50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7" name="Rectangle 51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auto">
            <a:xfrm>
              <a:off x="273" y="2348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1" name="Rectangle 65"/>
            <p:cNvSpPr>
              <a:spLocks noChangeArrowheads="1"/>
            </p:cNvSpPr>
            <p:nvPr/>
          </p:nvSpPr>
          <p:spPr bwMode="auto">
            <a:xfrm>
              <a:off x="826" y="2341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2" name="Rectangle 66"/>
            <p:cNvSpPr>
              <a:spLocks noChangeArrowheads="1"/>
            </p:cNvSpPr>
            <p:nvPr/>
          </p:nvSpPr>
          <p:spPr bwMode="auto">
            <a:xfrm>
              <a:off x="1886" y="2348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3" name="Rectangle 67"/>
            <p:cNvSpPr>
              <a:spLocks noChangeArrowheads="1"/>
            </p:cNvSpPr>
            <p:nvPr/>
          </p:nvSpPr>
          <p:spPr bwMode="auto">
            <a:xfrm>
              <a:off x="4017" y="2348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4" name="Rectangle 68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6" name="Rectangle 70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9" name="Rectangle 73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0" name="Rectangle 74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1" name="Rectangle 75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2" name="Rectangle 76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6" name="Rectangle 80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7" name="Rectangle 81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8" name="Rectangle 82"/>
            <p:cNvSpPr>
              <a:spLocks noChangeArrowheads="1"/>
            </p:cNvSpPr>
            <p:nvPr/>
          </p:nvSpPr>
          <p:spPr bwMode="auto">
            <a:xfrm>
              <a:off x="316" y="2526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9" name="Rectangle 83"/>
            <p:cNvSpPr>
              <a:spLocks noChangeArrowheads="1"/>
            </p:cNvSpPr>
            <p:nvPr/>
          </p:nvSpPr>
          <p:spPr bwMode="auto">
            <a:xfrm>
              <a:off x="826" y="2519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0" name="Rectangle 84"/>
            <p:cNvSpPr>
              <a:spLocks noChangeArrowheads="1"/>
            </p:cNvSpPr>
            <p:nvPr/>
          </p:nvSpPr>
          <p:spPr bwMode="auto">
            <a:xfrm>
              <a:off x="1419" y="2526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 </a:t>
              </a:r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</a:t>
              </a:r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1" name="Rectangle 85"/>
            <p:cNvSpPr>
              <a:spLocks noChangeArrowheads="1"/>
            </p:cNvSpPr>
            <p:nvPr/>
          </p:nvSpPr>
          <p:spPr bwMode="auto">
            <a:xfrm>
              <a:off x="2617" y="2526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11111111 11111111 11000100 10010011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2" name="Rectangle 86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3" name="Rectangle 87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4" name="Rectangle 88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7" name="Rectangle 91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8" name="Rectangle 92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9" name="Rectangle 93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2" name="Rectangle 96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3" name="Rectangle 97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4" name="Rectangle 98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5" name="Rectangle 99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6" name="Rectangle 100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7" name="Rectangle 101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8" name="Rectangle 102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9" name="Rectangle 103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0" name="Rectangle 104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1" name="Rectangle 105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2" name="Rectangle 106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5" name="Rectangle 109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6" name="Rectangle 110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04800"/>
            <a:ext cx="8786982" cy="76200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dirty="0" smtClean="0"/>
              <a:t>Summary:</a:t>
            </a:r>
            <a:br>
              <a:rPr lang="en-US" dirty="0" smtClean="0"/>
            </a:br>
            <a:r>
              <a:rPr lang="en-US" dirty="0" smtClean="0"/>
              <a:t>Expanding, Truncating: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6875" y="1885950"/>
            <a:ext cx="7896225" cy="49720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Expanding (e.g., short </a:t>
            </a:r>
            <a:r>
              <a:rPr lang="en-US" dirty="0" err="1" smtClean="0"/>
              <a:t>int</a:t>
            </a:r>
            <a:r>
              <a:rPr lang="en-US" dirty="0" smtClean="0"/>
              <a:t> to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Unsigned: zeros added</a:t>
            </a:r>
          </a:p>
          <a:p>
            <a:pPr lvl="1"/>
            <a:r>
              <a:rPr lang="en-US" dirty="0" smtClean="0"/>
              <a:t>Signed: sign extension</a:t>
            </a:r>
          </a:p>
          <a:p>
            <a:pPr lvl="1"/>
            <a:r>
              <a:rPr lang="en-US" dirty="0" smtClean="0"/>
              <a:t>Both yield expected result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Truncating (e.g., unsigned to unsigned short)</a:t>
            </a:r>
          </a:p>
          <a:p>
            <a:pPr lvl="1"/>
            <a:r>
              <a:rPr lang="en-US" dirty="0" smtClean="0"/>
              <a:t>Unsigned/signed: bits are truncated</a:t>
            </a:r>
          </a:p>
          <a:p>
            <a:pPr lvl="1"/>
            <a:r>
              <a:rPr lang="en-US" dirty="0" smtClean="0"/>
              <a:t>Result reinterpreted</a:t>
            </a:r>
          </a:p>
          <a:p>
            <a:pPr lvl="1"/>
            <a:r>
              <a:rPr lang="en-US" dirty="0" smtClean="0"/>
              <a:t>Unsigned: mod operation</a:t>
            </a:r>
          </a:p>
          <a:p>
            <a:pPr lvl="1"/>
            <a:r>
              <a:rPr lang="en-US" dirty="0" smtClean="0"/>
              <a:t>Signed: similar to mod</a:t>
            </a:r>
          </a:p>
          <a:p>
            <a:pPr lvl="1"/>
            <a:r>
              <a:rPr lang="en-US" dirty="0" smtClean="0"/>
              <a:t>For small numbers yields expected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b="1" dirty="0" smtClean="0"/>
              <a:t>Addition, negation, multiplication, shifting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9450" y="3533775"/>
            <a:ext cx="5149850" cy="1643063"/>
          </a:xfrm>
        </p:spPr>
        <p:txBody>
          <a:bodyPr lIns="90487" tIns="44450" rIns="90487" bIns="44450">
            <a:normAutofit fontScale="77500" lnSpcReduction="20000"/>
          </a:bodyPr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 smtClean="0"/>
              <a:t>s</a:t>
            </a:r>
            <a:r>
              <a:rPr lang="en-US" b="0" dirty="0" smtClean="0"/>
              <a:t>		=	 </a:t>
            </a:r>
            <a:r>
              <a:rPr lang="en-US" b="0" dirty="0" err="1" smtClean="0"/>
              <a:t>UAdd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</a:t>
            </a:r>
            <a:r>
              <a:rPr lang="en-US" b="0" i="1" dirty="0" smtClean="0"/>
              <a:t>u</a:t>
            </a:r>
            <a:r>
              <a:rPr lang="en-US" b="0" dirty="0" smtClean="0"/>
              <a:t> , </a:t>
            </a:r>
            <a:r>
              <a:rPr lang="en-US" b="0" i="1" dirty="0" smtClean="0"/>
              <a:t>v</a:t>
            </a:r>
            <a:r>
              <a:rPr lang="en-US" b="0" dirty="0" smtClean="0"/>
              <a:t>)	=	</a:t>
            </a:r>
            <a:r>
              <a:rPr lang="en-US" b="0" i="1" dirty="0" smtClean="0"/>
              <a:t>u</a:t>
            </a:r>
            <a:r>
              <a:rPr lang="en-US" b="0" dirty="0" smtClean="0"/>
              <a:t> + </a:t>
            </a:r>
            <a:r>
              <a:rPr lang="en-US" b="0" i="1" dirty="0" smtClean="0"/>
              <a:t>v</a:t>
            </a:r>
            <a:r>
              <a:rPr lang="en-US" b="0" dirty="0" smtClean="0"/>
              <a:t>  mod 2</a:t>
            </a:r>
            <a:r>
              <a:rPr lang="en-US" b="0" i="1" baseline="30000" dirty="0" smtClean="0"/>
              <a:t>w</a:t>
            </a:r>
          </a:p>
        </p:txBody>
      </p:sp>
      <p:graphicFrame>
        <p:nvGraphicFramePr>
          <p:cNvPr id="7170" name="Object 4"/>
          <p:cNvGraphicFramePr>
            <a:graphicFrameLocks/>
          </p:cNvGraphicFramePr>
          <p:nvPr/>
        </p:nvGraphicFramePr>
        <p:xfrm>
          <a:off x="2590800" y="5410200"/>
          <a:ext cx="4165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7" name="Equation" r:id="rId4" imgW="6096000" imgH="4064000" progId="Equation.3">
                  <p:embed/>
                </p:oleObj>
              </mc:Choice>
              <mc:Fallback>
                <p:oleObj name="Equation" r:id="rId4" imgW="6096000" imgH="4064000" progId="Equation.3">
                  <p:embed/>
                  <p:pic>
                    <p:nvPicPr>
                      <p:cNvPr id="0" name="Picture 1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1808" b="80063"/>
                      <a:stretch>
                        <a:fillRect/>
                      </a:stretch>
                    </p:blipFill>
                    <p:spPr bwMode="auto">
                      <a:xfrm>
                        <a:off x="2590800" y="5410200"/>
                        <a:ext cx="4165600" cy="812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Times" pitchFamily="18" charset="0"/>
              </a:rPr>
              <a:t>u</a:t>
            </a:r>
            <a:endParaRPr lang="en-US" b="0" i="1" dirty="0">
              <a:latin typeface="Times" pitchFamily="18" charset="0"/>
            </a:endParaRP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524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6" name="Rectangle 48"/>
          <p:cNvSpPr>
            <a:spLocks noChangeArrowheads="1"/>
          </p:cNvSpPr>
          <p:nvPr/>
        </p:nvSpPr>
        <p:spPr bwMode="auto">
          <a:xfrm>
            <a:off x="3437081" y="2590800"/>
            <a:ext cx="13843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UAdd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733800" y="2012950"/>
          <a:ext cx="4560888" cy="397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11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012950"/>
                        <a:ext cx="4560888" cy="397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Visualizing (Mathematical) Integer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90513" y="1557338"/>
            <a:ext cx="3290887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 smtClean="0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4-bit integers </a:t>
            </a:r>
            <a:r>
              <a:rPr lang="en-US" i="1" smtClean="0"/>
              <a:t>u</a:t>
            </a:r>
            <a:r>
              <a:rPr lang="en-US" smtClean="0"/>
              <a:t>, </a:t>
            </a:r>
            <a:r>
              <a:rPr lang="en-US" i="1" smtClean="0"/>
              <a:t>v</a:t>
            </a:r>
            <a:endParaRPr lang="en-US" smtClean="0"/>
          </a:p>
          <a:p>
            <a:pPr marL="635000" lvl="1" indent="-228600" eaLnBrk="1" hangingPunct="1">
              <a:defRPr/>
            </a:pPr>
            <a:r>
              <a:rPr lang="en-US" smtClean="0"/>
              <a:t>Compute true sum Add</a:t>
            </a:r>
            <a:r>
              <a:rPr lang="en-US" baseline="-25000" smtClean="0"/>
              <a:t>4</a:t>
            </a:r>
            <a:r>
              <a:rPr lang="en-US" smtClean="0"/>
              <a:t>(</a:t>
            </a:r>
            <a:r>
              <a:rPr lang="en-US" i="1" smtClean="0"/>
              <a:t>u</a:t>
            </a:r>
            <a:r>
              <a:rPr lang="en-US" smtClean="0"/>
              <a:t> , </a:t>
            </a:r>
            <a:r>
              <a:rPr lang="en-US" i="1" smtClean="0"/>
              <a:t>v</a:t>
            </a:r>
            <a:r>
              <a:rPr lang="en-US" smtClean="0"/>
              <a:t>)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Values increase linearly with </a:t>
            </a:r>
            <a:r>
              <a:rPr lang="en-US" i="1" smtClean="0"/>
              <a:t>u</a:t>
            </a:r>
            <a:r>
              <a:rPr lang="en-US" smtClean="0"/>
              <a:t> and </a:t>
            </a:r>
            <a:r>
              <a:rPr lang="en-US" i="1" smtClean="0"/>
              <a:t>v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Forms planar surface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257800" y="1555750"/>
            <a:ext cx="155330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43400" y="536575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39000" y="483235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153400" cy="2590800"/>
          </a:xfrm>
        </p:spPr>
        <p:txBody>
          <a:bodyPr/>
          <a:lstStyle/>
          <a:p>
            <a:pPr eaLnBrk="1" hangingPunct="1"/>
            <a:r>
              <a:rPr lang="en-US" dirty="0"/>
              <a:t>Developed by George Boole in 19th Century</a:t>
            </a:r>
          </a:p>
          <a:p>
            <a:pPr marL="552450" lvl="1" eaLnBrk="1" hangingPunct="1"/>
            <a:r>
              <a:rPr lang="en-US" dirty="0"/>
              <a:t>Algebraic representation of logic</a:t>
            </a:r>
          </a:p>
          <a:p>
            <a:pPr marL="838200" lvl="2" eaLnBrk="1" hangingPunct="1"/>
            <a:r>
              <a:rPr lang="en-US" dirty="0"/>
              <a:t>Encode “True” as 1 and “False” as 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98500" y="2857041"/>
            <a:ext cx="7759700" cy="3772359"/>
            <a:chOff x="317500" y="2819400"/>
            <a:chExt cx="8777583" cy="4267200"/>
          </a:xfrm>
        </p:grpSpPr>
        <p:sp>
          <p:nvSpPr>
            <p:cNvPr id="56326" name="Rectangle 5"/>
            <p:cNvSpPr>
              <a:spLocks/>
            </p:cNvSpPr>
            <p:nvPr/>
          </p:nvSpPr>
          <p:spPr bwMode="auto">
            <a:xfrm>
              <a:off x="317500" y="2844801"/>
              <a:ext cx="40259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1" hangingPunct="1">
                <a:spcBef>
                  <a:spcPts val="575"/>
                </a:spcBef>
              </a:pPr>
              <a:r>
                <a:rPr lang="en-US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And</a:t>
              </a:r>
              <a:endParaRPr lang="en-US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  <a:p>
              <a:pPr eaLnBrk="1" hangingPunct="1">
                <a:spcBef>
                  <a:spcPts val="575"/>
                </a:spcBef>
                <a:buClr>
                  <a:srgbClr val="980002"/>
                </a:buClr>
                <a:buSzPct val="60000"/>
                <a:buFont typeface="Wingdings" charset="2"/>
                <a:buChar char="n"/>
              </a:pPr>
              <a:r>
                <a:rPr lang="en-US" sz="2000" b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 A</a:t>
              </a:r>
              <a:r>
                <a:rPr lang="en-US" sz="2000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&amp;B = 1 when both A=1 and B=1</a:t>
              </a:r>
            </a:p>
          </p:txBody>
        </p:sp>
        <p:pic>
          <p:nvPicPr>
            <p:cNvPr id="56327" name="Picture 6"/>
            <p:cNvPicPr>
              <a:picLocks noChangeArrowheads="1"/>
            </p:cNvPicPr>
            <p:nvPr/>
          </p:nvPicPr>
          <p:blipFill>
            <a:blip r:embed="rId2"/>
            <a:srcRect r="77623"/>
            <a:stretch>
              <a:fillRect/>
            </a:stretch>
          </p:blipFill>
          <p:spPr bwMode="auto">
            <a:xfrm>
              <a:off x="584200" y="3670300"/>
              <a:ext cx="1397000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28" name="Rectangle 7"/>
            <p:cNvSpPr>
              <a:spLocks/>
            </p:cNvSpPr>
            <p:nvPr/>
          </p:nvSpPr>
          <p:spPr bwMode="auto">
            <a:xfrm>
              <a:off x="4601987" y="2819400"/>
              <a:ext cx="4234509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1" hangingPunct="1">
                <a:spcBef>
                  <a:spcPts val="575"/>
                </a:spcBef>
              </a:pPr>
              <a:r>
                <a:rPr lang="en-US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Or</a:t>
              </a:r>
              <a:endParaRPr lang="en-US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  <a:p>
              <a:pPr eaLnBrk="1" hangingPunct="1">
                <a:spcBef>
                  <a:spcPts val="575"/>
                </a:spcBef>
                <a:buClr>
                  <a:srgbClr val="980002"/>
                </a:buClr>
                <a:buSzPct val="60000"/>
                <a:buFont typeface="Wingdings" charset="2"/>
                <a:buChar char="n"/>
              </a:pPr>
              <a:r>
                <a:rPr lang="en-US" sz="2000" b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 A</a:t>
              </a:r>
              <a:r>
                <a:rPr lang="en-US" sz="2000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|B = 1 when either A=1 or B=1</a:t>
              </a:r>
            </a:p>
          </p:txBody>
        </p:sp>
        <p:pic>
          <p:nvPicPr>
            <p:cNvPr id="56329" name="Picture 8"/>
            <p:cNvPicPr>
              <a:picLocks noChangeArrowheads="1"/>
            </p:cNvPicPr>
            <p:nvPr/>
          </p:nvPicPr>
          <p:blipFill>
            <a:blip r:embed="rId3"/>
            <a:srcRect r="77623"/>
            <a:stretch>
              <a:fillRect/>
            </a:stretch>
          </p:blipFill>
          <p:spPr bwMode="auto">
            <a:xfrm>
              <a:off x="5021087" y="3657600"/>
              <a:ext cx="1397000" cy="1376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30" name="Picture 9"/>
            <p:cNvPicPr>
              <a:picLocks noChangeArrowheads="1"/>
            </p:cNvPicPr>
            <p:nvPr/>
          </p:nvPicPr>
          <p:blipFill>
            <a:blip r:embed="rId4"/>
            <a:srcRect r="77623"/>
            <a:stretch>
              <a:fillRect/>
            </a:stretch>
          </p:blipFill>
          <p:spPr bwMode="auto">
            <a:xfrm>
              <a:off x="584200" y="5702300"/>
              <a:ext cx="1397000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31" name="Rectangle 10"/>
            <p:cNvSpPr>
              <a:spLocks/>
            </p:cNvSpPr>
            <p:nvPr/>
          </p:nvSpPr>
          <p:spPr bwMode="auto">
            <a:xfrm>
              <a:off x="317500" y="4876800"/>
              <a:ext cx="239911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1" hangingPunct="1">
                <a:spcBef>
                  <a:spcPts val="575"/>
                </a:spcBef>
              </a:pPr>
              <a:r>
                <a:rPr lang="en-US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Not</a:t>
              </a:r>
              <a:endParaRPr lang="en-US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  <a:p>
              <a:pPr eaLnBrk="1" hangingPunct="1">
                <a:spcBef>
                  <a:spcPts val="575"/>
                </a:spcBef>
                <a:buClr>
                  <a:srgbClr val="980002"/>
                </a:buClr>
                <a:buSzPct val="60000"/>
                <a:buFont typeface="Wingdings" charset="2"/>
                <a:buChar char="n"/>
              </a:pPr>
              <a:r>
                <a:rPr lang="en-US" sz="2000" b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 ~</a:t>
              </a:r>
              <a:r>
                <a:rPr lang="en-US" sz="2000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 = 1 when A=0</a:t>
              </a:r>
            </a:p>
          </p:txBody>
        </p:sp>
        <p:pic>
          <p:nvPicPr>
            <p:cNvPr id="56332" name="Picture 11"/>
            <p:cNvPicPr>
              <a:picLocks noChangeArrowheads="1"/>
            </p:cNvPicPr>
            <p:nvPr/>
          </p:nvPicPr>
          <p:blipFill>
            <a:blip r:embed="rId5"/>
            <a:srcRect r="77623"/>
            <a:stretch>
              <a:fillRect/>
            </a:stretch>
          </p:blipFill>
          <p:spPr bwMode="auto">
            <a:xfrm>
              <a:off x="4762500" y="5710238"/>
              <a:ext cx="1397000" cy="1376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333" name="Rectangle 12"/>
            <p:cNvSpPr>
              <a:spLocks/>
            </p:cNvSpPr>
            <p:nvPr/>
          </p:nvSpPr>
          <p:spPr bwMode="auto">
            <a:xfrm>
              <a:off x="3568700" y="4876800"/>
              <a:ext cx="5526383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1" hangingPunct="1">
                <a:spcBef>
                  <a:spcPts val="575"/>
                </a:spcBef>
              </a:pPr>
              <a:r>
                <a:rPr lang="en-US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Exclusive-Or (</a:t>
              </a:r>
              <a:r>
                <a:rPr lang="en-US" b="0" dirty="0" err="1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Xor</a:t>
              </a:r>
              <a:r>
                <a:rPr lang="en-US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)</a:t>
              </a:r>
              <a:endParaRPr lang="en-US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  <a:p>
              <a:pPr eaLnBrk="1" hangingPunct="1">
                <a:spcBef>
                  <a:spcPts val="575"/>
                </a:spcBef>
                <a:buClr>
                  <a:srgbClr val="980002"/>
                </a:buClr>
                <a:buSzPct val="60000"/>
                <a:buFont typeface="Wingdings" charset="2"/>
                <a:buChar char="n"/>
              </a:pPr>
              <a:r>
                <a:rPr lang="en-US" sz="2000" b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 A</a:t>
              </a:r>
              <a:r>
                <a:rPr lang="en-US" sz="2000" b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^B = 1 when either A=1 or B=1, but not both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35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24155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true sum ≥ 2</a:t>
            </a:r>
            <a:r>
              <a:rPr lang="en-US" i="1" baseline="30000" smtClean="0"/>
              <a:t>w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743325"/>
            <a:ext cx="2044699" cy="1830388"/>
            <a:chOff x="384" y="2098"/>
            <a:chExt cx="1288" cy="115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84" y="2962"/>
              <a:ext cx="21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384" y="2530"/>
              <a:ext cx="30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384" y="2098"/>
              <a:ext cx="45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  <a:r>
                <a:rPr lang="en-US" b="0" baseline="30000" dirty="0">
                  <a:latin typeface="Calibri" pitchFamily="34" charset="0"/>
                </a:rPr>
                <a:t>+1</a:t>
              </a:r>
            </a:p>
          </p:txBody>
        </p:sp>
      </p:grpSp>
      <p:sp>
        <p:nvSpPr>
          <p:cNvPr id="9222" name="Rectangle 20"/>
          <p:cNvSpPr>
            <a:spLocks noChangeArrowheads="1"/>
          </p:cNvSpPr>
          <p:nvPr/>
        </p:nvSpPr>
        <p:spPr bwMode="auto">
          <a:xfrm>
            <a:off x="5410200" y="2317750"/>
            <a:ext cx="174541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UAdd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40213" y="5618163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764463" y="4932363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442913" y="3438525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662113" y="5343525"/>
            <a:ext cx="191398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054850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Mathematical Properties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0487" tIns="44450" rIns="90487" bIns="44450">
            <a:normAutofit fontScale="92500" lnSpcReduction="20000"/>
          </a:bodyPr>
          <a:lstStyle/>
          <a:p>
            <a:pPr eaLnBrk="1" hangingPunct="1">
              <a:tabLst>
                <a:tab pos="1943100" algn="l"/>
              </a:tabLst>
              <a:defRPr/>
            </a:pPr>
            <a:r>
              <a:rPr lang="en-US" dirty="0" smtClean="0"/>
              <a:t>Modular Addition Forms an </a:t>
            </a:r>
            <a:r>
              <a:rPr lang="en-US" i="1" dirty="0" err="1" smtClean="0"/>
              <a:t>Abelian</a:t>
            </a:r>
            <a:r>
              <a:rPr lang="en-US" i="1" dirty="0" smtClean="0"/>
              <a:t> Group</a:t>
            </a:r>
            <a:endParaRPr lang="en-US" dirty="0" smtClean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Closed</a:t>
            </a:r>
            <a:r>
              <a:rPr lang="en-US" dirty="0" smtClean="0"/>
              <a:t> under addition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smtClean="0"/>
              <a:t>0  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 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 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  2</a:t>
            </a:r>
            <a:r>
              <a:rPr lang="en-US" i="1" baseline="30000" dirty="0" smtClean="0"/>
              <a:t>w</a:t>
            </a:r>
            <a:r>
              <a:rPr lang="en-US" dirty="0" smtClean="0"/>
              <a:t> –1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Commutative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 , </a:t>
            </a:r>
            <a:r>
              <a:rPr lang="en-US" i="1" dirty="0" smtClean="0"/>
              <a:t>u</a:t>
            </a:r>
            <a:r>
              <a:rPr lang="en-US" dirty="0" smtClean="0"/>
              <a:t>)</a:t>
            </a:r>
          </a:p>
          <a:p>
            <a:pPr lvl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Associative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 smtClean="0">
                <a:solidFill>
                  <a:srgbClr val="C00000"/>
                </a:solidFill>
              </a:rPr>
              <a:t>0</a:t>
            </a:r>
            <a:r>
              <a:rPr lang="en-US" dirty="0" smtClean="0"/>
              <a:t> is additive identity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0)  =  </a:t>
            </a:r>
            <a:r>
              <a:rPr lang="en-US" i="1" dirty="0" smtClean="0"/>
              <a:t>u</a:t>
            </a:r>
            <a:endParaRPr lang="en-US" dirty="0" smtClean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dirty="0" smtClean="0"/>
              <a:t>Every element has additive </a:t>
            </a:r>
            <a:r>
              <a:rPr lang="en-US" b="1" dirty="0" smtClean="0">
                <a:solidFill>
                  <a:srgbClr val="C00000"/>
                </a:solidFill>
              </a:rPr>
              <a:t>inverse</a:t>
            </a:r>
          </a:p>
          <a:p>
            <a:pPr lvl="2" eaLnBrk="1" hangingPunct="1">
              <a:tabLst>
                <a:tab pos="1943100" algn="l"/>
              </a:tabLst>
              <a:defRPr/>
            </a:pPr>
            <a:r>
              <a:rPr lang="en-US" dirty="0" smtClean="0"/>
              <a:t>Let 	</a:t>
            </a:r>
            <a:r>
              <a:rPr lang="en-US" dirty="0" err="1" smtClean="0"/>
              <a:t>UComp</a:t>
            </a:r>
            <a:r>
              <a:rPr lang="en-US" i="1" baseline="-25000" dirty="0" err="1" smtClean="0"/>
              <a:t>w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)  = 2</a:t>
            </a:r>
            <a:r>
              <a:rPr lang="en-US" i="1" baseline="30000" dirty="0" smtClean="0"/>
              <a:t>w</a:t>
            </a:r>
            <a:r>
              <a:rPr lang="en-US" dirty="0" smtClean="0"/>
              <a:t> – </a:t>
            </a:r>
            <a:r>
              <a:rPr lang="en-US" i="1" dirty="0" smtClean="0"/>
              <a:t>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dirty="0" err="1" smtClean="0"/>
              <a:t>UComp</a:t>
            </a:r>
            <a:r>
              <a:rPr lang="en-US" i="1" baseline="-25000" dirty="0" err="1" smtClean="0"/>
              <a:t>w</a:t>
            </a:r>
            <a:r>
              <a:rPr lang="en-US" i="1" baseline="-25000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))  =  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1175"/>
            <a:ext cx="7473950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Two’s Complement Addition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4025" y="3856037"/>
            <a:ext cx="7916863" cy="2239963"/>
          </a:xfrm>
        </p:spPr>
        <p:txBody>
          <a:bodyPr lIns="90487" tIns="44450" rIns="90487" bIns="44450">
            <a:normAutofit fontScale="92500" lnSpcReduction="10000"/>
          </a:bodyPr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 smtClean="0"/>
              <a:t>TAdd</a:t>
            </a:r>
            <a:r>
              <a:rPr lang="en-US" dirty="0" smtClean="0"/>
              <a:t> and </a:t>
            </a:r>
            <a:r>
              <a:rPr lang="en-US" dirty="0" err="1" smtClean="0"/>
              <a:t>UAdd</a:t>
            </a:r>
            <a:r>
              <a:rPr lang="en-US" dirty="0" smtClean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s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((unsigned) u + (unsigned) 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 	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Will give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 ==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26534" y="1714643"/>
            <a:ext cx="2743200" cy="228600"/>
            <a:chOff x="2976" y="816"/>
            <a:chExt cx="1728" cy="144"/>
          </a:xfrm>
        </p:grpSpPr>
        <p:sp>
          <p:nvSpPr>
            <p:cNvPr id="33833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4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6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7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8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9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26534" y="2171843"/>
            <a:ext cx="2743200" cy="228600"/>
            <a:chOff x="2976" y="1104"/>
            <a:chExt cx="1728" cy="144"/>
          </a:xfrm>
        </p:grpSpPr>
        <p:sp>
          <p:nvSpPr>
            <p:cNvPr id="33826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7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8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9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0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1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2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4016934" y="1638443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4016934" y="2095643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3800" name="Line 22"/>
          <p:cNvSpPr>
            <a:spLocks noChangeShapeType="1"/>
          </p:cNvSpPr>
          <p:nvPr/>
        </p:nvSpPr>
        <p:spPr bwMode="auto">
          <a:xfrm>
            <a:off x="3635934" y="2476643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3"/>
          <p:cNvSpPr>
            <a:spLocks noChangeArrowheads="1"/>
          </p:cNvSpPr>
          <p:nvPr/>
        </p:nvSpPr>
        <p:spPr bwMode="auto">
          <a:xfrm>
            <a:off x="3635934" y="2095643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+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397934" y="2629043"/>
            <a:ext cx="2971800" cy="228600"/>
            <a:chOff x="2832" y="1392"/>
            <a:chExt cx="1872" cy="144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33819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0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1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2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3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4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5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33818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33803" name="Rectangle 34"/>
          <p:cNvSpPr>
            <a:spLocks noChangeArrowheads="1"/>
          </p:cNvSpPr>
          <p:nvPr/>
        </p:nvSpPr>
        <p:spPr bwMode="auto">
          <a:xfrm>
            <a:off x="3635934" y="2476643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26534" y="3086243"/>
            <a:ext cx="2743200" cy="228600"/>
            <a:chOff x="2976" y="1392"/>
            <a:chExt cx="1728" cy="144"/>
          </a:xfrm>
        </p:grpSpPr>
        <p:sp>
          <p:nvSpPr>
            <p:cNvPr id="33810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1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2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3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4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5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6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805" name="Line 43"/>
          <p:cNvSpPr>
            <a:spLocks noChangeShapeType="1"/>
          </p:cNvSpPr>
          <p:nvPr/>
        </p:nvSpPr>
        <p:spPr bwMode="auto">
          <a:xfrm>
            <a:off x="3635934" y="2933843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44"/>
          <p:cNvSpPr txBox="1">
            <a:spLocks noChangeArrowheads="1"/>
          </p:cNvSpPr>
          <p:nvPr/>
        </p:nvSpPr>
        <p:spPr bwMode="auto">
          <a:xfrm>
            <a:off x="457200" y="2379662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33807" name="Text Box 45"/>
          <p:cNvSpPr txBox="1">
            <a:spLocks noChangeArrowheads="1"/>
          </p:cNvSpPr>
          <p:nvPr/>
        </p:nvSpPr>
        <p:spPr bwMode="auto">
          <a:xfrm>
            <a:off x="457200" y="1827152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8" name="Text Box 46"/>
          <p:cNvSpPr txBox="1">
            <a:spLocks noChangeArrowheads="1"/>
          </p:cNvSpPr>
          <p:nvPr/>
        </p:nvSpPr>
        <p:spPr bwMode="auto">
          <a:xfrm>
            <a:off x="457200" y="2989262"/>
            <a:ext cx="2971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9" name="Rectangle 47"/>
          <p:cNvSpPr>
            <a:spLocks noChangeArrowheads="1"/>
          </p:cNvSpPr>
          <p:nvPr/>
        </p:nvSpPr>
        <p:spPr bwMode="auto">
          <a:xfrm>
            <a:off x="3048000" y="2990933"/>
            <a:ext cx="150233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>
                <a:latin typeface="Times" pitchFamily="18" charset="0"/>
              </a:rPr>
              <a:t>TAdd</a:t>
            </a:r>
            <a:r>
              <a:rPr lang="en-US" sz="2000" b="0" i="1" baseline="-25000">
                <a:latin typeface="Times" pitchFamily="18" charset="0"/>
              </a:rPr>
              <a:t>w</a:t>
            </a:r>
            <a:r>
              <a:rPr lang="en-US" sz="2000" b="0">
                <a:latin typeface="Times" pitchFamily="18" charset="0"/>
              </a:rPr>
              <a:t>(</a:t>
            </a:r>
            <a:r>
              <a:rPr lang="en-US" sz="2000" b="0" i="1">
                <a:latin typeface="Times" pitchFamily="18" charset="0"/>
              </a:rPr>
              <a:t>u</a:t>
            </a:r>
            <a:r>
              <a:rPr lang="en-US" sz="2000" b="0">
                <a:latin typeface="Times" pitchFamily="18" charset="0"/>
              </a:rPr>
              <a:t> , </a:t>
            </a:r>
            <a:r>
              <a:rPr lang="en-US" sz="2000" b="0" i="1">
                <a:latin typeface="Times" pitchFamily="18" charset="0"/>
              </a:rPr>
              <a:t>v</a:t>
            </a:r>
            <a:r>
              <a:rPr lang="en-US" sz="2000" b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63575"/>
            <a:ext cx="675957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TAdd Overflow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57337"/>
            <a:ext cx="330993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Functionality</a:t>
            </a:r>
          </a:p>
          <a:p>
            <a:pPr lvl="1" eaLnBrk="1" hangingPunct="1">
              <a:defRPr/>
            </a:pPr>
            <a:r>
              <a:rPr lang="en-US" smtClean="0"/>
              <a:t>True sum requires </a:t>
            </a:r>
            <a:r>
              <a:rPr lang="en-US" b="0" i="1" smtClean="0"/>
              <a:t>w</a:t>
            </a:r>
            <a:r>
              <a:rPr lang="en-US" b="0" smtClean="0"/>
              <a:t>+1</a:t>
            </a:r>
            <a:r>
              <a:rPr lang="en-US" smtClean="0"/>
              <a:t> bits</a:t>
            </a:r>
          </a:p>
          <a:p>
            <a:pPr lvl="1" eaLnBrk="1" hangingPunct="1">
              <a:defRPr/>
            </a:pPr>
            <a:r>
              <a:rPr lang="en-US" smtClean="0"/>
              <a:t>Drop off MSB</a:t>
            </a:r>
          </a:p>
          <a:p>
            <a:pPr lvl="1" eaLnBrk="1" hangingPunct="1">
              <a:defRPr/>
            </a:pPr>
            <a:r>
              <a:rPr lang="en-US" smtClean="0"/>
              <a:t>Treat remaining bits as 2’s comp. integer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724400" y="4066687"/>
            <a:ext cx="948977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–1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5147593" y="4752111"/>
            <a:ext cx="52578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</a:p>
        </p:txBody>
      </p:sp>
      <p:sp>
        <p:nvSpPr>
          <p:cNvPr id="34835" name="Line 8"/>
          <p:cNvSpPr>
            <a:spLocks noChangeShapeType="1"/>
          </p:cNvSpPr>
          <p:nvPr/>
        </p:nvSpPr>
        <p:spPr bwMode="auto">
          <a:xfrm>
            <a:off x="5818911" y="22018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Line 9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Line 10"/>
          <p:cNvSpPr>
            <a:spLocks noChangeShapeType="1"/>
          </p:cNvSpPr>
          <p:nvPr/>
        </p:nvSpPr>
        <p:spPr bwMode="auto">
          <a:xfrm>
            <a:off x="5754696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Line 11"/>
          <p:cNvSpPr>
            <a:spLocks noChangeShapeType="1"/>
          </p:cNvSpPr>
          <p:nvPr/>
        </p:nvSpPr>
        <p:spPr bwMode="auto">
          <a:xfrm>
            <a:off x="5754696" y="21891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12"/>
          <p:cNvSpPr>
            <a:spLocks noChangeShapeType="1"/>
          </p:cNvSpPr>
          <p:nvPr/>
        </p:nvSpPr>
        <p:spPr bwMode="auto">
          <a:xfrm>
            <a:off x="7113598" y="28876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13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14"/>
          <p:cNvSpPr>
            <a:spLocks noChangeShapeType="1"/>
          </p:cNvSpPr>
          <p:nvPr/>
        </p:nvSpPr>
        <p:spPr bwMode="auto">
          <a:xfrm>
            <a:off x="7050098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2" name="Line 15"/>
          <p:cNvSpPr>
            <a:spLocks noChangeShapeType="1"/>
          </p:cNvSpPr>
          <p:nvPr/>
        </p:nvSpPr>
        <p:spPr bwMode="auto">
          <a:xfrm>
            <a:off x="5983296" y="31035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3" name="Freeform 16"/>
          <p:cNvSpPr>
            <a:spLocks/>
          </p:cNvSpPr>
          <p:nvPr/>
        </p:nvSpPr>
        <p:spPr bwMode="auto">
          <a:xfrm>
            <a:off x="5970596" y="2570162"/>
            <a:ext cx="992189" cy="1296988"/>
          </a:xfrm>
          <a:custGeom>
            <a:avLst/>
            <a:gdLst>
              <a:gd name="T0" fmla="*/ 0 w 625"/>
              <a:gd name="T1" fmla="*/ 0 h 817"/>
              <a:gd name="T2" fmla="*/ 240 w 625"/>
              <a:gd name="T3" fmla="*/ 0 h 817"/>
              <a:gd name="T4" fmla="*/ 384 w 625"/>
              <a:gd name="T5" fmla="*/ 816 h 817"/>
              <a:gd name="T6" fmla="*/ 624 w 625"/>
              <a:gd name="T7" fmla="*/ 816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0"/>
                </a:moveTo>
                <a:lnTo>
                  <a:pt x="240" y="0"/>
                </a:lnTo>
                <a:lnTo>
                  <a:pt x="384" y="816"/>
                </a:lnTo>
                <a:lnTo>
                  <a:pt x="624" y="816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Rectangle 17"/>
          <p:cNvSpPr>
            <a:spLocks noChangeArrowheads="1"/>
          </p:cNvSpPr>
          <p:nvPr/>
        </p:nvSpPr>
        <p:spPr bwMode="auto">
          <a:xfrm>
            <a:off x="5373616" y="3373581"/>
            <a:ext cx="299761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18"/>
          <p:cNvSpPr>
            <a:spLocks noChangeArrowheads="1"/>
          </p:cNvSpPr>
          <p:nvPr/>
        </p:nvSpPr>
        <p:spPr bwMode="auto">
          <a:xfrm>
            <a:off x="5072251" y="2695087"/>
            <a:ext cx="601126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–1</a:t>
            </a:r>
          </a:p>
        </p:txBody>
      </p:sp>
      <p:sp>
        <p:nvSpPr>
          <p:cNvPr id="34846" name="Rectangle 19"/>
          <p:cNvSpPr>
            <a:spLocks noChangeArrowheads="1"/>
          </p:cNvSpPr>
          <p:nvPr/>
        </p:nvSpPr>
        <p:spPr bwMode="auto">
          <a:xfrm>
            <a:off x="5030573" y="2001981"/>
            <a:ext cx="64280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47" name="Line 20"/>
          <p:cNvSpPr>
            <a:spLocks noChangeShapeType="1"/>
          </p:cNvSpPr>
          <p:nvPr/>
        </p:nvSpPr>
        <p:spPr bwMode="auto">
          <a:xfrm>
            <a:off x="5818196" y="35734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8" name="Line 21"/>
          <p:cNvSpPr>
            <a:spLocks noChangeShapeType="1"/>
          </p:cNvSpPr>
          <p:nvPr/>
        </p:nvSpPr>
        <p:spPr bwMode="auto">
          <a:xfrm>
            <a:off x="5754696" y="49323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Line 22"/>
          <p:cNvSpPr>
            <a:spLocks noChangeShapeType="1"/>
          </p:cNvSpPr>
          <p:nvPr/>
        </p:nvSpPr>
        <p:spPr bwMode="auto">
          <a:xfrm>
            <a:off x="5754696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Line 23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Line 24"/>
          <p:cNvSpPr>
            <a:spLocks noChangeShapeType="1"/>
          </p:cNvSpPr>
          <p:nvPr/>
        </p:nvSpPr>
        <p:spPr bwMode="auto">
          <a:xfrm>
            <a:off x="7113598" y="35734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25"/>
          <p:cNvSpPr>
            <a:spLocks noChangeShapeType="1"/>
          </p:cNvSpPr>
          <p:nvPr/>
        </p:nvSpPr>
        <p:spPr bwMode="auto">
          <a:xfrm>
            <a:off x="7050098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3" name="Line 26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4" name="Line 27"/>
          <p:cNvSpPr>
            <a:spLocks noChangeShapeType="1"/>
          </p:cNvSpPr>
          <p:nvPr/>
        </p:nvSpPr>
        <p:spPr bwMode="auto">
          <a:xfrm>
            <a:off x="5983296" y="40179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Freeform 28"/>
          <p:cNvSpPr>
            <a:spLocks/>
          </p:cNvSpPr>
          <p:nvPr/>
        </p:nvSpPr>
        <p:spPr bwMode="auto">
          <a:xfrm>
            <a:off x="5970596" y="3332162"/>
            <a:ext cx="992189" cy="1296988"/>
          </a:xfrm>
          <a:custGeom>
            <a:avLst/>
            <a:gdLst>
              <a:gd name="T0" fmla="*/ 0 w 625"/>
              <a:gd name="T1" fmla="*/ 816 h 817"/>
              <a:gd name="T2" fmla="*/ 240 w 625"/>
              <a:gd name="T3" fmla="*/ 816 h 817"/>
              <a:gd name="T4" fmla="*/ 384 w 625"/>
              <a:gd name="T5" fmla="*/ 0 h 817"/>
              <a:gd name="T6" fmla="*/ 624 w 625"/>
              <a:gd name="T7" fmla="*/ 0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816"/>
                </a:moveTo>
                <a:lnTo>
                  <a:pt x="240" y="816"/>
                </a:lnTo>
                <a:lnTo>
                  <a:pt x="384" y="0"/>
                </a:lnTo>
                <a:lnTo>
                  <a:pt x="624" y="0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Rectangle 29"/>
          <p:cNvSpPr>
            <a:spLocks noChangeArrowheads="1"/>
          </p:cNvSpPr>
          <p:nvPr/>
        </p:nvSpPr>
        <p:spPr bwMode="auto">
          <a:xfrm>
            <a:off x="5181600" y="1524000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34824" name="Rectangle 30"/>
          <p:cNvSpPr>
            <a:spLocks noChangeArrowheads="1"/>
          </p:cNvSpPr>
          <p:nvPr/>
        </p:nvSpPr>
        <p:spPr bwMode="auto">
          <a:xfrm>
            <a:off x="6781800" y="2286000"/>
            <a:ext cx="169135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TAdd</a:t>
            </a:r>
            <a:r>
              <a:rPr lang="en-US" dirty="0">
                <a:latin typeface="Calibri" pitchFamily="34" charset="0"/>
              </a:rPr>
              <a:t> Result</a:t>
            </a:r>
          </a:p>
        </p:txBody>
      </p:sp>
      <p:sp>
        <p:nvSpPr>
          <p:cNvPr id="34825" name="Rectangle 31"/>
          <p:cNvSpPr>
            <a:spLocks noChangeArrowheads="1"/>
          </p:cNvSpPr>
          <p:nvPr/>
        </p:nvSpPr>
        <p:spPr bwMode="auto">
          <a:xfrm>
            <a:off x="3886200" y="47275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6" name="Rectangle 32"/>
          <p:cNvSpPr>
            <a:spLocks noChangeArrowheads="1"/>
          </p:cNvSpPr>
          <p:nvPr/>
        </p:nvSpPr>
        <p:spPr bwMode="auto">
          <a:xfrm>
            <a:off x="3886200" y="40417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011…1</a:t>
            </a:r>
          </a:p>
        </p:txBody>
      </p:sp>
      <p:sp>
        <p:nvSpPr>
          <p:cNvPr id="34827" name="Rectangle 33"/>
          <p:cNvSpPr>
            <a:spLocks noChangeArrowheads="1"/>
          </p:cNvSpPr>
          <p:nvPr/>
        </p:nvSpPr>
        <p:spPr bwMode="auto">
          <a:xfrm>
            <a:off x="3886200" y="33559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8" name="Rectangle 34"/>
          <p:cNvSpPr>
            <a:spLocks noChangeArrowheads="1"/>
          </p:cNvSpPr>
          <p:nvPr/>
        </p:nvSpPr>
        <p:spPr bwMode="auto">
          <a:xfrm>
            <a:off x="3886200" y="26701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100…0</a:t>
            </a:r>
          </a:p>
        </p:txBody>
      </p:sp>
      <p:sp>
        <p:nvSpPr>
          <p:cNvPr id="34829" name="Rectangle 35"/>
          <p:cNvSpPr>
            <a:spLocks noChangeArrowheads="1"/>
          </p:cNvSpPr>
          <p:nvPr/>
        </p:nvSpPr>
        <p:spPr bwMode="auto">
          <a:xfrm>
            <a:off x="3886200" y="19843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111…1</a:t>
            </a:r>
          </a:p>
        </p:txBody>
      </p:sp>
      <p:sp>
        <p:nvSpPr>
          <p:cNvPr id="34830" name="Rectangle 36"/>
          <p:cNvSpPr>
            <a:spLocks noChangeArrowheads="1"/>
          </p:cNvSpPr>
          <p:nvPr/>
        </p:nvSpPr>
        <p:spPr bwMode="auto">
          <a:xfrm>
            <a:off x="7391400" y="41179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100…0</a:t>
            </a:r>
          </a:p>
        </p:txBody>
      </p:sp>
      <p:sp>
        <p:nvSpPr>
          <p:cNvPr id="34831" name="Rectangle 37"/>
          <p:cNvSpPr>
            <a:spLocks noChangeArrowheads="1"/>
          </p:cNvSpPr>
          <p:nvPr/>
        </p:nvSpPr>
        <p:spPr bwMode="auto">
          <a:xfrm>
            <a:off x="7391400" y="34321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000…0</a:t>
            </a:r>
          </a:p>
        </p:txBody>
      </p:sp>
      <p:sp>
        <p:nvSpPr>
          <p:cNvPr id="34832" name="Rectangle 38"/>
          <p:cNvSpPr>
            <a:spLocks noChangeArrowheads="1"/>
          </p:cNvSpPr>
          <p:nvPr/>
        </p:nvSpPr>
        <p:spPr bwMode="auto">
          <a:xfrm>
            <a:off x="7391400" y="27463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011…1</a:t>
            </a:r>
          </a:p>
        </p:txBody>
      </p:sp>
      <p:sp>
        <p:nvSpPr>
          <p:cNvPr id="34833" name="Text Box 39"/>
          <p:cNvSpPr txBox="1">
            <a:spLocks noChangeArrowheads="1"/>
          </p:cNvSpPr>
          <p:nvPr/>
        </p:nvSpPr>
        <p:spPr bwMode="auto">
          <a:xfrm>
            <a:off x="5867400" y="2243137"/>
            <a:ext cx="79008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PosOver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4834" name="Text Box 40"/>
          <p:cNvSpPr txBox="1">
            <a:spLocks noChangeArrowheads="1"/>
          </p:cNvSpPr>
          <p:nvPr/>
        </p:nvSpPr>
        <p:spPr bwMode="auto">
          <a:xfrm>
            <a:off x="5943600" y="4681537"/>
            <a:ext cx="82573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NegOver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9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Visualizing 2’s Complement 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>
            <a:normAutofit lnSpcReduction="10000"/>
          </a:bodyPr>
          <a:lstStyle/>
          <a:p>
            <a:pPr eaLnBrk="1" hangingPunct="1">
              <a:defRPr/>
            </a:pPr>
            <a:r>
              <a:rPr lang="en-US" smtClean="0"/>
              <a:t>Values</a:t>
            </a:r>
          </a:p>
          <a:p>
            <a:pPr lvl="1" eaLnBrk="1" hangingPunct="1">
              <a:defRPr/>
            </a:pPr>
            <a:r>
              <a:rPr lang="en-US" smtClean="0"/>
              <a:t>4-bit two’s comp.</a:t>
            </a:r>
          </a:p>
          <a:p>
            <a:pPr lvl="1" eaLnBrk="1" hangingPunct="1">
              <a:defRPr/>
            </a:pPr>
            <a:r>
              <a:rPr lang="en-US" smtClean="0"/>
              <a:t>Range from -8 to +7</a:t>
            </a:r>
          </a:p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sum </a:t>
            </a:r>
            <a:r>
              <a:rPr lang="en-US" smtClean="0">
                <a:sym typeface="Symbol" pitchFamily="18" charset="2"/>
              </a:rPr>
              <a:t> </a:t>
            </a:r>
            <a:r>
              <a:rPr lang="en-US" smtClean="0"/>
              <a:t>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negative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  <a:p>
            <a:pPr lvl="1" eaLnBrk="1" hangingPunct="1">
              <a:defRPr/>
            </a:pPr>
            <a:r>
              <a:rPr lang="en-US" smtClean="0"/>
              <a:t>If sum &lt; –2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positive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638800" y="2133600"/>
            <a:ext cx="168142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TAdd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556260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15200" y="502920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391400" y="5562600"/>
            <a:ext cx="89434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PosOver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93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NegOver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31825" y="457200"/>
            <a:ext cx="675957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Characterizing </a:t>
            </a:r>
            <a:r>
              <a:rPr lang="en-US" dirty="0" err="1" smtClean="0"/>
              <a:t>TAdd</a:t>
            </a:r>
            <a:endParaRPr lang="en-US" dirty="0" smtClean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33537"/>
            <a:ext cx="3810000" cy="34718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Functionality</a:t>
            </a:r>
          </a:p>
          <a:p>
            <a:pPr lvl="1" eaLnBrk="1" hangingPunct="1">
              <a:defRPr/>
            </a:pPr>
            <a:r>
              <a:rPr lang="en-US" dirty="0" smtClean="0"/>
              <a:t>True sum requires </a:t>
            </a:r>
            <a:r>
              <a:rPr lang="en-US" b="0" i="1" dirty="0" smtClean="0"/>
              <a:t>w</a:t>
            </a:r>
            <a:r>
              <a:rPr lang="en-US" b="0" dirty="0" smtClean="0"/>
              <a:t>+1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Drop off MSB</a:t>
            </a:r>
          </a:p>
          <a:p>
            <a:pPr lvl="1" eaLnBrk="1" hangingPunct="1">
              <a:defRPr/>
            </a:pPr>
            <a:r>
              <a:rPr lang="en-US" dirty="0" smtClean="0"/>
              <a:t>Treat remaining bits as 2’s comp. integer</a:t>
            </a:r>
          </a:p>
        </p:txBody>
      </p:sp>
      <p:graphicFrame>
        <p:nvGraphicFramePr>
          <p:cNvPr id="11266" name="Object 40"/>
          <p:cNvGraphicFramePr>
            <a:graphicFrameLocks/>
          </p:cNvGraphicFramePr>
          <p:nvPr/>
        </p:nvGraphicFramePr>
        <p:xfrm>
          <a:off x="1866900" y="4953000"/>
          <a:ext cx="54737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3" name="Equation" r:id="rId4" imgW="6096000" imgH="4064000" progId="Equation.3">
                  <p:embed/>
                </p:oleObj>
              </mc:Choice>
              <mc:Fallback>
                <p:oleObj name="Equation" r:id="rId4" imgW="6096000" imgH="4064000" progId="Equation.3">
                  <p:embed/>
                  <p:pic>
                    <p:nvPicPr>
                      <p:cNvPr id="0" name="Picture 1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0396" b="70523"/>
                      <a:stretch>
                        <a:fillRect/>
                      </a:stretch>
                    </p:blipFill>
                    <p:spPr bwMode="auto">
                      <a:xfrm>
                        <a:off x="1866900" y="4953000"/>
                        <a:ext cx="5473700" cy="1201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41"/>
          <p:cNvSpPr txBox="1">
            <a:spLocks noChangeArrowheads="1"/>
          </p:cNvSpPr>
          <p:nvPr/>
        </p:nvSpPr>
        <p:spPr bwMode="auto">
          <a:xfrm>
            <a:off x="6286500" y="4951413"/>
            <a:ext cx="94923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NegOver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sp>
        <p:nvSpPr>
          <p:cNvPr id="11270" name="Text Box 42"/>
          <p:cNvSpPr txBox="1">
            <a:spLocks noChangeArrowheads="1"/>
          </p:cNvSpPr>
          <p:nvPr/>
        </p:nvSpPr>
        <p:spPr bwMode="auto">
          <a:xfrm>
            <a:off x="6362700" y="5713413"/>
            <a:ext cx="917495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PosOver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314824" y="1444625"/>
            <a:ext cx="3609976" cy="2670175"/>
            <a:chOff x="-105" y="2016"/>
            <a:chExt cx="2274" cy="1682"/>
          </a:xfrm>
        </p:grpSpPr>
        <p:sp>
          <p:nvSpPr>
            <p:cNvPr id="11272" name="Rectangle 44"/>
            <p:cNvSpPr>
              <a:spLocks noChangeArrowheads="1"/>
            </p:cNvSpPr>
            <p:nvPr/>
          </p:nvSpPr>
          <p:spPr bwMode="auto">
            <a:xfrm>
              <a:off x="720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45"/>
            <p:cNvSpPr>
              <a:spLocks noChangeArrowheads="1"/>
            </p:cNvSpPr>
            <p:nvPr/>
          </p:nvSpPr>
          <p:spPr bwMode="auto">
            <a:xfrm>
              <a:off x="1056" y="3312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u</a:t>
              </a:r>
            </a:p>
          </p:txBody>
        </p:sp>
        <p:sp>
          <p:nvSpPr>
            <p:cNvPr id="11274" name="Rectangle 46"/>
            <p:cNvSpPr>
              <a:spLocks noChangeArrowheads="1"/>
            </p:cNvSpPr>
            <p:nvPr/>
          </p:nvSpPr>
          <p:spPr bwMode="auto">
            <a:xfrm>
              <a:off x="192" y="2670"/>
              <a:ext cx="20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v</a:t>
              </a:r>
            </a:p>
          </p:txBody>
        </p:sp>
        <p:sp>
          <p:nvSpPr>
            <p:cNvPr id="11275" name="Rectangle 47"/>
            <p:cNvSpPr>
              <a:spLocks noChangeArrowheads="1"/>
            </p:cNvSpPr>
            <p:nvPr/>
          </p:nvSpPr>
          <p:spPr bwMode="auto">
            <a:xfrm>
              <a:off x="768" y="3216"/>
              <a:ext cx="696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6" name="Rectangle 48"/>
            <p:cNvSpPr>
              <a:spLocks noChangeArrowheads="1"/>
            </p:cNvSpPr>
            <p:nvPr/>
          </p:nvSpPr>
          <p:spPr bwMode="auto">
            <a:xfrm>
              <a:off x="1200" y="3216"/>
              <a:ext cx="480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7" name="Rectangle 49"/>
            <p:cNvSpPr>
              <a:spLocks noChangeArrowheads="1"/>
            </p:cNvSpPr>
            <p:nvPr/>
          </p:nvSpPr>
          <p:spPr bwMode="auto">
            <a:xfrm>
              <a:off x="240" y="2880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8" name="Rectangle 50"/>
            <p:cNvSpPr>
              <a:spLocks noChangeArrowheads="1"/>
            </p:cNvSpPr>
            <p:nvPr/>
          </p:nvSpPr>
          <p:spPr bwMode="auto">
            <a:xfrm>
              <a:off x="240" y="2496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9" name="Rectangle 51"/>
            <p:cNvSpPr>
              <a:spLocks noChangeArrowheads="1"/>
            </p:cNvSpPr>
            <p:nvPr/>
          </p:nvSpPr>
          <p:spPr bwMode="auto">
            <a:xfrm>
              <a:off x="-105" y="3504"/>
              <a:ext cx="969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Negative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0" name="Rectangle 52"/>
            <p:cNvSpPr>
              <a:spLocks noChangeArrowheads="1"/>
            </p:cNvSpPr>
            <p:nvPr/>
          </p:nvSpPr>
          <p:spPr bwMode="auto">
            <a:xfrm>
              <a:off x="1248" y="2016"/>
              <a:ext cx="921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Positive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1" name="Rectangle 53"/>
            <p:cNvSpPr>
              <a:spLocks noChangeArrowheads="1"/>
            </p:cNvSpPr>
            <p:nvPr/>
          </p:nvSpPr>
          <p:spPr bwMode="auto">
            <a:xfrm>
              <a:off x="1152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54"/>
            <p:cNvSpPr>
              <a:spLocks noChangeArrowheads="1"/>
            </p:cNvSpPr>
            <p:nvPr/>
          </p:nvSpPr>
          <p:spPr bwMode="auto">
            <a:xfrm>
              <a:off x="720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Rectangle 55"/>
            <p:cNvSpPr>
              <a:spLocks noChangeArrowheads="1"/>
            </p:cNvSpPr>
            <p:nvPr/>
          </p:nvSpPr>
          <p:spPr bwMode="auto">
            <a:xfrm>
              <a:off x="1152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Freeform 56"/>
            <p:cNvSpPr>
              <a:spLocks/>
            </p:cNvSpPr>
            <p:nvPr/>
          </p:nvSpPr>
          <p:spPr bwMode="auto">
            <a:xfrm rot="5400000" flipH="1">
              <a:off x="1176" y="2424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Freeform 57"/>
            <p:cNvSpPr>
              <a:spLocks/>
            </p:cNvSpPr>
            <p:nvPr/>
          </p:nvSpPr>
          <p:spPr bwMode="auto">
            <a:xfrm rot="16200000" flipH="1">
              <a:off x="744" y="2808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Line 58"/>
            <p:cNvSpPr>
              <a:spLocks noChangeShapeType="1"/>
            </p:cNvSpPr>
            <p:nvPr/>
          </p:nvSpPr>
          <p:spPr bwMode="auto">
            <a:xfrm flipV="1">
              <a:off x="672" y="3072"/>
              <a:ext cx="144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Line 59"/>
            <p:cNvSpPr>
              <a:spLocks noChangeShapeType="1"/>
            </p:cNvSpPr>
            <p:nvPr/>
          </p:nvSpPr>
          <p:spPr bwMode="auto">
            <a:xfrm flipH="1">
              <a:off x="1440" y="2256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60"/>
            <p:cNvSpPr>
              <a:spLocks noChangeArrowheads="1"/>
            </p:cNvSpPr>
            <p:nvPr/>
          </p:nvSpPr>
          <p:spPr bwMode="auto">
            <a:xfrm>
              <a:off x="144" y="2159"/>
              <a:ext cx="97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en-US" dirty="0" err="1">
                  <a:solidFill>
                    <a:schemeClr val="tx2"/>
                  </a:solidFill>
                  <a:latin typeface="Calibri" pitchFamily="34" charset="0"/>
                </a:rPr>
                <a:t>TAdd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(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u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 , 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v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)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235302" y="4953000"/>
            <a:ext cx="551010" cy="36353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8970" y="5619690"/>
            <a:ext cx="551010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8325" y="457200"/>
            <a:ext cx="590867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Multiplication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307388" cy="5224463"/>
          </a:xfrm>
        </p:spPr>
        <p:txBody>
          <a:bodyPr lIns="90487" tIns="44450" rIns="90487" bIns="44450"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Computing Exact Product of </a:t>
            </a:r>
            <a:r>
              <a:rPr lang="en-US" b="0" i="1" dirty="0" smtClean="0"/>
              <a:t>w</a:t>
            </a:r>
            <a:r>
              <a:rPr lang="en-US" dirty="0" smtClean="0"/>
              <a:t>-bit numbers </a:t>
            </a:r>
            <a:r>
              <a:rPr lang="en-US" b="0" i="1" dirty="0" smtClean="0"/>
              <a:t>x</a:t>
            </a:r>
            <a:r>
              <a:rPr lang="en-US" dirty="0" smtClean="0"/>
              <a:t>, </a:t>
            </a:r>
            <a:r>
              <a:rPr lang="en-US" b="0" i="1" dirty="0" smtClean="0"/>
              <a:t>y</a:t>
            </a:r>
          </a:p>
          <a:p>
            <a:pPr lvl="1" eaLnBrk="1" hangingPunct="1">
              <a:defRPr/>
            </a:pPr>
            <a:r>
              <a:rPr lang="en-US" dirty="0" smtClean="0"/>
              <a:t>Either signed or unsigned</a:t>
            </a:r>
          </a:p>
          <a:p>
            <a:pPr eaLnBrk="1" hangingPunct="1">
              <a:defRPr/>
            </a:pPr>
            <a:r>
              <a:rPr lang="en-US" dirty="0" smtClean="0"/>
              <a:t>Ranges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Unsigned: </a:t>
            </a:r>
            <a:r>
              <a:rPr lang="en-US" b="0" dirty="0" smtClean="0"/>
              <a:t>0 ≤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1)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+1</a:t>
            </a:r>
            <a:r>
              <a:rPr lang="en-US" b="0" dirty="0" smtClean="0"/>
              <a:t> + 1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Two’s complement min: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 ≥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)*(2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–1)  =  –2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 </a:t>
            </a:r>
            <a:r>
              <a:rPr lang="en-US" b="0" dirty="0" smtClean="0"/>
              <a:t>+ 2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–1 bits</a:t>
            </a:r>
          </a:p>
          <a:p>
            <a:pPr lvl="1" eaLnBrk="1" hangingPunct="1">
              <a:defRPr/>
            </a:pPr>
            <a:r>
              <a:rPr lang="en-US" dirty="0" smtClean="0"/>
              <a:t>Two’s complement max:</a:t>
            </a:r>
            <a:r>
              <a:rPr lang="en-US" b="0" dirty="0" smtClean="0"/>
              <a:t>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 bits, but only for (</a:t>
            </a:r>
            <a:r>
              <a:rPr lang="en-US" i="1" dirty="0" err="1" smtClean="0"/>
              <a:t>TMin</a:t>
            </a:r>
            <a:r>
              <a:rPr lang="en-US" i="1" baseline="-25000" dirty="0" err="1" smtClean="0"/>
              <a:t>w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</a:p>
          <a:p>
            <a:pPr eaLnBrk="1" hangingPunct="1">
              <a:defRPr/>
            </a:pPr>
            <a:r>
              <a:rPr lang="en-US" dirty="0" smtClean="0"/>
              <a:t>Maintaining Exact Results</a:t>
            </a:r>
          </a:p>
          <a:p>
            <a:pPr lvl="1" eaLnBrk="1" hangingPunct="1">
              <a:defRPr/>
            </a:pPr>
            <a:r>
              <a:rPr lang="en-US" dirty="0" smtClean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 smtClean="0"/>
              <a:t>Done in software by “arbitrary precision” arithmetic packages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457200"/>
            <a:ext cx="768667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60350" y="3689350"/>
            <a:ext cx="5588000" cy="2025650"/>
          </a:xfrm>
        </p:spPr>
        <p:txBody>
          <a:bodyPr lIns="90487" tIns="44450" rIns="90487" bIns="44450">
            <a:normAutofit/>
          </a:bodyPr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 smtClean="0"/>
              <a:t>UMult</a:t>
            </a:r>
            <a:r>
              <a:rPr lang="en-US" b="0" i="1" baseline="-25000" smtClean="0"/>
              <a:t>w</a:t>
            </a:r>
            <a:r>
              <a:rPr lang="en-US" b="0" smtClean="0"/>
              <a:t>(</a:t>
            </a:r>
            <a:r>
              <a:rPr lang="en-US" b="0" i="1" smtClean="0"/>
              <a:t>u</a:t>
            </a:r>
            <a:r>
              <a:rPr lang="en-US" b="0" smtClean="0"/>
              <a:t> , </a:t>
            </a:r>
            <a:r>
              <a:rPr lang="en-US" b="0" i="1" smtClean="0"/>
              <a:t>v</a:t>
            </a:r>
            <a:r>
              <a:rPr lang="en-US" b="0" smtClean="0"/>
              <a:t>)	=	</a:t>
            </a:r>
            <a:r>
              <a:rPr lang="en-US" b="0" i="1" smtClean="0"/>
              <a:t>u</a:t>
            </a:r>
            <a:r>
              <a:rPr lang="en-US" b="0" smtClean="0"/>
              <a:t>   · </a:t>
            </a:r>
            <a:r>
              <a:rPr lang="en-US" b="0" i="1" smtClean="0"/>
              <a:t>v</a:t>
            </a:r>
            <a:r>
              <a:rPr lang="en-US" b="0" smtClean="0"/>
              <a:t>  mod 2</a:t>
            </a:r>
            <a:r>
              <a:rPr lang="en-US" b="0" i="1" baseline="30000" smtClean="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62600" y="14478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62600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1600" y="1905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857500" y="22860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1" name="Rectangle 45"/>
          <p:cNvSpPr>
            <a:spLocks noChangeArrowheads="1"/>
          </p:cNvSpPr>
          <p:nvPr/>
        </p:nvSpPr>
        <p:spPr bwMode="auto">
          <a:xfrm>
            <a:off x="4584700" y="2743200"/>
            <a:ext cx="14351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UMult</a:t>
            </a:r>
            <a:r>
              <a:rPr lang="en-US" b="0" i="1" baseline="-25000">
                <a:latin typeface="Times" pitchFamily="18" charset="0"/>
              </a:rPr>
              <a:t>w</a:t>
            </a:r>
            <a:r>
              <a:rPr lang="en-US" b="0">
                <a:latin typeface="Times" pitchFamily="18" charset="0"/>
              </a:rPr>
              <a:t>(</a:t>
            </a:r>
            <a:r>
              <a:rPr lang="en-US" b="0" i="1">
                <a:latin typeface="Times" pitchFamily="18" charset="0"/>
              </a:rPr>
              <a:t>u</a:t>
            </a:r>
            <a:r>
              <a:rPr lang="en-US" b="0">
                <a:latin typeface="Times" pitchFamily="18" charset="0"/>
              </a:rPr>
              <a:t> , </a:t>
            </a:r>
            <a:r>
              <a:rPr lang="en-US" b="0" i="1">
                <a:latin typeface="Times" pitchFamily="18" charset="0"/>
              </a:rPr>
              <a:t>v</a:t>
            </a:r>
            <a:r>
              <a:rPr lang="en-US" b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Code Security Example #2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23995"/>
            <a:ext cx="8307388" cy="1644650"/>
          </a:xfrm>
        </p:spPr>
        <p:txBody>
          <a:bodyPr/>
          <a:lstStyle/>
          <a:p>
            <a:r>
              <a:rPr lang="en-US" dirty="0" smtClean="0"/>
              <a:t>SUN XDR library</a:t>
            </a:r>
          </a:p>
          <a:p>
            <a:pPr lvl="1"/>
            <a:r>
              <a:rPr lang="en-US" dirty="0" smtClean="0"/>
              <a:t>Widely used library for transferring data between machines</a:t>
            </a:r>
          </a:p>
        </p:txBody>
      </p:sp>
      <p:sp>
        <p:nvSpPr>
          <p:cNvPr id="37892" name="Rectangle 10"/>
          <p:cNvSpPr>
            <a:spLocks noChangeArrowheads="1"/>
          </p:cNvSpPr>
          <p:nvPr/>
        </p:nvSpPr>
        <p:spPr bwMode="auto">
          <a:xfrm>
            <a:off x="381000" y="2590795"/>
            <a:ext cx="8452634" cy="33598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void* copy_elements(void *ele_src[], int ele_cnt, size_t ele_size);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466850" y="3196659"/>
            <a:ext cx="6762750" cy="1714500"/>
            <a:chOff x="1308" y="1224"/>
            <a:chExt cx="4260" cy="1080"/>
          </a:xfrm>
        </p:grpSpPr>
        <p:sp>
          <p:nvSpPr>
            <p:cNvPr id="37904" name="Rectangle 5"/>
            <p:cNvSpPr>
              <a:spLocks noChangeArrowheads="1"/>
            </p:cNvSpPr>
            <p:nvPr/>
          </p:nvSpPr>
          <p:spPr bwMode="auto">
            <a:xfrm>
              <a:off x="2400" y="1296"/>
              <a:ext cx="384" cy="528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5" name="Rectangle 6"/>
            <p:cNvSpPr>
              <a:spLocks noChangeArrowheads="1"/>
            </p:cNvSpPr>
            <p:nvPr/>
          </p:nvSpPr>
          <p:spPr bwMode="auto">
            <a:xfrm>
              <a:off x="3168" y="1488"/>
              <a:ext cx="384" cy="52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6" name="Rectangle 7"/>
            <p:cNvSpPr>
              <a:spLocks noChangeArrowheads="1"/>
            </p:cNvSpPr>
            <p:nvPr/>
          </p:nvSpPr>
          <p:spPr bwMode="auto">
            <a:xfrm>
              <a:off x="4032" y="1296"/>
              <a:ext cx="384" cy="528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7" name="Rectangle 8"/>
            <p:cNvSpPr>
              <a:spLocks noChangeArrowheads="1"/>
            </p:cNvSpPr>
            <p:nvPr/>
          </p:nvSpPr>
          <p:spPr bwMode="auto">
            <a:xfrm>
              <a:off x="5184" y="1728"/>
              <a:ext cx="384" cy="528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1392" y="1584"/>
              <a:ext cx="384" cy="720"/>
              <a:chOff x="288" y="2352"/>
              <a:chExt cx="384" cy="720"/>
            </a:xfrm>
          </p:grpSpPr>
          <p:sp>
            <p:nvSpPr>
              <p:cNvPr id="37925" name="Oval 11"/>
              <p:cNvSpPr>
                <a:spLocks noChangeArrowheads="1"/>
              </p:cNvSpPr>
              <p:nvPr/>
            </p:nvSpPr>
            <p:spPr bwMode="auto">
              <a:xfrm>
                <a:off x="432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288" y="2496"/>
                <a:ext cx="384" cy="192"/>
                <a:chOff x="288" y="2304"/>
                <a:chExt cx="384" cy="192"/>
              </a:xfrm>
            </p:grpSpPr>
            <p:sp>
              <p:nvSpPr>
                <p:cNvPr id="37922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3" name="Oval 15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88" y="2688"/>
                <a:ext cx="384" cy="192"/>
                <a:chOff x="288" y="2304"/>
                <a:chExt cx="384" cy="192"/>
              </a:xfrm>
            </p:grpSpPr>
            <p:sp>
              <p:nvSpPr>
                <p:cNvPr id="37920" name="Rectangle 17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1" name="Oval 18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288" y="2880"/>
                <a:ext cx="384" cy="192"/>
                <a:chOff x="288" y="2304"/>
                <a:chExt cx="384" cy="192"/>
              </a:xfrm>
            </p:grpSpPr>
            <p:sp>
              <p:nvSpPr>
                <p:cNvPr id="37918" name="Rectangle 20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19" name="Oval 21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37909" name="Text Box 23"/>
            <p:cNvSpPr txBox="1">
              <a:spLocks noChangeArrowheads="1"/>
            </p:cNvSpPr>
            <p:nvPr/>
          </p:nvSpPr>
          <p:spPr bwMode="auto">
            <a:xfrm>
              <a:off x="1308" y="1224"/>
              <a:ext cx="66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ele_src</a:t>
              </a:r>
            </a:p>
          </p:txBody>
        </p:sp>
        <p:sp>
          <p:nvSpPr>
            <p:cNvPr id="37910" name="Freeform 24"/>
            <p:cNvSpPr>
              <a:spLocks/>
            </p:cNvSpPr>
            <p:nvPr/>
          </p:nvSpPr>
          <p:spPr bwMode="auto">
            <a:xfrm>
              <a:off x="1584" y="1776"/>
              <a:ext cx="3600" cy="488"/>
            </a:xfrm>
            <a:custGeom>
              <a:avLst/>
              <a:gdLst>
                <a:gd name="T0" fmla="*/ 0 w 3600"/>
                <a:gd name="T1" fmla="*/ 432 h 488"/>
                <a:gd name="T2" fmla="*/ 2736 w 3600"/>
                <a:gd name="T3" fmla="*/ 432 h 488"/>
                <a:gd name="T4" fmla="*/ 3408 w 3600"/>
                <a:gd name="T5" fmla="*/ 96 h 488"/>
                <a:gd name="T6" fmla="*/ 3600 w 3600"/>
                <a:gd name="T7" fmla="*/ 0 h 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00"/>
                <a:gd name="T13" fmla="*/ 0 h 488"/>
                <a:gd name="T14" fmla="*/ 3600 w 3600"/>
                <a:gd name="T15" fmla="*/ 488 h 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00" h="488">
                  <a:moveTo>
                    <a:pt x="0" y="432"/>
                  </a:moveTo>
                  <a:cubicBezTo>
                    <a:pt x="1084" y="460"/>
                    <a:pt x="2168" y="488"/>
                    <a:pt x="2736" y="432"/>
                  </a:cubicBezTo>
                  <a:cubicBezTo>
                    <a:pt x="3304" y="376"/>
                    <a:pt x="3264" y="168"/>
                    <a:pt x="3408" y="96"/>
                  </a:cubicBezTo>
                  <a:cubicBezTo>
                    <a:pt x="3552" y="24"/>
                    <a:pt x="3576" y="12"/>
                    <a:pt x="360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1" name="Freeform 25"/>
            <p:cNvSpPr>
              <a:spLocks/>
            </p:cNvSpPr>
            <p:nvPr/>
          </p:nvSpPr>
          <p:spPr bwMode="auto">
            <a:xfrm>
              <a:off x="1584" y="1294"/>
              <a:ext cx="2448" cy="932"/>
            </a:xfrm>
            <a:custGeom>
              <a:avLst/>
              <a:gdLst>
                <a:gd name="T0" fmla="*/ 0 w 2448"/>
                <a:gd name="T1" fmla="*/ 722 h 932"/>
                <a:gd name="T2" fmla="*/ 930 w 2448"/>
                <a:gd name="T3" fmla="*/ 812 h 932"/>
                <a:gd name="T4" fmla="*/ 2064 w 2448"/>
                <a:gd name="T5" fmla="*/ 818 h 932"/>
                <a:gd name="T6" fmla="*/ 2148 w 2448"/>
                <a:gd name="T7" fmla="*/ 128 h 932"/>
                <a:gd name="T8" fmla="*/ 2448 w 2448"/>
                <a:gd name="T9" fmla="*/ 50 h 9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48"/>
                <a:gd name="T16" fmla="*/ 0 h 932"/>
                <a:gd name="T17" fmla="*/ 2448 w 2448"/>
                <a:gd name="T18" fmla="*/ 932 h 9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48" h="932">
                  <a:moveTo>
                    <a:pt x="0" y="722"/>
                  </a:moveTo>
                  <a:cubicBezTo>
                    <a:pt x="155" y="737"/>
                    <a:pt x="586" y="796"/>
                    <a:pt x="930" y="812"/>
                  </a:cubicBezTo>
                  <a:cubicBezTo>
                    <a:pt x="1274" y="828"/>
                    <a:pt x="1861" y="932"/>
                    <a:pt x="2064" y="818"/>
                  </a:cubicBezTo>
                  <a:cubicBezTo>
                    <a:pt x="2267" y="704"/>
                    <a:pt x="2084" y="256"/>
                    <a:pt x="2148" y="128"/>
                  </a:cubicBezTo>
                  <a:cubicBezTo>
                    <a:pt x="2212" y="0"/>
                    <a:pt x="2386" y="66"/>
                    <a:pt x="2448" y="5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2" name="Freeform 26"/>
            <p:cNvSpPr>
              <a:spLocks/>
            </p:cNvSpPr>
            <p:nvPr/>
          </p:nvSpPr>
          <p:spPr bwMode="auto">
            <a:xfrm>
              <a:off x="1584" y="1505"/>
              <a:ext cx="1584" cy="416"/>
            </a:xfrm>
            <a:custGeom>
              <a:avLst/>
              <a:gdLst>
                <a:gd name="T0" fmla="*/ 0 w 1584"/>
                <a:gd name="T1" fmla="*/ 319 h 416"/>
                <a:gd name="T2" fmla="*/ 960 w 1584"/>
                <a:gd name="T3" fmla="*/ 415 h 416"/>
                <a:gd name="T4" fmla="*/ 1296 w 1584"/>
                <a:gd name="T5" fmla="*/ 325 h 416"/>
                <a:gd name="T6" fmla="*/ 1422 w 1584"/>
                <a:gd name="T7" fmla="*/ 49 h 416"/>
                <a:gd name="T8" fmla="*/ 1584 w 1584"/>
                <a:gd name="T9" fmla="*/ 31 h 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4"/>
                <a:gd name="T16" fmla="*/ 0 h 416"/>
                <a:gd name="T17" fmla="*/ 1584 w 1584"/>
                <a:gd name="T18" fmla="*/ 416 h 4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4" h="416">
                  <a:moveTo>
                    <a:pt x="0" y="319"/>
                  </a:moveTo>
                  <a:cubicBezTo>
                    <a:pt x="364" y="367"/>
                    <a:pt x="744" y="414"/>
                    <a:pt x="960" y="415"/>
                  </a:cubicBezTo>
                  <a:cubicBezTo>
                    <a:pt x="1176" y="416"/>
                    <a:pt x="1219" y="386"/>
                    <a:pt x="1296" y="325"/>
                  </a:cubicBezTo>
                  <a:cubicBezTo>
                    <a:pt x="1373" y="264"/>
                    <a:pt x="1374" y="98"/>
                    <a:pt x="1422" y="49"/>
                  </a:cubicBezTo>
                  <a:cubicBezTo>
                    <a:pt x="1470" y="0"/>
                    <a:pt x="1550" y="35"/>
                    <a:pt x="1584" y="3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3" name="Freeform 27"/>
            <p:cNvSpPr>
              <a:spLocks/>
            </p:cNvSpPr>
            <p:nvPr/>
          </p:nvSpPr>
          <p:spPr bwMode="auto">
            <a:xfrm>
              <a:off x="1584" y="1384"/>
              <a:ext cx="816" cy="304"/>
            </a:xfrm>
            <a:custGeom>
              <a:avLst/>
              <a:gdLst>
                <a:gd name="T0" fmla="*/ 0 w 816"/>
                <a:gd name="T1" fmla="*/ 248 h 304"/>
                <a:gd name="T2" fmla="*/ 342 w 816"/>
                <a:gd name="T3" fmla="*/ 272 h 304"/>
                <a:gd name="T4" fmla="*/ 576 w 816"/>
                <a:gd name="T5" fmla="*/ 56 h 304"/>
                <a:gd name="T6" fmla="*/ 816 w 816"/>
                <a:gd name="T7" fmla="*/ 8 h 3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304"/>
                <a:gd name="T14" fmla="*/ 816 w 816"/>
                <a:gd name="T15" fmla="*/ 304 h 3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304">
                  <a:moveTo>
                    <a:pt x="0" y="248"/>
                  </a:moveTo>
                  <a:cubicBezTo>
                    <a:pt x="57" y="252"/>
                    <a:pt x="246" y="304"/>
                    <a:pt x="342" y="272"/>
                  </a:cubicBezTo>
                  <a:cubicBezTo>
                    <a:pt x="438" y="240"/>
                    <a:pt x="497" y="100"/>
                    <a:pt x="576" y="56"/>
                  </a:cubicBezTo>
                  <a:cubicBezTo>
                    <a:pt x="655" y="12"/>
                    <a:pt x="736" y="0"/>
                    <a:pt x="816" y="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1371600" y="5294312"/>
            <a:ext cx="2590800" cy="1335088"/>
            <a:chOff x="864" y="3191"/>
            <a:chExt cx="1632" cy="841"/>
          </a:xfrm>
        </p:grpSpPr>
        <p:sp>
          <p:nvSpPr>
            <p:cNvPr id="37902" name="Rectangle 34"/>
            <p:cNvSpPr>
              <a:spLocks noChangeArrowheads="1"/>
            </p:cNvSpPr>
            <p:nvPr/>
          </p:nvSpPr>
          <p:spPr bwMode="auto">
            <a:xfrm>
              <a:off x="960" y="3504"/>
              <a:ext cx="1536" cy="528"/>
            </a:xfrm>
            <a:prstGeom prst="rect">
              <a:avLst/>
            </a:prstGeom>
            <a:noFill/>
            <a:ln w="571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3" name="Text Box 42"/>
            <p:cNvSpPr txBox="1">
              <a:spLocks noChangeArrowheads="1"/>
            </p:cNvSpPr>
            <p:nvPr/>
          </p:nvSpPr>
          <p:spPr bwMode="auto">
            <a:xfrm>
              <a:off x="864" y="3191"/>
              <a:ext cx="1432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 sz="1600" dirty="0" err="1">
                  <a:latin typeface="Calibri" pitchFamily="34" charset="0"/>
                </a:rPr>
                <a:t>malloc</a:t>
              </a:r>
              <a:r>
                <a:rPr lang="en-US" sz="1600" dirty="0">
                  <a:latin typeface="Calibri" pitchFamily="34" charset="0"/>
                </a:rPr>
                <a:t>(</a:t>
              </a:r>
              <a:r>
                <a:rPr lang="en-US" sz="1600" dirty="0" err="1">
                  <a:latin typeface="Calibri" pitchFamily="34" charset="0"/>
                </a:rPr>
                <a:t>ele_cnt</a:t>
              </a:r>
              <a:r>
                <a:rPr lang="en-US" sz="1600" dirty="0">
                  <a:latin typeface="Calibri" pitchFamily="34" charset="0"/>
                </a:rPr>
                <a:t> * </a:t>
              </a:r>
              <a:r>
                <a:rPr lang="en-US" sz="1600" dirty="0" err="1">
                  <a:latin typeface="Calibri" pitchFamily="34" charset="0"/>
                </a:rPr>
                <a:t>ele_size</a:t>
              </a:r>
              <a:r>
                <a:rPr lang="en-US" sz="1600" dirty="0">
                  <a:latin typeface="Calibri" pitchFamily="34" charset="0"/>
                </a:rPr>
                <a:t>)</a:t>
              </a: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1524000" y="5791195"/>
            <a:ext cx="2438400" cy="838200"/>
            <a:chOff x="2976" y="3504"/>
            <a:chExt cx="1536" cy="528"/>
          </a:xfrm>
        </p:grpSpPr>
        <p:grpSp>
          <p:nvGrpSpPr>
            <p:cNvPr id="10" name="Group 35"/>
            <p:cNvGrpSpPr>
              <a:grpSpLocks/>
            </p:cNvGrpSpPr>
            <p:nvPr/>
          </p:nvGrpSpPr>
          <p:grpSpPr bwMode="auto">
            <a:xfrm>
              <a:off x="2976" y="3504"/>
              <a:ext cx="1536" cy="528"/>
              <a:chOff x="960" y="3504"/>
              <a:chExt cx="1536" cy="528"/>
            </a:xfrm>
          </p:grpSpPr>
          <p:sp>
            <p:nvSpPr>
              <p:cNvPr id="37898" name="Rectangle 36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384" cy="52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899" name="Rectangle 37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384" cy="528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0" name="Rectangle 38"/>
              <p:cNvSpPr>
                <a:spLocks noChangeArrowheads="1"/>
              </p:cNvSpPr>
              <p:nvPr/>
            </p:nvSpPr>
            <p:spPr bwMode="auto">
              <a:xfrm>
                <a:off x="1728" y="3504"/>
                <a:ext cx="384" cy="52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1" name="Rectangle 39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384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7897" name="Rectangle 40"/>
            <p:cNvSpPr>
              <a:spLocks noChangeArrowheads="1"/>
            </p:cNvSpPr>
            <p:nvPr/>
          </p:nvSpPr>
          <p:spPr bwMode="auto">
            <a:xfrm>
              <a:off x="2976" y="3504"/>
              <a:ext cx="1536" cy="52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1600200" y="3688784"/>
            <a:ext cx="609600" cy="3048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XDR Code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381000" y="1781175"/>
            <a:ext cx="8531225" cy="4772025"/>
          </a:xfrm>
          <a:prstGeom prst="rect">
            <a:avLst/>
          </a:prstGeom>
          <a:solidFill>
            <a:srgbClr val="F7F5CD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copy_elements(void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/*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Allocate buffer for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objects, each of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bytes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and copy from locations designated by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*result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malloc(ele_cnt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(result == NULL)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failed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*next =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/* Copy object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to destination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memcpy(next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ele_src[i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Move pointer to next memory region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next +=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return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4478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/>
              <a:t>Operate on Bit Vectors</a:t>
            </a:r>
          </a:p>
          <a:p>
            <a:pPr marL="552450" lvl="1" eaLnBrk="1" hangingPunct="1"/>
            <a:r>
              <a:rPr lang="en-US" dirty="0"/>
              <a:t>Operations applied bitwise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All 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7874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6162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4450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7400" y="3035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XDR Vulnerability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2089150"/>
            <a:ext cx="8307387" cy="4540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if: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ele_cnt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	= 2</a:t>
            </a:r>
            <a:r>
              <a:rPr lang="en-US" baseline="30000" dirty="0" smtClean="0"/>
              <a:t>20</a:t>
            </a:r>
            <a:r>
              <a:rPr lang="en-US" dirty="0" smtClean="0"/>
              <a:t> + 1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ele_size</a:t>
            </a:r>
            <a:r>
              <a:rPr lang="en-US" dirty="0" smtClean="0"/>
              <a:t> 	= 4096 		= 2</a:t>
            </a:r>
            <a:r>
              <a:rPr lang="en-US" baseline="30000" dirty="0" smtClean="0"/>
              <a:t>12</a:t>
            </a:r>
          </a:p>
          <a:p>
            <a:pPr lvl="1" eaLnBrk="1" hangingPunct="1">
              <a:defRPr/>
            </a:pPr>
            <a:r>
              <a:rPr lang="en-US" dirty="0" smtClean="0"/>
              <a:t>Allocation	= ??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How can I make this function secure?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81000" y="1595735"/>
            <a:ext cx="337150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r>
              <a:rPr lang="en-US" sz="2400" dirty="0" err="1">
                <a:latin typeface="Calibri" pitchFamily="34" charset="0"/>
              </a:rPr>
              <a:t>malloc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ele_cnt</a:t>
            </a:r>
            <a:r>
              <a:rPr lang="en-US" sz="2400" dirty="0">
                <a:latin typeface="Calibri" pitchFamily="34" charset="0"/>
              </a:rPr>
              <a:t> * </a:t>
            </a:r>
            <a:r>
              <a:rPr lang="en-US" sz="2400" dirty="0" err="1">
                <a:latin typeface="Calibri" pitchFamily="34" charset="0"/>
              </a:rPr>
              <a:t>ele_size</a:t>
            </a:r>
            <a:r>
              <a:rPr lang="en-US" sz="2400" dirty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6550" y="4224337"/>
            <a:ext cx="5149850" cy="1643063"/>
          </a:xfrm>
        </p:spPr>
        <p:txBody>
          <a:bodyPr lIns="90487" tIns="44450" rIns="90487" bIns="44450">
            <a:normAutofit fontScale="77500" lnSpcReduction="20000"/>
          </a:bodyPr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203829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249549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62600" y="196209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62600" y="241929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28002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1600" y="241929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95269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857500" y="280029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340989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32574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87649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219069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348609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7" name="Rectangle 45"/>
          <p:cNvSpPr>
            <a:spLocks noChangeArrowheads="1"/>
          </p:cNvSpPr>
          <p:nvPr/>
        </p:nvSpPr>
        <p:spPr bwMode="auto">
          <a:xfrm>
            <a:off x="4648200" y="3257490"/>
            <a:ext cx="14097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TMult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95269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6875" y="1733550"/>
            <a:ext cx="7896225" cy="49720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k</a:t>
            </a:r>
            <a:r>
              <a:rPr lang="en-US" b="1" dirty="0" smtClean="0"/>
              <a:t> </a:t>
            </a:r>
            <a:r>
              <a:rPr lang="en-US" dirty="0" smtClean="0"/>
              <a:t>gives </a:t>
            </a:r>
            <a:r>
              <a:rPr lang="en-US" b="1" dirty="0" smtClean="0">
                <a:latin typeface="Courier New" pitchFamily="49" charset="0"/>
              </a:rPr>
              <a:t>u *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3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5 - u &lt;&lt; 3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Most machines shift and add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9436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722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4008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0010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82296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8458200" y="2895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629400" y="2895600"/>
            <a:ext cx="1371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 • •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943600" y="3352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6858000" y="3352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86600" y="33528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315200" y="3352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8229600" y="3352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8458200" y="3352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172200" y="3352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334000" y="2819400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334000" y="3276600"/>
            <a:ext cx="3667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514600" y="3657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953000" y="3276600"/>
            <a:ext cx="3206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86200" y="3657600"/>
            <a:ext cx="652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2514600" y="41148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990600" y="3733800"/>
            <a:ext cx="25739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</a:t>
            </a:r>
            <a:r>
              <a:rPr lang="en-US" sz="2000" b="0" i="1" dirty="0" err="1">
                <a:latin typeface="Calibri" pitchFamily="34" charset="0"/>
              </a:rPr>
              <a:t>w</a:t>
            </a:r>
            <a:r>
              <a:rPr lang="en-US" sz="2000" b="0" dirty="0" err="1">
                <a:latin typeface="Calibri" pitchFamily="34" charset="0"/>
              </a:rPr>
              <a:t>+</a:t>
            </a:r>
            <a:r>
              <a:rPr lang="en-US" sz="2000" b="0" i="1" dirty="0" err="1">
                <a:latin typeface="Calibri" pitchFamily="34" charset="0"/>
              </a:rPr>
              <a:t>k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90600" y="3048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90600" y="4176712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k 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4383692" y="4176712"/>
            <a:ext cx="13821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>
                <a:latin typeface="Times" pitchFamily="18" charset="0"/>
              </a:rPr>
              <a:t>UMult</a:t>
            </a:r>
            <a:r>
              <a:rPr lang="en-US" sz="1600" b="0" i="1" baseline="-25000">
                <a:latin typeface="Times" pitchFamily="18" charset="0"/>
              </a:rPr>
              <a:t>w</a:t>
            </a:r>
            <a:r>
              <a:rPr lang="en-US" sz="1600" b="0">
                <a:latin typeface="Times" pitchFamily="18" charset="0"/>
              </a:rPr>
              <a:t>(</a:t>
            </a:r>
            <a:r>
              <a:rPr lang="en-US" sz="1600" b="0" i="1">
                <a:latin typeface="Times" pitchFamily="18" charset="0"/>
              </a:rPr>
              <a:t>u</a:t>
            </a:r>
            <a:r>
              <a:rPr lang="en-US" sz="1600" b="0">
                <a:latin typeface="Times" pitchFamily="18" charset="0"/>
              </a:rPr>
              <a:t> , 2</a:t>
            </a:r>
            <a:r>
              <a:rPr lang="en-US" sz="1600" b="0" i="1" baseline="30000">
                <a:latin typeface="Times" pitchFamily="18" charset="0"/>
              </a:rPr>
              <a:t>k</a:t>
            </a:r>
            <a:r>
              <a:rPr lang="en-US" sz="1600" b="0">
                <a:latin typeface="Times" pitchFamily="18" charset="0"/>
              </a:rPr>
              <a:t>)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543800" y="3352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7105650" y="2438400"/>
            <a:ext cx="2857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0" y="3810000"/>
            <a:ext cx="2743200" cy="228600"/>
            <a:chOff x="2976" y="816"/>
            <a:chExt cx="1728" cy="144"/>
          </a:xfrm>
        </p:grpSpPr>
        <p:sp>
          <p:nvSpPr>
            <p:cNvPr id="42028" name="Rectangle 31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29" name="Rectangle 32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0" name="Rectangle 33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1" name="Rectangle 34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2" name="Rectangle 35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3" name="Rectangle 36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2034" name="Rectangle 37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/>
                <a:t>• • •</a:t>
              </a:r>
            </a:p>
          </p:txBody>
        </p:sp>
      </p:grpSp>
      <p:sp>
        <p:nvSpPr>
          <p:cNvPr id="42015" name="Rectangle 38"/>
          <p:cNvSpPr>
            <a:spLocks noChangeArrowheads="1"/>
          </p:cNvSpPr>
          <p:nvPr/>
        </p:nvSpPr>
        <p:spPr bwMode="auto">
          <a:xfrm>
            <a:off x="7315200" y="3810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6" name="Rectangle 39"/>
          <p:cNvSpPr>
            <a:spLocks noChangeArrowheads="1"/>
          </p:cNvSpPr>
          <p:nvPr/>
        </p:nvSpPr>
        <p:spPr bwMode="auto">
          <a:xfrm>
            <a:off x="8229600" y="3810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7" name="Rectangle 40"/>
          <p:cNvSpPr>
            <a:spLocks noChangeArrowheads="1"/>
          </p:cNvSpPr>
          <p:nvPr/>
        </p:nvSpPr>
        <p:spPr bwMode="auto">
          <a:xfrm>
            <a:off x="8458200" y="3810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18" name="Rectangle 41"/>
          <p:cNvSpPr>
            <a:spLocks noChangeArrowheads="1"/>
          </p:cNvSpPr>
          <p:nvPr/>
        </p:nvSpPr>
        <p:spPr bwMode="auto">
          <a:xfrm>
            <a:off x="7543800" y="3810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19" name="Rectangle 42"/>
          <p:cNvSpPr>
            <a:spLocks noChangeArrowheads="1"/>
          </p:cNvSpPr>
          <p:nvPr/>
        </p:nvSpPr>
        <p:spPr bwMode="auto">
          <a:xfrm>
            <a:off x="4398197" y="4447758"/>
            <a:ext cx="1359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 dirty="0" err="1">
                <a:latin typeface="Times" pitchFamily="18" charset="0"/>
              </a:rPr>
              <a:t>TMult</a:t>
            </a:r>
            <a:r>
              <a:rPr lang="en-US" sz="1600" b="0" i="1" baseline="-25000" dirty="0" err="1">
                <a:latin typeface="Times" pitchFamily="18" charset="0"/>
              </a:rPr>
              <a:t>w</a:t>
            </a:r>
            <a:r>
              <a:rPr lang="en-US" sz="1600" b="0" dirty="0">
                <a:latin typeface="Times" pitchFamily="18" charset="0"/>
              </a:rPr>
              <a:t>(</a:t>
            </a:r>
            <a:r>
              <a:rPr lang="en-US" sz="1600" b="0" i="1" dirty="0">
                <a:latin typeface="Times" pitchFamily="18" charset="0"/>
              </a:rPr>
              <a:t>u</a:t>
            </a:r>
            <a:r>
              <a:rPr lang="en-US" sz="1600" b="0" dirty="0">
                <a:latin typeface="Times" pitchFamily="18" charset="0"/>
              </a:rPr>
              <a:t> , 2</a:t>
            </a:r>
            <a:r>
              <a:rPr lang="en-US" sz="1600" b="0" i="1" baseline="30000" dirty="0">
                <a:latin typeface="Times" pitchFamily="18" charset="0"/>
              </a:rPr>
              <a:t>k</a:t>
            </a:r>
            <a:r>
              <a:rPr lang="en-US" sz="1600" b="0" dirty="0">
                <a:latin typeface="Times" pitchFamily="18" charset="0"/>
              </a:rPr>
              <a:t>)</a:t>
            </a:r>
          </a:p>
        </p:txBody>
      </p:sp>
      <p:sp>
        <p:nvSpPr>
          <p:cNvPr id="42020" name="Rectangle 43"/>
          <p:cNvSpPr>
            <a:spLocks noChangeArrowheads="1"/>
          </p:cNvSpPr>
          <p:nvPr/>
        </p:nvSpPr>
        <p:spPr bwMode="auto">
          <a:xfrm>
            <a:off x="73152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21" name="Rectangle 44"/>
          <p:cNvSpPr>
            <a:spLocks noChangeArrowheads="1"/>
          </p:cNvSpPr>
          <p:nvPr/>
        </p:nvSpPr>
        <p:spPr bwMode="auto">
          <a:xfrm>
            <a:off x="82296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2022" name="Rectangle 45"/>
          <p:cNvSpPr>
            <a:spLocks noChangeArrowheads="1"/>
          </p:cNvSpPr>
          <p:nvPr/>
        </p:nvSpPr>
        <p:spPr bwMode="auto">
          <a:xfrm>
            <a:off x="84582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42023" name="Rectangle 46"/>
          <p:cNvSpPr>
            <a:spLocks noChangeArrowheads="1"/>
          </p:cNvSpPr>
          <p:nvPr/>
        </p:nvSpPr>
        <p:spPr bwMode="auto">
          <a:xfrm>
            <a:off x="75438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2024" name="Rectangle 47"/>
          <p:cNvSpPr>
            <a:spLocks noChangeArrowheads="1"/>
          </p:cNvSpPr>
          <p:nvPr/>
        </p:nvSpPr>
        <p:spPr bwMode="auto">
          <a:xfrm>
            <a:off x="6629400" y="4267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5" name="Rectangle 48"/>
          <p:cNvSpPr>
            <a:spLocks noChangeArrowheads="1"/>
          </p:cNvSpPr>
          <p:nvPr/>
        </p:nvSpPr>
        <p:spPr bwMode="auto">
          <a:xfrm>
            <a:off x="6858000" y="4267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6" name="Rectangle 49"/>
          <p:cNvSpPr>
            <a:spLocks noChangeArrowheads="1"/>
          </p:cNvSpPr>
          <p:nvPr/>
        </p:nvSpPr>
        <p:spPr bwMode="auto">
          <a:xfrm>
            <a:off x="7086600" y="4267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2027" name="Rectangle 50"/>
          <p:cNvSpPr>
            <a:spLocks noChangeArrowheads="1"/>
          </p:cNvSpPr>
          <p:nvPr/>
        </p:nvSpPr>
        <p:spPr bwMode="auto">
          <a:xfrm>
            <a:off x="5943600" y="42672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•••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6" grpId="0"/>
      <p:bldP spid="42007" grpId="0" animBg="1"/>
      <p:bldP spid="42007" grpId="1" animBg="1"/>
      <p:bldP spid="42008" grpId="0"/>
      <p:bldP spid="42010" grpId="0"/>
      <p:bldP spid="42011" grpId="0"/>
      <p:bldP spid="42015" grpId="0" animBg="1"/>
      <p:bldP spid="42016" grpId="0" animBg="1"/>
      <p:bldP spid="42017" grpId="0" animBg="1"/>
      <p:bldP spid="42018" grpId="0" animBg="1"/>
      <p:bldP spid="42019" grpId="0"/>
      <p:bldP spid="42020" grpId="0" animBg="1"/>
      <p:bldP spid="42021" grpId="0" animBg="1"/>
      <p:bldP spid="42022" grpId="0" animBg="1"/>
      <p:bldP spid="42023" grpId="0" animBg="1"/>
      <p:bldP spid="42024" grpId="0" animBg="1"/>
      <p:bldP spid="42025" grpId="0" animBg="1"/>
      <p:bldP spid="42026" grpId="0" animBg="1"/>
      <p:bldP spid="4202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4070350"/>
            <a:ext cx="4495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leal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(%eax,%eax,2),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sall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$2,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title"/>
          </p:nvPr>
        </p:nvSpPr>
        <p:spPr>
          <a:xfrm>
            <a:off x="296862" y="457200"/>
            <a:ext cx="71707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Compiled Multiplication Code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90513" y="5594350"/>
            <a:ext cx="8307387" cy="1187450"/>
          </a:xfrm>
        </p:spPr>
        <p:txBody>
          <a:bodyPr/>
          <a:lstStyle/>
          <a:p>
            <a:r>
              <a:rPr lang="en-US" dirty="0" smtClean="0"/>
              <a:t>C compiler automatically generates shift/add code when multiplying by constant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81000" y="1936750"/>
            <a:ext cx="2438400" cy="12003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mul12(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return x*12;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486400" y="4070350"/>
            <a:ext cx="25146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t &lt;-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x+x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*2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t &lt;&lt; 2;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814388" y="1516063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42938" y="3590925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897563" y="3590925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Unsigned Power-of-2 Divide with Shift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220788"/>
            <a:ext cx="8307387" cy="12684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u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62000" y="49149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2" name="Document" r:id="rId4" imgW="7988300" imgH="1651000" progId="Word.Document.8">
                  <p:embed/>
                </p:oleObj>
              </mc:Choice>
              <mc:Fallback>
                <p:oleObj name="Document" r:id="rId4" imgW="7988300" imgH="1651000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149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52800" y="3124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971800" y="3124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048000" y="3581400"/>
            <a:ext cx="6588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33400" y="3581400"/>
            <a:ext cx="131959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Division: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33400" y="2895600"/>
            <a:ext cx="14784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Operands: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029200" y="2362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13367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68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69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3370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3338" name="Rectangle 30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39" name="Rectangle 31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40" name="Rectangle 32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41" name="Rectangle 33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45" name="Rectangle 37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13363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4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5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13366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/>
                <a:t>•••</a:t>
              </a:r>
            </a:p>
          </p:txBody>
        </p:sp>
      </p:grpSp>
      <p:sp>
        <p:nvSpPr>
          <p:cNvPr id="13347" name="Line 43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44"/>
          <p:cNvSpPr>
            <a:spLocks noChangeArrowheads="1"/>
          </p:cNvSpPr>
          <p:nvPr/>
        </p:nvSpPr>
        <p:spPr bwMode="auto">
          <a:xfrm>
            <a:off x="2642741" y="4133850"/>
            <a:ext cx="11624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</a:t>
            </a:r>
            <a:r>
              <a:rPr lang="en-US" sz="1600" b="0" i="1" dirty="0">
                <a:latin typeface="Times" pitchFamily="18" charset="0"/>
              </a:rPr>
              <a:t> </a:t>
            </a:r>
            <a:r>
              <a:rPr lang="en-US" b="0" i="1" dirty="0">
                <a:latin typeface="Times" pitchFamily="18" charset="0"/>
              </a:rPr>
              <a:t>u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 </a:t>
            </a: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</a:t>
            </a:r>
          </a:p>
        </p:txBody>
      </p:sp>
      <p:sp>
        <p:nvSpPr>
          <p:cNvPr id="13349" name="Rectangle 4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0" name="Rectangle 46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1" name="Rectangle 47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13352" name="Rectangle 48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53" name="Text Box 49"/>
          <p:cNvSpPr txBox="1">
            <a:spLocks noChangeArrowheads="1"/>
          </p:cNvSpPr>
          <p:nvPr/>
        </p:nvSpPr>
        <p:spPr bwMode="auto">
          <a:xfrm>
            <a:off x="533400" y="4114800"/>
            <a:ext cx="103688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Result:</a:t>
            </a:r>
          </a:p>
        </p:txBody>
      </p:sp>
      <p:sp>
        <p:nvSpPr>
          <p:cNvPr id="13354" name="Text Box 50"/>
          <p:cNvSpPr txBox="1">
            <a:spLocks noChangeArrowheads="1"/>
          </p:cNvSpPr>
          <p:nvPr/>
        </p:nvSpPr>
        <p:spPr bwMode="auto">
          <a:xfrm>
            <a:off x="6629400" y="35814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13355" name="Text Box 51"/>
          <p:cNvSpPr txBox="1">
            <a:spLocks noChangeArrowheads="1"/>
          </p:cNvSpPr>
          <p:nvPr/>
        </p:nvSpPr>
        <p:spPr bwMode="auto">
          <a:xfrm>
            <a:off x="6934200" y="26670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3356" name="Line 52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Rectangle 53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58" name="Rectangle 54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3359" name="Rectangle 55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60" name="Rectangle 56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  <p:sp>
        <p:nvSpPr>
          <p:cNvPr id="13361" name="Rectangle 57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13362" name="Rectangle 58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 smtClean="0"/>
              <a:t>0</a:t>
            </a:r>
            <a:endParaRPr lang="en-US" sz="20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1" grpId="0"/>
      <p:bldP spid="13332" grpId="0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 animBg="1"/>
      <p:bldP spid="13345" grpId="0" animBg="1"/>
      <p:bldP spid="13347" grpId="0" animBg="1"/>
      <p:bldP spid="13348" grpId="0"/>
      <p:bldP spid="13349" grpId="0" animBg="1"/>
      <p:bldP spid="13350" grpId="0" animBg="1"/>
      <p:bldP spid="13351" grpId="0" animBg="1"/>
      <p:bldP spid="13352" grpId="0" animBg="1"/>
      <p:bldP spid="13353" grpId="0"/>
      <p:bldP spid="13354" grpId="0"/>
      <p:bldP spid="13355" grpId="0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533400" y="4234418"/>
            <a:ext cx="4495800" cy="36933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shrl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69912"/>
            <a:ext cx="79248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Compiled Unsigned Division Code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90513" y="5289550"/>
            <a:ext cx="8307387" cy="118745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Uses logical shift for unsigned</a:t>
            </a:r>
          </a:p>
          <a:p>
            <a:pPr eaLnBrk="1" hangingPunct="1">
              <a:defRPr/>
            </a:pPr>
            <a:r>
              <a:rPr lang="en-US" dirty="0" smtClean="0"/>
              <a:t>For Java Users </a:t>
            </a:r>
          </a:p>
          <a:p>
            <a:pPr lvl="1" eaLnBrk="1" hangingPunct="1">
              <a:defRPr/>
            </a:pPr>
            <a:r>
              <a:rPr lang="en-US" dirty="0" smtClean="0"/>
              <a:t>Logical shift written as </a:t>
            </a:r>
            <a:r>
              <a:rPr lang="en-US" dirty="0" smtClean="0">
                <a:latin typeface="Courier New" pitchFamily="49" charset="0"/>
              </a:rPr>
              <a:t>&gt;&gt;&gt;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533400" y="2100818"/>
            <a:ext cx="3886200" cy="1200329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unsigned udiv8(unsigned x)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486400" y="4222750"/>
            <a:ext cx="3352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Logical shift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457200" y="1680131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57200" y="3834308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410200" y="384175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566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Signed Power-of-2 Divide with Shift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220788"/>
            <a:ext cx="8307387" cy="126841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x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arithmetic shift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Rounds wrong direction when </a:t>
            </a:r>
            <a:r>
              <a:rPr lang="en-US" b="1" dirty="0" smtClean="0">
                <a:latin typeface="Courier New" pitchFamily="49" charset="0"/>
              </a:rPr>
              <a:t>u &lt; 0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962400" y="29622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41910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51054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3962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0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48768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5105400" y="3419475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5334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6248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6477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41910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/>
              <a:t>•••</a:t>
            </a:r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3352800" y="28860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3352800" y="3343275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>
            <a:off x="2209800" y="37242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2971800" y="3343275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4356" name="Rectangle 19"/>
          <p:cNvSpPr>
            <a:spLocks noChangeArrowheads="1"/>
          </p:cNvSpPr>
          <p:nvPr/>
        </p:nvSpPr>
        <p:spPr bwMode="auto">
          <a:xfrm>
            <a:off x="3060700" y="3800475"/>
            <a:ext cx="6461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7" name="Text Box 20"/>
          <p:cNvSpPr txBox="1">
            <a:spLocks noChangeArrowheads="1"/>
          </p:cNvSpPr>
          <p:nvPr/>
        </p:nvSpPr>
        <p:spPr bwMode="auto">
          <a:xfrm>
            <a:off x="533400" y="3800475"/>
            <a:ext cx="113188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Division: </a:t>
            </a:r>
          </a:p>
        </p:txBody>
      </p:sp>
      <p:sp>
        <p:nvSpPr>
          <p:cNvPr id="14358" name="Text Box 21"/>
          <p:cNvSpPr txBox="1">
            <a:spLocks noChangeArrowheads="1"/>
          </p:cNvSpPr>
          <p:nvPr/>
        </p:nvSpPr>
        <p:spPr bwMode="auto">
          <a:xfrm>
            <a:off x="533400" y="3114675"/>
            <a:ext cx="126523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</a:t>
            </a:r>
          </a:p>
        </p:txBody>
      </p:sp>
      <p:sp>
        <p:nvSpPr>
          <p:cNvPr id="14359" name="Rectangle 22"/>
          <p:cNvSpPr>
            <a:spLocks noChangeArrowheads="1"/>
          </p:cNvSpPr>
          <p:nvPr/>
        </p:nvSpPr>
        <p:spPr bwMode="auto">
          <a:xfrm>
            <a:off x="55626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0" name="Rectangle 23"/>
          <p:cNvSpPr>
            <a:spLocks noChangeArrowheads="1"/>
          </p:cNvSpPr>
          <p:nvPr/>
        </p:nvSpPr>
        <p:spPr bwMode="auto">
          <a:xfrm>
            <a:off x="5029200" y="25812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4361" name="Rectangle 24"/>
          <p:cNvSpPr>
            <a:spLocks noChangeArrowheads="1"/>
          </p:cNvSpPr>
          <p:nvPr/>
        </p:nvSpPr>
        <p:spPr bwMode="auto">
          <a:xfrm>
            <a:off x="4419600" y="29622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334000" y="2962275"/>
            <a:ext cx="1371600" cy="228600"/>
            <a:chOff x="3744" y="1488"/>
            <a:chExt cx="864" cy="144"/>
          </a:xfrm>
        </p:grpSpPr>
        <p:sp>
          <p:nvSpPr>
            <p:cNvPr id="14392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3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4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5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63" name="Rectangle 30"/>
          <p:cNvSpPr>
            <a:spLocks noChangeArrowheads="1"/>
          </p:cNvSpPr>
          <p:nvPr/>
        </p:nvSpPr>
        <p:spPr bwMode="auto">
          <a:xfrm>
            <a:off x="53340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4" name="Rectangle 31"/>
          <p:cNvSpPr>
            <a:spLocks noChangeArrowheads="1"/>
          </p:cNvSpPr>
          <p:nvPr/>
        </p:nvSpPr>
        <p:spPr bwMode="auto">
          <a:xfrm>
            <a:off x="55626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5" name="Rectangle 32"/>
          <p:cNvSpPr>
            <a:spLocks noChangeArrowheads="1"/>
          </p:cNvSpPr>
          <p:nvPr/>
        </p:nvSpPr>
        <p:spPr bwMode="auto">
          <a:xfrm>
            <a:off x="64770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6" name="Rectangle 33"/>
          <p:cNvSpPr>
            <a:spLocks noChangeArrowheads="1"/>
          </p:cNvSpPr>
          <p:nvPr/>
        </p:nvSpPr>
        <p:spPr bwMode="auto">
          <a:xfrm>
            <a:off x="5791200" y="38766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7" name="Rectangle 34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68" name="Rectangle 35"/>
          <p:cNvSpPr>
            <a:spLocks noChangeArrowheads="1"/>
          </p:cNvSpPr>
          <p:nvPr/>
        </p:nvSpPr>
        <p:spPr bwMode="auto">
          <a:xfrm>
            <a:off x="48768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9" name="Rectangle 36"/>
          <p:cNvSpPr>
            <a:spLocks noChangeArrowheads="1"/>
          </p:cNvSpPr>
          <p:nvPr/>
        </p:nvSpPr>
        <p:spPr bwMode="auto">
          <a:xfrm>
            <a:off x="5105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0" name="Rectangle 37"/>
          <p:cNvSpPr>
            <a:spLocks noChangeArrowheads="1"/>
          </p:cNvSpPr>
          <p:nvPr/>
        </p:nvSpPr>
        <p:spPr bwMode="auto">
          <a:xfrm>
            <a:off x="4191000" y="38766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781800" y="3876675"/>
            <a:ext cx="1371600" cy="228600"/>
            <a:chOff x="4416" y="2256"/>
            <a:chExt cx="864" cy="144"/>
          </a:xfrm>
        </p:grpSpPr>
        <p:sp>
          <p:nvSpPr>
            <p:cNvPr id="14388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89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0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1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72" name="Line 43"/>
          <p:cNvSpPr>
            <a:spLocks noChangeShapeType="1"/>
          </p:cNvSpPr>
          <p:nvPr/>
        </p:nvSpPr>
        <p:spPr bwMode="auto">
          <a:xfrm>
            <a:off x="2209800" y="42576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Rectangle 44"/>
          <p:cNvSpPr>
            <a:spLocks noChangeArrowheads="1"/>
          </p:cNvSpPr>
          <p:nvPr/>
        </p:nvSpPr>
        <p:spPr bwMode="auto">
          <a:xfrm>
            <a:off x="1603375" y="4267200"/>
            <a:ext cx="22828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 err="1">
                <a:latin typeface="Times" pitchFamily="18" charset="0"/>
              </a:rPr>
              <a:t>RoundDown</a:t>
            </a:r>
            <a:r>
              <a:rPr lang="en-US" sz="2000" b="0" dirty="0">
                <a:latin typeface="Times" pitchFamily="18" charset="0"/>
              </a:rPr>
              <a:t>(</a:t>
            </a:r>
            <a:r>
              <a:rPr lang="en-US" sz="2000" b="0" i="1" dirty="0">
                <a:latin typeface="Times" pitchFamily="18" charset="0"/>
              </a:rPr>
              <a:t>x</a:t>
            </a:r>
            <a:r>
              <a:rPr lang="en-US" b="0" i="1" dirty="0">
                <a:latin typeface="Times" pitchFamily="18" charset="0"/>
              </a:rPr>
              <a:t>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</a:t>
            </a:r>
            <a:r>
              <a:rPr lang="en-US" b="0" dirty="0">
                <a:latin typeface="Times" pitchFamily="18" charset="0"/>
                <a:sym typeface="Symbol" pitchFamily="18" charset="2"/>
              </a:rPr>
              <a:t>)</a:t>
            </a:r>
            <a:endParaRPr lang="en-US" b="0" dirty="0">
              <a:latin typeface="Times" pitchFamily="18" charset="0"/>
            </a:endParaRPr>
          </a:p>
        </p:txBody>
      </p:sp>
      <p:sp>
        <p:nvSpPr>
          <p:cNvPr id="14374" name="Rectangle 45"/>
          <p:cNvSpPr>
            <a:spLocks noChangeArrowheads="1"/>
          </p:cNvSpPr>
          <p:nvPr/>
        </p:nvSpPr>
        <p:spPr bwMode="auto">
          <a:xfrm>
            <a:off x="53340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5" name="Rectangle 46"/>
          <p:cNvSpPr>
            <a:spLocks noChangeArrowheads="1"/>
          </p:cNvSpPr>
          <p:nvPr/>
        </p:nvSpPr>
        <p:spPr bwMode="auto">
          <a:xfrm>
            <a:off x="55626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6" name="Rectangle 47"/>
          <p:cNvSpPr>
            <a:spLocks noChangeArrowheads="1"/>
          </p:cNvSpPr>
          <p:nvPr/>
        </p:nvSpPr>
        <p:spPr bwMode="auto">
          <a:xfrm>
            <a:off x="64770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7" name="Rectangle 48"/>
          <p:cNvSpPr>
            <a:spLocks noChangeArrowheads="1"/>
          </p:cNvSpPr>
          <p:nvPr/>
        </p:nvSpPr>
        <p:spPr bwMode="auto">
          <a:xfrm>
            <a:off x="5791200" y="44100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78" name="Text Box 49"/>
          <p:cNvSpPr txBox="1">
            <a:spLocks noChangeArrowheads="1"/>
          </p:cNvSpPr>
          <p:nvPr/>
        </p:nvSpPr>
        <p:spPr bwMode="auto">
          <a:xfrm>
            <a:off x="533400" y="4333875"/>
            <a:ext cx="89852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Result:</a:t>
            </a:r>
          </a:p>
        </p:txBody>
      </p:sp>
      <p:sp>
        <p:nvSpPr>
          <p:cNvPr id="14379" name="Text Box 50"/>
          <p:cNvSpPr txBox="1">
            <a:spLocks noChangeArrowheads="1"/>
          </p:cNvSpPr>
          <p:nvPr/>
        </p:nvSpPr>
        <p:spPr bwMode="auto">
          <a:xfrm>
            <a:off x="6629400" y="3800475"/>
            <a:ext cx="2619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.</a:t>
            </a:r>
          </a:p>
        </p:txBody>
      </p:sp>
      <p:sp>
        <p:nvSpPr>
          <p:cNvPr id="14380" name="Text Box 51"/>
          <p:cNvSpPr txBox="1">
            <a:spLocks noChangeArrowheads="1"/>
          </p:cNvSpPr>
          <p:nvPr/>
        </p:nvSpPr>
        <p:spPr bwMode="auto">
          <a:xfrm>
            <a:off x="6934200" y="2886075"/>
            <a:ext cx="169545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4381" name="Line 52"/>
          <p:cNvSpPr>
            <a:spLocks noChangeShapeType="1"/>
          </p:cNvSpPr>
          <p:nvPr/>
        </p:nvSpPr>
        <p:spPr bwMode="auto">
          <a:xfrm flipH="1">
            <a:off x="6781800" y="326707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Rectangle 53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3" name="Rectangle 54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84" name="Rectangle 55"/>
          <p:cNvSpPr>
            <a:spLocks noChangeArrowheads="1"/>
          </p:cNvSpPr>
          <p:nvPr/>
        </p:nvSpPr>
        <p:spPr bwMode="auto">
          <a:xfrm>
            <a:off x="48768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5" name="Rectangle 56"/>
          <p:cNvSpPr>
            <a:spLocks noChangeArrowheads="1"/>
          </p:cNvSpPr>
          <p:nvPr/>
        </p:nvSpPr>
        <p:spPr bwMode="auto">
          <a:xfrm>
            <a:off x="5105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6" name="Rectangle 57"/>
          <p:cNvSpPr>
            <a:spLocks noChangeArrowheads="1"/>
          </p:cNvSpPr>
          <p:nvPr/>
        </p:nvSpPr>
        <p:spPr bwMode="auto">
          <a:xfrm>
            <a:off x="4191000" y="44100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87" name="Rectangle 58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graphicFrame>
        <p:nvGraphicFramePr>
          <p:cNvPr id="14338" name="Object 59"/>
          <p:cNvGraphicFramePr>
            <a:graphicFrameLocks noChangeAspect="1"/>
          </p:cNvGraphicFramePr>
          <p:nvPr/>
        </p:nvGraphicFramePr>
        <p:xfrm>
          <a:off x="687388" y="4983162"/>
          <a:ext cx="7670800" cy="164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6" name="Document" r:id="rId4" imgW="7848600" imgH="1651000" progId="Word.Document.8">
                  <p:embed/>
                </p:oleObj>
              </mc:Choice>
              <mc:Fallback>
                <p:oleObj name="Document" r:id="rId4" imgW="7848600" imgH="1651000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983162"/>
                        <a:ext cx="7670800" cy="164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69" grpId="0" animBg="1"/>
      <p:bldP spid="14370" grpId="0" animBg="1"/>
      <p:bldP spid="14372" grpId="0" animBg="1"/>
      <p:bldP spid="14372" grpId="1" animBg="1"/>
      <p:bldP spid="14373" grpId="0"/>
      <p:bldP spid="14374" grpId="0" animBg="1"/>
      <p:bldP spid="14375" grpId="0" animBg="1"/>
      <p:bldP spid="14376" grpId="0" animBg="1"/>
      <p:bldP spid="14377" grpId="0" animBg="1"/>
      <p:bldP spid="14378" grpId="0"/>
      <p:bldP spid="14379" grpId="0"/>
      <p:bldP spid="14380" grpId="0"/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  <p:bldP spid="1438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2" y="533400"/>
            <a:ext cx="70818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Correct Power-of-2 Divide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220788"/>
            <a:ext cx="8307387" cy="54848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Negative Number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Want  </a:t>
            </a:r>
            <a:r>
              <a:rPr lang="en-US" b="1" dirty="0" smtClean="0">
                <a:sym typeface="Symbol" pitchFamily="18" charset="2"/>
              </a:rPr>
              <a:t>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   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Round Toward 0)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Compute as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(x+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</a:t>
            </a:r>
            <a:r>
              <a:rPr lang="en-US" b="1" dirty="0" smtClean="0">
                <a:latin typeface="Courier New" pitchFamily="49" charset="0"/>
              </a:rPr>
              <a:t>-1)/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In C: </a:t>
            </a:r>
            <a:r>
              <a:rPr lang="en-US" b="1" dirty="0" smtClean="0">
                <a:latin typeface="Courier New" pitchFamily="49" charset="0"/>
              </a:rPr>
              <a:t>(x + (1&lt;&lt;k)-1) &gt;&gt; k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Biases dividend toward 0</a:t>
            </a:r>
          </a:p>
          <a:p>
            <a:pPr lvl="2"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2971800" algn="l"/>
              </a:tabLst>
              <a:defRPr/>
            </a:pPr>
            <a:r>
              <a:rPr lang="en-US" dirty="0" smtClean="0">
                <a:effectLst/>
              </a:rPr>
              <a:t>Case 1: No rounding</a:t>
            </a:r>
            <a:endParaRPr lang="en-US" dirty="0" smtClean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" y="50292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62000" y="3813175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114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0292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257800" y="5105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486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400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6629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434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505200" y="3813175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505200" y="5029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2362200" y="5410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124200" y="5029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2895600" y="5486400"/>
            <a:ext cx="10429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57150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5222850" y="351895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>
                <a:latin typeface="Times" pitchFamily="18" charset="0"/>
              </a:rPr>
              <a:t>k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4114800" y="38893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43434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52578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572000" y="38893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5486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64008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6629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5715000" y="3889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54864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57150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66294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5943600" y="5562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50292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5257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4343400" y="55626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781800" y="54864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7086600" y="4572000"/>
            <a:ext cx="144642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 flipH="1">
            <a:off x="6934200" y="4953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096" name="Rectangle 40"/>
          <p:cNvSpPr>
            <a:spLocks noChangeArrowheads="1"/>
          </p:cNvSpPr>
          <p:nvPr/>
        </p:nvSpPr>
        <p:spPr bwMode="auto">
          <a:xfrm>
            <a:off x="4114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7" name="Rectangle 41"/>
          <p:cNvSpPr>
            <a:spLocks noChangeArrowheads="1"/>
          </p:cNvSpPr>
          <p:nvPr/>
        </p:nvSpPr>
        <p:spPr bwMode="auto">
          <a:xfrm>
            <a:off x="50292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8" name="Rectangle 42"/>
          <p:cNvSpPr>
            <a:spLocks noChangeArrowheads="1"/>
          </p:cNvSpPr>
          <p:nvPr/>
        </p:nvSpPr>
        <p:spPr bwMode="auto">
          <a:xfrm>
            <a:off x="5257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5486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6400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6629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43434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3" name="Rectangle 47"/>
          <p:cNvSpPr>
            <a:spLocks noChangeArrowheads="1"/>
          </p:cNvSpPr>
          <p:nvPr/>
        </p:nvSpPr>
        <p:spPr bwMode="auto">
          <a:xfrm>
            <a:off x="3100388" y="4194175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57150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5" name="Rectangle 49"/>
          <p:cNvSpPr>
            <a:spLocks noChangeArrowheads="1"/>
          </p:cNvSpPr>
          <p:nvPr/>
        </p:nvSpPr>
        <p:spPr bwMode="auto">
          <a:xfrm>
            <a:off x="7010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79248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7" name="Rectangle 51"/>
          <p:cNvSpPr>
            <a:spLocks noChangeArrowheads="1"/>
          </p:cNvSpPr>
          <p:nvPr/>
        </p:nvSpPr>
        <p:spPr bwMode="auto">
          <a:xfrm>
            <a:off x="8153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7239000" y="55626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09" name="Line 53"/>
          <p:cNvSpPr>
            <a:spLocks noChangeShapeType="1"/>
          </p:cNvSpPr>
          <p:nvPr/>
        </p:nvSpPr>
        <p:spPr bwMode="auto">
          <a:xfrm>
            <a:off x="25146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1" name="Rectangle 55"/>
          <p:cNvSpPr>
            <a:spLocks noChangeArrowheads="1"/>
          </p:cNvSpPr>
          <p:nvPr/>
        </p:nvSpPr>
        <p:spPr bwMode="auto">
          <a:xfrm>
            <a:off x="4343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112" name="Rectangle 56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5113" name="Rectangle 57"/>
          <p:cNvSpPr>
            <a:spLocks noChangeArrowheads="1"/>
          </p:cNvSpPr>
          <p:nvPr/>
        </p:nvSpPr>
        <p:spPr bwMode="auto">
          <a:xfrm>
            <a:off x="45720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5115" name="Rectangle 59"/>
          <p:cNvSpPr>
            <a:spLocks noChangeArrowheads="1"/>
          </p:cNvSpPr>
          <p:nvPr/>
        </p:nvSpPr>
        <p:spPr bwMode="auto">
          <a:xfrm>
            <a:off x="6400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6" name="Rectangle 6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5117" name="Rectangle 61"/>
          <p:cNvSpPr>
            <a:spLocks noChangeArrowheads="1"/>
          </p:cNvSpPr>
          <p:nvPr/>
        </p:nvSpPr>
        <p:spPr bwMode="auto">
          <a:xfrm>
            <a:off x="5715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1219200" y="6110288"/>
            <a:ext cx="305192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has no effect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2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/>
      <p:bldP spid="45070" grpId="0"/>
      <p:bldP spid="45071" grpId="0" animBg="1"/>
      <p:bldP spid="45072" grpId="0"/>
      <p:bldP spid="45073" grpId="0"/>
      <p:bldP spid="45074" grpId="0" animBg="1"/>
      <p:bldP spid="45075" grpId="0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0" grpId="0" animBg="1"/>
      <p:bldP spid="45091" grpId="0" animBg="1"/>
      <p:bldP spid="45092" grpId="0"/>
      <p:bldP spid="45093" grpId="0"/>
      <p:bldP spid="45094" grpId="0" animBg="1"/>
      <p:bldP spid="45095" grpId="0" animBg="1"/>
      <p:bldP spid="45096" grpId="0" animBg="1"/>
      <p:bldP spid="45097" grpId="0" animBg="1"/>
      <p:bldP spid="45098" grpId="0" animBg="1"/>
      <p:bldP spid="45099" grpId="0" animBg="1"/>
      <p:bldP spid="45100" grpId="0" animBg="1"/>
      <p:bldP spid="45101" grpId="0" animBg="1"/>
      <p:bldP spid="45102" grpId="0" animBg="1"/>
      <p:bldP spid="45103" grpId="0"/>
      <p:bldP spid="45104" grpId="0" animBg="1"/>
      <p:bldP spid="45105" grpId="0" animBg="1"/>
      <p:bldP spid="45106" grpId="0" animBg="1"/>
      <p:bldP spid="45107" grpId="0" animBg="1"/>
      <p:bldP spid="45108" grpId="0" animBg="1"/>
      <p:bldP spid="45109" grpId="0" animBg="1"/>
      <p:bldP spid="45110" grpId="0" animBg="1"/>
      <p:bldP spid="45111" grpId="0" animBg="1"/>
      <p:bldP spid="45112" grpId="0" animBg="1"/>
      <p:bldP spid="45113" grpId="0" animBg="1"/>
      <p:bldP spid="45114" grpId="0" animBg="1"/>
      <p:bldP spid="45115" grpId="0" animBg="1"/>
      <p:bldP spid="45116" grpId="0" animBg="1"/>
      <p:bldP spid="45117" grpId="0" animBg="1"/>
      <p:bldP spid="4511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8819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Correct Power-of-2 Divide (Cont.)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41910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4800" y="1597025"/>
            <a:ext cx="23721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Case 2: Rounding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114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0292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257800" y="42672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5486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00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6629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3434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505200" y="2209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05200" y="41910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3622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124200" y="4191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2828925" y="4572000"/>
            <a:ext cx="10302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57150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215465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114800" y="22860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43434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2578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4572000" y="2286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64008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6629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715000" y="2286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57150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59436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50292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4343400" y="47244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781800" y="4648200"/>
            <a:ext cx="24878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.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7086600" y="37338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 flipH="1">
            <a:off x="6934200" y="41148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4114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1" name="Rectangle 41"/>
          <p:cNvSpPr>
            <a:spLocks noChangeArrowheads="1"/>
          </p:cNvSpPr>
          <p:nvPr/>
        </p:nvSpPr>
        <p:spPr bwMode="auto">
          <a:xfrm>
            <a:off x="50292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2" name="Rectangle 42"/>
          <p:cNvSpPr>
            <a:spLocks noChangeArrowheads="1"/>
          </p:cNvSpPr>
          <p:nvPr/>
        </p:nvSpPr>
        <p:spPr bwMode="auto">
          <a:xfrm>
            <a:off x="5257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0</a:t>
            </a:r>
          </a:p>
        </p:txBody>
      </p:sp>
      <p:sp>
        <p:nvSpPr>
          <p:cNvPr id="46123" name="Rectangle 43"/>
          <p:cNvSpPr>
            <a:spLocks noChangeArrowheads="1"/>
          </p:cNvSpPr>
          <p:nvPr/>
        </p:nvSpPr>
        <p:spPr bwMode="auto">
          <a:xfrm>
            <a:off x="5486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6400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5" name="Rectangle 45"/>
          <p:cNvSpPr>
            <a:spLocks noChangeArrowheads="1"/>
          </p:cNvSpPr>
          <p:nvPr/>
        </p:nvSpPr>
        <p:spPr bwMode="auto">
          <a:xfrm>
            <a:off x="6629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1</a:t>
            </a:r>
          </a:p>
        </p:txBody>
      </p:sp>
      <p:sp>
        <p:nvSpPr>
          <p:cNvPr id="46126" name="Rectangle 46"/>
          <p:cNvSpPr>
            <a:spLocks noChangeArrowheads="1"/>
          </p:cNvSpPr>
          <p:nvPr/>
        </p:nvSpPr>
        <p:spPr bwMode="auto">
          <a:xfrm>
            <a:off x="43434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27" name="Rectangle 47"/>
          <p:cNvSpPr>
            <a:spLocks noChangeArrowheads="1"/>
          </p:cNvSpPr>
          <p:nvPr/>
        </p:nvSpPr>
        <p:spPr bwMode="auto">
          <a:xfrm>
            <a:off x="3100388" y="25908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6128" name="Rectangle 48"/>
          <p:cNvSpPr>
            <a:spLocks noChangeArrowheads="1"/>
          </p:cNvSpPr>
          <p:nvPr/>
        </p:nvSpPr>
        <p:spPr bwMode="auto">
          <a:xfrm>
            <a:off x="57150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2514600" y="296862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30" name="Rectangle 50"/>
          <p:cNvSpPr>
            <a:spLocks noChangeArrowheads="1"/>
          </p:cNvSpPr>
          <p:nvPr/>
        </p:nvSpPr>
        <p:spPr bwMode="auto">
          <a:xfrm>
            <a:off x="4114800" y="312102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/>
              <a:t>1</a:t>
            </a: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43434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46132" name="Rectangle 52"/>
          <p:cNvSpPr>
            <a:spLocks noChangeArrowheads="1"/>
          </p:cNvSpPr>
          <p:nvPr/>
        </p:nvSpPr>
        <p:spPr bwMode="auto">
          <a:xfrm>
            <a:off x="52578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3" name="Rectangle 53"/>
          <p:cNvSpPr>
            <a:spLocks noChangeArrowheads="1"/>
          </p:cNvSpPr>
          <p:nvPr/>
        </p:nvSpPr>
        <p:spPr bwMode="auto">
          <a:xfrm>
            <a:off x="4572000" y="312102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34" name="Rectangle 54"/>
          <p:cNvSpPr>
            <a:spLocks noChangeArrowheads="1"/>
          </p:cNvSpPr>
          <p:nvPr/>
        </p:nvSpPr>
        <p:spPr bwMode="auto">
          <a:xfrm>
            <a:off x="5486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64008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6" name="Rectangle 56"/>
          <p:cNvSpPr>
            <a:spLocks noChangeArrowheads="1"/>
          </p:cNvSpPr>
          <p:nvPr/>
        </p:nvSpPr>
        <p:spPr bwMode="auto">
          <a:xfrm>
            <a:off x="6629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37" name="Rectangle 57"/>
          <p:cNvSpPr>
            <a:spLocks noChangeArrowheads="1"/>
          </p:cNvSpPr>
          <p:nvPr/>
        </p:nvSpPr>
        <p:spPr bwMode="auto">
          <a:xfrm>
            <a:off x="5715000" y="3121025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38" name="Rectangle 58"/>
          <p:cNvSpPr>
            <a:spLocks noChangeArrowheads="1"/>
          </p:cNvSpPr>
          <p:nvPr/>
        </p:nvSpPr>
        <p:spPr bwMode="auto">
          <a:xfrm>
            <a:off x="685800" y="5939135"/>
            <a:ext cx="401892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adds 1 to final result</a:t>
            </a:r>
          </a:p>
        </p:txBody>
      </p:sp>
      <p:sp>
        <p:nvSpPr>
          <p:cNvPr id="46139" name="Rectangle 59"/>
          <p:cNvSpPr>
            <a:spLocks noChangeArrowheads="1"/>
          </p:cNvSpPr>
          <p:nvPr/>
        </p:nvSpPr>
        <p:spPr bwMode="auto">
          <a:xfrm>
            <a:off x="7010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0" name="Rectangle 60"/>
          <p:cNvSpPr>
            <a:spLocks noChangeArrowheads="1"/>
          </p:cNvSpPr>
          <p:nvPr/>
        </p:nvSpPr>
        <p:spPr bwMode="auto">
          <a:xfrm>
            <a:off x="7924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8153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/>
          </a:p>
        </p:txBody>
      </p:sp>
      <p:sp>
        <p:nvSpPr>
          <p:cNvPr id="46142" name="Rectangle 62"/>
          <p:cNvSpPr>
            <a:spLocks noChangeArrowheads="1"/>
          </p:cNvSpPr>
          <p:nvPr/>
        </p:nvSpPr>
        <p:spPr bwMode="auto">
          <a:xfrm>
            <a:off x="7239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/>
              <a:t>•••</a:t>
            </a:r>
          </a:p>
        </p:txBody>
      </p:sp>
      <p:sp>
        <p:nvSpPr>
          <p:cNvPr id="46143" name="AutoShape 63"/>
          <p:cNvSpPr>
            <a:spLocks/>
          </p:cNvSpPr>
          <p:nvPr/>
        </p:nvSpPr>
        <p:spPr bwMode="auto">
          <a:xfrm rot="-5400000">
            <a:off x="4800600" y="29718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4" name="Text Box 64"/>
          <p:cNvSpPr txBox="1">
            <a:spLocks noChangeArrowheads="1"/>
          </p:cNvSpPr>
          <p:nvPr/>
        </p:nvSpPr>
        <p:spPr bwMode="auto">
          <a:xfrm>
            <a:off x="3962400" y="37338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  <p:sp>
        <p:nvSpPr>
          <p:cNvPr id="46145" name="AutoShape 65"/>
          <p:cNvSpPr>
            <a:spLocks/>
          </p:cNvSpPr>
          <p:nvPr/>
        </p:nvSpPr>
        <p:spPr bwMode="auto">
          <a:xfrm rot="-5400000">
            <a:off x="6172200" y="46482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6" name="Text Box 66"/>
          <p:cNvSpPr txBox="1">
            <a:spLocks noChangeArrowheads="1"/>
          </p:cNvSpPr>
          <p:nvPr/>
        </p:nvSpPr>
        <p:spPr bwMode="auto">
          <a:xfrm>
            <a:off x="5334000" y="54102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6" grpId="0" animBg="1"/>
      <p:bldP spid="46087" grpId="0" animBg="1"/>
      <p:bldP spid="46088" grpId="0" animBg="1"/>
      <p:bldP spid="46089" grpId="0" animBg="1"/>
      <p:bldP spid="46090" grpId="0" animBg="1"/>
      <p:bldP spid="46091" grpId="0" animBg="1"/>
      <p:bldP spid="46092" grpId="0" animBg="1"/>
      <p:bldP spid="46094" grpId="0"/>
      <p:bldP spid="46095" grpId="0" animBg="1"/>
      <p:bldP spid="46096" grpId="0"/>
      <p:bldP spid="46097" grpId="0"/>
      <p:bldP spid="46098" grpId="0" animBg="1"/>
      <p:bldP spid="46108" grpId="0" animBg="1"/>
      <p:bldP spid="46109" grpId="0" animBg="1"/>
      <p:bldP spid="46110" grpId="0" animBg="1"/>
      <p:bldP spid="46111" grpId="0" animBg="1"/>
      <p:bldP spid="46112" grpId="0" animBg="1"/>
      <p:bldP spid="46113" grpId="0" animBg="1"/>
      <p:bldP spid="46114" grpId="0" animBg="1"/>
      <p:bldP spid="46115" grpId="0" animBg="1"/>
      <p:bldP spid="46116" grpId="0"/>
      <p:bldP spid="46117" grpId="0"/>
      <p:bldP spid="46118" grpId="0" animBg="1"/>
      <p:bldP spid="46119" grpId="0" animBg="1"/>
      <p:bldP spid="46138" grpId="0"/>
      <p:bldP spid="46139" grpId="0" animBg="1"/>
      <p:bldP spid="46140" grpId="0" animBg="1"/>
      <p:bldP spid="46141" grpId="0" animBg="1"/>
      <p:bldP spid="46142" grpId="0" animBg="1"/>
      <p:bldP spid="46143" grpId="0" animBg="1"/>
      <p:bldP spid="46144" grpId="0"/>
      <p:bldP spid="46145" grpId="0" animBg="1"/>
      <p:bldP spid="4614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3908425"/>
            <a:ext cx="4495800" cy="2308324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testl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L4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L3: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sarl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L4: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$7,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L3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9248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Compiled Signed Division Code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876800" y="5441950"/>
            <a:ext cx="4267200" cy="118745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Uses arithmetic shift for </a:t>
            </a:r>
            <a:r>
              <a:rPr lang="en-US" dirty="0" err="1" smtClean="0"/>
              <a:t>int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For Java Users </a:t>
            </a:r>
          </a:p>
          <a:p>
            <a:pPr lvl="1" eaLnBrk="1" hangingPunct="1">
              <a:defRPr/>
            </a:pPr>
            <a:r>
              <a:rPr lang="en-US" dirty="0" err="1" smtClean="0"/>
              <a:t>Arith</a:t>
            </a:r>
            <a:r>
              <a:rPr lang="en-US" dirty="0" smtClean="0"/>
              <a:t>. shift written as </a:t>
            </a:r>
            <a:r>
              <a:rPr lang="en-US" dirty="0" smtClean="0">
                <a:latin typeface="Courier New" pitchFamily="49" charset="0"/>
              </a:rPr>
              <a:t>&gt;&gt;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3886200" cy="1200329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 idiv8(int x)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486400" y="3908425"/>
            <a:ext cx="3352800" cy="120032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if x &lt; 0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x += 7;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Arithmetic shift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04800" y="1676400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04800" y="3505200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410200" y="348609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/>
            <a:r>
              <a:rPr lang="en-US" dirty="0"/>
              <a:t>Apply to any “integral” data type</a:t>
            </a: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int, short, char, unsigned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dirty="0"/>
              <a:t>View arguments as bit vectors</a:t>
            </a:r>
          </a:p>
          <a:p>
            <a:pPr marL="552450" lvl="1" eaLnBrk="1" hangingPunct="1"/>
            <a:r>
              <a:rPr lang="en-US" dirty="0"/>
              <a:t>Arguments applied bit-wise</a:t>
            </a:r>
          </a:p>
          <a:p>
            <a:pPr eaLnBrk="1" hangingPunct="1"/>
            <a:r>
              <a:rPr lang="en-US" dirty="0"/>
              <a:t>Examples (Char data </a:t>
            </a:r>
            <a:r>
              <a:rPr lang="en-US" dirty="0" smtClean="0"/>
              <a:t>type [1 byte])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gdb</a:t>
            </a:r>
            <a:r>
              <a:rPr lang="en-US" dirty="0" smtClean="0"/>
              <a:t>, </a:t>
            </a:r>
            <a:r>
              <a:rPr lang="en-US" sz="3000" b="1" dirty="0" smtClean="0">
                <a:latin typeface="Cordia New" pitchFamily="34" charset="-34"/>
                <a:cs typeface="Cordia New" pitchFamily="34" charset="-34"/>
              </a:rPr>
              <a:t>p/t 0xE prints 1110</a:t>
            </a:r>
            <a:endParaRPr lang="en-US" sz="3000" b="1" dirty="0">
              <a:latin typeface="Cordia New" pitchFamily="34" charset="-34"/>
              <a:cs typeface="Cordia New" pitchFamily="34" charset="-34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dirty="0" smtClean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10111110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11111111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 </a:t>
            </a:r>
            <a:r>
              <a:rPr lang="en-US" sz="1800" dirty="0" smtClean="0">
                <a:latin typeface="Times New Roman"/>
                <a:ea typeface="Zapf Dingbats" charset="2"/>
                <a:cs typeface="Times New Roman"/>
                <a:sym typeface="Monaco" charset="0"/>
              </a:rPr>
              <a:t>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01000001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01111101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Addition:</a:t>
            </a:r>
          </a:p>
          <a:p>
            <a:pPr lvl="1"/>
            <a:r>
              <a:rPr lang="en-US" dirty="0" smtClean="0"/>
              <a:t>Unsigned/signed: Normal addition followed by truncate,</a:t>
            </a:r>
            <a:br>
              <a:rPr lang="en-US" dirty="0" smtClean="0"/>
            </a:br>
            <a:r>
              <a:rPr lang="en-US" dirty="0" smtClean="0"/>
              <a:t>same operation on bit level</a:t>
            </a:r>
          </a:p>
          <a:p>
            <a:pPr lvl="1"/>
            <a:r>
              <a:rPr lang="en-US" dirty="0" smtClean="0"/>
              <a:t>Unsigned: addition mod 2</a:t>
            </a:r>
            <a:r>
              <a:rPr lang="en-US" baseline="30000" dirty="0" smtClean="0"/>
              <a:t>w</a:t>
            </a:r>
          </a:p>
          <a:p>
            <a:pPr lvl="2"/>
            <a:r>
              <a:rPr lang="en-US" dirty="0" smtClean="0"/>
              <a:t>Mathematical addition + possible subtraction of 2w</a:t>
            </a:r>
          </a:p>
          <a:p>
            <a:pPr lvl="1"/>
            <a:r>
              <a:rPr lang="en-US" dirty="0" smtClean="0"/>
              <a:t>Signed: modified addition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  <a:p>
            <a:pPr lvl="2"/>
            <a:r>
              <a:rPr lang="en-US" dirty="0" smtClean="0"/>
              <a:t>Mathematical addition + possible addition or subtraction of 2w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Multiplication:</a:t>
            </a:r>
          </a:p>
          <a:p>
            <a:pPr lvl="1"/>
            <a:r>
              <a:rPr lang="en-US" dirty="0" smtClean="0"/>
              <a:t>Unsigned/signed: Normal multiplication followed by truncate, same operation on bit level</a:t>
            </a:r>
          </a:p>
          <a:p>
            <a:pPr lvl="1"/>
            <a:r>
              <a:rPr lang="en-US" dirty="0" smtClean="0"/>
              <a:t>Unsigned: multiplication mod 2</a:t>
            </a:r>
            <a:r>
              <a:rPr lang="en-US" baseline="30000" dirty="0" smtClean="0"/>
              <a:t>w</a:t>
            </a:r>
          </a:p>
          <a:p>
            <a:pPr lvl="1"/>
            <a:r>
              <a:rPr lang="en-US" dirty="0" smtClean="0"/>
              <a:t>Signed: modified multiplication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Unsigned </a:t>
            </a:r>
            <a:r>
              <a:rPr lang="en-US" dirty="0" err="1" smtClean="0"/>
              <a:t>ints</a:t>
            </a:r>
            <a:r>
              <a:rPr lang="en-US" dirty="0" smtClean="0"/>
              <a:t>, 2’s complement </a:t>
            </a:r>
            <a:r>
              <a:rPr lang="en-US" dirty="0" err="1" smtClean="0"/>
              <a:t>ints</a:t>
            </a:r>
            <a:r>
              <a:rPr lang="en-US" dirty="0" smtClean="0"/>
              <a:t> are isomorphic rings: isomorphism = casting</a:t>
            </a:r>
          </a:p>
          <a:p>
            <a:endParaRPr lang="en-US" dirty="0" smtClean="0"/>
          </a:p>
          <a:p>
            <a:r>
              <a:rPr lang="en-US" dirty="0" smtClean="0"/>
              <a:t>Left shift</a:t>
            </a:r>
          </a:p>
          <a:p>
            <a:pPr lvl="1"/>
            <a:r>
              <a:rPr lang="en-US" dirty="0" smtClean="0"/>
              <a:t>Unsigned/signed: multiplication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Always logical shift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Right shift</a:t>
            </a:r>
          </a:p>
          <a:p>
            <a:pPr lvl="1"/>
            <a:r>
              <a:rPr lang="en-US" dirty="0" smtClean="0"/>
              <a:t>Unsigned: logical shift, div (division + round to zero)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Signed: arithmetic shift</a:t>
            </a:r>
          </a:p>
          <a:p>
            <a:pPr lvl="2"/>
            <a:r>
              <a:rPr lang="en-US" dirty="0" smtClean="0"/>
              <a:t>Positive numbers: div (division + round to zero) by 2</a:t>
            </a:r>
            <a:r>
              <a:rPr lang="en-US" baseline="30000" dirty="0" smtClean="0"/>
              <a:t>k</a:t>
            </a:r>
          </a:p>
          <a:p>
            <a:pPr lvl="2"/>
            <a:r>
              <a:rPr lang="en-US" dirty="0" smtClean="0"/>
              <a:t>Negative numbers: div (division + round away from zero) by 2</a:t>
            </a:r>
            <a:r>
              <a:rPr lang="en-US" baseline="30000" dirty="0" smtClean="0"/>
              <a:t>k</a:t>
            </a:r>
            <a:br>
              <a:rPr lang="en-US" baseline="30000" dirty="0" smtClean="0"/>
            </a:br>
            <a:r>
              <a:rPr lang="en-US" dirty="0" smtClean="0"/>
              <a:t>Use biasing to fix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</a:t>
            </a:r>
            <a:r>
              <a:rPr lang="en-US" dirty="0" smtClean="0">
                <a:solidFill>
                  <a:srgbClr val="A6A6A6"/>
                </a:solidFill>
              </a:rPr>
              <a:t>shifting</a:t>
            </a:r>
          </a:p>
          <a:p>
            <a:pPr lvl="1"/>
            <a:r>
              <a:rPr lang="en-US" b="1" dirty="0" smtClean="0"/>
              <a:t>Summary</a:t>
            </a:r>
            <a:endParaRPr lang="en-US" b="1" dirty="0"/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Making ints from bytes</a:t>
            </a:r>
            <a:endParaRPr lang="en-US" dirty="0">
              <a:solidFill>
                <a:srgbClr val="A6A6A6"/>
              </a:solidFill>
            </a:endParaRPr>
          </a:p>
          <a:p>
            <a:r>
              <a:rPr lang="en-US" dirty="0">
                <a:solidFill>
                  <a:srgbClr val="A6A6A6"/>
                </a:solidFill>
              </a:rPr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587375"/>
            <a:ext cx="8393113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Properties of Unsigned Arithmetic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0487" tIns="44450" rIns="90487" bIns="44450"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Unsigned Multiplication with Addition Forms Commutative Ring</a:t>
            </a:r>
          </a:p>
          <a:p>
            <a:pPr lvl="1" eaLnBrk="1" hangingPunct="1">
              <a:defRPr/>
            </a:pPr>
            <a:r>
              <a:rPr lang="en-US" dirty="0" smtClean="0"/>
              <a:t>Addition is commutative group</a:t>
            </a:r>
          </a:p>
          <a:p>
            <a:pPr lvl="1" eaLnBrk="1" hangingPunct="1">
              <a:defRPr/>
            </a:pPr>
            <a:r>
              <a:rPr lang="en-US" dirty="0" smtClean="0"/>
              <a:t>Closed under multiplication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smtClean="0"/>
              <a:t>0  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 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</a:t>
            </a:r>
            <a:r>
              <a:rPr lang="en-US" dirty="0" smtClean="0">
                <a:sym typeface="Symbol" pitchFamily="18" charset="2"/>
              </a:rPr>
              <a:t></a:t>
            </a:r>
            <a:r>
              <a:rPr lang="en-US" dirty="0" smtClean="0"/>
              <a:t>  2</a:t>
            </a:r>
            <a:r>
              <a:rPr lang="en-US" i="1" baseline="30000" dirty="0" smtClean="0"/>
              <a:t>w</a:t>
            </a:r>
            <a:r>
              <a:rPr lang="en-US" dirty="0" smtClean="0"/>
              <a:t> –1</a:t>
            </a:r>
          </a:p>
          <a:p>
            <a:pPr lvl="1" eaLnBrk="1" hangingPunct="1">
              <a:defRPr/>
            </a:pPr>
            <a:r>
              <a:rPr lang="en-US" dirty="0" smtClean="0"/>
              <a:t>Multiplication Commutative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  =  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 , </a:t>
            </a:r>
            <a:r>
              <a:rPr lang="en-US" i="1" dirty="0" smtClean="0"/>
              <a:t>u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Multiplication is Associative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1 is multiplicative identity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1)  =  </a:t>
            </a:r>
            <a:r>
              <a:rPr lang="en-US" i="1" dirty="0" smtClean="0"/>
              <a:t>u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Multiplication distributes over </a:t>
            </a:r>
            <a:r>
              <a:rPr lang="en-US" dirty="0" err="1" smtClean="0"/>
              <a:t>addtion</a:t>
            </a:r>
            <a:endParaRPr lang="en-US" dirty="0" smtClean="0"/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 , </a:t>
            </a:r>
            <a:r>
              <a:rPr lang="en-US" i="1" dirty="0" smtClean="0"/>
              <a:t>v</a:t>
            </a:r>
            <a:r>
              <a:rPr lang="en-US" dirty="0" smtClean="0"/>
              <a:t>))  =   </a:t>
            </a:r>
            <a:r>
              <a:rPr lang="en-US" dirty="0" err="1" smtClean="0"/>
              <a:t>UAdd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 ), </a:t>
            </a:r>
            <a:r>
              <a:rPr lang="en-US" dirty="0" err="1" smtClean="0"/>
              <a:t>UMult</a:t>
            </a:r>
            <a:r>
              <a:rPr lang="en-US" i="1" baseline="-25000" dirty="0" err="1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))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755063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Properties of Two’s Comp. Arithmetic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557337"/>
            <a:ext cx="8686800" cy="5224463"/>
          </a:xfrm>
        </p:spPr>
        <p:txBody>
          <a:bodyPr lIns="90487" tIns="44450" rIns="90487" bIns="44450">
            <a:normAutofit fontScale="85000" lnSpcReduction="20000"/>
          </a:bodyPr>
          <a:lstStyle/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Isomorphic Algebras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Unsigned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Truncating to 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Two’s complement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Truncating to 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Both Form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Isomorphic to ring of integers mod </a:t>
            </a:r>
            <a:r>
              <a:rPr lang="en-US" b="0" dirty="0" smtClean="0"/>
              <a:t>2</a:t>
            </a:r>
            <a:r>
              <a:rPr lang="en-US" b="0" i="1" baseline="30000" dirty="0" smtClean="0"/>
              <a:t>w</a:t>
            </a:r>
            <a:endParaRPr lang="en-US" dirty="0" smtClean="0"/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Comparison to (Mathematical) Integer Arithmetic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Both are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Integers obey ordering properties, e.g.,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smtClean="0"/>
              <a:t>u</a:t>
            </a:r>
            <a:r>
              <a:rPr lang="en-US" dirty="0" smtClean="0"/>
              <a:t> &gt; 0	</a:t>
            </a: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	</a:t>
            </a:r>
            <a:r>
              <a:rPr lang="en-US" i="1" dirty="0" smtClean="0"/>
              <a:t>u</a:t>
            </a:r>
            <a:r>
              <a:rPr lang="en-US" dirty="0" smtClean="0"/>
              <a:t> + </a:t>
            </a:r>
            <a:r>
              <a:rPr lang="en-US" i="1" dirty="0" smtClean="0"/>
              <a:t>v</a:t>
            </a:r>
            <a:r>
              <a:rPr lang="en-US" dirty="0" smtClean="0"/>
              <a:t> &gt; </a:t>
            </a:r>
            <a:r>
              <a:rPr lang="en-US" i="1" dirty="0" smtClean="0"/>
              <a:t>v</a:t>
            </a:r>
            <a:endParaRPr lang="en-US" dirty="0" smtClean="0"/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smtClean="0"/>
              <a:t>u</a:t>
            </a:r>
            <a:r>
              <a:rPr lang="en-US" dirty="0" smtClean="0"/>
              <a:t> &gt; 0, </a:t>
            </a:r>
            <a:r>
              <a:rPr lang="en-US" i="1" dirty="0" smtClean="0"/>
              <a:t>v</a:t>
            </a:r>
            <a:r>
              <a:rPr lang="en-US" dirty="0" smtClean="0"/>
              <a:t> &gt; 0	</a:t>
            </a: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	</a:t>
            </a:r>
            <a:r>
              <a:rPr lang="en-US" i="1" dirty="0" smtClean="0"/>
              <a:t>u</a:t>
            </a:r>
            <a:r>
              <a:rPr lang="en-US" dirty="0" smtClean="0"/>
              <a:t> · </a:t>
            </a:r>
            <a:r>
              <a:rPr lang="en-US" i="1" dirty="0" smtClean="0"/>
              <a:t>v</a:t>
            </a:r>
            <a:r>
              <a:rPr lang="en-US" dirty="0" smtClean="0"/>
              <a:t> &gt; 0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 smtClean="0"/>
              <a:t>These properties are not obeyed by two’s comp. arithmetic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err="1" smtClean="0"/>
              <a:t>TMax</a:t>
            </a:r>
            <a:r>
              <a:rPr lang="en-US" b="0" dirty="0" smtClean="0">
                <a:latin typeface="Courier New" pitchFamily="49" charset="0"/>
              </a:rPr>
              <a:t> + 1	==	</a:t>
            </a:r>
            <a:r>
              <a:rPr lang="en-US" i="1" dirty="0" err="1" smtClean="0"/>
              <a:t>TMin</a:t>
            </a:r>
            <a:endParaRPr lang="en-US" b="0" dirty="0" smtClean="0">
              <a:latin typeface="Courier New" pitchFamily="49" charset="0"/>
            </a:endParaRP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b="0" dirty="0" smtClean="0">
                <a:latin typeface="Courier New" pitchFamily="49" charset="0"/>
              </a:rPr>
              <a:t>15213 * 30426	==	-10030	</a:t>
            </a:r>
            <a:r>
              <a:rPr lang="en-US" b="0" dirty="0" smtClean="0"/>
              <a:t>(16-bit words)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57337"/>
            <a:ext cx="8307388" cy="52244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i="1" dirty="0" smtClean="0"/>
              <a:t>Don’t</a:t>
            </a:r>
            <a:r>
              <a:rPr lang="en-US" dirty="0" smtClean="0"/>
              <a:t> Use Just Because Number Nonnegative</a:t>
            </a:r>
          </a:p>
          <a:p>
            <a:pPr lvl="1" eaLnBrk="1" hangingPunct="1">
              <a:defRPr/>
            </a:pPr>
            <a:r>
              <a:rPr lang="en-US" dirty="0" smtClean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r>
              <a:rPr lang="en-US" dirty="0" smtClean="0"/>
              <a:t>Can be very subtle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#define DELTA </a:t>
            </a:r>
            <a:r>
              <a:rPr lang="en-US" sz="1800" b="1" dirty="0" err="1" smtClean="0">
                <a:latin typeface="Courier New" pitchFamily="49" charset="0"/>
              </a:rPr>
              <a:t>sizeof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-DELTA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. . .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 smtClean="0"/>
              <a:t>Multiprecision</a:t>
            </a:r>
            <a:r>
              <a:rPr lang="en-US" dirty="0" smtClean="0"/>
              <a:t> arithmetic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 smtClean="0"/>
              <a:t>Logical right shift, no sign extension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</a:t>
            </a:r>
            <a:r>
              <a:rPr lang="en-US" dirty="0" smtClean="0">
                <a:solidFill>
                  <a:srgbClr val="A6A6A6"/>
                </a:solidFill>
              </a:rPr>
              <a:t>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  <a:p>
            <a:r>
              <a:rPr lang="en-US" dirty="0"/>
              <a:t>Making ints from bytes</a:t>
            </a:r>
          </a:p>
          <a:p>
            <a:r>
              <a:rPr lang="en-US" dirty="0">
                <a:solidFill>
                  <a:srgbClr val="A6A6A6"/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8689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19063" indent="-119063" eaLnBrk="1" hangingPunct="1"/>
            <a:r>
              <a:rPr 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96875" y="2809875"/>
            <a:ext cx="7896225" cy="3743325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dirty="0"/>
              <a:t>Programs Refer to Virtual Addresses</a:t>
            </a:r>
          </a:p>
          <a:p>
            <a:pPr marL="552450" lvl="1" eaLnBrk="1" hangingPunct="1"/>
            <a:r>
              <a:rPr lang="en-US" dirty="0"/>
              <a:t>Conceptually very large array of bytes</a:t>
            </a:r>
          </a:p>
          <a:p>
            <a:pPr marL="552450" lvl="1" eaLnBrk="1" hangingPunct="1"/>
            <a:r>
              <a:rPr lang="en-US" dirty="0"/>
              <a:t>Actually implemented with hierarchy of different memory types</a:t>
            </a:r>
          </a:p>
          <a:p>
            <a:pPr marL="552450" lvl="1" eaLnBrk="1" hangingPunct="1"/>
            <a:r>
              <a:rPr lang="en-US" dirty="0"/>
              <a:t>System provides address space private to particular “process”</a:t>
            </a:r>
          </a:p>
          <a:p>
            <a:pPr marL="838200" lvl="2" eaLnBrk="1" hangingPunct="1"/>
            <a:r>
              <a:rPr lang="en-US" dirty="0"/>
              <a:t>Program being executed</a:t>
            </a:r>
          </a:p>
          <a:p>
            <a:pPr marL="838200" lvl="2" eaLnBrk="1" hangingPunct="1"/>
            <a:r>
              <a:rPr lang="en-US" dirty="0"/>
              <a:t>Program can clobber its own data, but not that of others</a:t>
            </a:r>
          </a:p>
          <a:p>
            <a:pPr eaLnBrk="1" hangingPunct="1"/>
            <a:r>
              <a:rPr lang="en-US" dirty="0"/>
              <a:t>Compiler + Run-Time System Control Allocation</a:t>
            </a:r>
          </a:p>
          <a:p>
            <a:pPr marL="552450" lvl="1" eaLnBrk="1" hangingPunct="1"/>
            <a:r>
              <a:rPr lang="en-US" dirty="0"/>
              <a:t>Where different program objects should be stored</a:t>
            </a:r>
          </a:p>
          <a:p>
            <a:pPr marL="552450" lvl="1" eaLnBrk="1" hangingPunct="1"/>
            <a:r>
              <a:rPr lang="en-US" dirty="0"/>
              <a:t>All allocation within single virtual address space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6755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8288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Machine Has “Word Size”</a:t>
            </a:r>
          </a:p>
          <a:p>
            <a:pPr marL="552450" lvl="1" eaLnBrk="1" hangingPunct="1"/>
            <a:r>
              <a:rPr lang="en-US" dirty="0"/>
              <a:t>Nominal size of integer-valued data</a:t>
            </a:r>
          </a:p>
          <a:p>
            <a:pPr marL="838200" lvl="2" eaLnBrk="1" hangingPunct="1"/>
            <a:r>
              <a:rPr lang="en-US" dirty="0"/>
              <a:t>Including addresses</a:t>
            </a:r>
          </a:p>
          <a:p>
            <a:pPr marL="552450" lvl="1" eaLnBrk="1" hangingPunct="1"/>
            <a:r>
              <a:rPr lang="en-US" dirty="0"/>
              <a:t>Most current machines use 32 bits (4 bytes) words</a:t>
            </a:r>
          </a:p>
          <a:p>
            <a:pPr marL="838200" lvl="2" eaLnBrk="1" hangingPunct="1"/>
            <a:r>
              <a:rPr lang="en-US" dirty="0"/>
              <a:t>Limits addresses to 4GB</a:t>
            </a:r>
          </a:p>
          <a:p>
            <a:pPr marL="838200" lvl="2" eaLnBrk="1" hangingPunct="1"/>
            <a:r>
              <a:rPr lang="en-US" dirty="0"/>
              <a:t>Becoming too small for memory-intensive applications</a:t>
            </a:r>
          </a:p>
          <a:p>
            <a:pPr marL="552450" lvl="1" eaLnBrk="1" hangingPunct="1"/>
            <a:r>
              <a:rPr lang="en-US" dirty="0"/>
              <a:t>High-end systems use 64 bits (8 bytes) words</a:t>
            </a:r>
          </a:p>
          <a:p>
            <a:pPr marL="838200" lvl="2" eaLnBrk="1" hangingPunct="1"/>
            <a:r>
              <a:rPr lang="en-US" dirty="0"/>
              <a:t>Potential address space ≈ 1.8 X 10</a:t>
            </a:r>
            <a:r>
              <a:rPr lang="en-US" baseline="32000" dirty="0"/>
              <a:t>19</a:t>
            </a:r>
            <a:r>
              <a:rPr lang="en-US" dirty="0"/>
              <a:t> bytes</a:t>
            </a:r>
          </a:p>
          <a:p>
            <a:pPr marL="838200" lvl="2" eaLnBrk="1" hangingPunct="1"/>
            <a:r>
              <a:rPr lang="en-US" dirty="0"/>
              <a:t>x86-64 machines support 48-bit addresses: 256 Terabytes</a:t>
            </a:r>
          </a:p>
          <a:p>
            <a:pPr marL="552450" lvl="1" eaLnBrk="1" hangingPunct="1"/>
            <a:r>
              <a:rPr lang="en-US" dirty="0"/>
              <a:t>Machines support multiple data formats</a:t>
            </a:r>
          </a:p>
          <a:p>
            <a:pPr marL="838200" lvl="2" eaLnBrk="1" hangingPunct="1"/>
            <a:r>
              <a:rPr lang="en-US" dirty="0"/>
              <a:t>Fractions or multiples of word size</a:t>
            </a:r>
          </a:p>
          <a:p>
            <a:pPr marL="838200" lvl="2" eaLnBrk="1" hangingPunct="1"/>
            <a:r>
              <a:rPr lang="en-US" dirty="0"/>
              <a:t>Always integral number of bytes</a:t>
            </a:r>
          </a:p>
        </p:txBody>
      </p:sp>
    </p:spTree>
    <p:extLst>
      <p:ext uri="{BB962C8B-B14F-4D97-AF65-F5344CB8AC3E}">
        <p14:creationId xmlns:p14="http://schemas.microsoft.com/office/powerpoint/2010/main" val="770145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96876" y="1581150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dirty="0"/>
              <a:t>Address of first byte in word</a:t>
            </a:r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00422" y="1273175"/>
            <a:ext cx="3386378" cy="5461000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763392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Representing &amp; Manipulating Sets</a:t>
            </a:r>
            <a:endParaRPr lang="en-US"/>
          </a:p>
        </p:txBody>
      </p:sp>
      <p:sp>
        <p:nvSpPr>
          <p:cNvPr id="59397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Representation</a:t>
            </a:r>
          </a:p>
          <a:p>
            <a:pPr lvl="1"/>
            <a:r>
              <a:rPr lang="en-US" dirty="0" smtClean="0"/>
              <a:t>Width </a:t>
            </a:r>
            <a:r>
              <a:rPr lang="en-US" dirty="0" err="1" smtClean="0"/>
              <a:t>w</a:t>
            </a:r>
            <a:r>
              <a:rPr lang="en-US" dirty="0" smtClean="0"/>
              <a:t> bit vector represents subsets of {0, …, </a:t>
            </a:r>
            <a:r>
              <a:rPr lang="en-US" dirty="0" err="1" smtClean="0"/>
              <a:t>w</a:t>
            </a:r>
            <a:r>
              <a:rPr lang="en-US" dirty="0" smtClean="0"/>
              <a:t>–1}</a:t>
            </a:r>
          </a:p>
          <a:p>
            <a:pPr lvl="1"/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 = 1 if </a:t>
            </a:r>
            <a:r>
              <a:rPr lang="en-US" dirty="0" err="1" smtClean="0"/>
              <a:t>j</a:t>
            </a:r>
            <a:r>
              <a:rPr lang="en-US" dirty="0" smtClean="0"/>
              <a:t>  ∈ A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01101001	{ 0, 3, 5,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 smtClean="0">
                <a:sym typeface="Monaco" charset="0"/>
              </a:rPr>
              <a:t>4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 smtClean="0">
                <a:sym typeface="Monaco" charset="0"/>
              </a:rPr>
              <a:t>21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MSB        Least significant bit (LSB)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01010101	{ 0, 2, 4,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 smtClean="0">
                <a:sym typeface="Monaco" charset="0"/>
              </a:rPr>
              <a:t>5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 smtClean="0">
                <a:sym typeface="Monaco" charset="0"/>
              </a:rPr>
              <a:t>3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 smtClean="0">
                <a:sym typeface="Monaco" charset="0"/>
              </a:rPr>
              <a:t>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&amp;    Intersection		01000001	{ 0, 6 }</a:t>
            </a:r>
          </a:p>
          <a:p>
            <a:pPr lvl="1"/>
            <a:r>
              <a:rPr lang="en-US" dirty="0" smtClean="0"/>
              <a:t>|     Union			01111101	{ 0, 2, 3, 4, 5, 6 }</a:t>
            </a:r>
          </a:p>
          <a:p>
            <a:pPr lvl="1"/>
            <a:r>
              <a:rPr lang="en-US" dirty="0" smtClean="0"/>
              <a:t>^	    Symmetric difference	00111100	{ 2, 3, 4, 5 }</a:t>
            </a:r>
          </a:p>
          <a:p>
            <a:pPr lvl="1"/>
            <a:r>
              <a:rPr lang="en-US" dirty="0" smtClean="0"/>
              <a:t>~	    Complement		10101010	{ 1, 3, 5, 7 }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390525"/>
            <a:ext cx="7956550" cy="60007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folHlink"/>
                </a:solidFill>
              </a:rPr>
              <a:t>Where do addresses come from?</a:t>
            </a:r>
            <a:endParaRPr lang="en-US" sz="8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7725" y="1254125"/>
            <a:ext cx="48641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compilation pipeline</a:t>
            </a:r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auto">
          <a:xfrm>
            <a:off x="7586663" y="2039938"/>
            <a:ext cx="1371600" cy="3184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</a:endParaRP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81900" y="5207000"/>
            <a:ext cx="1384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7594600" y="2032000"/>
            <a:ext cx="13589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1" name="Rectangle 7"/>
          <p:cNvSpPr>
            <a:spLocks noChangeArrowheads="1"/>
          </p:cNvSpPr>
          <p:nvPr/>
        </p:nvSpPr>
        <p:spPr bwMode="auto">
          <a:xfrm>
            <a:off x="114300" y="3128963"/>
            <a:ext cx="10795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prog P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foo()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</a:rPr>
              <a:t>end P</a:t>
            </a:r>
          </a:p>
        </p:txBody>
      </p:sp>
      <p:sp>
        <p:nvSpPr>
          <p:cNvPr id="420872" name="Rectangle 8"/>
          <p:cNvSpPr>
            <a:spLocks noChangeArrowheads="1"/>
          </p:cNvSpPr>
          <p:nvPr/>
        </p:nvSpPr>
        <p:spPr bwMode="auto">
          <a:xfrm>
            <a:off x="1549400" y="3128963"/>
            <a:ext cx="12700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</a:rPr>
              <a:t>P</a:t>
            </a:r>
            <a:r>
              <a:rPr lang="en-US" sz="1600">
                <a:latin typeface="Courier" pitchFamily="49" charset="0"/>
              </a:rPr>
              <a:t>: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:</a:t>
            </a:r>
            <a:endParaRPr lang="en-US" sz="1600" b="1">
              <a:latin typeface="Courier" pitchFamily="49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push </a:t>
            </a:r>
            <a:r>
              <a:rPr lang="en-US" sz="1800">
                <a:latin typeface="Times"/>
              </a:rPr>
              <a:t>...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inc SP, x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jmp _foo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: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foo: </a:t>
            </a:r>
            <a:r>
              <a:rPr lang="en-US" sz="1600" b="1">
                <a:latin typeface="Times"/>
              </a:rPr>
              <a:t>...</a:t>
            </a:r>
          </a:p>
        </p:txBody>
      </p:sp>
      <p:sp>
        <p:nvSpPr>
          <p:cNvPr id="420873" name="Rectangle 9"/>
          <p:cNvSpPr>
            <a:spLocks noChangeArrowheads="1"/>
          </p:cNvSpPr>
          <p:nvPr/>
        </p:nvSpPr>
        <p:spPr bwMode="auto">
          <a:xfrm>
            <a:off x="34163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push </a:t>
            </a:r>
            <a:r>
              <a:rPr lang="en-US" sz="1800">
                <a:latin typeface="Times"/>
              </a:rPr>
              <a:t>...</a:t>
            </a:r>
            <a:endParaRPr lang="en-US" sz="1600" b="1">
              <a:latin typeface="Courier" pitchFamily="49" charset="0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inc SP, 4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jmp 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...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167063" y="30035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065463" y="4552950"/>
            <a:ext cx="3841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75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7027863" y="30035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1100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7027863" y="45529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1175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7581900" y="2328863"/>
            <a:ext cx="1371600" cy="8001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CC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sz="1800">
                <a:solidFill>
                  <a:schemeClr val="folHlink"/>
                </a:solidFill>
              </a:rPr>
              <a:t>Library</a:t>
            </a:r>
          </a:p>
          <a:p>
            <a:pPr algn="ctr"/>
            <a:r>
              <a:rPr lang="en-US" sz="1800">
                <a:solidFill>
                  <a:schemeClr val="folHlink"/>
                </a:solidFill>
              </a:rPr>
              <a:t>Routines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7027863" y="21780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1000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5033963" y="45529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175</a:t>
            </a:r>
          </a:p>
        </p:txBody>
      </p:sp>
      <p:sp>
        <p:nvSpPr>
          <p:cNvPr id="420881" name="Rectangle 17"/>
          <p:cNvSpPr>
            <a:spLocks noChangeArrowheads="1"/>
          </p:cNvSpPr>
          <p:nvPr/>
        </p:nvSpPr>
        <p:spPr bwMode="auto">
          <a:xfrm>
            <a:off x="5473700" y="2341563"/>
            <a:ext cx="1371600" cy="8001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</a:rPr>
              <a:t>Library</a:t>
            </a:r>
          </a:p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</a:rPr>
              <a:t>Routines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237163" y="21780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5033963" y="30035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</a:t>
            </a:r>
          </a:p>
        </p:txBody>
      </p:sp>
      <p:grpSp>
        <p:nvGrpSpPr>
          <p:cNvPr id="5140" name="Group 20"/>
          <p:cNvGrpSpPr>
            <a:grpSpLocks/>
          </p:cNvGrpSpPr>
          <p:nvPr/>
        </p:nvGrpSpPr>
        <p:grpSpPr bwMode="auto">
          <a:xfrm>
            <a:off x="546100" y="5030788"/>
            <a:ext cx="1322388" cy="647700"/>
            <a:chOff x="344" y="2865"/>
            <a:chExt cx="833" cy="408"/>
          </a:xfrm>
        </p:grpSpPr>
        <p:sp>
          <p:nvSpPr>
            <p:cNvPr id="5159" name="Arc 21"/>
            <p:cNvSpPr>
              <a:spLocks/>
            </p:cNvSpPr>
            <p:nvPr/>
          </p:nvSpPr>
          <p:spPr bwMode="auto">
            <a:xfrm rot="10800000">
              <a:off x="344" y="2865"/>
              <a:ext cx="420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0" name="Arc 22"/>
            <p:cNvSpPr>
              <a:spLocks/>
            </p:cNvSpPr>
            <p:nvPr/>
          </p:nvSpPr>
          <p:spPr bwMode="auto">
            <a:xfrm rot="10800000">
              <a:off x="757" y="2865"/>
              <a:ext cx="420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1" name="Group 23"/>
          <p:cNvGrpSpPr>
            <a:grpSpLocks/>
          </p:cNvGrpSpPr>
          <p:nvPr/>
        </p:nvGrpSpPr>
        <p:grpSpPr bwMode="auto">
          <a:xfrm>
            <a:off x="2400300" y="5030788"/>
            <a:ext cx="1436688" cy="647700"/>
            <a:chOff x="1512" y="2865"/>
            <a:chExt cx="905" cy="408"/>
          </a:xfrm>
        </p:grpSpPr>
        <p:sp>
          <p:nvSpPr>
            <p:cNvPr id="5157" name="Arc 24"/>
            <p:cNvSpPr>
              <a:spLocks/>
            </p:cNvSpPr>
            <p:nvPr/>
          </p:nvSpPr>
          <p:spPr bwMode="auto">
            <a:xfrm rot="10800000">
              <a:off x="1512" y="2865"/>
              <a:ext cx="45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8" name="Arc 25"/>
            <p:cNvSpPr>
              <a:spLocks/>
            </p:cNvSpPr>
            <p:nvPr/>
          </p:nvSpPr>
          <p:spPr bwMode="auto">
            <a:xfrm rot="10800000">
              <a:off x="1960" y="2865"/>
              <a:ext cx="45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2" name="Group 26"/>
          <p:cNvGrpSpPr>
            <a:grpSpLocks/>
          </p:cNvGrpSpPr>
          <p:nvPr/>
        </p:nvGrpSpPr>
        <p:grpSpPr bwMode="auto">
          <a:xfrm>
            <a:off x="4419600" y="5030788"/>
            <a:ext cx="1550988" cy="647700"/>
            <a:chOff x="2784" y="2865"/>
            <a:chExt cx="977" cy="408"/>
          </a:xfrm>
        </p:grpSpPr>
        <p:sp>
          <p:nvSpPr>
            <p:cNvPr id="5155" name="Arc 27"/>
            <p:cNvSpPr>
              <a:spLocks/>
            </p:cNvSpPr>
            <p:nvPr/>
          </p:nvSpPr>
          <p:spPr bwMode="auto">
            <a:xfrm rot="10800000">
              <a:off x="2784" y="2865"/>
              <a:ext cx="494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Arc 28"/>
            <p:cNvSpPr>
              <a:spLocks/>
            </p:cNvSpPr>
            <p:nvPr/>
          </p:nvSpPr>
          <p:spPr bwMode="auto">
            <a:xfrm rot="10800000">
              <a:off x="3267" y="2865"/>
              <a:ext cx="494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43" name="Rectangle 32"/>
          <p:cNvSpPr>
            <a:spLocks noChangeArrowheads="1"/>
          </p:cNvSpPr>
          <p:nvPr/>
        </p:nvSpPr>
        <p:spPr bwMode="auto">
          <a:xfrm>
            <a:off x="360363" y="5770563"/>
            <a:ext cx="1701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Compilation</a:t>
            </a:r>
          </a:p>
        </p:txBody>
      </p:sp>
      <p:sp>
        <p:nvSpPr>
          <p:cNvPr id="5144" name="Rectangle 33"/>
          <p:cNvSpPr>
            <a:spLocks noChangeArrowheads="1"/>
          </p:cNvSpPr>
          <p:nvPr/>
        </p:nvSpPr>
        <p:spPr bwMode="auto">
          <a:xfrm>
            <a:off x="2443163" y="5770563"/>
            <a:ext cx="140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Assembly</a:t>
            </a:r>
          </a:p>
        </p:txBody>
      </p:sp>
      <p:sp>
        <p:nvSpPr>
          <p:cNvPr id="5145" name="Rectangle 34"/>
          <p:cNvSpPr>
            <a:spLocks noChangeArrowheads="1"/>
          </p:cNvSpPr>
          <p:nvPr/>
        </p:nvSpPr>
        <p:spPr bwMode="auto">
          <a:xfrm>
            <a:off x="4614863" y="5770563"/>
            <a:ext cx="11445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Linking</a:t>
            </a:r>
          </a:p>
        </p:txBody>
      </p:sp>
      <p:sp>
        <p:nvSpPr>
          <p:cNvPr id="5146" name="Rectangle 35"/>
          <p:cNvSpPr>
            <a:spLocks noChangeArrowheads="1"/>
          </p:cNvSpPr>
          <p:nvPr/>
        </p:nvSpPr>
        <p:spPr bwMode="auto">
          <a:xfrm>
            <a:off x="6799263" y="5770563"/>
            <a:ext cx="11953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Loading</a:t>
            </a:r>
          </a:p>
        </p:txBody>
      </p:sp>
      <p:sp>
        <p:nvSpPr>
          <p:cNvPr id="5147" name="Rectangle 36"/>
          <p:cNvSpPr>
            <a:spLocks noChangeArrowheads="1"/>
          </p:cNvSpPr>
          <p:nvPr/>
        </p:nvSpPr>
        <p:spPr bwMode="auto">
          <a:xfrm>
            <a:off x="75819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r>
              <a:rPr lang="en-US" sz="1600" b="1">
                <a:latin typeface="Courier" pitchFamily="49" charset="0"/>
              </a:rPr>
              <a:t>jmp 1175</a:t>
            </a:r>
          </a:p>
          <a:p>
            <a:r>
              <a:rPr lang="en-US" sz="1600" b="1">
                <a:latin typeface="Courier" pitchFamily="49" charset="0"/>
              </a:rPr>
              <a:t>  :</a:t>
            </a:r>
          </a:p>
          <a:p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/>
              <a:t>...</a:t>
            </a:r>
          </a:p>
        </p:txBody>
      </p:sp>
      <p:sp>
        <p:nvSpPr>
          <p:cNvPr id="420901" name="Rectangle 37"/>
          <p:cNvSpPr>
            <a:spLocks noChangeArrowheads="1"/>
          </p:cNvSpPr>
          <p:nvPr/>
        </p:nvSpPr>
        <p:spPr bwMode="auto">
          <a:xfrm>
            <a:off x="54737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jmp 175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</a:rPr>
              <a:t>  </a:t>
            </a:r>
            <a:r>
              <a:rPr lang="en-US" sz="1600" b="1">
                <a:latin typeface="Times"/>
              </a:rPr>
              <a:t>...</a:t>
            </a:r>
          </a:p>
        </p:txBody>
      </p:sp>
      <p:sp>
        <p:nvSpPr>
          <p:cNvPr id="5149" name="Line 38"/>
          <p:cNvSpPr>
            <a:spLocks noChangeShapeType="1"/>
          </p:cNvSpPr>
          <p:nvPr/>
        </p:nvSpPr>
        <p:spPr bwMode="auto">
          <a:xfrm flipV="1">
            <a:off x="8966200" y="1752600"/>
            <a:ext cx="0" cy="3695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0" name="Line 39"/>
          <p:cNvSpPr>
            <a:spLocks noChangeShapeType="1"/>
          </p:cNvSpPr>
          <p:nvPr/>
        </p:nvSpPr>
        <p:spPr bwMode="auto">
          <a:xfrm flipV="1">
            <a:off x="7594600" y="1739900"/>
            <a:ext cx="0" cy="370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51" name="Group 42"/>
          <p:cNvGrpSpPr>
            <a:grpSpLocks/>
          </p:cNvGrpSpPr>
          <p:nvPr/>
        </p:nvGrpSpPr>
        <p:grpSpPr bwMode="auto">
          <a:xfrm>
            <a:off x="6362700" y="4940300"/>
            <a:ext cx="1830388" cy="738188"/>
            <a:chOff x="4008" y="3112"/>
            <a:chExt cx="1153" cy="465"/>
          </a:xfrm>
        </p:grpSpPr>
        <p:sp>
          <p:nvSpPr>
            <p:cNvPr id="5152" name="Arc 30"/>
            <p:cNvSpPr>
              <a:spLocks/>
            </p:cNvSpPr>
            <p:nvPr/>
          </p:nvSpPr>
          <p:spPr bwMode="auto">
            <a:xfrm rot="10800000">
              <a:off x="4008" y="3169"/>
              <a:ext cx="585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Arc 31"/>
            <p:cNvSpPr>
              <a:spLocks/>
            </p:cNvSpPr>
            <p:nvPr/>
          </p:nvSpPr>
          <p:spPr bwMode="auto">
            <a:xfrm rot="10800000">
              <a:off x="4576" y="3169"/>
              <a:ext cx="585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Line 41"/>
            <p:cNvSpPr>
              <a:spLocks noChangeShapeType="1"/>
            </p:cNvSpPr>
            <p:nvPr/>
          </p:nvSpPr>
          <p:spPr bwMode="auto">
            <a:xfrm flipV="1">
              <a:off x="5152" y="3112"/>
              <a:ext cx="0" cy="112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213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762000"/>
            <a:ext cx="8153400" cy="5334000"/>
          </a:xfrm>
        </p:spPr>
        <p:txBody>
          <a:bodyPr>
            <a:noAutofit/>
          </a:bodyPr>
          <a:lstStyle/>
          <a:p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sz="1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("Location and difference %p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(1-0) 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(1-0)\n",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&amp;A[1] - 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&amp;A[1] - A);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("   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differences 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 &amp;A[1] - 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 &amp;A[2] - 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 &amp;A[3] - &amp;A[0]);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("      Byte differences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(char*)&amp;A[1] - (char*)&amp;A[0],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(char*)&amp;A[2] - (char*)&amp;A[0],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       (char*)&amp;A[3] - (char*)&amp;A[0]);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1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("         j Value %d pointer %p\n", j, &amp;j);</a:t>
            </a:r>
          </a:p>
          <a:p>
            <a:endParaRPr lang="en-US" sz="1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   return 0;</a:t>
            </a:r>
          </a:p>
          <a:p>
            <a:r>
              <a:rPr lang="en-US" sz="1000" dirty="0">
                <a:latin typeface="Courier New Bold" pitchFamily="49" charset="0"/>
                <a:cs typeface="Courier New Bold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8842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378952" cy="4876800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sz="24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("Location and difference %p %</a:t>
            </a:r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(1-0)  %</a:t>
            </a:r>
            <a:r>
              <a:rPr lang="en-US" sz="2400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(1-0)\n",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       &amp;A[0],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       &amp;A[1] - &amp;A[0],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       &amp;A[1] - A);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946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44958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sz="2400" dirty="0" smtClean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("Location and difference %p %</a:t>
            </a:r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(1-0)  %</a:t>
            </a:r>
            <a:r>
              <a:rPr lang="en-US" sz="2400" dirty="0" err="1" smtClean="0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(1-0)\n",</a:t>
            </a:r>
          </a:p>
          <a:p>
            <a:r>
              <a:rPr lang="en-US" sz="2400" dirty="0" smtClean="0">
                <a:latin typeface="Courier New Bold" pitchFamily="49" charset="0"/>
                <a:cs typeface="Courier New Bold" pitchFamily="49" charset="0"/>
              </a:rPr>
              <a:t>          </a:t>
            </a:r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&amp;A[0],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       &amp;A[1] - &amp;A[0],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         &amp;A[1] - A);</a:t>
            </a:r>
          </a:p>
          <a:p>
            <a:r>
              <a:rPr lang="en-US" sz="2400" dirty="0">
                <a:latin typeface="Courier New Bold" pitchFamily="49" charset="0"/>
                <a:cs typeface="Courier New Bold" pitchFamily="49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Location and difference 0x601040 1(1-0) 1(1-0)</a:t>
            </a:r>
            <a:endParaRPr lang="en-US" sz="2400" dirty="0">
              <a:solidFill>
                <a:srgbClr val="FF0000"/>
              </a:solidFill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differences 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&amp;A[1] - 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&amp;A[2] - 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&amp;A[3] - &amp;A[0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]);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10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differences 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&amp;A[1] - 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&amp;A[2] - 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 &amp;A[3] - &amp;A[0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]);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 differences 4(</a:t>
            </a:r>
            <a:r>
              <a:rPr lang="en-US" dirty="0" err="1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) 1(1-0) 2(2-0) 3(3-0)</a:t>
            </a:r>
            <a:endParaRPr lang="en-US" dirty="0">
              <a:solidFill>
                <a:srgbClr val="FF0000"/>
              </a:solidFill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23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066800"/>
            <a:ext cx="8153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Byte differences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(char*)&amp;A[1] - (char*)&amp;A[0],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(char*)&amp;A[2] - (char*)&amp;A[0],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(char*)&amp;A[3] - (char*)&amp;A[0]);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   j Value %d pointer %p\n", j, &amp;j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);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6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066800"/>
            <a:ext cx="81534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Byte differences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(1-0)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(2-0) %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ld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(3-0)\n",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(A[0]),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(char*)&amp;A[1] - (char*)&amp;A[0],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(char*)&amp;A[2] - (char*)&amp;A[0],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       (char*)&amp;A[3] - (char*)&amp;A[0]);</a:t>
            </a:r>
          </a:p>
          <a:p>
            <a:r>
              <a:rPr lang="en-US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dirty="0">
                <a:latin typeface="Courier New Bold" pitchFamily="49" charset="0"/>
                <a:cs typeface="Courier New Bold" pitchFamily="49" charset="0"/>
              </a:rPr>
              <a:t>("         j Value %d pointer %p\n", j, &amp;j</a:t>
            </a:r>
            <a:r>
              <a:rPr lang="en-US" dirty="0" smtClean="0">
                <a:latin typeface="Courier New Bold" pitchFamily="49" charset="0"/>
                <a:cs typeface="Courier New Bold" pitchFamily="49" charset="0"/>
              </a:rPr>
              <a:t>);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Byte differences 4(</a:t>
            </a:r>
            <a:r>
              <a:rPr lang="en-US" dirty="0" err="1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sizeof</a:t>
            </a:r>
            <a:r>
              <a:rPr lang="en-US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) 4(1-0) 8(2-0) 12(3-0)</a:t>
            </a:r>
            <a:endParaRPr lang="en-US" dirty="0">
              <a:solidFill>
                <a:srgbClr val="FF0000"/>
              </a:solidFill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762000"/>
            <a:ext cx="8153400" cy="5334000"/>
          </a:xfrm>
        </p:spPr>
        <p:txBody>
          <a:bodyPr>
            <a:noAutofit/>
          </a:bodyPr>
          <a:lstStyle/>
          <a:p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sz="2000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("         j Value %d pointer %p\n", j, &amp;j);</a:t>
            </a:r>
          </a:p>
          <a:p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return 0;</a:t>
            </a: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401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762000"/>
            <a:ext cx="8153400" cy="5334000"/>
          </a:xfrm>
        </p:spPr>
        <p:txBody>
          <a:bodyPr>
            <a:noAutofit/>
          </a:bodyPr>
          <a:lstStyle/>
          <a:p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A[10];</a:t>
            </a:r>
          </a:p>
          <a:p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main() {</a:t>
            </a: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int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j = 10;</a:t>
            </a:r>
          </a:p>
          <a:p>
            <a:r>
              <a:rPr lang="en-US" sz="2000" dirty="0" smtClean="0">
                <a:latin typeface="Courier New Bold" pitchFamily="49" charset="0"/>
                <a:cs typeface="Courier New Bold" pitchFamily="49" charset="0"/>
              </a:rPr>
              <a:t>…</a:t>
            </a:r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</a:t>
            </a:r>
            <a:r>
              <a:rPr lang="en-US" sz="2000" dirty="0" err="1">
                <a:latin typeface="Courier New Bold" pitchFamily="49" charset="0"/>
                <a:cs typeface="Courier New Bold" pitchFamily="49" charset="0"/>
              </a:rPr>
              <a:t>printf</a:t>
            </a:r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("         j Value %d pointer %p\n", j, &amp;j);</a:t>
            </a:r>
          </a:p>
          <a:p>
            <a:endParaRPr lang="en-US" sz="2000" dirty="0">
              <a:latin typeface="Courier New Bold" pitchFamily="49" charset="0"/>
              <a:cs typeface="Courier New Bold" pitchFamily="49" charset="0"/>
            </a:endParaRPr>
          </a:p>
          <a:p>
            <a:r>
              <a:rPr lang="en-US" sz="2000" dirty="0">
                <a:latin typeface="Courier New Bold" pitchFamily="49" charset="0"/>
                <a:cs typeface="Courier New Bold" pitchFamily="49" charset="0"/>
              </a:rPr>
              <a:t>   return 0;</a:t>
            </a:r>
          </a:p>
          <a:p>
            <a:r>
              <a:rPr lang="en-US" sz="2000" dirty="0" smtClean="0">
                <a:latin typeface="Courier New Bold" pitchFamily="49" charset="0"/>
                <a:cs typeface="Courier New Bold" pitchFamily="49" charset="0"/>
              </a:rPr>
              <a:t>}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ourier New Bold" pitchFamily="49" charset="0"/>
                <a:cs typeface="Courier New Bold" pitchFamily="49" charset="0"/>
              </a:rPr>
              <a:t>j Value 10 pointer 0x7fff860787ec</a:t>
            </a:r>
            <a:endParaRPr lang="en-US" sz="2000" dirty="0">
              <a:solidFill>
                <a:srgbClr val="FF0000"/>
              </a:solidFill>
              <a:latin typeface="Courier New Bold" pitchFamily="49" charset="0"/>
              <a:cs typeface="Courier New Bol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44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 smtClean="0">
                <a:solidFill>
                  <a:srgbClr val="980002"/>
                </a:solidFill>
              </a:rPr>
              <a:t>Short circuit</a:t>
            </a:r>
            <a:endParaRPr lang="en-US" dirty="0">
              <a:solidFill>
                <a:srgbClr val="980002"/>
              </a:solidFill>
            </a:endParaRP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</a:t>
            </a:r>
            <a:r>
              <a:rPr lang="en-US" sz="1800" dirty="0">
                <a:latin typeface="Times New Roman"/>
                <a:ea typeface="Zapf Dingbats" charset="2"/>
                <a:cs typeface="Times New Roman"/>
                <a:sym typeface="Monaco" charset="0"/>
              </a:rPr>
              <a:t>→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 smtClean="0">
                <a:latin typeface="Times New Roman"/>
                <a:ea typeface="Zapf Dingbats" charset="2"/>
                <a:cs typeface="Times New Roman"/>
                <a:sym typeface="Monaco" charset="0"/>
              </a:rPr>
              <a:t>→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 smtClean="0">
                <a:latin typeface="Times New Roman"/>
                <a:ea typeface="Zapf Dingbats" charset="2"/>
                <a:cs typeface="Times New Roman"/>
                <a:sym typeface="Monaco" charset="0"/>
              </a:rPr>
              <a:t>→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8288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/>
              <a:t>How should bytes within a multi-byte word be ordered in memory?</a:t>
            </a:r>
          </a:p>
          <a:p>
            <a:pPr eaLnBrk="1" hangingPunct="1"/>
            <a:r>
              <a:rPr lang="en-US" dirty="0"/>
              <a:t>Conventions</a:t>
            </a:r>
          </a:p>
          <a:p>
            <a:pPr marL="552450" lvl="1" eaLnBrk="1" hangingPunct="1"/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/>
            <a:r>
              <a:rPr lang="en-US" dirty="0"/>
              <a:t>Least significant byte has highest address</a:t>
            </a:r>
          </a:p>
          <a:p>
            <a:pPr marL="552450" lvl="1" eaLnBrk="1" hangingPunct="1"/>
            <a:r>
              <a:rPr lang="en-US" dirty="0"/>
              <a:t>Little </a:t>
            </a:r>
            <a:r>
              <a:rPr lang="en-US" dirty="0" err="1"/>
              <a:t>Endian</a:t>
            </a:r>
            <a:r>
              <a:rPr lang="en-US" dirty="0"/>
              <a:t>: x86</a:t>
            </a:r>
          </a:p>
          <a:p>
            <a:pPr marL="838200" lvl="2" eaLnBrk="1" hangingPunct="1"/>
            <a:r>
              <a:rPr lang="en-US" dirty="0"/>
              <a:t>Least significant byte has lowest address</a:t>
            </a:r>
          </a:p>
        </p:txBody>
      </p:sp>
    </p:spTree>
    <p:extLst>
      <p:ext uri="{BB962C8B-B14F-4D97-AF65-F5344CB8AC3E}">
        <p14:creationId xmlns:p14="http://schemas.microsoft.com/office/powerpoint/2010/main" val="2729859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/>
              <a:t>Big Endian</a:t>
            </a:r>
          </a:p>
          <a:p>
            <a:pPr marL="552450" lvl="1" eaLnBrk="1" hangingPunct="1"/>
            <a:r>
              <a:rPr lang="en-US"/>
              <a:t>Least significant byte has highest address</a:t>
            </a:r>
          </a:p>
          <a:p>
            <a:pPr eaLnBrk="1" hangingPunct="1"/>
            <a:r>
              <a:rPr lang="en-US"/>
              <a:t>Little Endian</a:t>
            </a:r>
          </a:p>
          <a:p>
            <a:pPr marL="552450" lvl="1" eaLnBrk="1" hangingPunct="1"/>
            <a:r>
              <a:rPr lang="en-US"/>
              <a:t>Least significant byte has lowest address</a:t>
            </a:r>
          </a:p>
          <a:p>
            <a:pPr eaLnBrk="1" hangingPunct="1"/>
            <a:r>
              <a:rPr lang="en-US"/>
              <a:t>Example</a:t>
            </a:r>
          </a:p>
          <a:p>
            <a:pPr marL="552450" lvl="1" eaLnBrk="1" hangingPunct="1"/>
            <a:r>
              <a:rPr lang="en-US"/>
              <a:t>Variable x has 4-byte representation 0x01234567</a:t>
            </a:r>
          </a:p>
          <a:p>
            <a:pPr marL="552450" lvl="1" eaLnBrk="1" hangingPunct="1"/>
            <a:r>
              <a:rPr lang="en-US"/>
              <a:t>Address given by &amp;x is 0x100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52600" y="5308600"/>
            <a:ext cx="5486400" cy="635000"/>
            <a:chOff x="0" y="0"/>
            <a:chExt cx="3456" cy="4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4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4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3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3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22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3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3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3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2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2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sp>
          <p:nvSpPr>
            <p:cNvPr id="4922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1752600" y="6070600"/>
            <a:ext cx="5486400" cy="635000"/>
            <a:chOff x="0" y="0"/>
            <a:chExt cx="3456" cy="4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1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1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1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0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19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0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0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0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19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0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sp>
          <p:nvSpPr>
            <p:cNvPr id="4919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49160" name="Rectangle 63"/>
          <p:cNvSpPr>
            <a:spLocks/>
          </p:cNvSpPr>
          <p:nvPr/>
        </p:nvSpPr>
        <p:spPr bwMode="auto">
          <a:xfrm>
            <a:off x="533400" y="51562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 dirty="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Big </a:t>
            </a:r>
            <a:r>
              <a:rPr lang="en-US" sz="1800" dirty="0" err="1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Endian</a:t>
            </a:r>
            <a:endParaRPr lang="en-US" sz="1800" dirty="0">
              <a:solidFill>
                <a:srgbClr val="980002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49161" name="Rectangle 64"/>
          <p:cNvSpPr>
            <a:spLocks/>
          </p:cNvSpPr>
          <p:nvPr/>
        </p:nvSpPr>
        <p:spPr bwMode="auto">
          <a:xfrm>
            <a:off x="533400" y="59944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 dirty="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Little </a:t>
            </a:r>
            <a:r>
              <a:rPr lang="en-US" sz="1800" dirty="0" err="1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Endian</a:t>
            </a:r>
            <a:endParaRPr lang="en-US" sz="1800" dirty="0">
              <a:solidFill>
                <a:srgbClr val="980002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grpSp>
        <p:nvGrpSpPr>
          <p:cNvPr id="20" name="Group 65"/>
          <p:cNvGrpSpPr>
            <a:grpSpLocks/>
          </p:cNvGrpSpPr>
          <p:nvPr/>
        </p:nvGrpSpPr>
        <p:grpSpPr bwMode="auto">
          <a:xfrm>
            <a:off x="3124200" y="5588000"/>
            <a:ext cx="2743200" cy="355600"/>
            <a:chOff x="0" y="0"/>
            <a:chExt cx="1728" cy="224"/>
          </a:xfrm>
        </p:grpSpPr>
        <p:grpSp>
          <p:nvGrpSpPr>
            <p:cNvPr id="21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8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22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8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3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8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4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8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</p:grpSp>
      <p:grpSp>
        <p:nvGrpSpPr>
          <p:cNvPr id="25" name="Group 78"/>
          <p:cNvGrpSpPr>
            <a:grpSpLocks/>
          </p:cNvGrpSpPr>
          <p:nvPr/>
        </p:nvGrpSpPr>
        <p:grpSpPr bwMode="auto">
          <a:xfrm>
            <a:off x="3124200" y="6350000"/>
            <a:ext cx="2743200" cy="355600"/>
            <a:chOff x="0" y="0"/>
            <a:chExt cx="1728" cy="224"/>
          </a:xfrm>
        </p:grpSpPr>
        <p:grpSp>
          <p:nvGrpSpPr>
            <p:cNvPr id="26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7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27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7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7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6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6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1483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/>
          </p:cNvSpPr>
          <p:nvPr/>
        </p:nvSpPr>
        <p:spPr bwMode="auto">
          <a:xfrm>
            <a:off x="495300" y="3048000"/>
            <a:ext cx="8166100" cy="11938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 lIns="50800" tIns="50800" rIns="45720" bIns="50800">
            <a:prstTxWarp prst="textNoShape">
              <a:avLst/>
            </a:prstTxWarp>
          </a:bodyPr>
          <a:lstStyle/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Address	Instruction Code	Assembly Rendition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8048365:	5b                   	pop    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8048366:	81 c3 ab 12 00 00    	add    $0x12ab,%ebx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804836c:	83 bb 28 00 00 00 00 	cmpl   $0x0,0x28(%ebx)</a:t>
            </a: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Reading Byte-Reversed Listings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tabLst>
                <a:tab pos="5981700" algn="r"/>
              </a:tabLst>
            </a:pPr>
            <a:r>
              <a:rPr lang="en-US"/>
              <a:t>Disassembly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Text representation of binary machine code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Generated by program that reads the machine code</a:t>
            </a:r>
          </a:p>
          <a:p>
            <a:pPr eaLnBrk="1" hangingPunct="1">
              <a:tabLst>
                <a:tab pos="5981700" algn="r"/>
              </a:tabLst>
            </a:pPr>
            <a:r>
              <a:rPr lang="en-US"/>
              <a:t>Example Fragment</a:t>
            </a:r>
          </a:p>
          <a:p>
            <a:pPr eaLnBrk="1" hangingPunct="1">
              <a:spcBef>
                <a:spcPts val="11100"/>
              </a:spcBef>
              <a:tabLst>
                <a:tab pos="5981700" algn="r"/>
              </a:tabLst>
            </a:pPr>
            <a:r>
              <a:rPr lang="en-US"/>
              <a:t>Deciphering Numbers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Value: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Pad to 32 bits: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0x000012ab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Split into bytes: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 00 12 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Reverse: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ab 12 00 00</a:t>
            </a:r>
            <a:endParaRPr lang="en-US" sz="1800">
              <a:latin typeface="Monaco" charset="0"/>
              <a:sym typeface="Monaco" charset="0"/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5867400" y="3886200"/>
            <a:ext cx="609600" cy="9144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971800" y="3886200"/>
            <a:ext cx="1866900" cy="2286000"/>
            <a:chOff x="0" y="0"/>
            <a:chExt cx="1176" cy="1440"/>
          </a:xfrm>
        </p:grpSpPr>
        <p:sp>
          <p:nvSpPr>
            <p:cNvPr id="50185" name="Freeform 8"/>
            <p:cNvSpPr>
              <a:spLocks/>
            </p:cNvSpPr>
            <p:nvPr/>
          </p:nvSpPr>
          <p:spPr bwMode="auto">
            <a:xfrm rot="-5400000">
              <a:off x="476" y="-476"/>
              <a:ext cx="56" cy="1007"/>
            </a:xfrm>
            <a:custGeom>
              <a:avLst/>
              <a:gdLst>
                <a:gd name="T0" fmla="*/ 21600 w 21600"/>
                <a:gd name="T1" fmla="*/ 0 h 21600"/>
                <a:gd name="T2" fmla="*/ 10800 w 21600"/>
                <a:gd name="T3" fmla="*/ 1800 h 21600"/>
                <a:gd name="T4" fmla="*/ 10800 w 21600"/>
                <a:gd name="T5" fmla="*/ 9000 h 21600"/>
                <a:gd name="T6" fmla="*/ 0 w 21600"/>
                <a:gd name="T7" fmla="*/ 10800 h 21600"/>
                <a:gd name="T8" fmla="*/ 10800 w 21600"/>
                <a:gd name="T9" fmla="*/ 12600 h 21600"/>
                <a:gd name="T10" fmla="*/ 10800 w 21600"/>
                <a:gd name="T11" fmla="*/ 19800 h 21600"/>
                <a:gd name="T12" fmla="*/ 21600 w 21600"/>
                <a:gd name="T13" fmla="*/ 21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21600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21600" y="0"/>
                  </a:moveTo>
                  <a:cubicBezTo>
                    <a:pt x="15635" y="0"/>
                    <a:pt x="10800" y="806"/>
                    <a:pt x="10800" y="1800"/>
                  </a:cubicBezTo>
                  <a:lnTo>
                    <a:pt x="10800" y="9000"/>
                  </a:lnTo>
                  <a:cubicBezTo>
                    <a:pt x="10800" y="9994"/>
                    <a:pt x="5965" y="10800"/>
                    <a:pt x="0" y="10800"/>
                  </a:cubicBezTo>
                  <a:cubicBezTo>
                    <a:pt x="5965" y="10800"/>
                    <a:pt x="10800" y="11606"/>
                    <a:pt x="10800" y="12600"/>
                  </a:cubicBezTo>
                  <a:lnTo>
                    <a:pt x="10800" y="19800"/>
                  </a:lnTo>
                  <a:cubicBezTo>
                    <a:pt x="10800" y="20794"/>
                    <a:pt x="15635" y="21600"/>
                    <a:pt x="21600" y="21600"/>
                  </a:cubicBez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0186" name="Line 9"/>
            <p:cNvSpPr>
              <a:spLocks noChangeShapeType="1"/>
            </p:cNvSpPr>
            <p:nvPr/>
          </p:nvSpPr>
          <p:spPr bwMode="auto">
            <a:xfrm rot="10800000">
              <a:off x="512" y="60"/>
              <a:ext cx="664" cy="1380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8789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Examining Data Representations</a:t>
            </a:r>
          </a:p>
        </p:txBody>
      </p:sp>
      <p:sp>
        <p:nvSpPr>
          <p:cNvPr id="51205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Code to Print Byte Representation of Data</a:t>
            </a:r>
          </a:p>
          <a:p>
            <a:pPr marL="552450" lvl="1" eaLnBrk="1" hangingPunct="1"/>
            <a:r>
              <a:rPr lang="en-US" dirty="0"/>
              <a:t>Casting pointer to unsigned char * creates byte array</a:t>
            </a:r>
          </a:p>
        </p:txBody>
      </p:sp>
      <p:sp>
        <p:nvSpPr>
          <p:cNvPr id="51206" name="Rectangle 5"/>
          <p:cNvSpPr>
            <a:spLocks/>
          </p:cNvSpPr>
          <p:nvPr/>
        </p:nvSpPr>
        <p:spPr bwMode="auto">
          <a:xfrm>
            <a:off x="5092700" y="5638800"/>
            <a:ext cx="2857500" cy="965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tabLst>
                <a:tab pos="785813" algn="l"/>
              </a:tabLst>
            </a:pPr>
            <a:r>
              <a:rPr lang="en-US" sz="1800" dirty="0" err="1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directives:</a:t>
            </a: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 dirty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</a:t>
            </a:r>
            <a:r>
              <a:rPr lang="en-US" sz="1800" b="0" dirty="0" err="1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pointer</a:t>
            </a:r>
            <a:endParaRPr lang="en-US" sz="1800" dirty="0">
              <a:solidFill>
                <a:srgbClr val="0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 dirty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</a:t>
            </a:r>
            <a:r>
              <a:rPr lang="en-US" sz="1800" b="0" dirty="0" err="1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Hexadecimal</a:t>
            </a:r>
          </a:p>
        </p:txBody>
      </p:sp>
      <p:sp>
        <p:nvSpPr>
          <p:cNvPr id="16390" name="Rectangle 6"/>
          <p:cNvSpPr>
            <a:spLocks/>
          </p:cNvSpPr>
          <p:nvPr/>
        </p:nvSpPr>
        <p:spPr bwMode="auto">
          <a:xfrm>
            <a:off x="1193800" y="2844800"/>
            <a:ext cx="6743700" cy="26416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unsigned char *pointer;</a:t>
            </a:r>
          </a:p>
          <a:p>
            <a:pPr eaLnBrk="1" hangingPunct="1">
              <a:defRPr/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show_bytes(pointer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start,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for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printf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(”%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p\t0x%.2x\n",start+i,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start[i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printf("\n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");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75739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show_bytes</a:t>
            </a:r>
            <a:r>
              <a:rPr lang="en-US"/>
              <a:t> Execution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952500" y="1752600"/>
            <a:ext cx="7226300" cy="13716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15213;\n");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show_bytes((pointer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&amp;a, </a:t>
            </a: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sizeof(int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));</a:t>
            </a:r>
          </a:p>
        </p:txBody>
      </p:sp>
      <p:sp>
        <p:nvSpPr>
          <p:cNvPr id="52230" name="Rectangle 5"/>
          <p:cNvSpPr>
            <a:spLocks/>
          </p:cNvSpPr>
          <p:nvPr/>
        </p:nvSpPr>
        <p:spPr bwMode="auto">
          <a:xfrm>
            <a:off x="2995612" y="3203575"/>
            <a:ext cx="2262188" cy="444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40639" bIns="0">
            <a:prstTxWarp prst="textNoShape">
              <a:avLst/>
            </a:prstTxWarp>
            <a:spAutoFit/>
          </a:bodyPr>
          <a:lstStyle/>
          <a:p>
            <a:pPr marL="39688" algn="ctr" eaLnBrk="1" hangingPunct="1"/>
            <a:r>
              <a:rPr lang="en-US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Result (Linux):</a:t>
            </a:r>
          </a:p>
        </p:txBody>
      </p:sp>
      <p:sp>
        <p:nvSpPr>
          <p:cNvPr id="17414" name="Rectangle 6"/>
          <p:cNvSpPr>
            <a:spLocks/>
          </p:cNvSpPr>
          <p:nvPr/>
        </p:nvSpPr>
        <p:spPr bwMode="auto">
          <a:xfrm>
            <a:off x="2476500" y="3733800"/>
            <a:ext cx="3340100" cy="2260600"/>
          </a:xfrm>
          <a:prstGeom prst="rect">
            <a:avLst/>
          </a:prstGeom>
          <a:solidFill>
            <a:srgbClr val="E0E0E0"/>
          </a:solidFill>
          <a:ln w="6350" cap="flat">
            <a:solidFill>
              <a:srgbClr val="DBF2DA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0x11ffffcb8	0x6d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0x11ffffcb9	0x3b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0x11ffffcba	0x00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0x11ffffcbb	0x00</a:t>
            </a:r>
          </a:p>
        </p:txBody>
      </p:sp>
    </p:spTree>
    <p:extLst>
      <p:ext uri="{BB962C8B-B14F-4D97-AF65-F5344CB8AC3E}">
        <p14:creationId xmlns:p14="http://schemas.microsoft.com/office/powerpoint/2010/main" val="1795585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memory address a, is said to be n-byte aligned when </a:t>
            </a:r>
            <a:r>
              <a:rPr lang="en-US" dirty="0" smtClean="0"/>
              <a:t>a </a:t>
            </a:r>
            <a:r>
              <a:rPr lang="en-US" dirty="0"/>
              <a:t>is a multiple of n bytes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 is a power of two in all interesting cases</a:t>
            </a:r>
          </a:p>
          <a:p>
            <a:pPr lvl="1"/>
            <a:r>
              <a:rPr lang="en-US" dirty="0" smtClean="0"/>
              <a:t>Every byte address is aligned</a:t>
            </a:r>
          </a:p>
          <a:p>
            <a:pPr lvl="1"/>
            <a:r>
              <a:rPr lang="en-US" dirty="0" smtClean="0"/>
              <a:t>A 4-byte quantity is aligned at addresses 0, 4, 8,…</a:t>
            </a:r>
          </a:p>
          <a:p>
            <a:r>
              <a:rPr lang="en-US" dirty="0" smtClean="0"/>
              <a:t>Some architectures require alignment (e.g., MIPS)</a:t>
            </a:r>
          </a:p>
          <a:p>
            <a:r>
              <a:rPr lang="en-US" dirty="0" smtClean="0"/>
              <a:t>Some architectures tolerate misalignment at performance penalty (e.g., x86)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91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alignment in C </a:t>
            </a:r>
            <a:r>
              <a:rPr lang="en-US" dirty="0" err="1" smtClean="0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Struct</a:t>
            </a:r>
            <a:r>
              <a:rPr lang="en-US" dirty="0" smtClean="0"/>
              <a:t> members are never reordered in C &amp; C++</a:t>
            </a:r>
          </a:p>
          <a:p>
            <a:r>
              <a:rPr lang="en-US" dirty="0" smtClean="0"/>
              <a:t>Compiler adds padding so each member is aligned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{char a; char b;} no padding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{char a; short b;} one byte pad after a</a:t>
            </a:r>
          </a:p>
          <a:p>
            <a:r>
              <a:rPr lang="en-US" dirty="0"/>
              <a:t>L</a:t>
            </a:r>
            <a:r>
              <a:rPr lang="en-US" dirty="0" smtClean="0"/>
              <a:t>ast </a:t>
            </a:r>
            <a:r>
              <a:rPr lang="en-US" dirty="0"/>
              <a:t>member is padded </a:t>
            </a:r>
            <a:r>
              <a:rPr lang="en-US" dirty="0" smtClean="0"/>
              <a:t>so the </a:t>
            </a:r>
            <a:r>
              <a:rPr lang="en-US" dirty="0"/>
              <a:t>total size of the structure </a:t>
            </a:r>
            <a:r>
              <a:rPr lang="en-US" dirty="0" smtClean="0"/>
              <a:t>is </a:t>
            </a:r>
            <a:r>
              <a:rPr lang="en-US" dirty="0"/>
              <a:t>a multiple of the largest alignment of any structure </a:t>
            </a:r>
            <a:r>
              <a:rPr lang="en-US" dirty="0" smtClean="0"/>
              <a:t>member (so </a:t>
            </a:r>
            <a:r>
              <a:rPr lang="en-US" dirty="0" err="1" smtClean="0"/>
              <a:t>struct</a:t>
            </a:r>
            <a:r>
              <a:rPr lang="en-US" dirty="0" smtClean="0"/>
              <a:t> can go in array)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containing </a:t>
            </a:r>
            <a:r>
              <a:rPr lang="en-US" dirty="0" err="1" smtClean="0"/>
              <a:t>int</a:t>
            </a:r>
            <a:r>
              <a:rPr lang="en-US" dirty="0" smtClean="0"/>
              <a:t> requires </a:t>
            </a:r>
            <a:r>
              <a:rPr lang="en-US" smtClean="0"/>
              <a:t>4-byte alignment</a:t>
            </a:r>
            <a:endParaRPr lang="en-US" dirty="0" smtClean="0"/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containing long requires 8-byte (on 64-bit arch)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4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alignment </a:t>
            </a:r>
            <a:r>
              <a:rPr lang="en-US" dirty="0" err="1" smtClean="0"/>
              <a:t>malloc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malloc</a:t>
            </a:r>
            <a:r>
              <a:rPr lang="en-US" dirty="0" smtClean="0"/>
              <a:t>(1)</a:t>
            </a:r>
          </a:p>
          <a:p>
            <a:pPr lvl="1"/>
            <a:r>
              <a:rPr lang="en-US" dirty="0" smtClean="0"/>
              <a:t>16-byte aligned results on 32-bit</a:t>
            </a:r>
          </a:p>
          <a:p>
            <a:pPr lvl="1"/>
            <a:r>
              <a:rPr lang="en-US" dirty="0" smtClean="0"/>
              <a:t>32-byte aligned results on 64-bit</a:t>
            </a:r>
          </a:p>
          <a:p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posix_memalign</a:t>
            </a:r>
            <a:r>
              <a:rPr lang="en-US" dirty="0"/>
              <a:t>(void **</a:t>
            </a:r>
            <a:r>
              <a:rPr lang="en-US" dirty="0" err="1"/>
              <a:t>memptr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alignment, </a:t>
            </a:r>
            <a:r>
              <a:rPr lang="en-US" dirty="0" err="1"/>
              <a:t>size_t</a:t>
            </a:r>
            <a:r>
              <a:rPr lang="en-US" dirty="0"/>
              <a:t> size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Allocates </a:t>
            </a:r>
            <a:r>
              <a:rPr lang="en-US" dirty="0"/>
              <a:t>size </a:t>
            </a:r>
            <a:r>
              <a:rPr lang="en-US" dirty="0" smtClean="0"/>
              <a:t>bytes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laces </a:t>
            </a:r>
            <a:r>
              <a:rPr lang="en-US" dirty="0"/>
              <a:t>the </a:t>
            </a:r>
            <a:r>
              <a:rPr lang="en-US" dirty="0" smtClean="0"/>
              <a:t>address </a:t>
            </a:r>
            <a:r>
              <a:rPr lang="en-US" dirty="0"/>
              <a:t>of the allocated memory in *</a:t>
            </a:r>
            <a:r>
              <a:rPr lang="en-US" dirty="0" err="1" smtClean="0"/>
              <a:t>memptr</a:t>
            </a:r>
            <a:endParaRPr lang="en-US" dirty="0" smtClean="0"/>
          </a:p>
          <a:p>
            <a:pPr lvl="1"/>
            <a:r>
              <a:rPr lang="en-US" dirty="0" smtClean="0"/>
              <a:t>Address will  </a:t>
            </a:r>
            <a:r>
              <a:rPr lang="en-US" dirty="0"/>
              <a:t>be a multiple of alignment, which must be a power of two and a </a:t>
            </a:r>
            <a:r>
              <a:rPr lang="en-US" dirty="0" smtClean="0"/>
              <a:t>multiple </a:t>
            </a:r>
            <a:r>
              <a:rPr lang="en-US" dirty="0"/>
              <a:t>of </a:t>
            </a:r>
            <a:r>
              <a:rPr lang="en-US" dirty="0" err="1"/>
              <a:t>sizeof</a:t>
            </a:r>
            <a:r>
              <a:rPr lang="en-US" dirty="0"/>
              <a:t>(void </a:t>
            </a:r>
            <a:r>
              <a:rPr lang="en-US" dirty="0" smtClean="0"/>
              <a:t>*)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4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4432300" y="2324100"/>
            <a:ext cx="4381500" cy="31496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749300" y="476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749300" y="222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Representing Integers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5080000" y="292100"/>
            <a:ext cx="3975100" cy="1295400"/>
          </a:xfrm>
          <a:prstGeom prst="rect">
            <a:avLst/>
          </a:prstGeom>
          <a:solidFill>
            <a:srgbClr val="FFFF99"/>
          </a:solidFill>
          <a:ln w="12700" cap="flat">
            <a:solidFill>
              <a:srgbClr val="00006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Decimal:	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15213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Binary: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0011 1011 0110 1101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Hex: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  3    B    6    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36600" y="2208213"/>
            <a:ext cx="1476375" cy="1703387"/>
            <a:chOff x="0" y="0"/>
            <a:chExt cx="930" cy="1073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98" name="Rectangle 1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9" name="Rectangle 1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96" name="Rectangle 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7" name="Rectangle 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94" name="Rectangle 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5" name="Rectangle 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92" name="Rectangle 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3" name="Rectangle 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87" name="Rectangle 22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2641600" y="2208213"/>
            <a:ext cx="617538" cy="1703387"/>
            <a:chOff x="0" y="0"/>
            <a:chExt cx="389" cy="1073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84" name="Rectangle 2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5" name="Rectangle 2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82" name="Rectangle 2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3" name="Rectangle 3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80" name="Rectangle 3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1" name="Rectangle 3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78" name="Rectangle 3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79" name="Rectangle 3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73" name="Rectangle 37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1574800" y="2819400"/>
            <a:ext cx="1066800" cy="914400"/>
            <a:chOff x="0" y="0"/>
            <a:chExt cx="672" cy="576"/>
          </a:xfrm>
        </p:grpSpPr>
        <p:sp>
          <p:nvSpPr>
            <p:cNvPr id="53368" name="Line 39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69" name="Line 40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0" name="Line 41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1" name="Line 42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0" name="Rectangle 43"/>
          <p:cNvSpPr>
            <a:spLocks/>
          </p:cNvSpPr>
          <p:nvPr/>
        </p:nvSpPr>
        <p:spPr bwMode="auto">
          <a:xfrm>
            <a:off x="357188" y="17526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A = 15213;</a:t>
            </a:r>
          </a:p>
        </p:txBody>
      </p: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749300" y="4773613"/>
            <a:ext cx="1476375" cy="1703387"/>
            <a:chOff x="0" y="0"/>
            <a:chExt cx="930" cy="1073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66" name="Rectangle 4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7" name="Rectangle 4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64" name="Rectangle 5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5" name="Rectangle 5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62" name="Rectangle 5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3" name="Rectangle 5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60" name="Rectangle 5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1" name="Rectangle 5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55" name="Rectangle 58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2654300" y="4773613"/>
            <a:ext cx="617538" cy="1703387"/>
            <a:chOff x="0" y="0"/>
            <a:chExt cx="389" cy="1073"/>
          </a:xfrm>
        </p:grpSpPr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23" name="Group 61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52" name="Rectangle 6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3" name="Rectangle 6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24" name="Group 64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50" name="Rectangle 6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1" name="Rectangle 6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25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48" name="Rectangle 6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9" name="Rectangle 6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6" name="Group 70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46" name="Rectangle 7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7" name="Rectangle 7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41" name="Rectangle 73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27" name="Group 74"/>
          <p:cNvGrpSpPr>
            <a:grpSpLocks/>
          </p:cNvGrpSpPr>
          <p:nvPr/>
        </p:nvGrpSpPr>
        <p:grpSpPr bwMode="auto">
          <a:xfrm>
            <a:off x="1587500" y="5384800"/>
            <a:ext cx="1066800" cy="914400"/>
            <a:chOff x="0" y="0"/>
            <a:chExt cx="672" cy="576"/>
          </a:xfrm>
        </p:grpSpPr>
        <p:sp>
          <p:nvSpPr>
            <p:cNvPr id="53336" name="Line 75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7" name="Line 76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8" name="Line 77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9" name="Line 78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4" name="Rectangle 79"/>
          <p:cNvSpPr>
            <a:spLocks/>
          </p:cNvSpPr>
          <p:nvPr/>
        </p:nvSpPr>
        <p:spPr bwMode="auto">
          <a:xfrm>
            <a:off x="3810000" y="6030913"/>
            <a:ext cx="3846513" cy="660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Two’s complement representation</a:t>
            </a:r>
          </a:p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(Covered later)</a:t>
            </a:r>
          </a:p>
        </p:txBody>
      </p:sp>
      <p:sp>
        <p:nvSpPr>
          <p:cNvPr id="53265" name="Line 80"/>
          <p:cNvSpPr>
            <a:spLocks noChangeShapeType="1"/>
          </p:cNvSpPr>
          <p:nvPr/>
        </p:nvSpPr>
        <p:spPr bwMode="auto">
          <a:xfrm rot="10800000">
            <a:off x="3352800" y="5638800"/>
            <a:ext cx="914400" cy="38100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66" name="Rectangle 81"/>
          <p:cNvSpPr>
            <a:spLocks/>
          </p:cNvSpPr>
          <p:nvPr/>
        </p:nvSpPr>
        <p:spPr bwMode="auto">
          <a:xfrm>
            <a:off x="355600" y="43180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B = -15213;</a:t>
            </a:r>
          </a:p>
        </p:txBody>
      </p:sp>
      <p:sp>
        <p:nvSpPr>
          <p:cNvPr id="53267" name="Rectangle 82"/>
          <p:cNvSpPr>
            <a:spLocks/>
          </p:cNvSpPr>
          <p:nvPr/>
        </p:nvSpPr>
        <p:spPr bwMode="auto">
          <a:xfrm>
            <a:off x="4152900" y="1866900"/>
            <a:ext cx="3733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long int C = 15213;</a:t>
            </a:r>
          </a:p>
        </p:txBody>
      </p: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337300" y="4051300"/>
            <a:ext cx="609600" cy="1270000"/>
            <a:chOff x="0" y="0"/>
            <a:chExt cx="384" cy="800"/>
          </a:xfrm>
        </p:grpSpPr>
        <p:grpSp>
          <p:nvGrpSpPr>
            <p:cNvPr id="29" name="Group 84"/>
            <p:cNvGrpSpPr>
              <a:grpSpLocks/>
            </p:cNvGrpSpPr>
            <p:nvPr/>
          </p:nvGrpSpPr>
          <p:grpSpPr bwMode="auto">
            <a:xfrm>
              <a:off x="0" y="0"/>
              <a:ext cx="384" cy="224"/>
              <a:chOff x="0" y="0"/>
              <a:chExt cx="384" cy="224"/>
            </a:xfrm>
          </p:grpSpPr>
          <p:sp>
            <p:nvSpPr>
              <p:cNvPr id="53334" name="Rectangle 85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5" name="Rectangle 86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0" name="Group 87"/>
            <p:cNvGrpSpPr>
              <a:grpSpLocks/>
            </p:cNvGrpSpPr>
            <p:nvPr/>
          </p:nvGrpSpPr>
          <p:grpSpPr bwMode="auto">
            <a:xfrm>
              <a:off x="0" y="192"/>
              <a:ext cx="384" cy="224"/>
              <a:chOff x="0" y="0"/>
              <a:chExt cx="384" cy="224"/>
            </a:xfrm>
          </p:grpSpPr>
          <p:sp>
            <p:nvSpPr>
              <p:cNvPr id="53332" name="Rectangle 88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3" name="Rectangle 89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1" name="Group 90"/>
            <p:cNvGrpSpPr>
              <a:grpSpLocks/>
            </p:cNvGrpSpPr>
            <p:nvPr/>
          </p:nvGrpSpPr>
          <p:grpSpPr bwMode="auto">
            <a:xfrm>
              <a:off x="0" y="384"/>
              <a:ext cx="384" cy="224"/>
              <a:chOff x="0" y="0"/>
              <a:chExt cx="384" cy="224"/>
            </a:xfrm>
          </p:grpSpPr>
          <p:sp>
            <p:nvSpPr>
              <p:cNvPr id="53330" name="Rectangle 91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1" name="Rectangle 92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53312" name="Group 93"/>
            <p:cNvGrpSpPr>
              <a:grpSpLocks/>
            </p:cNvGrpSpPr>
            <p:nvPr/>
          </p:nvGrpSpPr>
          <p:grpSpPr bwMode="auto">
            <a:xfrm>
              <a:off x="0" y="576"/>
              <a:ext cx="384" cy="224"/>
              <a:chOff x="0" y="0"/>
              <a:chExt cx="384" cy="224"/>
            </a:xfrm>
          </p:grpSpPr>
          <p:sp>
            <p:nvSpPr>
              <p:cNvPr id="53328" name="Rectangle 94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29" name="Rectangle 95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</p:grpSp>
      <p:grpSp>
        <p:nvGrpSpPr>
          <p:cNvPr id="53313" name="Group 96"/>
          <p:cNvGrpSpPr>
            <a:grpSpLocks/>
          </p:cNvGrpSpPr>
          <p:nvPr/>
        </p:nvGrpSpPr>
        <p:grpSpPr bwMode="auto">
          <a:xfrm>
            <a:off x="6107113" y="2398713"/>
            <a:ext cx="866775" cy="1703387"/>
            <a:chOff x="0" y="0"/>
            <a:chExt cx="545" cy="1073"/>
          </a:xfrm>
        </p:grpSpPr>
        <p:grpSp>
          <p:nvGrpSpPr>
            <p:cNvPr id="53314" name="Group 97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15" name="Group 98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22" name="Rectangle 9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3" name="Rectangle 10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24" name="Group 101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20" name="Rectangle 10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1" name="Rectangle 10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25" name="Group 104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18" name="Rectangle 10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9" name="Rectangle 10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26" name="Group 107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16" name="Rectangle 10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7" name="Rectangle 10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11" name="Rectangle 110"/>
            <p:cNvSpPr>
              <a:spLocks/>
            </p:cNvSpPr>
            <p:nvPr/>
          </p:nvSpPr>
          <p:spPr bwMode="auto">
            <a:xfrm>
              <a:off x="0" y="0"/>
              <a:ext cx="545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x86-64</a:t>
              </a:r>
            </a:p>
          </p:txBody>
        </p:sp>
      </p:grpSp>
      <p:grpSp>
        <p:nvGrpSpPr>
          <p:cNvPr id="53327" name="Group 111"/>
          <p:cNvGrpSpPr>
            <a:grpSpLocks/>
          </p:cNvGrpSpPr>
          <p:nvPr/>
        </p:nvGrpSpPr>
        <p:grpSpPr bwMode="auto">
          <a:xfrm>
            <a:off x="8013700" y="2398713"/>
            <a:ext cx="617538" cy="1703387"/>
            <a:chOff x="0" y="0"/>
            <a:chExt cx="389" cy="1073"/>
          </a:xfrm>
        </p:grpSpPr>
        <p:grpSp>
          <p:nvGrpSpPr>
            <p:cNvPr id="53340" name="Group 112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53342" name="Group 113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08" name="Rectangle 1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9" name="Rectangle 1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43" name="Group 116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06" name="Rectangle 1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7" name="Rectangle 1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44" name="Group 119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04" name="Rectangle 1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5" name="Rectangle 1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45" name="Group 122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02" name="Rectangle 12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3" name="Rectangle 12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97" name="Rectangle 125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53354" name="Group 126"/>
          <p:cNvGrpSpPr>
            <a:grpSpLocks/>
          </p:cNvGrpSpPr>
          <p:nvPr/>
        </p:nvGrpSpPr>
        <p:grpSpPr bwMode="auto">
          <a:xfrm>
            <a:off x="6946900" y="3009900"/>
            <a:ext cx="1066800" cy="914400"/>
            <a:chOff x="0" y="0"/>
            <a:chExt cx="672" cy="576"/>
          </a:xfrm>
        </p:grpSpPr>
        <p:sp>
          <p:nvSpPr>
            <p:cNvPr id="53292" name="Line 127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3" name="Line 128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4" name="Line 129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5" name="Line 13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53356" name="Group 131"/>
          <p:cNvGrpSpPr>
            <a:grpSpLocks/>
          </p:cNvGrpSpPr>
          <p:nvPr/>
        </p:nvGrpSpPr>
        <p:grpSpPr bwMode="auto">
          <a:xfrm>
            <a:off x="4432300" y="2398713"/>
            <a:ext cx="838200" cy="1703387"/>
            <a:chOff x="0" y="0"/>
            <a:chExt cx="528" cy="1073"/>
          </a:xfrm>
        </p:grpSpPr>
        <p:grpSp>
          <p:nvGrpSpPr>
            <p:cNvPr id="53357" name="Group 132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58" name="Group 133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290" name="Rectangle 13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91" name="Rectangle 13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59" name="Group 136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288" name="Rectangle 13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9" name="Rectangle 13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72" name="Group 139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286" name="Rectangle 14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7" name="Rectangle 14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74" name="Group 142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284" name="Rectangle 14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5" name="Rectangle 14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79" name="Rectangle 145"/>
            <p:cNvSpPr>
              <a:spLocks/>
            </p:cNvSpPr>
            <p:nvPr/>
          </p:nvSpPr>
          <p:spPr bwMode="auto">
            <a:xfrm>
              <a:off x="0" y="0"/>
              <a:ext cx="401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</a:t>
              </a:r>
            </a:p>
          </p:txBody>
        </p:sp>
      </p:grpSp>
      <p:grpSp>
        <p:nvGrpSpPr>
          <p:cNvPr id="53375" name="Group 146"/>
          <p:cNvGrpSpPr>
            <a:grpSpLocks/>
          </p:cNvGrpSpPr>
          <p:nvPr/>
        </p:nvGrpSpPr>
        <p:grpSpPr bwMode="auto">
          <a:xfrm>
            <a:off x="5270500" y="3009900"/>
            <a:ext cx="1066800" cy="915988"/>
            <a:chOff x="0" y="0"/>
            <a:chExt cx="672" cy="577"/>
          </a:xfrm>
        </p:grpSpPr>
        <p:sp>
          <p:nvSpPr>
            <p:cNvPr id="53274" name="Line 147"/>
            <p:cNvSpPr>
              <a:spLocks noChangeShapeType="1"/>
            </p:cNvSpPr>
            <p:nvPr/>
          </p:nvSpPr>
          <p:spPr bwMode="auto">
            <a:xfrm>
              <a:off x="0" y="576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5" name="Line 148"/>
            <p:cNvSpPr>
              <a:spLocks noChangeShapeType="1"/>
            </p:cNvSpPr>
            <p:nvPr/>
          </p:nvSpPr>
          <p:spPr bwMode="auto">
            <a:xfrm>
              <a:off x="0" y="192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6" name="Line 149"/>
            <p:cNvSpPr>
              <a:spLocks noChangeShapeType="1"/>
            </p:cNvSpPr>
            <p:nvPr/>
          </p:nvSpPr>
          <p:spPr bwMode="auto">
            <a:xfrm rot="10800000" flipH="1">
              <a:off x="0" y="384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7" name="Line 15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54195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 Pointers</a:t>
            </a:r>
          </a:p>
        </p:txBody>
      </p:sp>
      <p:sp>
        <p:nvSpPr>
          <p:cNvPr id="54277" name="Rectangle 4"/>
          <p:cNvSpPr>
            <a:spLocks/>
          </p:cNvSpPr>
          <p:nvPr/>
        </p:nvSpPr>
        <p:spPr bwMode="auto">
          <a:xfrm>
            <a:off x="152400" y="5918200"/>
            <a:ext cx="8839200" cy="469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/>
            <a:r>
              <a:rPr lang="en-US" b="0" dirty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Different compilers &amp; machines assign different locations to objects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412750" y="1746647"/>
            <a:ext cx="2308700" cy="615553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B = -15213;</a:t>
            </a:r>
          </a:p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*P = &amp;B;</a:t>
            </a:r>
          </a:p>
        </p:txBody>
      </p:sp>
      <p:sp>
        <p:nvSpPr>
          <p:cNvPr id="54279" name="Rectangle 6"/>
          <p:cNvSpPr>
            <a:spLocks/>
          </p:cNvSpPr>
          <p:nvPr/>
        </p:nvSpPr>
        <p:spPr bwMode="auto">
          <a:xfrm>
            <a:off x="5784850" y="2133600"/>
            <a:ext cx="8651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x86-64</a:t>
            </a:r>
          </a:p>
        </p:txBody>
      </p:sp>
      <p:sp>
        <p:nvSpPr>
          <p:cNvPr id="54280" name="Rectangle 7"/>
          <p:cNvSpPr>
            <a:spLocks/>
          </p:cNvSpPr>
          <p:nvPr/>
        </p:nvSpPr>
        <p:spPr bwMode="auto">
          <a:xfrm>
            <a:off x="3581400" y="2133600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sp>
        <p:nvSpPr>
          <p:cNvPr id="54281" name="Rectangle 8"/>
          <p:cNvSpPr>
            <a:spLocks/>
          </p:cNvSpPr>
          <p:nvPr/>
        </p:nvSpPr>
        <p:spPr bwMode="auto">
          <a:xfrm>
            <a:off x="4733925" y="2133600"/>
            <a:ext cx="6365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/>
        </p:nvGraphicFramePr>
        <p:xfrm>
          <a:off x="35909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FB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83" name="Group 27"/>
          <p:cNvGraphicFramePr>
            <a:graphicFrameLocks noGrp="1"/>
          </p:cNvGraphicFramePr>
          <p:nvPr/>
        </p:nvGraphicFramePr>
        <p:xfrm>
          <a:off x="47466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D4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BF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01" name="Group 45"/>
          <p:cNvGraphicFramePr>
            <a:graphicFrameLocks noGrp="1"/>
          </p:cNvGraphicFramePr>
          <p:nvPr/>
        </p:nvGraphicFramePr>
        <p:xfrm>
          <a:off x="5902325" y="2527300"/>
          <a:ext cx="635000" cy="3048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89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7F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609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/>
              <a:t>Left Shift: 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 &lt;&lt; y</a:t>
            </a:r>
            <a:endParaRPr lang="en-US" dirty="0"/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 &gt;&gt; y</a:t>
            </a:r>
            <a:endParaRPr lang="en-US" dirty="0"/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</a:t>
            </a:r>
            <a:r>
              <a:rPr lang="en-US" dirty="0" smtClean="0"/>
              <a:t>left</a:t>
            </a:r>
            <a:endParaRPr lang="en-US" dirty="0"/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9812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9812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24384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24384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8956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8956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33528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33528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41910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41910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6482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6482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51054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51054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55626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55626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24384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24384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8956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8956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33528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33528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6482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51054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55626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6482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51054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55626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4991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>
            <a:prstTxWarp prst="textNoShape">
              <a:avLst/>
            </a:prstTxWarp>
          </a:bodyPr>
          <a:lstStyle/>
          <a:p>
            <a:pPr marL="398463" indent="-385763" algn="ctr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"18243";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</a:t>
            </a:r>
            <a:r>
              <a:rPr lang="en-US" dirty="0" smtClean="0"/>
              <a:t> Strings</a:t>
            </a:r>
            <a:endParaRPr lang="en-US" dirty="0"/>
          </a:p>
        </p:txBody>
      </p:sp>
      <p:sp>
        <p:nvSpPr>
          <p:cNvPr id="5530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96875" y="1428750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Strings in C</a:t>
            </a:r>
          </a:p>
          <a:p>
            <a:pPr marL="552450" lvl="1" eaLnBrk="1" hangingPunct="1"/>
            <a:r>
              <a:rPr lang="en-US" dirty="0"/>
              <a:t>Represented by array of characters</a:t>
            </a:r>
          </a:p>
          <a:p>
            <a:pPr marL="552450" lvl="1" eaLnBrk="1" hangingPunct="1"/>
            <a:r>
              <a:rPr lang="en-US" dirty="0"/>
              <a:t>Each character encoded in ASCII format</a:t>
            </a:r>
          </a:p>
          <a:p>
            <a:pPr marL="838200" lvl="2" eaLnBrk="1" hangingPunct="1"/>
            <a:r>
              <a:rPr lang="en-US" dirty="0"/>
              <a:t>Standard 7-bit encoding of character set</a:t>
            </a:r>
          </a:p>
          <a:p>
            <a:pPr marL="838200" lvl="2" eaLnBrk="1" hangingPunct="1"/>
            <a:r>
              <a:rPr lang="en-US" dirty="0"/>
              <a:t>Character “0” has code 0x30</a:t>
            </a:r>
          </a:p>
          <a:p>
            <a:pPr marL="1181100" lvl="3" eaLnBrk="1" hangingPunct="1"/>
            <a:r>
              <a:rPr lang="en-US" dirty="0"/>
              <a:t>Digit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dirty="0"/>
          </a:p>
          <a:p>
            <a:pPr marL="552450" lvl="1" eaLnBrk="1" hangingPunct="1"/>
            <a:r>
              <a:rPr lang="en-US" dirty="0"/>
              <a:t>String should be null-terminated</a:t>
            </a:r>
          </a:p>
          <a:p>
            <a:pPr marL="838200" lvl="2" eaLnBrk="1" hangingPunct="1"/>
            <a:r>
              <a:rPr lang="en-US" dirty="0"/>
              <a:t>Final character = 0</a:t>
            </a:r>
          </a:p>
          <a:p>
            <a:pPr eaLnBrk="1" hangingPunct="1"/>
            <a:r>
              <a:rPr lang="en-US" dirty="0"/>
              <a:t>Compatibility</a:t>
            </a:r>
          </a:p>
          <a:p>
            <a:pPr marL="552450" lvl="1" eaLnBrk="1" hangingPunct="1"/>
            <a:r>
              <a:rPr lang="en-US" dirty="0"/>
              <a:t>Byte ordering not an issue</a:t>
            </a:r>
          </a:p>
        </p:txBody>
      </p:sp>
      <p:sp>
        <p:nvSpPr>
          <p:cNvPr id="55302" name="Rectangle 5"/>
          <p:cNvSpPr>
            <a:spLocks/>
          </p:cNvSpPr>
          <p:nvPr/>
        </p:nvSpPr>
        <p:spPr bwMode="auto">
          <a:xfrm>
            <a:off x="5867400" y="3541713"/>
            <a:ext cx="1463675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Linux/Alpha</a:t>
            </a:r>
          </a:p>
        </p:txBody>
      </p:sp>
      <p:sp>
        <p:nvSpPr>
          <p:cNvPr id="55303" name="Rectangle 6"/>
          <p:cNvSpPr>
            <a:spLocks/>
          </p:cNvSpPr>
          <p:nvPr/>
        </p:nvSpPr>
        <p:spPr bwMode="auto">
          <a:xfrm>
            <a:off x="7894637" y="3541713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935787" y="4127500"/>
            <a:ext cx="914400" cy="1906588"/>
            <a:chOff x="0" y="0"/>
            <a:chExt cx="576" cy="1201"/>
          </a:xfrm>
        </p:grpSpPr>
        <p:sp>
          <p:nvSpPr>
            <p:cNvPr id="55337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38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39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0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1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5342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/>
        </p:nvGraphicFramePr>
        <p:xfrm>
          <a:off x="6291262" y="39624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34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/>
        </p:nvGraphicFramePr>
        <p:xfrm>
          <a:off x="7866062" y="39624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34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6536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Integer C Puzzles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3581400" y="1447800"/>
            <a:ext cx="5257800" cy="482952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&lt; 0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((x*2) &lt; 0)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/>
              <a:t>ux</a:t>
            </a:r>
            <a:r>
              <a:rPr lang="en-US" sz="2000" dirty="0"/>
              <a:t>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&amp; 7 == 7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(x&lt;&lt;30) &lt;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/>
              <a:t>ux</a:t>
            </a:r>
            <a:r>
              <a:rPr lang="en-US" sz="2000" dirty="0"/>
              <a:t> &gt;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 y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-x &lt; -y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* 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 0 &amp;&amp; y &gt; 0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x + y &gt;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&gt;= 0	 </a:t>
            </a:r>
            <a:r>
              <a:rPr lang="en-US" sz="2000" dirty="0">
                <a:latin typeface="Symbol" pitchFamily="18" charset="2"/>
              </a:rPr>
              <a:t></a:t>
            </a:r>
            <a:r>
              <a:rPr lang="en-US" sz="2000" dirty="0"/>
              <a:t>	-x &lt;=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&lt;= 0	 </a:t>
            </a:r>
            <a:r>
              <a:rPr lang="en-US" sz="2000" dirty="0">
                <a:latin typeface="Symbol" pitchFamily="18" charset="2"/>
              </a:rPr>
              <a:t></a:t>
            </a:r>
            <a:r>
              <a:rPr lang="en-US" sz="2000" dirty="0"/>
              <a:t>	-x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smtClean="0"/>
              <a:t>(x|-x)&gt;&gt;31 ==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 smtClean="0"/>
              <a:t>ux</a:t>
            </a:r>
            <a:r>
              <a:rPr lang="en-US" sz="2000" dirty="0" smtClean="0"/>
              <a:t> </a:t>
            </a:r>
            <a:r>
              <a:rPr lang="en-US" sz="2000" dirty="0"/>
              <a:t>&gt;&gt; 3 == </a:t>
            </a:r>
            <a:r>
              <a:rPr lang="en-US" sz="2000" dirty="0" err="1"/>
              <a:t>ux</a:t>
            </a:r>
            <a:r>
              <a:rPr lang="en-US" sz="2000" dirty="0"/>
              <a:t>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&gt;&gt; 3 == x/8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&amp; (x-1) !=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457200" y="4191000"/>
            <a:ext cx="2613025" cy="178253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alibri" pitchFamily="34" charset="0"/>
              </a:rPr>
              <a:t>int</a:t>
            </a:r>
            <a:r>
              <a:rPr lang="en-US" sz="2000" dirty="0">
                <a:latin typeface="Calibri" pitchFamily="34" charset="0"/>
              </a:rPr>
              <a:t> x = </a:t>
            </a:r>
            <a:r>
              <a:rPr lang="en-US" sz="2000" dirty="0" err="1">
                <a:latin typeface="Calibri" pitchFamily="34" charset="0"/>
              </a:rPr>
              <a:t>foo</a:t>
            </a:r>
            <a:r>
              <a:rPr lang="en-US" sz="2000" dirty="0">
                <a:latin typeface="Calibri" pitchFamily="34" charset="0"/>
              </a:rPr>
              <a:t>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alibri" pitchFamily="34" charset="0"/>
              </a:rPr>
              <a:t>int</a:t>
            </a:r>
            <a:r>
              <a:rPr lang="en-US" sz="2000" dirty="0">
                <a:latin typeface="Calibri" pitchFamily="34" charset="0"/>
              </a:rPr>
              <a:t> y = bar();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alibri" pitchFamily="34" charset="0"/>
              </a:rPr>
              <a:t>unsigned </a:t>
            </a:r>
            <a:r>
              <a:rPr lang="en-US" sz="2000" dirty="0" err="1">
                <a:latin typeface="Calibri" pitchFamily="34" charset="0"/>
              </a:rPr>
              <a:t>ux</a:t>
            </a:r>
            <a:r>
              <a:rPr lang="en-US" sz="2000" dirty="0">
                <a:latin typeface="Calibri" pitchFamily="34" charset="0"/>
              </a:rPr>
              <a:t> = x;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alibri" pitchFamily="34" charset="0"/>
              </a:rPr>
              <a:t>unsigned </a:t>
            </a:r>
            <a:r>
              <a:rPr lang="en-US" sz="2000" dirty="0" err="1">
                <a:latin typeface="Calibri" pitchFamily="34" charset="0"/>
              </a:rPr>
              <a:t>uy</a:t>
            </a:r>
            <a:r>
              <a:rPr lang="en-US" sz="2000" dirty="0">
                <a:latin typeface="Calibri" pitchFamily="34" charset="0"/>
              </a:rPr>
              <a:t> = y;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914400" y="3657600"/>
            <a:ext cx="177093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Initialization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7015</TotalTime>
  <Words>5191</Words>
  <Application>Microsoft Office PowerPoint</Application>
  <PresentationFormat>On-screen Show (4:3)</PresentationFormat>
  <Paragraphs>1802</Paragraphs>
  <Slides>91</Slides>
  <Notes>61</Notes>
  <HiddenSlides>4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91</vt:i4>
      </vt:variant>
    </vt:vector>
  </HeadingPairs>
  <TitlesOfParts>
    <vt:vector size="97" baseType="lpstr">
      <vt:lpstr>Title and Content</vt:lpstr>
      <vt:lpstr>Title Only</vt:lpstr>
      <vt:lpstr>Median</vt:lpstr>
      <vt:lpstr>Equation</vt:lpstr>
      <vt:lpstr>Document</vt:lpstr>
      <vt:lpstr>Chart</vt:lpstr>
      <vt:lpstr>Bits, Bytes, and Integers  Systems I</vt:lpstr>
      <vt:lpstr>Today: Bits, Bytes, and Integers</vt:lpstr>
      <vt:lpstr>Encoding Byte Values</vt:lpstr>
      <vt:lpstr>Boolean Algebra</vt:lpstr>
      <vt:lpstr>General Boolean Algebras</vt:lpstr>
      <vt:lpstr>Bit-Level Operations in C</vt:lpstr>
      <vt:lpstr>Representing &amp; Manipulating Sets</vt:lpstr>
      <vt:lpstr>Contrast: Logic Operations in C</vt:lpstr>
      <vt:lpstr>Shift Operations</vt:lpstr>
      <vt:lpstr>Today: Bits, Bytes, and Integers</vt:lpstr>
      <vt:lpstr>Data Representations</vt:lpstr>
      <vt:lpstr>How to encode unsigned integers?</vt:lpstr>
      <vt:lpstr>How to encode signed integers?</vt:lpstr>
      <vt:lpstr>Encoding Integers</vt:lpstr>
      <vt:lpstr>Encoding Example (Cont.)</vt:lpstr>
      <vt:lpstr>Unsigned &amp; Signed Numeric Values</vt:lpstr>
      <vt:lpstr>Numeric Ranges</vt:lpstr>
      <vt:lpstr>Values for Different Word Sizes</vt:lpstr>
      <vt:lpstr>Today: Bits, Bytes, and Integers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Negation: Complement &amp; Increment</vt:lpstr>
      <vt:lpstr>Complement &amp; Increment Examples</vt:lpstr>
      <vt:lpstr>Signed vs. Unsigned in C</vt:lpstr>
      <vt:lpstr>Casting Surprises</vt:lpstr>
      <vt:lpstr>Code Security Example</vt:lpstr>
      <vt:lpstr>Typical Usage</vt:lpstr>
      <vt:lpstr>Malicious Usage</vt:lpstr>
      <vt:lpstr>Summary Casting Signed ↔ Unsigned: Basic Rules</vt:lpstr>
      <vt:lpstr>Today: Bits, Bytes, and Integers</vt:lpstr>
      <vt:lpstr>Sign Extension</vt:lpstr>
      <vt:lpstr>Sign Extension Example</vt:lpstr>
      <vt:lpstr>Summary: Expanding, Truncating: Basic Rules</vt:lpstr>
      <vt:lpstr>Today: Bits, Bytes, and Integers</vt:lpstr>
      <vt:lpstr>Unsigned Addition</vt:lpstr>
      <vt:lpstr>Visualizing (Mathematical) Integer Addition</vt:lpstr>
      <vt:lpstr>Visualizing Unsigned Addition</vt:lpstr>
      <vt:lpstr>Mathematical Properties</vt:lpstr>
      <vt:lpstr>Two’s Complement Addition</vt:lpstr>
      <vt:lpstr>TAdd Overflow</vt:lpstr>
      <vt:lpstr>Visualizing 2’s Complement Addition</vt:lpstr>
      <vt:lpstr>Characterizing TAdd</vt:lpstr>
      <vt:lpstr>Multiplication</vt:lpstr>
      <vt:lpstr>Unsigned Multiplication in C</vt:lpstr>
      <vt:lpstr>Code Security Example #2</vt:lpstr>
      <vt:lpstr>XDR Code</vt:lpstr>
      <vt:lpstr>XDR Vulnerability</vt:lpstr>
      <vt:lpstr>Signed Multiplication in C</vt:lpstr>
      <vt:lpstr>Power-of-2 Multiply with Shift</vt:lpstr>
      <vt:lpstr>Compiled Multiplication Code</vt:lpstr>
      <vt:lpstr>Unsigned Power-of-2 Divide with Shift</vt:lpstr>
      <vt:lpstr>Compiled Unsigned Division Code</vt:lpstr>
      <vt:lpstr>Signed Power-of-2 Divide with Shift</vt:lpstr>
      <vt:lpstr>Correct Power-of-2 Divide</vt:lpstr>
      <vt:lpstr>Correct Power-of-2 Divide (Cont.)</vt:lpstr>
      <vt:lpstr>Compiled Signed Division Code</vt:lpstr>
      <vt:lpstr>Arithmetic: Basic Rules</vt:lpstr>
      <vt:lpstr>Arithmetic: Basic Rules</vt:lpstr>
      <vt:lpstr>Today: Integers</vt:lpstr>
      <vt:lpstr>Properties of Unsigned Arithmetic</vt:lpstr>
      <vt:lpstr>Properties of Two’s Comp. Arithmetic</vt:lpstr>
      <vt:lpstr>Why Should I Use Unsigned?</vt:lpstr>
      <vt:lpstr>Today: Integers</vt:lpstr>
      <vt:lpstr>Byte-Oriented Memory Organization</vt:lpstr>
      <vt:lpstr>Machine Words</vt:lpstr>
      <vt:lpstr>Word-Oriented Memory Organization</vt:lpstr>
      <vt:lpstr>Where do addresses come from?</vt:lpstr>
      <vt:lpstr>PowerPoint Presentation</vt:lpstr>
      <vt:lpstr>PowerPoint Presentation</vt:lpstr>
      <vt:lpstr>Output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Byte Ordering</vt:lpstr>
      <vt:lpstr>Byte Ordering Example</vt:lpstr>
      <vt:lpstr>Reading Byte-Reversed Listings</vt:lpstr>
      <vt:lpstr>Examining Data Representations</vt:lpstr>
      <vt:lpstr>show_bytes Execution Example</vt:lpstr>
      <vt:lpstr>Data alignment</vt:lpstr>
      <vt:lpstr>Data alignment in C structs</vt:lpstr>
      <vt:lpstr>Data alignment malloc</vt:lpstr>
      <vt:lpstr>Representing Integers</vt:lpstr>
      <vt:lpstr>Representing Pointers</vt:lpstr>
      <vt:lpstr>Representing Strings</vt:lpstr>
      <vt:lpstr>Integer C Puzzles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witchel</cp:lastModifiedBy>
  <cp:revision>148</cp:revision>
  <cp:lastPrinted>2010-01-19T15:27:43Z</cp:lastPrinted>
  <dcterms:created xsi:type="dcterms:W3CDTF">2012-01-17T05:48:30Z</dcterms:created>
  <dcterms:modified xsi:type="dcterms:W3CDTF">2012-09-12T06:59:35Z</dcterms:modified>
</cp:coreProperties>
</file>