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  <p:sldMasterId id="2147483746" r:id="rId2"/>
  </p:sldMasterIdLst>
  <p:notesMasterIdLst>
    <p:notesMasterId r:id="rId44"/>
  </p:notesMasterIdLst>
  <p:sldIdLst>
    <p:sldId id="298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99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4572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9144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3716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8288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-470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314" name="Rectangle 2"/>
          <p:cNvSpPr>
            <a:spLocks noGrp="1" noChangeArrowheads="1"/>
          </p:cNvSpPr>
          <p:nvPr>
            <p:ph type="body" sz="quarter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826869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425"/>
              </a:spcBef>
            </a:pPr>
            <a:r>
              <a:rPr lang="en-US">
                <a:solidFill>
                  <a:srgbClr val="000000"/>
                </a:solidFill>
                <a:latin typeface="Times New Roman" charset="0"/>
                <a:cs typeface="Times New Roman" charset="0"/>
                <a:sym typeface="Times New Roman" charset="0"/>
              </a:rPr>
              <a:t>Latex source for equation: </a:t>
            </a:r>
            <a:r>
              <a:rPr lang="en-US">
                <a:latin typeface="Monaco" charset="0"/>
                <a:ea typeface="Monaco" charset="0"/>
                <a:cs typeface="Monaco" charset="0"/>
                <a:sym typeface="Monaco" charset="0"/>
              </a:rPr>
              <a:t>\sum_{k=-j}^i b_k \times 2^k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45852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5872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5872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rgbClr val="FF6600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3A271A1-F6D6-438B-A432-4747EE7ECD40}" type="datetimeFigureOut">
              <a:rPr lang="en-US" smtClean="0"/>
              <a:pPr algn="ctr" eaLnBrk="1" latinLnBrk="0" hangingPunct="1"/>
              <a:t>1/26/2012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1/26/2012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rgbClr val="FF6600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1/26/2012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3A271A1-F6D6-438B-A432-4747EE7ECD40}" type="datetimeFigureOut">
              <a:rPr lang="en-US" smtClean="0"/>
              <a:pPr/>
              <a:t>1/26/2012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3A271A1-F6D6-438B-A432-4747EE7ECD40}" type="datetimeFigureOut">
              <a:rPr lang="en-US" smtClean="0"/>
              <a:pPr/>
              <a:t>1/26/2012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rgbClr val="FF6600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1/26/2012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solidFill>
            <a:srgbClr val="FF6600"/>
          </a:solidFill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3A271A1-F6D6-438B-A432-4747EE7ECD40}" type="datetimeFigureOut">
              <a:rPr lang="en-US" smtClean="0"/>
              <a:pPr/>
              <a:t>1/26/2012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3A271A1-F6D6-438B-A432-4747EE7ECD40}" type="datetimeFigureOut">
              <a:rPr lang="en-US" smtClean="0"/>
              <a:pPr/>
              <a:t>1/26/2012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rgbClr val="FF6600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Calibri Bold" charset="0"/>
              </a:rPr>
              <a:t>Click to edit Master title style</a:t>
            </a:r>
          </a:p>
        </p:txBody>
      </p:sp>
      <p:sp>
        <p:nvSpPr>
          <p:cNvPr id="4099" name="Rectangle 3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 dirty="0" smtClean="0">
                <a:solidFill>
                  <a:srgbClr val="FFFFFF"/>
                </a:solidFill>
                <a:ea typeface="Gill Sans" charset="0"/>
                <a:cs typeface="Gill Sans" charset="0"/>
              </a:rPr>
              <a:t>UT</a:t>
            </a:r>
            <a:r>
              <a:rPr lang="en-US" sz="1200" baseline="0" dirty="0" smtClean="0">
                <a:solidFill>
                  <a:srgbClr val="FFFFFF"/>
                </a:solidFill>
                <a:ea typeface="Gill Sans" charset="0"/>
                <a:cs typeface="Gill Sans" charset="0"/>
              </a:rPr>
              <a:t> Austin</a:t>
            </a:r>
            <a:endParaRPr lang="en-US" sz="1200" dirty="0">
              <a:solidFill>
                <a:srgbClr val="FFFFFF"/>
              </a:solidFill>
              <a:ea typeface="Gill Sans" charset="0"/>
              <a:cs typeface="Gill San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342900" indent="-3429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742950" indent="-2857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600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20574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25146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9718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3429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886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3A271A1-F6D6-438B-A432-4747EE7ECD40}" type="datetimeFigureOut">
              <a:rPr lang="en-US" smtClean="0"/>
              <a:pPr/>
              <a:t>1/26/2012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rgbClr val="FF6600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/>
          </a:p>
        </p:txBody>
      </p:sp>
      <p:sp>
        <p:nvSpPr>
          <p:cNvPr id="1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rgbClr val="FF6600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r>
              <a:rPr lang="en-US" sz="1400" dirty="0" smtClean="0"/>
              <a:t>University of Texas at Austin</a:t>
            </a:r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oleObject" Target="../embeddings/Microsoft_Excel_97-2003_Worksheet1.xls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emf"/><Relationship Id="rId4" Type="http://schemas.openxmlformats.org/officeDocument/2006/relationships/oleObject" Target="../embeddings/Microsoft_Excel_97-2003_Worksheet2.xls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marL="0" indent="0"/>
            <a:r>
              <a:rPr lang="en-US" b="1" dirty="0" smtClean="0">
                <a:latin typeface="+mn-lt"/>
              </a:rPr>
              <a:t>Floating Point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111" b="0" dirty="0" smtClean="0"/>
              <a:t>Systems 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6096000"/>
            <a:ext cx="6705600" cy="68580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Precisions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612648" y="1524000"/>
            <a:ext cx="8153400" cy="4495800"/>
          </a:xfrm>
          <a:ln/>
        </p:spPr>
        <p:txBody>
          <a:bodyPr/>
          <a:lstStyle/>
          <a:p>
            <a:r>
              <a:rPr lang="en-US"/>
              <a:t>Single precision: 32 bits</a:t>
            </a:r>
          </a:p>
          <a:p>
            <a:pPr>
              <a:spcBef>
                <a:spcPts val="10000"/>
              </a:spcBef>
            </a:pPr>
            <a:r>
              <a:rPr lang="en-US"/>
              <a:t>Double precision: 64 bits</a:t>
            </a:r>
          </a:p>
          <a:p>
            <a:pPr>
              <a:spcBef>
                <a:spcPts val="10000"/>
              </a:spcBef>
            </a:pPr>
            <a:r>
              <a:rPr lang="en-US"/>
              <a:t>Extended precision: 80 bits (Intel only)</a:t>
            </a:r>
          </a:p>
        </p:txBody>
      </p:sp>
      <p:graphicFrame>
        <p:nvGraphicFramePr>
          <p:cNvPr id="20485" name="Group 5"/>
          <p:cNvGraphicFramePr>
            <a:graphicFrameLocks noGrp="1"/>
          </p:cNvGraphicFramePr>
          <p:nvPr/>
        </p:nvGraphicFramePr>
        <p:xfrm>
          <a:off x="876300" y="2108200"/>
          <a:ext cx="7366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841500"/>
                <a:gridCol w="51435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8-bits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23-bits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0509" name="Group 29"/>
          <p:cNvGraphicFramePr>
            <a:graphicFrameLocks noGrp="1"/>
          </p:cNvGraphicFramePr>
          <p:nvPr/>
        </p:nvGraphicFramePr>
        <p:xfrm>
          <a:off x="876300" y="3860800"/>
          <a:ext cx="7366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841500"/>
                <a:gridCol w="51435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11-bits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52-bits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0533" name="Group 53"/>
          <p:cNvGraphicFramePr>
            <a:graphicFrameLocks noGrp="1"/>
          </p:cNvGraphicFramePr>
          <p:nvPr/>
        </p:nvGraphicFramePr>
        <p:xfrm>
          <a:off x="876300" y="5613400"/>
          <a:ext cx="7366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841500"/>
                <a:gridCol w="51435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15-bits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63 or 64-bits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Normalized Values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sz="quarter" idx="1"/>
          </p:nvPr>
        </p:nvSpPr>
        <p:spPr>
          <a:ln/>
        </p:spPr>
        <p:txBody>
          <a:bodyPr>
            <a:normAutofit fontScale="77500" lnSpcReduction="20000"/>
          </a:bodyPr>
          <a:lstStyle/>
          <a:p>
            <a:r>
              <a:rPr lang="en-US" dirty="0"/>
              <a:t>Condition: exp ≠ 000…0 and exp ≠ 111…1</a:t>
            </a:r>
          </a:p>
          <a:p>
            <a:endParaRPr lang="en-US" dirty="0"/>
          </a:p>
          <a:p>
            <a:r>
              <a:rPr lang="en-US" dirty="0"/>
              <a:t>Exponent coded as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biased</a:t>
            </a:r>
            <a:r>
              <a:rPr lang="en-US" dirty="0"/>
              <a:t> value: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r>
              <a:rPr lang="en-US" dirty="0"/>
              <a:t>  = 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Exp</a:t>
            </a:r>
            <a:r>
              <a:rPr lang="en-US" dirty="0"/>
              <a:t> –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Bias</a:t>
            </a:r>
            <a:endParaRPr lang="en-US" dirty="0"/>
          </a:p>
          <a:p>
            <a:pPr marL="552450" lvl="1"/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Exp</a:t>
            </a:r>
            <a:r>
              <a:rPr lang="en-US" dirty="0"/>
              <a:t>: unsigned value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exp</a:t>
            </a:r>
            <a:r>
              <a:rPr lang="en-US" dirty="0"/>
              <a:t> </a:t>
            </a:r>
          </a:p>
          <a:p>
            <a:pPr marL="552450" lvl="1"/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Bias</a:t>
            </a:r>
            <a:r>
              <a:rPr lang="en-US" dirty="0"/>
              <a:t> = 2</a:t>
            </a:r>
            <a:r>
              <a:rPr lang="en-US" baseline="32000" dirty="0"/>
              <a:t>k-1</a:t>
            </a:r>
            <a:r>
              <a:rPr lang="en-US" dirty="0"/>
              <a:t> - 1, where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k</a:t>
            </a:r>
            <a:r>
              <a:rPr lang="en-US" dirty="0"/>
              <a:t> is number of exponent bits</a:t>
            </a:r>
          </a:p>
          <a:p>
            <a:pPr marL="838200" lvl="2"/>
            <a:r>
              <a:rPr lang="en-US" dirty="0"/>
              <a:t>Single precision: 127 (Exp: 1…254, E: -126…127)</a:t>
            </a:r>
          </a:p>
          <a:p>
            <a:pPr marL="838200" lvl="2"/>
            <a:r>
              <a:rPr lang="en-US" dirty="0"/>
              <a:t>Double precision: 1023 (Exp: 1…2046, E: -1022…1023)</a:t>
            </a:r>
          </a:p>
          <a:p>
            <a:endParaRPr lang="en-US" dirty="0"/>
          </a:p>
          <a:p>
            <a:r>
              <a:rPr lang="en-US" dirty="0" err="1"/>
              <a:t>Significand</a:t>
            </a:r>
            <a:r>
              <a:rPr lang="en-US" dirty="0"/>
              <a:t> coded with implied leading 1: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dirty="0"/>
              <a:t>  = 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1.xxx…x</a:t>
            </a:r>
            <a:r>
              <a:rPr lang="en-US" baseline="-6000" dirty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dirty="0"/>
          </a:p>
          <a:p>
            <a:pPr marL="552450" lvl="1"/>
            <a:r>
              <a:rPr lang="en-US" dirty="0"/>
              <a:t> 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xxx…x</a:t>
            </a:r>
            <a:r>
              <a:rPr lang="en-US" dirty="0"/>
              <a:t>: bits of </a:t>
            </a:r>
            <a:r>
              <a:rPr lang="en-US" dirty="0" err="1">
                <a:latin typeface="Monaco" charset="0"/>
                <a:ea typeface="Monaco" charset="0"/>
                <a:cs typeface="Monaco" charset="0"/>
                <a:sym typeface="Monaco" charset="0"/>
              </a:rPr>
              <a:t>frac</a:t>
            </a:r>
            <a:endParaRPr lang="en-US" dirty="0"/>
          </a:p>
          <a:p>
            <a:pPr marL="552450" lvl="1"/>
            <a:r>
              <a:rPr lang="en-US" dirty="0"/>
              <a:t>Minimum when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000…0</a:t>
            </a:r>
            <a:r>
              <a:rPr lang="en-US" dirty="0"/>
              <a:t> (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 dirty="0"/>
              <a:t> = 1.0)</a:t>
            </a:r>
          </a:p>
          <a:p>
            <a:pPr marL="552450" lvl="1"/>
            <a:r>
              <a:rPr lang="en-US" dirty="0"/>
              <a:t>Maximum when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111…1</a:t>
            </a:r>
            <a:r>
              <a:rPr lang="en-US" dirty="0"/>
              <a:t> (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 dirty="0"/>
              <a:t> = 2.0 – ε)</a:t>
            </a:r>
          </a:p>
          <a:p>
            <a:pPr marL="552450" lvl="1"/>
            <a:r>
              <a:rPr lang="en-US" dirty="0"/>
              <a:t>Get extra leading bit for “free”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693270" y="5943600"/>
            <a:ext cx="355600" cy="355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>
              <a:lnSpc>
                <a:spcPct val="100000"/>
              </a:lnSpc>
            </a:pPr>
            <a:endParaRPr lang="en-US" sz="2400" dirty="0">
              <a:latin typeface="Courier New" pitchFamily="49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1151965" y="5943600"/>
            <a:ext cx="1779495" cy="355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>
              <a:lnSpc>
                <a:spcPct val="100000"/>
              </a:lnSpc>
            </a:pPr>
            <a:endParaRPr lang="en-US" sz="2400" dirty="0">
              <a:latin typeface="Courier New" pitchFamily="49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3048000" y="5969000"/>
            <a:ext cx="5066555" cy="355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>
              <a:lnSpc>
                <a:spcPct val="100000"/>
              </a:lnSpc>
            </a:pPr>
            <a:endParaRPr lang="en-US" sz="2400" dirty="0">
              <a:latin typeface="Courier New" pitchFamily="49" charset="0"/>
            </a:endParaRPr>
          </a:p>
        </p:txBody>
      </p:sp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448733" y="552978"/>
            <a:ext cx="7366000" cy="573088"/>
          </a:xfrm>
        </p:spPr>
        <p:txBody>
          <a:bodyPr>
            <a:normAutofit fontScale="90000"/>
          </a:bodyPr>
          <a:lstStyle/>
          <a:p>
            <a:r>
              <a:rPr lang="en-US"/>
              <a:t>Normalized Encoding Example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595735"/>
            <a:ext cx="8255000" cy="5029200"/>
          </a:xfrm>
        </p:spPr>
        <p:txBody>
          <a:bodyPr>
            <a:normAutofit lnSpcReduction="10000"/>
          </a:bodyPr>
          <a:lstStyle/>
          <a:p>
            <a:pPr marL="223838" indent="-223838" defTabSz="895350">
              <a:lnSpc>
                <a:spcPct val="85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2000" dirty="0" smtClean="0"/>
              <a:t>Value: </a:t>
            </a:r>
            <a:r>
              <a:rPr lang="en-US" sz="1800" dirty="0" smtClean="0">
                <a:latin typeface="Courier New" pitchFamily="49" charset="0"/>
              </a:rPr>
              <a:t>Float </a:t>
            </a:r>
            <a:r>
              <a:rPr lang="en-US" sz="1800" dirty="0">
                <a:latin typeface="Courier New" pitchFamily="49" charset="0"/>
              </a:rPr>
              <a:t>F = 15213.0;</a:t>
            </a:r>
            <a:endParaRPr lang="en-US" sz="1800" dirty="0"/>
          </a:p>
          <a:p>
            <a:pPr marL="560388" lvl="1" indent="-222250" defTabSz="895350">
              <a:lnSpc>
                <a:spcPct val="90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1800" b="0" dirty="0"/>
              <a:t>15213</a:t>
            </a:r>
            <a:r>
              <a:rPr lang="en-US" sz="1800" b="0" baseline="-25000" dirty="0"/>
              <a:t>10</a:t>
            </a:r>
            <a:r>
              <a:rPr lang="en-US" sz="1800" b="0" dirty="0"/>
              <a:t>  = 11101101101101</a:t>
            </a:r>
            <a:r>
              <a:rPr lang="en-US" sz="1800" b="0" baseline="-25000" dirty="0"/>
              <a:t>2  </a:t>
            </a:r>
            <a:r>
              <a:rPr lang="en-US" sz="1800" b="0" dirty="0"/>
              <a:t> </a:t>
            </a:r>
            <a:endParaRPr lang="en-US" sz="1800" b="0" dirty="0" smtClean="0"/>
          </a:p>
          <a:p>
            <a:pPr marL="560388" lvl="1" indent="-222250" defTabSz="895350">
              <a:lnSpc>
                <a:spcPct val="90000"/>
              </a:lnSpc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1800" dirty="0" smtClean="0"/>
              <a:t>                     </a:t>
            </a:r>
            <a:r>
              <a:rPr lang="en-US" sz="1800" b="0" dirty="0" smtClean="0"/>
              <a:t>= </a:t>
            </a:r>
            <a:r>
              <a:rPr lang="en-US" sz="1800" b="0" dirty="0"/>
              <a:t>1.1101101101101</a:t>
            </a:r>
            <a:r>
              <a:rPr lang="en-US" sz="1800" b="0" baseline="-25000" dirty="0"/>
              <a:t>2</a:t>
            </a:r>
            <a:r>
              <a:rPr lang="en-US" sz="1800" b="0" dirty="0"/>
              <a:t> </a:t>
            </a:r>
            <a:r>
              <a:rPr lang="en-US" sz="1800" b="0" dirty="0" smtClean="0"/>
              <a:t>x </a:t>
            </a:r>
            <a:r>
              <a:rPr lang="en-US" sz="1800" b="0" dirty="0"/>
              <a:t>2</a:t>
            </a:r>
            <a:r>
              <a:rPr lang="en-US" sz="1800" b="0" baseline="30000" dirty="0"/>
              <a:t>13</a:t>
            </a:r>
            <a:endParaRPr lang="en-US" sz="1800" b="0" dirty="0"/>
          </a:p>
          <a:p>
            <a:pPr marL="223838" indent="-223838" defTabSz="895350">
              <a:lnSpc>
                <a:spcPct val="85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endParaRPr lang="en-US" sz="2000" dirty="0" smtClean="0"/>
          </a:p>
          <a:p>
            <a:pPr marL="223838" indent="-223838" defTabSz="895350">
              <a:lnSpc>
                <a:spcPct val="85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2000" dirty="0" err="1" smtClean="0"/>
              <a:t>Significand</a:t>
            </a:r>
            <a:endParaRPr lang="en-US" sz="2000" dirty="0"/>
          </a:p>
          <a:p>
            <a:pPr marL="560388" lvl="1" indent="-222250" defTabSz="895350">
              <a:lnSpc>
                <a:spcPct val="90000"/>
              </a:lnSpc>
              <a:buFont typeface="Wingdings" pitchFamily="2" charset="2"/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1800" b="0" i="1" dirty="0"/>
              <a:t>M</a:t>
            </a:r>
            <a:r>
              <a:rPr lang="en-US" sz="1800" dirty="0"/>
              <a:t> 	= 	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1.</a:t>
            </a:r>
            <a:r>
              <a:rPr lang="en-US" sz="1800" b="1" u="sng" dirty="0">
                <a:latin typeface="Courier New" pitchFamily="49" charset="0"/>
                <a:cs typeface="Courier New" pitchFamily="49" charset="0"/>
              </a:rPr>
              <a:t>1101101101101</a:t>
            </a:r>
            <a:r>
              <a:rPr lang="en-US" sz="1800" b="1" baseline="-25000" dirty="0">
                <a:latin typeface="Courier New" pitchFamily="49" charset="0"/>
                <a:cs typeface="Courier New" pitchFamily="49" charset="0"/>
              </a:rPr>
              <a:t>2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560388" lvl="1" indent="-222250" defTabSz="895350">
              <a:lnSpc>
                <a:spcPct val="90000"/>
              </a:lnSpc>
              <a:buFont typeface="Wingdings" pitchFamily="2" charset="2"/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1800" b="1" dirty="0" err="1">
                <a:latin typeface="Courier New" pitchFamily="49" charset="0"/>
              </a:rPr>
              <a:t>frac</a:t>
            </a:r>
            <a:r>
              <a:rPr lang="en-US" sz="1800" b="1" dirty="0">
                <a:latin typeface="Courier New" pitchFamily="49" charset="0"/>
              </a:rPr>
              <a:t>	= 	 </a:t>
            </a:r>
            <a:r>
              <a:rPr lang="en-US" sz="1800" b="1" dirty="0" smtClean="0">
                <a:latin typeface="Courier New" pitchFamily="49" charset="0"/>
              </a:rPr>
              <a:t> </a:t>
            </a:r>
            <a:r>
              <a:rPr lang="en-US" sz="1800" b="1" u="sng" dirty="0" smtClean="0">
                <a:latin typeface="Courier New" pitchFamily="49" charset="0"/>
              </a:rPr>
              <a:t>1101101101101</a:t>
            </a:r>
            <a:r>
              <a:rPr lang="en-US" sz="1800" b="1" dirty="0" smtClean="0">
                <a:latin typeface="Courier New" pitchFamily="49" charset="0"/>
              </a:rPr>
              <a:t>0000000000</a:t>
            </a:r>
            <a:r>
              <a:rPr lang="en-US" sz="1800" b="1" baseline="-25000" dirty="0" smtClean="0">
                <a:latin typeface="Courier New" pitchFamily="49" charset="0"/>
              </a:rPr>
              <a:t>2</a:t>
            </a:r>
            <a:endParaRPr lang="en-US" sz="1800" b="1" dirty="0"/>
          </a:p>
          <a:p>
            <a:pPr marL="223838" indent="-223838" defTabSz="895350">
              <a:lnSpc>
                <a:spcPct val="85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endParaRPr lang="en-US" sz="2000" dirty="0" smtClean="0"/>
          </a:p>
          <a:p>
            <a:pPr marL="223838" indent="-223838" defTabSz="895350">
              <a:lnSpc>
                <a:spcPct val="85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2000" dirty="0" smtClean="0"/>
              <a:t>Exponent</a:t>
            </a:r>
            <a:endParaRPr lang="en-US" sz="2000" dirty="0"/>
          </a:p>
          <a:p>
            <a:pPr marL="560388" lvl="1" indent="-222250" defTabSz="895350">
              <a:lnSpc>
                <a:spcPct val="90000"/>
              </a:lnSpc>
              <a:buFont typeface="Wingdings" pitchFamily="2" charset="2"/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1800" b="0" i="1" dirty="0" smtClean="0"/>
              <a:t>E	</a:t>
            </a:r>
            <a:r>
              <a:rPr lang="en-US" sz="1800" dirty="0" smtClean="0"/>
              <a:t> 	= 	13</a:t>
            </a:r>
          </a:p>
          <a:p>
            <a:pPr marL="560388" lvl="1" indent="-222250" defTabSz="895350">
              <a:lnSpc>
                <a:spcPct val="90000"/>
              </a:lnSpc>
              <a:buFont typeface="Wingdings" pitchFamily="2" charset="2"/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1800" b="0" i="1" dirty="0" smtClean="0"/>
              <a:t>Bias</a:t>
            </a:r>
            <a:r>
              <a:rPr lang="en-US" sz="1800" dirty="0" smtClean="0"/>
              <a:t> 	= 	127</a:t>
            </a:r>
          </a:p>
          <a:p>
            <a:pPr marL="560388" lvl="1" indent="-222250" defTabSz="895350">
              <a:lnSpc>
                <a:spcPct val="90000"/>
              </a:lnSpc>
              <a:buFont typeface="Wingdings" pitchFamily="2" charset="2"/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1800" b="0" i="1" dirty="0" smtClean="0"/>
              <a:t>Exp</a:t>
            </a:r>
            <a:r>
              <a:rPr lang="en-US" sz="1800" dirty="0" smtClean="0"/>
              <a:t> 	= 	140 	=	</a:t>
            </a:r>
            <a:r>
              <a:rPr lang="en-US" sz="1800" b="1" dirty="0" smtClean="0">
                <a:latin typeface="Courier New" pitchFamily="49" charset="0"/>
              </a:rPr>
              <a:t>10001100</a:t>
            </a:r>
            <a:r>
              <a:rPr lang="en-US" sz="1800" b="1" baseline="-25000" dirty="0" smtClean="0">
                <a:latin typeface="Courier New" pitchFamily="49" charset="0"/>
              </a:rPr>
              <a:t>2</a:t>
            </a:r>
          </a:p>
          <a:p>
            <a:pPr marL="560388" lvl="1" indent="-222250" defTabSz="895350">
              <a:lnSpc>
                <a:spcPct val="90000"/>
              </a:lnSpc>
              <a:buFont typeface="Wingdings" pitchFamily="2" charset="2"/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endParaRPr lang="en-US" sz="1800" b="1" baseline="-25000" dirty="0" smtClean="0">
              <a:latin typeface="Courier New" pitchFamily="49" charset="0"/>
            </a:endParaRPr>
          </a:p>
          <a:p>
            <a:pPr marL="223838" indent="-223838" defTabSz="895350">
              <a:lnSpc>
                <a:spcPct val="85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2000" dirty="0" smtClean="0"/>
              <a:t>Result:</a:t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800" dirty="0" smtClean="0">
                <a:latin typeface="Courier New" pitchFamily="49" charset="0"/>
              </a:rPr>
              <a:t>0 10001100 11011011011010000000000 </a:t>
            </a:r>
          </a:p>
          <a:p>
            <a:pPr marL="560388" lvl="1" indent="-222250" defTabSz="895350">
              <a:lnSpc>
                <a:spcPct val="90000"/>
              </a:lnSpc>
              <a:buFont typeface="Wingdings" pitchFamily="2" charset="2"/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endParaRPr lang="en-US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6396335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24498" y="6396335"/>
            <a:ext cx="7377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exp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69153" y="6396335"/>
            <a:ext cx="9220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frac</a:t>
            </a: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4" grpId="0"/>
      <p:bldP spid="5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Denormalized Values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sz="quarter" idx="1"/>
          </p:nvPr>
        </p:nvSpPr>
        <p:spPr>
          <a:ln/>
        </p:spPr>
        <p:txBody>
          <a:bodyPr>
            <a:normAutofit fontScale="77500" lnSpcReduction="20000"/>
          </a:bodyPr>
          <a:lstStyle/>
          <a:p>
            <a:r>
              <a:rPr lang="en-US"/>
              <a:t>Condition: </a:t>
            </a:r>
            <a:r>
              <a:rPr lang="en-US">
                <a:latin typeface="Monaco" charset="0"/>
                <a:ea typeface="Monaco" charset="0"/>
                <a:cs typeface="Monaco" charset="0"/>
                <a:sym typeface="Monaco" charset="0"/>
              </a:rPr>
              <a:t>exp = 000…0</a:t>
            </a:r>
            <a:endParaRPr lang="en-US"/>
          </a:p>
          <a:p>
            <a:endParaRPr lang="en-US"/>
          </a:p>
          <a:p>
            <a:r>
              <a:rPr lang="en-US"/>
              <a:t>Exponent value: </a:t>
            </a:r>
            <a:r>
              <a:rPr lang="en-US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r>
              <a:rPr lang="en-US"/>
              <a:t> = –</a:t>
            </a:r>
            <a:r>
              <a:rPr lang="en-US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Bias</a:t>
            </a:r>
            <a:r>
              <a:rPr lang="en-US"/>
              <a:t> + 1 (instead of </a:t>
            </a:r>
            <a:r>
              <a:rPr lang="en-US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r>
              <a:rPr lang="en-US"/>
              <a:t> = 0 – </a:t>
            </a:r>
            <a:r>
              <a:rPr lang="en-US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Bias</a:t>
            </a:r>
            <a:r>
              <a:rPr lang="en-US"/>
              <a:t>)</a:t>
            </a:r>
          </a:p>
          <a:p>
            <a:r>
              <a:rPr lang="en-US"/>
              <a:t>Significand coded with implied leading 0: </a:t>
            </a:r>
            <a:r>
              <a:rPr lang="en-US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/>
              <a:t> = 0.xxx…x</a:t>
            </a:r>
            <a:r>
              <a:rPr lang="en-US" baseline="-6000"/>
              <a:t>2</a:t>
            </a:r>
            <a:endParaRPr lang="en-US"/>
          </a:p>
          <a:p>
            <a:pPr marL="552450" lvl="1"/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xxx…x</a:t>
            </a:r>
            <a:r>
              <a:rPr lang="en-US"/>
              <a:t>: bits of </a:t>
            </a:r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endParaRPr lang="en-US"/>
          </a:p>
          <a:p>
            <a:r>
              <a:rPr lang="en-US"/>
              <a:t>Cases</a:t>
            </a:r>
          </a:p>
          <a:p>
            <a:pPr marL="552450" lvl="1"/>
            <a:r>
              <a:rPr lang="en-US"/>
              <a:t>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exp</a:t>
            </a:r>
            <a:r>
              <a:rPr lang="en-US"/>
              <a:t> = </a:t>
            </a:r>
            <a:r>
              <a:rPr lang="en-US" sz="1800">
                <a:latin typeface="Monaco" charset="0"/>
                <a:ea typeface="Monaco" charset="0"/>
                <a:cs typeface="Monaco" charset="0"/>
                <a:sym typeface="Monaco" charset="0"/>
              </a:rPr>
              <a:t>000…0</a:t>
            </a:r>
            <a:r>
              <a:rPr lang="en-US"/>
              <a:t>,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r>
              <a:rPr lang="en-US"/>
              <a:t> = </a:t>
            </a:r>
            <a:r>
              <a:rPr lang="en-US" sz="1800">
                <a:latin typeface="Monaco" charset="0"/>
                <a:ea typeface="Monaco" charset="0"/>
                <a:cs typeface="Monaco" charset="0"/>
                <a:sym typeface="Monaco" charset="0"/>
              </a:rPr>
              <a:t>000…0</a:t>
            </a:r>
            <a:endParaRPr lang="en-US"/>
          </a:p>
          <a:p>
            <a:pPr marL="838200" lvl="2"/>
            <a:r>
              <a:rPr lang="en-US"/>
              <a:t>Represents zero value</a:t>
            </a:r>
          </a:p>
          <a:p>
            <a:pPr marL="838200" lvl="2"/>
            <a:r>
              <a:rPr lang="en-US"/>
              <a:t>Note distinct values: +0 and –0 (why?)</a:t>
            </a:r>
          </a:p>
          <a:p>
            <a:pPr marL="552450" lvl="1"/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exp</a:t>
            </a:r>
            <a:r>
              <a:rPr lang="en-US"/>
              <a:t> = </a:t>
            </a:r>
            <a:r>
              <a:rPr lang="en-US" sz="1800">
                <a:latin typeface="Monaco" charset="0"/>
                <a:ea typeface="Monaco" charset="0"/>
                <a:cs typeface="Monaco" charset="0"/>
                <a:sym typeface="Monaco" charset="0"/>
              </a:rPr>
              <a:t>000…0</a:t>
            </a:r>
            <a:r>
              <a:rPr lang="en-US"/>
              <a:t>,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r>
              <a:rPr lang="en-US"/>
              <a:t> ≠ </a:t>
            </a:r>
            <a:r>
              <a:rPr lang="en-US" sz="1800">
                <a:latin typeface="Monaco" charset="0"/>
                <a:ea typeface="Monaco" charset="0"/>
                <a:cs typeface="Monaco" charset="0"/>
                <a:sym typeface="Monaco" charset="0"/>
              </a:rPr>
              <a:t>000…0</a:t>
            </a:r>
            <a:endParaRPr lang="en-US"/>
          </a:p>
          <a:p>
            <a:pPr marL="838200" lvl="2"/>
            <a:r>
              <a:rPr lang="en-US"/>
              <a:t>Numbers very close to 0.0</a:t>
            </a:r>
          </a:p>
          <a:p>
            <a:pPr marL="838200" lvl="2"/>
            <a:r>
              <a:rPr lang="en-US"/>
              <a:t>Lose precision as get smaller</a:t>
            </a:r>
          </a:p>
          <a:p>
            <a:pPr marL="838200" lvl="2"/>
            <a:r>
              <a:rPr lang="en-US"/>
              <a:t>Equispaced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Special Values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sz="quarter" idx="1"/>
          </p:nvPr>
        </p:nvSpPr>
        <p:spPr>
          <a:ln/>
        </p:spPr>
        <p:txBody>
          <a:bodyPr>
            <a:normAutofit fontScale="85000" lnSpcReduction="20000"/>
          </a:bodyPr>
          <a:lstStyle/>
          <a:p>
            <a:r>
              <a:rPr lang="en-US" dirty="0"/>
              <a:t>Condition: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exp</a:t>
            </a:r>
            <a:r>
              <a:rPr lang="en-US" dirty="0"/>
              <a:t> =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111…1</a:t>
            </a:r>
            <a:endParaRPr lang="en-US" dirty="0"/>
          </a:p>
          <a:p>
            <a:endParaRPr lang="en-US" dirty="0"/>
          </a:p>
          <a:p>
            <a:r>
              <a:rPr lang="en-US" dirty="0"/>
              <a:t>Case: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exp</a:t>
            </a:r>
            <a:r>
              <a:rPr lang="en-US" dirty="0"/>
              <a:t> =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111…1</a:t>
            </a:r>
            <a:r>
              <a:rPr lang="en-US" dirty="0"/>
              <a:t>,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r>
              <a:rPr lang="en-US" dirty="0"/>
              <a:t> =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000…0</a:t>
            </a:r>
            <a:endParaRPr lang="en-US" dirty="0"/>
          </a:p>
          <a:p>
            <a:pPr marL="552450" lvl="1"/>
            <a:r>
              <a:rPr lang="en-US" dirty="0"/>
              <a:t>Represents value </a:t>
            </a:r>
            <a:r>
              <a:rPr lang="en-US" sz="2400" dirty="0" smtClean="0">
                <a:sym typeface="Symbol"/>
              </a:rPr>
              <a:t></a:t>
            </a:r>
            <a:r>
              <a:rPr lang="en-US" dirty="0" smtClean="0"/>
              <a:t> </a:t>
            </a:r>
            <a:r>
              <a:rPr lang="en-US" dirty="0"/>
              <a:t>(infinity)</a:t>
            </a:r>
          </a:p>
          <a:p>
            <a:pPr marL="552450" lvl="1"/>
            <a:r>
              <a:rPr lang="en-US" dirty="0"/>
              <a:t>Operation that overflows</a:t>
            </a:r>
          </a:p>
          <a:p>
            <a:pPr marL="552450" lvl="1"/>
            <a:r>
              <a:rPr lang="en-US" dirty="0"/>
              <a:t>Both positive and negative</a:t>
            </a:r>
          </a:p>
          <a:p>
            <a:pPr marL="552450" lvl="1"/>
            <a:r>
              <a:rPr lang="en-US" dirty="0"/>
              <a:t>E.g., 1.0/0.0 = −1.0/−0.0 = </a:t>
            </a:r>
            <a:r>
              <a:rPr lang="en-US" dirty="0" smtClean="0"/>
              <a:t>+</a:t>
            </a:r>
            <a:r>
              <a:rPr lang="en-US" dirty="0" smtClean="0">
                <a:sym typeface="Symbol"/>
              </a:rPr>
              <a:t></a:t>
            </a:r>
            <a:r>
              <a:rPr lang="en-US" dirty="0" smtClean="0"/>
              <a:t>,  </a:t>
            </a:r>
            <a:r>
              <a:rPr lang="en-US" dirty="0"/>
              <a:t>1.0/−0.0 = </a:t>
            </a:r>
            <a:r>
              <a:rPr lang="en-US" dirty="0" smtClean="0"/>
              <a:t>−</a:t>
            </a:r>
            <a:r>
              <a:rPr lang="en-US" dirty="0" smtClean="0">
                <a:sym typeface="Symbol"/>
              </a:rPr>
              <a:t></a:t>
            </a:r>
            <a:endParaRPr lang="en-US" dirty="0"/>
          </a:p>
          <a:p>
            <a:endParaRPr lang="en-US" dirty="0"/>
          </a:p>
          <a:p>
            <a:r>
              <a:rPr lang="en-US" dirty="0"/>
              <a:t>Case: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exp</a:t>
            </a:r>
            <a:r>
              <a:rPr lang="en-US" dirty="0"/>
              <a:t> =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111…1</a:t>
            </a:r>
            <a:r>
              <a:rPr lang="en-US" dirty="0"/>
              <a:t>,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r>
              <a:rPr lang="en-US" dirty="0"/>
              <a:t> ≠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000…0</a:t>
            </a:r>
            <a:endParaRPr lang="en-US" dirty="0"/>
          </a:p>
          <a:p>
            <a:pPr marL="552450" lvl="1"/>
            <a:r>
              <a:rPr lang="en-US" dirty="0"/>
              <a:t>Not-a-Number (</a:t>
            </a:r>
            <a:r>
              <a:rPr lang="en-US" dirty="0" err="1"/>
              <a:t>NaN</a:t>
            </a:r>
            <a:r>
              <a:rPr lang="en-US" dirty="0"/>
              <a:t>)</a:t>
            </a:r>
          </a:p>
          <a:p>
            <a:pPr marL="552450" lvl="1"/>
            <a:r>
              <a:rPr lang="en-US" dirty="0"/>
              <a:t>Represents case when no numeric value can be determined</a:t>
            </a:r>
          </a:p>
          <a:p>
            <a:pPr marL="552450" lvl="1"/>
            <a:r>
              <a:rPr lang="en-US" dirty="0">
                <a:ea typeface="Apple Symbols" charset="0"/>
                <a:cs typeface="Apple Symbols" charset="0"/>
              </a:rPr>
              <a:t>E.g., </a:t>
            </a:r>
            <a:r>
              <a:rPr lang="en-US" dirty="0" err="1">
                <a:ea typeface="Apple Symbols" charset="0"/>
                <a:cs typeface="Apple Symbols" charset="0"/>
              </a:rPr>
              <a:t>sqrt</a:t>
            </a:r>
            <a:r>
              <a:rPr lang="en-US" dirty="0">
                <a:ea typeface="Apple Symbols" charset="0"/>
                <a:cs typeface="Apple Symbols" charset="0"/>
              </a:rPr>
              <a:t>(–1), </a:t>
            </a:r>
            <a:r>
              <a:rPr lang="en-US" dirty="0" smtClean="0">
                <a:sym typeface="Symbol"/>
              </a:rPr>
              <a:t></a:t>
            </a:r>
            <a:r>
              <a:rPr lang="en-US" dirty="0" smtClean="0">
                <a:ea typeface="Apple Symbols" charset="0"/>
                <a:cs typeface="Apple Symbols" charset="0"/>
              </a:rPr>
              <a:t> </a:t>
            </a:r>
            <a:r>
              <a:rPr lang="en-US" dirty="0">
                <a:ea typeface="Apple Symbols" charset="0"/>
                <a:cs typeface="Apple Symbols" charset="0"/>
              </a:rPr>
              <a:t>− </a:t>
            </a:r>
            <a:r>
              <a:rPr lang="en-US" dirty="0" smtClean="0">
                <a:sym typeface="Symbol"/>
              </a:rPr>
              <a:t></a:t>
            </a:r>
            <a:r>
              <a:rPr lang="en-US" dirty="0" smtClean="0">
                <a:ea typeface="Apple Symbols" charset="0"/>
                <a:cs typeface="Apple Symbols" charset="0"/>
              </a:rPr>
              <a:t>, </a:t>
            </a:r>
            <a:r>
              <a:rPr lang="en-US" dirty="0" smtClean="0">
                <a:sym typeface="Symbol"/>
              </a:rPr>
              <a:t></a:t>
            </a:r>
            <a:r>
              <a:rPr lang="en-US" dirty="0" smtClean="0">
                <a:ea typeface="Apple Symbols" charset="0"/>
                <a:cs typeface="Apple Symbols" charset="0"/>
              </a:rPr>
              <a:t> </a:t>
            </a:r>
            <a:r>
              <a:rPr lang="en-US" dirty="0" smtClean="0">
                <a:ea typeface="Apple Symbols" charset="0"/>
                <a:cs typeface="Apple Symbols" charset="0"/>
                <a:sym typeface="Symbol"/>
              </a:rPr>
              <a:t></a:t>
            </a:r>
            <a:r>
              <a:rPr lang="en-US" dirty="0" smtClean="0">
                <a:ea typeface="Apple Symbols" charset="0"/>
                <a:cs typeface="Apple Symbols" charset="0"/>
              </a:rPr>
              <a:t> </a:t>
            </a:r>
            <a:r>
              <a:rPr lang="en-US" dirty="0">
                <a:ea typeface="Apple Symbols" charset="0"/>
                <a:cs typeface="Apple Symbols" charset="0"/>
              </a:rPr>
              <a:t>0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083550" cy="1095375"/>
          </a:xfrm>
          <a:ln/>
        </p:spPr>
        <p:txBody>
          <a:bodyPr>
            <a:normAutofit fontScale="90000"/>
          </a:bodyPr>
          <a:lstStyle/>
          <a:p>
            <a:pPr marL="80963" indent="-80963"/>
            <a:r>
              <a:rPr lang="en-US" dirty="0">
                <a:latin typeface="Calibri" charset="0"/>
                <a:ea typeface="Calibri" charset="0"/>
                <a:cs typeface="Calibri" charset="0"/>
                <a:sym typeface="Calibri" charset="0"/>
              </a:rPr>
              <a:t>Visualization: Floating Point Encodings</a:t>
            </a:r>
            <a:endParaRPr lang="en-US" dirty="0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25604" name="Line 4"/>
          <p:cNvSpPr>
            <a:spLocks noChangeShapeType="1"/>
          </p:cNvSpPr>
          <p:nvPr/>
        </p:nvSpPr>
        <p:spPr bwMode="auto">
          <a:xfrm>
            <a:off x="838200" y="2960688"/>
            <a:ext cx="7315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05" name="Line 5"/>
          <p:cNvSpPr>
            <a:spLocks noChangeShapeType="1"/>
          </p:cNvSpPr>
          <p:nvPr/>
        </p:nvSpPr>
        <p:spPr bwMode="auto">
          <a:xfrm>
            <a:off x="838200" y="2808288"/>
            <a:ext cx="0" cy="304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8153400" y="3417888"/>
            <a:ext cx="0" cy="2286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07" name="Line 7"/>
          <p:cNvSpPr>
            <a:spLocks noChangeShapeType="1"/>
          </p:cNvSpPr>
          <p:nvPr/>
        </p:nvSpPr>
        <p:spPr bwMode="auto">
          <a:xfrm>
            <a:off x="8153400" y="2808288"/>
            <a:ext cx="0" cy="304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4267200" y="2808288"/>
            <a:ext cx="0" cy="304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>
            <a:off x="8153400" y="3570288"/>
            <a:ext cx="5334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>
            <a:off x="8686800" y="3417888"/>
            <a:ext cx="0" cy="2286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11" name="Line 11"/>
          <p:cNvSpPr>
            <a:spLocks noChangeShapeType="1"/>
          </p:cNvSpPr>
          <p:nvPr/>
        </p:nvSpPr>
        <p:spPr bwMode="auto">
          <a:xfrm>
            <a:off x="304800" y="3484563"/>
            <a:ext cx="0" cy="2286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12" name="Line 12"/>
          <p:cNvSpPr>
            <a:spLocks noChangeShapeType="1"/>
          </p:cNvSpPr>
          <p:nvPr/>
        </p:nvSpPr>
        <p:spPr bwMode="auto">
          <a:xfrm>
            <a:off x="304800" y="3636963"/>
            <a:ext cx="5334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13" name="Line 13"/>
          <p:cNvSpPr>
            <a:spLocks noChangeShapeType="1"/>
          </p:cNvSpPr>
          <p:nvPr/>
        </p:nvSpPr>
        <p:spPr bwMode="auto">
          <a:xfrm>
            <a:off x="838200" y="3484563"/>
            <a:ext cx="0" cy="2286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14" name="Rectangle 14"/>
          <p:cNvSpPr>
            <a:spLocks/>
          </p:cNvSpPr>
          <p:nvPr/>
        </p:nvSpPr>
        <p:spPr bwMode="auto">
          <a:xfrm>
            <a:off x="7772400" y="2451100"/>
            <a:ext cx="37670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latin typeface="+mn-lt"/>
              </a:rPr>
              <a:t>+</a:t>
            </a:r>
            <a:r>
              <a:rPr lang="en-US" sz="1800" dirty="0" smtClean="0">
                <a:latin typeface="+mn-lt"/>
                <a:sym typeface="Symbol"/>
              </a:rPr>
              <a:t></a:t>
            </a:r>
            <a:endParaRPr lang="en-US" sz="1800" dirty="0">
              <a:solidFill>
                <a:schemeClr val="tx1"/>
              </a:solidFill>
              <a:latin typeface="+mn-lt"/>
              <a:ea typeface="Symbol" pitchFamily="18" charset="2"/>
              <a:cs typeface="Symbol" pitchFamily="18" charset="2"/>
              <a:sym typeface="Symbol" pitchFamily="18" charset="2"/>
            </a:endParaRPr>
          </a:p>
        </p:txBody>
      </p:sp>
      <p:sp>
        <p:nvSpPr>
          <p:cNvPr id="25615" name="Rectangle 15"/>
          <p:cNvSpPr>
            <a:spLocks/>
          </p:cNvSpPr>
          <p:nvPr/>
        </p:nvSpPr>
        <p:spPr bwMode="auto">
          <a:xfrm>
            <a:off x="715963" y="2427288"/>
            <a:ext cx="37670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latin typeface="+mn-lt"/>
              </a:rPr>
              <a:t>−</a:t>
            </a:r>
            <a:r>
              <a:rPr lang="en-US" sz="1800" dirty="0" smtClean="0">
                <a:latin typeface="+mn-lt"/>
                <a:sym typeface="Symbol"/>
              </a:rPr>
              <a:t></a:t>
            </a:r>
            <a:endParaRPr lang="en-US" sz="1800" dirty="0">
              <a:solidFill>
                <a:schemeClr val="tx1"/>
              </a:solidFill>
              <a:latin typeface="+mn-lt"/>
              <a:ea typeface="Symbol" pitchFamily="18" charset="2"/>
              <a:cs typeface="Symbol" pitchFamily="18" charset="2"/>
              <a:sym typeface="Symbol" pitchFamily="18" charset="2"/>
            </a:endParaRPr>
          </a:p>
        </p:txBody>
      </p:sp>
      <p:sp>
        <p:nvSpPr>
          <p:cNvPr id="25616" name="Rectangle 16"/>
          <p:cNvSpPr>
            <a:spLocks/>
          </p:cNvSpPr>
          <p:nvPr/>
        </p:nvSpPr>
        <p:spPr bwMode="auto">
          <a:xfrm>
            <a:off x="3886200" y="3405188"/>
            <a:ext cx="331822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solidFill>
                  <a:schemeClr val="tx1"/>
                </a:solidFill>
                <a:latin typeface="+mn-lt"/>
                <a:ea typeface="Symbol" pitchFamily="18" charset="2"/>
                <a:cs typeface="Symbol" pitchFamily="18" charset="2"/>
                <a:sym typeface="Symbol"/>
              </a:rPr>
              <a:t></a:t>
            </a:r>
            <a:r>
              <a:rPr lang="en-US" sz="1800" dirty="0" smtClean="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0</a:t>
            </a:r>
            <a:endParaRPr lang="en-US" sz="1800" dirty="0">
              <a:solidFill>
                <a:schemeClr val="tx1"/>
              </a:solidFill>
              <a:latin typeface="+mn-lt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25617" name="Line 17"/>
          <p:cNvSpPr>
            <a:spLocks noChangeShapeType="1"/>
          </p:cNvSpPr>
          <p:nvPr/>
        </p:nvSpPr>
        <p:spPr bwMode="auto">
          <a:xfrm>
            <a:off x="5867400" y="2808288"/>
            <a:ext cx="0" cy="304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18" name="Rectangle 18"/>
          <p:cNvSpPr>
            <a:spLocks/>
          </p:cNvSpPr>
          <p:nvPr/>
        </p:nvSpPr>
        <p:spPr bwMode="auto">
          <a:xfrm>
            <a:off x="4737100" y="2579688"/>
            <a:ext cx="1032334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+Denorm</a:t>
            </a:r>
          </a:p>
        </p:txBody>
      </p:sp>
      <p:sp>
        <p:nvSpPr>
          <p:cNvPr id="25619" name="Rectangle 19"/>
          <p:cNvSpPr>
            <a:spLocks/>
          </p:cNvSpPr>
          <p:nvPr/>
        </p:nvSpPr>
        <p:spPr bwMode="auto">
          <a:xfrm>
            <a:off x="6096000" y="2579688"/>
            <a:ext cx="1378583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+Normalized</a:t>
            </a:r>
          </a:p>
        </p:txBody>
      </p:sp>
      <p:sp>
        <p:nvSpPr>
          <p:cNvPr id="25620" name="Rectangle 20"/>
          <p:cNvSpPr>
            <a:spLocks/>
          </p:cNvSpPr>
          <p:nvPr/>
        </p:nvSpPr>
        <p:spPr bwMode="auto">
          <a:xfrm>
            <a:off x="3048000" y="2593975"/>
            <a:ext cx="1032334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latin typeface="+mn-lt"/>
              </a:rPr>
              <a:t>−</a:t>
            </a:r>
            <a:r>
              <a:rPr lang="en-US" sz="1800" dirty="0" err="1" smtClean="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Denorm</a:t>
            </a:r>
            <a:endParaRPr lang="en-US" sz="1800" dirty="0">
              <a:solidFill>
                <a:schemeClr val="tx1"/>
              </a:solidFill>
              <a:latin typeface="+mn-lt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25621" name="Line 21"/>
          <p:cNvSpPr>
            <a:spLocks noChangeShapeType="1"/>
          </p:cNvSpPr>
          <p:nvPr/>
        </p:nvSpPr>
        <p:spPr bwMode="auto">
          <a:xfrm>
            <a:off x="3048000" y="2808288"/>
            <a:ext cx="0" cy="304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22" name="Rectangle 22"/>
          <p:cNvSpPr>
            <a:spLocks/>
          </p:cNvSpPr>
          <p:nvPr/>
        </p:nvSpPr>
        <p:spPr bwMode="auto">
          <a:xfrm>
            <a:off x="1403350" y="2579688"/>
            <a:ext cx="1378583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latin typeface="+mn-lt"/>
              </a:rPr>
              <a:t>−</a:t>
            </a:r>
            <a:r>
              <a:rPr lang="en-US" sz="1800" dirty="0" smtClean="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Normalized</a:t>
            </a:r>
            <a:endParaRPr lang="en-US" sz="1800" dirty="0">
              <a:solidFill>
                <a:schemeClr val="tx1"/>
              </a:solidFill>
              <a:latin typeface="+mn-lt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25623" name="Line 23"/>
          <p:cNvSpPr>
            <a:spLocks noChangeShapeType="1"/>
          </p:cNvSpPr>
          <p:nvPr/>
        </p:nvSpPr>
        <p:spPr bwMode="auto">
          <a:xfrm>
            <a:off x="4724400" y="2808288"/>
            <a:ext cx="0" cy="304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24" name="Line 24"/>
          <p:cNvSpPr>
            <a:spLocks noChangeShapeType="1"/>
          </p:cNvSpPr>
          <p:nvPr/>
        </p:nvSpPr>
        <p:spPr bwMode="auto">
          <a:xfrm>
            <a:off x="4495800" y="2808288"/>
            <a:ext cx="0" cy="304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25" name="Line 25"/>
          <p:cNvSpPr>
            <a:spLocks noChangeShapeType="1"/>
          </p:cNvSpPr>
          <p:nvPr/>
        </p:nvSpPr>
        <p:spPr bwMode="auto">
          <a:xfrm>
            <a:off x="7924800" y="2808288"/>
            <a:ext cx="0" cy="304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26" name="Line 26"/>
          <p:cNvSpPr>
            <a:spLocks noChangeShapeType="1"/>
          </p:cNvSpPr>
          <p:nvPr/>
        </p:nvSpPr>
        <p:spPr bwMode="auto">
          <a:xfrm>
            <a:off x="1143000" y="2808288"/>
            <a:ext cx="0" cy="304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27" name="Line 27"/>
          <p:cNvSpPr>
            <a:spLocks noChangeShapeType="1"/>
          </p:cNvSpPr>
          <p:nvPr/>
        </p:nvSpPr>
        <p:spPr bwMode="auto">
          <a:xfrm rot="10800000" flipH="1">
            <a:off x="4191000" y="3027363"/>
            <a:ext cx="228600" cy="3810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28" name="Line 28"/>
          <p:cNvSpPr>
            <a:spLocks noChangeShapeType="1"/>
          </p:cNvSpPr>
          <p:nvPr/>
        </p:nvSpPr>
        <p:spPr bwMode="auto">
          <a:xfrm rot="10800000">
            <a:off x="4572000" y="3027363"/>
            <a:ext cx="228600" cy="3810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29" name="Rectangle 29"/>
          <p:cNvSpPr>
            <a:spLocks/>
          </p:cNvSpPr>
          <p:nvPr/>
        </p:nvSpPr>
        <p:spPr bwMode="auto">
          <a:xfrm>
            <a:off x="4572000" y="3408363"/>
            <a:ext cx="33983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+0</a:t>
            </a:r>
          </a:p>
        </p:txBody>
      </p:sp>
      <p:sp>
        <p:nvSpPr>
          <p:cNvPr id="25630" name="Rectangle 30"/>
          <p:cNvSpPr>
            <a:spLocks/>
          </p:cNvSpPr>
          <p:nvPr/>
        </p:nvSpPr>
        <p:spPr bwMode="auto">
          <a:xfrm>
            <a:off x="320675" y="3255963"/>
            <a:ext cx="53860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NaN</a:t>
            </a:r>
          </a:p>
        </p:txBody>
      </p:sp>
      <p:sp>
        <p:nvSpPr>
          <p:cNvPr id="25631" name="Rectangle 31"/>
          <p:cNvSpPr>
            <a:spLocks/>
          </p:cNvSpPr>
          <p:nvPr/>
        </p:nvSpPr>
        <p:spPr bwMode="auto">
          <a:xfrm>
            <a:off x="8161338" y="3179763"/>
            <a:ext cx="53860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NaN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Today: Floating Point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26628" name="Rectangle 4"/>
          <p:cNvSpPr>
            <a:spLocks noGrp="1" noChangeArrowheads="1"/>
          </p:cNvSpPr>
          <p:nvPr>
            <p:ph sz="quarter" idx="1"/>
          </p:nvPr>
        </p:nvSpPr>
        <p:spPr>
          <a:ln/>
        </p:spPr>
        <p:txBody>
          <a:bodyPr/>
          <a:lstStyle/>
          <a:p>
            <a:pPr marL="215900" indent="-215900">
              <a:spcBef>
                <a:spcPct val="0"/>
              </a:spcBef>
            </a:pPr>
            <a:r>
              <a:rPr lang="en-US">
                <a:solidFill>
                  <a:srgbClr val="A5A5A5"/>
                </a:solidFill>
                <a:ea typeface="Calibri" charset="0"/>
                <a:cs typeface="Calibri" charset="0"/>
              </a:rPr>
              <a:t>Background: Fractional binary numbers</a:t>
            </a:r>
            <a:endParaRPr lang="en-US"/>
          </a:p>
          <a:p>
            <a:pPr marL="215900" indent="-215900"/>
            <a:r>
              <a:rPr lang="en-US">
                <a:solidFill>
                  <a:srgbClr val="A5A5A5"/>
                </a:solidFill>
                <a:ea typeface="Calibri" charset="0"/>
                <a:cs typeface="Calibri" charset="0"/>
              </a:rPr>
              <a:t>IEEE floating point standard: Definition</a:t>
            </a:r>
            <a:endParaRPr lang="en-US"/>
          </a:p>
          <a:p>
            <a:pPr marL="215900" indent="-215900"/>
            <a:r>
              <a:rPr lang="en-US">
                <a:ea typeface="Calibri" charset="0"/>
                <a:cs typeface="Calibri" charset="0"/>
              </a:rPr>
              <a:t>Example and properties</a:t>
            </a:r>
            <a:endParaRPr lang="en-US"/>
          </a:p>
          <a:p>
            <a:pPr marL="215900" indent="-215900"/>
            <a:r>
              <a:rPr lang="en-US">
                <a:solidFill>
                  <a:srgbClr val="A5A5A5"/>
                </a:solidFill>
                <a:ea typeface="Calibri" charset="0"/>
                <a:cs typeface="Calibri" charset="0"/>
              </a:rPr>
              <a:t>Rounding, addition, multiplication</a:t>
            </a:r>
            <a:endParaRPr lang="en-US"/>
          </a:p>
          <a:p>
            <a:pPr marL="215900" indent="-215900"/>
            <a:r>
              <a:rPr lang="en-US">
                <a:solidFill>
                  <a:srgbClr val="A5A5A5"/>
                </a:solidFill>
                <a:ea typeface="Calibri" charset="0"/>
                <a:cs typeface="Calibri" charset="0"/>
              </a:rPr>
              <a:t>Floating point in C</a:t>
            </a:r>
            <a:endParaRPr lang="en-US"/>
          </a:p>
          <a:p>
            <a:pPr marL="215900" indent="-215900"/>
            <a:r>
              <a:rPr lang="en-US">
                <a:solidFill>
                  <a:srgbClr val="A5A5A5"/>
                </a:solidFill>
                <a:ea typeface="Calibri" charset="0"/>
                <a:cs typeface="Calibri" charset="0"/>
              </a:rPr>
              <a:t>Sum</a:t>
            </a:r>
            <a:r>
              <a:rPr lang="en-US">
                <a:solidFill>
                  <a:srgbClr val="B3B3B3"/>
                </a:solidFill>
                <a:ea typeface="Calibri" charset="0"/>
                <a:cs typeface="Calibri" charset="0"/>
              </a:rPr>
              <a:t>m</a:t>
            </a:r>
            <a:r>
              <a:rPr lang="en-US">
                <a:solidFill>
                  <a:srgbClr val="A5A5A5"/>
                </a:solidFill>
                <a:ea typeface="Calibri" charset="0"/>
                <a:cs typeface="Calibri" charset="0"/>
              </a:rPr>
              <a:t>ary</a:t>
            </a:r>
            <a:endParaRPr lang="en-US">
              <a:solidFill>
                <a:srgbClr val="A5A5A5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Tiny Floating Point Example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381000" y="2755900"/>
            <a:ext cx="8382000" cy="4076700"/>
          </a:xfrm>
          <a:ln/>
        </p:spPr>
        <p:txBody>
          <a:bodyPr/>
          <a:lstStyle/>
          <a:p>
            <a:r>
              <a:rPr lang="en-US"/>
              <a:t>8-bit Floating Point Representation</a:t>
            </a:r>
          </a:p>
          <a:p>
            <a:pPr marL="552450" lvl="1"/>
            <a:r>
              <a:rPr lang="en-US"/>
              <a:t>the sign bit is in the most significant bit</a:t>
            </a:r>
          </a:p>
          <a:p>
            <a:pPr marL="552450" lvl="1"/>
            <a:r>
              <a:rPr lang="en-US"/>
              <a:t>the next four bits are the exponent, with a bias of 7</a:t>
            </a:r>
          </a:p>
          <a:p>
            <a:pPr marL="552450" lvl="1"/>
            <a:r>
              <a:rPr lang="en-US"/>
              <a:t>the last three bits are the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endParaRPr lang="en-US"/>
          </a:p>
          <a:p>
            <a:endParaRPr lang="en-US"/>
          </a:p>
          <a:p>
            <a:r>
              <a:rPr lang="en-US"/>
              <a:t>Same general form as IEEE Format</a:t>
            </a:r>
          </a:p>
          <a:p>
            <a:pPr marL="552450" lvl="1"/>
            <a:r>
              <a:rPr lang="en-US"/>
              <a:t>normalized, denormalized</a:t>
            </a:r>
          </a:p>
          <a:p>
            <a:pPr marL="552450" lvl="1"/>
            <a:r>
              <a:rPr lang="en-US"/>
              <a:t>representation of 0, NaN, infinity</a:t>
            </a:r>
          </a:p>
        </p:txBody>
      </p:sp>
      <p:graphicFrame>
        <p:nvGraphicFramePr>
          <p:cNvPr id="27653" name="Group 5"/>
          <p:cNvGraphicFramePr>
            <a:graphicFrameLocks noGrp="1"/>
          </p:cNvGraphicFramePr>
          <p:nvPr/>
        </p:nvGraphicFramePr>
        <p:xfrm>
          <a:off x="1955800" y="1574800"/>
          <a:ext cx="4064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397000"/>
                <a:gridCol w="2286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4-bits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3-bits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/>
          </p:cNvSpPr>
          <p:nvPr/>
        </p:nvSpPr>
        <p:spPr bwMode="auto">
          <a:xfrm>
            <a:off x="0" y="6477000"/>
            <a:ext cx="8928100" cy="381000"/>
          </a:xfrm>
          <a:prstGeom prst="rect">
            <a:avLst/>
          </a:prstGeom>
          <a:solidFill>
            <a:srgbClr val="EFBFBF"/>
          </a:solidFill>
          <a:ln w="25400" cap="flat">
            <a:noFill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 sz="40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676" name="Rectangle 4"/>
          <p:cNvSpPr>
            <a:spLocks/>
          </p:cNvSpPr>
          <p:nvPr/>
        </p:nvSpPr>
        <p:spPr bwMode="auto">
          <a:xfrm>
            <a:off x="76200" y="3581400"/>
            <a:ext cx="8928100" cy="2895600"/>
          </a:xfrm>
          <a:prstGeom prst="rect">
            <a:avLst/>
          </a:prstGeom>
          <a:solidFill>
            <a:srgbClr val="F6F5BD"/>
          </a:solidFill>
          <a:ln w="25400" cap="flat">
            <a:noFill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 sz="40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677" name="Rectangle 5"/>
          <p:cNvSpPr>
            <a:spLocks/>
          </p:cNvSpPr>
          <p:nvPr/>
        </p:nvSpPr>
        <p:spPr bwMode="auto">
          <a:xfrm>
            <a:off x="1524000" y="1447800"/>
            <a:ext cx="4648200" cy="5562600"/>
          </a:xfrm>
          <a:prstGeom prst="rect">
            <a:avLst/>
          </a:prstGeom>
          <a:noFill/>
          <a:ln w="25400" cap="flat">
            <a:noFill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exp 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frac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ea typeface="Calibri Bold" charset="0"/>
                <a:cs typeface="Courier New" pitchFamily="49" charset="0"/>
                <a:sym typeface="Calibri Bold" charset="0"/>
              </a:rPr>
              <a:t>Value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spcBef>
                <a:spcPts val="1200"/>
              </a:spcBef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0000 000	-6	0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0000 001	-6	1/8*1/64 = 1/512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0000 010	-6	2/8*1/64 = 2/512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…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0000 110	-6	6/8*1/64 = 6/512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0000 111	-6	7/8*1/64 = 7/512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0001 000	-6	8/8*1/64 = 8/512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0001 001  	-6	9/8*1/64 = 9/512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…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0110 110	-1	14/8*1/2 = 14/16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0110 111	-1	15/8*1/2 = 15/16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0111 000	0	8/8*1    = 1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0111 001	0	9/8*1    = 9/8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0111 010	0	10/8*1   = 10/8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…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1110 110	7	14/8*128 = 224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1110 111	7	15/8*128 = 240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1111 000	n/a	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inf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title"/>
          </p:nvPr>
        </p:nvSpPr>
        <p:spPr>
          <a:xfrm>
            <a:off x="381000" y="254000"/>
            <a:ext cx="8382000" cy="927100"/>
          </a:xfrm>
          <a:ln/>
        </p:spPr>
        <p:txBody>
          <a:bodyPr/>
          <a:lstStyle/>
          <a:p>
            <a:pPr marL="119063" indent="-119063"/>
            <a:r>
              <a:rPr lang="en-US"/>
              <a:t>Dynamic Range (Positive Only)</a:t>
            </a:r>
          </a:p>
        </p:txBody>
      </p:sp>
      <p:sp>
        <p:nvSpPr>
          <p:cNvPr id="28680" name="Rectangle 8"/>
          <p:cNvSpPr>
            <a:spLocks/>
          </p:cNvSpPr>
          <p:nvPr/>
        </p:nvSpPr>
        <p:spPr bwMode="auto">
          <a:xfrm>
            <a:off x="6858000" y="2200275"/>
            <a:ext cx="1514838" cy="323165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closest to zero</a:t>
            </a:r>
          </a:p>
        </p:txBody>
      </p:sp>
      <p:sp>
        <p:nvSpPr>
          <p:cNvPr id="28681" name="Rectangle 9"/>
          <p:cNvSpPr>
            <a:spLocks/>
          </p:cNvSpPr>
          <p:nvPr/>
        </p:nvSpPr>
        <p:spPr bwMode="auto">
          <a:xfrm>
            <a:off x="6858000" y="3276600"/>
            <a:ext cx="1559722" cy="323165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largest denorm</a:t>
            </a:r>
          </a:p>
        </p:txBody>
      </p:sp>
      <p:sp>
        <p:nvSpPr>
          <p:cNvPr id="28682" name="Rectangle 10"/>
          <p:cNvSpPr>
            <a:spLocks/>
          </p:cNvSpPr>
          <p:nvPr/>
        </p:nvSpPr>
        <p:spPr bwMode="auto">
          <a:xfrm>
            <a:off x="6858000" y="3581400"/>
            <a:ext cx="1469954" cy="323165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smallest norm</a:t>
            </a:r>
          </a:p>
        </p:txBody>
      </p:sp>
      <p:sp>
        <p:nvSpPr>
          <p:cNvPr id="28683" name="Rectangle 11"/>
          <p:cNvSpPr>
            <a:spLocks/>
          </p:cNvSpPr>
          <p:nvPr/>
        </p:nvSpPr>
        <p:spPr bwMode="auto">
          <a:xfrm>
            <a:off x="6858000" y="4572000"/>
            <a:ext cx="1846659" cy="323165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closest to 1 below</a:t>
            </a:r>
          </a:p>
        </p:txBody>
      </p:sp>
      <p:sp>
        <p:nvSpPr>
          <p:cNvPr id="28684" name="Rectangle 12"/>
          <p:cNvSpPr>
            <a:spLocks/>
          </p:cNvSpPr>
          <p:nvPr/>
        </p:nvSpPr>
        <p:spPr bwMode="auto">
          <a:xfrm>
            <a:off x="6858000" y="5163235"/>
            <a:ext cx="1856277" cy="323165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closest to 1 above</a:t>
            </a:r>
          </a:p>
        </p:txBody>
      </p:sp>
      <p:sp>
        <p:nvSpPr>
          <p:cNvPr id="28685" name="Rectangle 13"/>
          <p:cNvSpPr>
            <a:spLocks/>
          </p:cNvSpPr>
          <p:nvPr/>
        </p:nvSpPr>
        <p:spPr bwMode="auto">
          <a:xfrm>
            <a:off x="6858000" y="6172200"/>
            <a:ext cx="1320874" cy="323165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largest norm</a:t>
            </a:r>
          </a:p>
        </p:txBody>
      </p:sp>
      <p:sp>
        <p:nvSpPr>
          <p:cNvPr id="28686" name="Rectangle 14"/>
          <p:cNvSpPr>
            <a:spLocks/>
          </p:cNvSpPr>
          <p:nvPr/>
        </p:nvSpPr>
        <p:spPr bwMode="auto">
          <a:xfrm>
            <a:off x="60325" y="2438400"/>
            <a:ext cx="1421864" cy="5693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Denormalized</a:t>
            </a:r>
            <a:endParaRPr lang="en-US" sz="1600" b="1">
              <a:solidFill>
                <a:schemeClr val="tx1"/>
              </a:solidFill>
              <a:latin typeface="+mn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numbers</a:t>
            </a:r>
          </a:p>
        </p:txBody>
      </p:sp>
      <p:sp>
        <p:nvSpPr>
          <p:cNvPr id="28687" name="Rectangle 15"/>
          <p:cNvSpPr>
            <a:spLocks/>
          </p:cNvSpPr>
          <p:nvPr/>
        </p:nvSpPr>
        <p:spPr bwMode="auto">
          <a:xfrm>
            <a:off x="73025" y="4800600"/>
            <a:ext cx="1183016" cy="5693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Normalized</a:t>
            </a:r>
            <a:endParaRPr lang="en-US" sz="1600" b="1">
              <a:solidFill>
                <a:schemeClr val="tx1"/>
              </a:solidFill>
              <a:latin typeface="+mn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numbers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730" name="Object 1024"/>
          <p:cNvGraphicFramePr>
            <a:graphicFrameLocks noChangeAspect="1"/>
          </p:cNvGraphicFramePr>
          <p:nvPr/>
        </p:nvGraphicFramePr>
        <p:xfrm>
          <a:off x="381000" y="4419600"/>
          <a:ext cx="8326438" cy="109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40" name="Worksheet" r:id="rId4" imgW="7848600" imgH="952500" progId="Excel.Sheet.8">
                  <p:embed/>
                </p:oleObj>
              </mc:Choice>
              <mc:Fallback>
                <p:oleObj name="Worksheet" r:id="rId4" imgW="7848600" imgH="952500" progId="Excel.Sheet.8">
                  <p:embed/>
                  <p:pic>
                    <p:nvPicPr>
                      <p:cNvPr id="0" name="Picture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419600"/>
                        <a:ext cx="8326438" cy="1095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Distribution of Values</a:t>
            </a:r>
          </a:p>
        </p:txBody>
      </p:sp>
      <p:sp>
        <p:nvSpPr>
          <p:cNvPr id="29701" name="Rectangle 5"/>
          <p:cNvSpPr>
            <a:spLocks noGrp="1" noChangeArrowheads="1"/>
          </p:cNvSpPr>
          <p:nvPr>
            <p:ph sz="quarter" idx="1"/>
          </p:nvPr>
        </p:nvSpPr>
        <p:spPr>
          <a:ln/>
        </p:spPr>
        <p:txBody>
          <a:bodyPr/>
          <a:lstStyle/>
          <a:p>
            <a:r>
              <a:rPr lang="en-US"/>
              <a:t>6-bit IEEE-like format</a:t>
            </a:r>
          </a:p>
          <a:p>
            <a:pPr marL="552450" lvl="1"/>
            <a:r>
              <a:rPr lang="en-US"/>
              <a:t>e = 3 exponent bits</a:t>
            </a:r>
          </a:p>
          <a:p>
            <a:pPr marL="552450" lvl="1"/>
            <a:r>
              <a:rPr lang="en-US"/>
              <a:t>f = 2 fraction bits</a:t>
            </a:r>
          </a:p>
          <a:p>
            <a:pPr marL="552450" lvl="1"/>
            <a:r>
              <a:rPr lang="en-US"/>
              <a:t>Bias is 23-1-1 = 3</a:t>
            </a:r>
          </a:p>
          <a:p>
            <a:pPr marL="552450" lvl="1"/>
            <a:endParaRPr lang="en-US"/>
          </a:p>
          <a:p>
            <a:r>
              <a:rPr lang="en-US"/>
              <a:t>Notice how the distribution gets denser toward zero. </a:t>
            </a:r>
          </a:p>
        </p:txBody>
      </p:sp>
      <p:sp>
        <p:nvSpPr>
          <p:cNvPr id="29703" name="Rectangle 7"/>
          <p:cNvSpPr>
            <a:spLocks/>
          </p:cNvSpPr>
          <p:nvPr/>
        </p:nvSpPr>
        <p:spPr bwMode="auto">
          <a:xfrm>
            <a:off x="5486400" y="3810000"/>
            <a:ext cx="1082349" cy="36933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 8 </a:t>
            </a:r>
            <a:r>
              <a:rPr lang="en-US" sz="24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values</a:t>
            </a:r>
          </a:p>
        </p:txBody>
      </p:sp>
      <p:graphicFrame>
        <p:nvGraphicFramePr>
          <p:cNvPr id="29705" name="Group 9"/>
          <p:cNvGraphicFramePr>
            <a:graphicFrameLocks noGrp="1"/>
          </p:cNvGraphicFramePr>
          <p:nvPr/>
        </p:nvGraphicFramePr>
        <p:xfrm>
          <a:off x="4191000" y="2032000"/>
          <a:ext cx="4064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397000"/>
                <a:gridCol w="2286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3-bits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2-bits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36" name="Straight Arrow Connector 35"/>
          <p:cNvCxnSpPr>
            <a:stCxn id="29703" idx="1"/>
          </p:cNvCxnSpPr>
          <p:nvPr/>
        </p:nvCxnSpPr>
        <p:spPr bwMode="auto">
          <a:xfrm rot="10800000" flipV="1">
            <a:off x="4572000" y="3994666"/>
            <a:ext cx="914400" cy="42493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Today: Floating Point</a:t>
            </a:r>
            <a:endParaRPr lang="en-US" dirty="0"/>
          </a:p>
        </p:txBody>
      </p:sp>
      <p:sp>
        <p:nvSpPr>
          <p:cNvPr id="10244" name="Rectangle 4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Background: Fractional binary numbers</a:t>
            </a:r>
          </a:p>
          <a:p>
            <a:r>
              <a:rPr lang="en-US" smtClean="0"/>
              <a:t>IEEE floating point standard: Definition</a:t>
            </a:r>
          </a:p>
          <a:p>
            <a:r>
              <a:rPr lang="en-US" smtClean="0"/>
              <a:t>Example and properties</a:t>
            </a:r>
          </a:p>
          <a:p>
            <a:r>
              <a:rPr lang="en-US" smtClean="0"/>
              <a:t>Rounding, addition, multiplication</a:t>
            </a:r>
          </a:p>
          <a:p>
            <a:r>
              <a:rPr lang="en-US" smtClean="0"/>
              <a:t>Floating point in C</a:t>
            </a:r>
          </a:p>
          <a:p>
            <a:r>
              <a:rPr lang="en-US" smtClean="0"/>
              <a:t>Summary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 fontScale="90000"/>
          </a:bodyPr>
          <a:lstStyle/>
          <a:p>
            <a:pPr marL="119063" indent="-119063"/>
            <a:r>
              <a:rPr lang="en-US"/>
              <a:t>Distribution of Values (close-up view)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sz="quarter" idx="1"/>
          </p:nvPr>
        </p:nvSpPr>
        <p:spPr>
          <a:ln/>
        </p:spPr>
        <p:txBody>
          <a:bodyPr/>
          <a:lstStyle/>
          <a:p>
            <a:r>
              <a:rPr lang="en-US"/>
              <a:t>6-bit IEEE-like format</a:t>
            </a:r>
          </a:p>
          <a:p>
            <a:pPr marL="552450" lvl="1"/>
            <a:r>
              <a:rPr lang="en-US"/>
              <a:t>e = 3 exponent bits</a:t>
            </a:r>
          </a:p>
          <a:p>
            <a:pPr marL="552450" lvl="1"/>
            <a:r>
              <a:rPr lang="en-US"/>
              <a:t>f = 2 fraction bits</a:t>
            </a:r>
          </a:p>
          <a:p>
            <a:pPr marL="552450" lvl="1"/>
            <a:r>
              <a:rPr lang="en-US"/>
              <a:t>Bias is 3</a:t>
            </a:r>
          </a:p>
        </p:txBody>
      </p:sp>
      <p:graphicFrame>
        <p:nvGraphicFramePr>
          <p:cNvPr id="30726" name="Group 6"/>
          <p:cNvGraphicFramePr>
            <a:graphicFrameLocks noGrp="1"/>
          </p:cNvGraphicFramePr>
          <p:nvPr/>
        </p:nvGraphicFramePr>
        <p:xfrm>
          <a:off x="4191000" y="2032000"/>
          <a:ext cx="4064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397000"/>
                <a:gridCol w="2286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3-bits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2-bits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0751" name="Object 1024"/>
          <p:cNvGraphicFramePr>
            <a:graphicFrameLocks noChangeAspect="1"/>
          </p:cNvGraphicFramePr>
          <p:nvPr/>
        </p:nvGraphicFramePr>
        <p:xfrm>
          <a:off x="404813" y="3924300"/>
          <a:ext cx="8335962" cy="110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1" name="Worksheet" r:id="rId4" imgW="7848600" imgH="965200" progId="Excel.Sheet.8">
                  <p:embed/>
                </p:oleObj>
              </mc:Choice>
              <mc:Fallback>
                <p:oleObj name="Worksheet" r:id="rId4" imgW="7848600" imgH="965200" progId="Excel.Sheet.8">
                  <p:embed/>
                  <p:pic>
                    <p:nvPicPr>
                      <p:cNvPr id="0" name="Picture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813" y="3924300"/>
                        <a:ext cx="8335962" cy="1104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254000"/>
            <a:ext cx="8382000" cy="622300"/>
          </a:xfrm>
          <a:ln/>
        </p:spPr>
        <p:txBody>
          <a:bodyPr>
            <a:normAutofit fontScale="90000"/>
          </a:bodyPr>
          <a:lstStyle/>
          <a:p>
            <a:pPr marL="119063" indent="-119063"/>
            <a:r>
              <a:rPr lang="en-US"/>
              <a:t>Interesting Numbers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381000" y="1465262"/>
            <a:ext cx="8382000" cy="5867400"/>
          </a:xfrm>
          <a:ln/>
        </p:spPr>
        <p:txBody>
          <a:bodyPr/>
          <a:lstStyle/>
          <a:p>
            <a:pPr>
              <a:buNone/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2000" i="1" dirty="0"/>
              <a:t>Description	exp	</a:t>
            </a:r>
            <a:r>
              <a:rPr lang="en-US" sz="2000" i="1" dirty="0" err="1"/>
              <a:t>frac</a:t>
            </a:r>
            <a:r>
              <a:rPr lang="en-US" sz="2000" i="1" dirty="0"/>
              <a:t>	Numeric Value</a:t>
            </a:r>
          </a:p>
          <a:p>
            <a:pPr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2000" dirty="0"/>
              <a:t>Zero	00…00	00…00	0.0</a:t>
            </a:r>
          </a:p>
          <a:p>
            <a:pPr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2000" dirty="0"/>
              <a:t>Smallest Pos. </a:t>
            </a:r>
            <a:r>
              <a:rPr lang="en-US" sz="2000" dirty="0" err="1"/>
              <a:t>Denorm</a:t>
            </a:r>
            <a:r>
              <a:rPr lang="en-US" sz="2000" dirty="0"/>
              <a:t>.	00…00	00…01	2</a:t>
            </a:r>
            <a:r>
              <a:rPr lang="en-US" sz="2000" baseline="32000" dirty="0"/>
              <a:t>– {23,52}</a:t>
            </a:r>
            <a:r>
              <a:rPr lang="en-US" sz="2000" dirty="0"/>
              <a:t> x 2</a:t>
            </a:r>
            <a:r>
              <a:rPr lang="en-US" sz="2000" baseline="32000" dirty="0"/>
              <a:t>– {126,1022}</a:t>
            </a:r>
            <a:endParaRPr lang="en-US" sz="2000" dirty="0"/>
          </a:p>
          <a:p>
            <a:pPr marL="552450" lvl="1"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1800" dirty="0"/>
              <a:t>Single ≈ 1.4 x 10</a:t>
            </a:r>
            <a:r>
              <a:rPr lang="en-US" sz="1800" baseline="32000" dirty="0"/>
              <a:t>–45</a:t>
            </a:r>
            <a:endParaRPr lang="en-US" sz="1800" dirty="0"/>
          </a:p>
          <a:p>
            <a:pPr marL="552450" lvl="1"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1800" dirty="0"/>
              <a:t>Double ≈ 4.9 x 10</a:t>
            </a:r>
            <a:r>
              <a:rPr lang="en-US" sz="1800" baseline="32000" dirty="0"/>
              <a:t>–324</a:t>
            </a:r>
            <a:endParaRPr lang="en-US" sz="1800" dirty="0"/>
          </a:p>
          <a:p>
            <a:pPr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2000" dirty="0"/>
              <a:t>Largest </a:t>
            </a:r>
            <a:r>
              <a:rPr lang="en-US" sz="2000" dirty="0" err="1"/>
              <a:t>Denormalized</a:t>
            </a:r>
            <a:r>
              <a:rPr lang="en-US" sz="2000" dirty="0"/>
              <a:t>	00…00	11…11	(1.0 – ε) x 2</a:t>
            </a:r>
            <a:r>
              <a:rPr lang="en-US" sz="2000" baseline="32000" dirty="0"/>
              <a:t>– {126,1022}</a:t>
            </a:r>
            <a:endParaRPr lang="en-US" sz="2000" dirty="0"/>
          </a:p>
          <a:p>
            <a:pPr marL="552450" lvl="1"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1800" dirty="0"/>
              <a:t>Single ≈ 1.18 x 10</a:t>
            </a:r>
            <a:r>
              <a:rPr lang="en-US" sz="1800" baseline="32000" dirty="0"/>
              <a:t>–38</a:t>
            </a:r>
            <a:endParaRPr lang="en-US" sz="1800" dirty="0"/>
          </a:p>
          <a:p>
            <a:pPr marL="552450" lvl="1"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1800" dirty="0"/>
              <a:t>Double ≈ 2.2 x 10</a:t>
            </a:r>
            <a:r>
              <a:rPr lang="en-US" sz="1800" baseline="32000" dirty="0"/>
              <a:t>–308</a:t>
            </a:r>
            <a:endParaRPr lang="en-US" sz="1800" dirty="0"/>
          </a:p>
          <a:p>
            <a:pPr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2000" dirty="0"/>
              <a:t>Smallest Pos. Normalized	00…01	00…00	1.0 x 2</a:t>
            </a:r>
            <a:r>
              <a:rPr lang="en-US" sz="2000" baseline="32000" dirty="0"/>
              <a:t>– {126,1022}</a:t>
            </a:r>
            <a:endParaRPr lang="en-US" sz="2000" dirty="0"/>
          </a:p>
          <a:p>
            <a:pPr marL="552450" lvl="1"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1800" dirty="0"/>
              <a:t>Just larger than largest </a:t>
            </a:r>
            <a:r>
              <a:rPr lang="en-US" sz="1800" dirty="0" err="1"/>
              <a:t>denormalized</a:t>
            </a:r>
            <a:endParaRPr lang="en-US" sz="1800" dirty="0"/>
          </a:p>
          <a:p>
            <a:pPr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2000" dirty="0"/>
              <a:t>One	01…11	00…00	1.0</a:t>
            </a:r>
          </a:p>
          <a:p>
            <a:pPr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2000" dirty="0"/>
              <a:t> Largest Normalized	11…10	11…11	(2.0 – ε) x 2</a:t>
            </a:r>
            <a:r>
              <a:rPr lang="en-US" sz="2000" baseline="32000" dirty="0"/>
              <a:t>{127,1023}</a:t>
            </a:r>
            <a:endParaRPr lang="en-US" sz="2000" dirty="0"/>
          </a:p>
          <a:p>
            <a:pPr marL="552450" lvl="1"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1800" dirty="0"/>
              <a:t>Single ≈ 3.4 x 10</a:t>
            </a:r>
            <a:r>
              <a:rPr lang="en-US" sz="1800" baseline="32000" dirty="0"/>
              <a:t>38</a:t>
            </a:r>
            <a:endParaRPr lang="en-US" sz="1800" dirty="0"/>
          </a:p>
          <a:p>
            <a:pPr marL="552450" lvl="1"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1800" dirty="0"/>
              <a:t>Double ≈ 1.8 x 10</a:t>
            </a:r>
            <a:r>
              <a:rPr lang="en-US" sz="1800" baseline="32000" dirty="0"/>
              <a:t>308</a:t>
            </a:r>
          </a:p>
        </p:txBody>
      </p:sp>
      <p:sp>
        <p:nvSpPr>
          <p:cNvPr id="31749" name="Rectangle 5"/>
          <p:cNvSpPr>
            <a:spLocks/>
          </p:cNvSpPr>
          <p:nvPr/>
        </p:nvSpPr>
        <p:spPr bwMode="auto">
          <a:xfrm>
            <a:off x="5753100" y="914400"/>
            <a:ext cx="2819400" cy="4572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{</a:t>
            </a:r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single,double</a:t>
            </a: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Special Properties of Encoding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sz="quarter" idx="1"/>
          </p:nvPr>
        </p:nvSpPr>
        <p:spPr>
          <a:ln/>
        </p:spPr>
        <p:txBody>
          <a:bodyPr>
            <a:normAutofit fontScale="92500" lnSpcReduction="20000"/>
          </a:bodyPr>
          <a:lstStyle/>
          <a:p>
            <a:r>
              <a:rPr lang="en-US" dirty="0"/>
              <a:t>FP Zero Same as Integer Zero</a:t>
            </a:r>
          </a:p>
          <a:p>
            <a:pPr marL="552450" lvl="1"/>
            <a:r>
              <a:rPr lang="en-US" dirty="0"/>
              <a:t>All bits = 0</a:t>
            </a:r>
          </a:p>
          <a:p>
            <a:endParaRPr lang="en-US" dirty="0"/>
          </a:p>
          <a:p>
            <a:r>
              <a:rPr lang="en-US" dirty="0"/>
              <a:t>Can (Almost) Use Unsigned Integer Comparison</a:t>
            </a:r>
          </a:p>
          <a:p>
            <a:pPr marL="552450" lvl="1"/>
            <a:r>
              <a:rPr lang="en-US" dirty="0"/>
              <a:t>Must first compare sign bits</a:t>
            </a:r>
          </a:p>
          <a:p>
            <a:pPr marL="552450" lvl="1"/>
            <a:r>
              <a:rPr lang="en-US" dirty="0"/>
              <a:t>Must consider </a:t>
            </a:r>
            <a:r>
              <a:rPr lang="en-US" dirty="0" smtClean="0"/>
              <a:t>−0 </a:t>
            </a:r>
            <a:r>
              <a:rPr lang="en-US" dirty="0"/>
              <a:t>= 0</a:t>
            </a:r>
          </a:p>
          <a:p>
            <a:pPr marL="552450" lvl="1"/>
            <a:r>
              <a:rPr lang="en-US" dirty="0" err="1"/>
              <a:t>NaNs</a:t>
            </a:r>
            <a:r>
              <a:rPr lang="en-US" dirty="0"/>
              <a:t> problematic</a:t>
            </a:r>
          </a:p>
          <a:p>
            <a:pPr marL="838200" lvl="2"/>
            <a:r>
              <a:rPr lang="en-US" dirty="0"/>
              <a:t>Will be greater than any other values</a:t>
            </a:r>
          </a:p>
          <a:p>
            <a:pPr marL="838200" lvl="2"/>
            <a:r>
              <a:rPr lang="en-US" dirty="0"/>
              <a:t>What should comparison yield?</a:t>
            </a:r>
          </a:p>
          <a:p>
            <a:pPr marL="552450" lvl="1"/>
            <a:r>
              <a:rPr lang="en-US" dirty="0"/>
              <a:t> Otherwise OK</a:t>
            </a:r>
          </a:p>
          <a:p>
            <a:pPr marL="838200" lvl="2"/>
            <a:r>
              <a:rPr lang="en-US" dirty="0" err="1"/>
              <a:t>Denorm</a:t>
            </a:r>
            <a:r>
              <a:rPr lang="en-US" dirty="0"/>
              <a:t> vs. normalized</a:t>
            </a:r>
          </a:p>
          <a:p>
            <a:pPr marL="838200" lvl="2"/>
            <a:r>
              <a:rPr lang="en-US" dirty="0"/>
              <a:t>Normalized vs. infinity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Today: Floating Point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sz="quarter" idx="1"/>
          </p:nvPr>
        </p:nvSpPr>
        <p:spPr>
          <a:ln/>
        </p:spPr>
        <p:txBody>
          <a:bodyPr/>
          <a:lstStyle/>
          <a:p>
            <a:r>
              <a:rPr lang="en-US">
                <a:solidFill>
                  <a:srgbClr val="B3B3B3"/>
                </a:solidFill>
              </a:rPr>
              <a:t>Background: Fractional binary numbers</a:t>
            </a:r>
          </a:p>
          <a:p>
            <a:r>
              <a:rPr lang="en-US">
                <a:solidFill>
                  <a:srgbClr val="B3B3B3"/>
                </a:solidFill>
              </a:rPr>
              <a:t>IEEE floating point standard: Definition</a:t>
            </a:r>
          </a:p>
          <a:p>
            <a:r>
              <a:rPr lang="en-US">
                <a:solidFill>
                  <a:srgbClr val="B3B3B3"/>
                </a:solidFill>
              </a:rPr>
              <a:t>Example and properties</a:t>
            </a:r>
          </a:p>
          <a:p>
            <a:r>
              <a:rPr lang="en-US"/>
              <a:t>Rounding, addition, multiplication</a:t>
            </a:r>
          </a:p>
          <a:p>
            <a:r>
              <a:rPr lang="en-US">
                <a:solidFill>
                  <a:srgbClr val="B3B3B3"/>
                </a:solidFill>
              </a:rPr>
              <a:t>Floating point in C</a:t>
            </a:r>
          </a:p>
          <a:p>
            <a:r>
              <a:rPr lang="en-US">
                <a:solidFill>
                  <a:srgbClr val="B3B3B3"/>
                </a:solidFill>
              </a:rPr>
              <a:t>Summary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 fontScale="90000"/>
          </a:bodyPr>
          <a:lstStyle/>
          <a:p>
            <a:pPr marL="119063" indent="-119063"/>
            <a:r>
              <a:rPr lang="en-US"/>
              <a:t>Floating Point Operations: Basic Idea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sz="quarter" idx="1"/>
          </p:nvPr>
        </p:nvSpPr>
        <p:spPr>
          <a:ln/>
        </p:spPr>
        <p:txBody>
          <a:bodyPr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x +</a:t>
            </a:r>
            <a:r>
              <a:rPr lang="en-US" baseline="-6000" dirty="0">
                <a:latin typeface="Courier New Bold" charset="0"/>
                <a:cs typeface="Courier New Bold" charset="0"/>
                <a:sym typeface="Courier New Bold" charset="0"/>
              </a:rPr>
              <a:t>f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y = Round(x + y)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endParaRPr lang="en-US" dirty="0">
              <a:latin typeface="Courier New Bold" charset="0"/>
              <a:sym typeface="Courier New Bold" charset="0"/>
            </a:endParaRPr>
          </a:p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x </a:t>
            </a:r>
            <a:r>
              <a:rPr lang="en-US" dirty="0" smtClean="0">
                <a:latin typeface="Courier New Bold" charset="0"/>
                <a:cs typeface="Courier New Bold" charset="0"/>
                <a:sym typeface="Symbol"/>
              </a:rPr>
              <a:t></a:t>
            </a:r>
            <a:r>
              <a:rPr lang="en-US" baseline="-6000" dirty="0" smtClean="0">
                <a:latin typeface="Courier New Bold" charset="0"/>
                <a:cs typeface="Courier New Bold" charset="0"/>
                <a:sym typeface="Courier New Bold" charset="0"/>
              </a:rPr>
              <a:t>f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y = Round(x </a:t>
            </a:r>
            <a:r>
              <a:rPr lang="en-US" dirty="0" smtClean="0">
                <a:latin typeface="Courier New Bold" charset="0"/>
                <a:cs typeface="Courier New Bold" charset="0"/>
                <a:sym typeface="Symbol"/>
              </a:rPr>
              <a:t>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y)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endParaRPr lang="en-US" dirty="0"/>
          </a:p>
          <a:p>
            <a:r>
              <a:rPr lang="en-US" dirty="0"/>
              <a:t>Basic idea</a:t>
            </a:r>
          </a:p>
          <a:p>
            <a:pPr marL="552450" lvl="1"/>
            <a:r>
              <a:rPr lang="en-US" dirty="0"/>
              <a:t>First </a:t>
            </a:r>
            <a:r>
              <a:rPr lang="en-US" dirty="0">
                <a:solidFill>
                  <a:srgbClr val="980002"/>
                </a:solidFill>
              </a:rPr>
              <a:t>compute exact result</a:t>
            </a:r>
            <a:endParaRPr lang="en-US" dirty="0"/>
          </a:p>
          <a:p>
            <a:pPr marL="552450" lvl="1"/>
            <a:r>
              <a:rPr lang="en-US" dirty="0"/>
              <a:t>Make it fit into desired precision</a:t>
            </a:r>
          </a:p>
          <a:p>
            <a:pPr marL="838200" lvl="2"/>
            <a:r>
              <a:rPr lang="en-US" dirty="0"/>
              <a:t>Possibly overflow if exponent too large</a:t>
            </a:r>
          </a:p>
          <a:p>
            <a:pPr marL="838200" lvl="2"/>
            <a:r>
              <a:rPr lang="en-US" dirty="0"/>
              <a:t>Possibly </a:t>
            </a:r>
            <a:r>
              <a:rPr lang="en-US" dirty="0">
                <a:solidFill>
                  <a:srgbClr val="980002"/>
                </a:solidFill>
              </a:rPr>
              <a:t>round to fit into</a:t>
            </a:r>
            <a:r>
              <a:rPr lang="en-US" dirty="0"/>
              <a:t>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endParaRPr lang="en-US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Rounding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sz="quarter" idx="1"/>
          </p:nvPr>
        </p:nvSpPr>
        <p:spPr>
          <a:ln/>
        </p:spPr>
        <p:txBody>
          <a:bodyPr>
            <a:normAutofit fontScale="85000" lnSpcReduction="10000"/>
          </a:bodyPr>
          <a:lstStyle/>
          <a:p>
            <a:pPr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r>
              <a:rPr lang="en-US" dirty="0"/>
              <a:t>Rounding Modes (illustrate with $ rounding)</a:t>
            </a:r>
          </a:p>
          <a:p>
            <a:pPr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endParaRPr lang="en-US" dirty="0"/>
          </a:p>
          <a:p>
            <a:pPr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r>
              <a:rPr lang="en-US" dirty="0"/>
              <a:t>	$1.40	$1.60	$1.50	$2.50	–$1.50</a:t>
            </a:r>
          </a:p>
          <a:p>
            <a:pPr marL="552450" lvl="1"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r>
              <a:rPr lang="en-US" dirty="0"/>
              <a:t>Towards zero	$1	$1	$1	$2	–$1</a:t>
            </a:r>
          </a:p>
          <a:p>
            <a:pPr marL="552450" lvl="1"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r>
              <a:rPr lang="en-US" dirty="0"/>
              <a:t>Round down </a:t>
            </a:r>
            <a:r>
              <a:rPr lang="en-US" dirty="0" smtClean="0"/>
              <a:t>(−</a:t>
            </a:r>
            <a:r>
              <a:rPr lang="en-US" dirty="0" smtClean="0">
                <a:sym typeface="Symbol"/>
              </a:rPr>
              <a:t></a:t>
            </a:r>
            <a:r>
              <a:rPr lang="en-US" dirty="0" smtClean="0"/>
              <a:t>)</a:t>
            </a:r>
            <a:r>
              <a:rPr lang="en-US" dirty="0"/>
              <a:t>	$1	$1	$1	$2	–$2</a:t>
            </a:r>
          </a:p>
          <a:p>
            <a:pPr marL="552450" lvl="1"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r>
              <a:rPr lang="en-US" dirty="0"/>
              <a:t>Round up </a:t>
            </a:r>
            <a:r>
              <a:rPr lang="en-US" dirty="0" smtClean="0"/>
              <a:t>(+</a:t>
            </a:r>
            <a:r>
              <a:rPr lang="en-US" dirty="0" smtClean="0">
                <a:sym typeface="Symbol"/>
              </a:rPr>
              <a:t></a:t>
            </a:r>
            <a:r>
              <a:rPr lang="en-US" dirty="0" smtClean="0"/>
              <a:t>) </a:t>
            </a:r>
            <a:r>
              <a:rPr lang="en-US" dirty="0"/>
              <a:t>	$2	$2	$2	$3	–$1</a:t>
            </a:r>
          </a:p>
          <a:p>
            <a:pPr marL="552450" lvl="1"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r>
              <a:rPr lang="en-US" dirty="0"/>
              <a:t>Nearest Even (default)	$1	$2	$2	$2	–$2</a:t>
            </a:r>
          </a:p>
          <a:p>
            <a:pPr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endParaRPr lang="en-US" dirty="0"/>
          </a:p>
          <a:p>
            <a:pPr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endParaRPr lang="en-US" dirty="0"/>
          </a:p>
          <a:p>
            <a:pPr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r>
              <a:rPr lang="en-US" dirty="0"/>
              <a:t>What are the advantages of the modes?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type="title"/>
          </p:nvPr>
        </p:nvSpPr>
        <p:spPr>
          <a:xfrm>
            <a:off x="838200" y="228600"/>
            <a:ext cx="8153400" cy="990600"/>
          </a:xfrm>
          <a:ln/>
        </p:spPr>
        <p:txBody>
          <a:bodyPr/>
          <a:lstStyle/>
          <a:p>
            <a:pPr marL="119063" indent="-119063"/>
            <a:r>
              <a:rPr lang="en-US"/>
              <a:t>Closer Look at Round-To-Even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381000" y="1422400"/>
            <a:ext cx="8382000" cy="5435600"/>
          </a:xfrm>
          <a:ln/>
        </p:spPr>
        <p:txBody>
          <a:bodyPr>
            <a:normAutofit fontScale="92500" lnSpcReduction="10000"/>
          </a:bodyPr>
          <a:lstStyle/>
          <a:p>
            <a:r>
              <a:rPr lang="en-US" dirty="0"/>
              <a:t>Default Rounding Mode</a:t>
            </a:r>
          </a:p>
          <a:p>
            <a:pPr marL="552450" lvl="1"/>
            <a:r>
              <a:rPr lang="en-US" dirty="0"/>
              <a:t>Hard to get any other kind without dropping into assembly</a:t>
            </a:r>
          </a:p>
          <a:p>
            <a:pPr marL="552450" lvl="1"/>
            <a:r>
              <a:rPr lang="en-US" dirty="0"/>
              <a:t>All others are statistically biased</a:t>
            </a:r>
          </a:p>
          <a:p>
            <a:pPr marL="838200" lvl="2"/>
            <a:r>
              <a:rPr lang="en-US" dirty="0"/>
              <a:t>Sum of set of positive numbers will consistently be over- or under- estimated</a:t>
            </a:r>
          </a:p>
          <a:p>
            <a:endParaRPr lang="en-US" dirty="0"/>
          </a:p>
          <a:p>
            <a:r>
              <a:rPr lang="en-US" dirty="0"/>
              <a:t>Applying to Other Decimal Places / Bit Positions</a:t>
            </a:r>
          </a:p>
          <a:p>
            <a:pPr marL="552450" lvl="1"/>
            <a:r>
              <a:rPr lang="en-US" dirty="0"/>
              <a:t>When exactly halfway between two possible values</a:t>
            </a:r>
          </a:p>
          <a:p>
            <a:pPr marL="838200" lvl="2"/>
            <a:r>
              <a:rPr lang="en-US" dirty="0"/>
              <a:t>Round so that least significant digit is even</a:t>
            </a:r>
          </a:p>
          <a:p>
            <a:pPr marL="552450" lvl="1"/>
            <a:r>
              <a:rPr lang="en-US" dirty="0"/>
              <a:t>E.g., round to nearest hundredth</a:t>
            </a:r>
          </a:p>
          <a:p>
            <a:pPr marL="838200" lvl="2">
              <a:buNone/>
            </a:pPr>
            <a:r>
              <a:rPr lang="en-US" dirty="0" smtClean="0"/>
              <a:t>	1.2349999</a:t>
            </a:r>
            <a:r>
              <a:rPr lang="en-US" dirty="0"/>
              <a:t>	1.23	(Less than half way)</a:t>
            </a:r>
          </a:p>
          <a:p>
            <a:pPr marL="838200" lvl="2">
              <a:buNone/>
            </a:pPr>
            <a:r>
              <a:rPr lang="en-US" dirty="0" smtClean="0"/>
              <a:t>	1.2350001</a:t>
            </a:r>
            <a:r>
              <a:rPr lang="en-US" dirty="0"/>
              <a:t>	1.24	(Greater than half way)</a:t>
            </a:r>
          </a:p>
          <a:p>
            <a:pPr marL="838200" lvl="2">
              <a:buNone/>
            </a:pPr>
            <a:r>
              <a:rPr lang="en-US" dirty="0" smtClean="0"/>
              <a:t>	1.2350000</a:t>
            </a:r>
            <a:r>
              <a:rPr lang="en-US" dirty="0"/>
              <a:t>	1.24	(Half way—round up)</a:t>
            </a:r>
          </a:p>
          <a:p>
            <a:pPr marL="838200" lvl="2">
              <a:buNone/>
            </a:pPr>
            <a:r>
              <a:rPr lang="en-US" dirty="0" smtClean="0"/>
              <a:t>	1.2450000</a:t>
            </a:r>
            <a:r>
              <a:rPr lang="en-US" dirty="0"/>
              <a:t>	1.24	(Half way—round down)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Rounding Binary Numbers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sz="quarter" idx="1"/>
          </p:nvPr>
        </p:nvSpPr>
        <p:spPr>
          <a:ln/>
        </p:spPr>
        <p:txBody>
          <a:bodyPr>
            <a:normAutofit fontScale="92500" lnSpcReduction="20000"/>
          </a:bodyPr>
          <a:lstStyle/>
          <a:p>
            <a:pPr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Binary Fractional Numbers</a:t>
            </a:r>
          </a:p>
          <a:p>
            <a:pPr marL="552450" lvl="1"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“Even” when least significant bit is 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0</a:t>
            </a:r>
            <a:endParaRPr lang="en-US" dirty="0"/>
          </a:p>
          <a:p>
            <a:pPr marL="552450" lvl="1"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“Half way” when bits to right of rounding position = 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100…</a:t>
            </a:r>
            <a:r>
              <a:rPr lang="en-US" sz="1800" baseline="-6000" dirty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dirty="0"/>
          </a:p>
          <a:p>
            <a:pPr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endParaRPr lang="en-US" dirty="0"/>
          </a:p>
          <a:p>
            <a:pPr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Examples</a:t>
            </a:r>
          </a:p>
          <a:p>
            <a:pPr marL="552450" lvl="1"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Round to nearest 1/4 (2 bits right of binary point)</a:t>
            </a:r>
          </a:p>
          <a:p>
            <a:pPr marL="552450" lvl="1">
              <a:buNone/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Value	Binary	Rounded	</a:t>
            </a:r>
            <a:r>
              <a:rPr lang="en-US" dirty="0" smtClean="0"/>
              <a:t>Action        Rounded </a:t>
            </a:r>
            <a:r>
              <a:rPr lang="en-US" dirty="0"/>
              <a:t>Value</a:t>
            </a:r>
          </a:p>
          <a:p>
            <a:pPr marL="552450" lvl="1">
              <a:buNone/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2 3/32	10.00</a:t>
            </a:r>
            <a:r>
              <a:rPr lang="en-US" dirty="0">
                <a:solidFill>
                  <a:srgbClr val="980002"/>
                </a:solidFill>
              </a:rPr>
              <a:t>011</a:t>
            </a:r>
            <a:r>
              <a:rPr lang="en-US" baseline="-6000" dirty="0"/>
              <a:t>2</a:t>
            </a:r>
            <a:r>
              <a:rPr lang="en-US" dirty="0"/>
              <a:t>	10.00</a:t>
            </a:r>
            <a:r>
              <a:rPr lang="en-US" baseline="-6000" dirty="0"/>
              <a:t>2</a:t>
            </a:r>
            <a:r>
              <a:rPr lang="en-US" dirty="0"/>
              <a:t>	(&lt;1/2—down)	2</a:t>
            </a:r>
          </a:p>
          <a:p>
            <a:pPr marL="552450" lvl="1">
              <a:buNone/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2 3/16	10.00</a:t>
            </a:r>
            <a:r>
              <a:rPr lang="en-US" dirty="0">
                <a:solidFill>
                  <a:srgbClr val="980002"/>
                </a:solidFill>
              </a:rPr>
              <a:t>110</a:t>
            </a:r>
            <a:r>
              <a:rPr lang="en-US" baseline="-6000" dirty="0"/>
              <a:t>2</a:t>
            </a:r>
            <a:r>
              <a:rPr lang="en-US" dirty="0"/>
              <a:t>	10.01</a:t>
            </a:r>
            <a:r>
              <a:rPr lang="en-US" baseline="-6000" dirty="0"/>
              <a:t>2</a:t>
            </a:r>
            <a:r>
              <a:rPr lang="en-US" dirty="0"/>
              <a:t>	(&gt;1/2—up)	2 1/4</a:t>
            </a:r>
          </a:p>
          <a:p>
            <a:pPr marL="552450" lvl="1">
              <a:buNone/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2 7/8	10.11</a:t>
            </a:r>
            <a:r>
              <a:rPr lang="en-US" dirty="0">
                <a:solidFill>
                  <a:srgbClr val="980002"/>
                </a:solidFill>
              </a:rPr>
              <a:t>100</a:t>
            </a:r>
            <a:r>
              <a:rPr lang="en-US" baseline="-6000" dirty="0"/>
              <a:t>2</a:t>
            </a:r>
            <a:r>
              <a:rPr lang="en-US" dirty="0"/>
              <a:t>	11.00</a:t>
            </a:r>
            <a:r>
              <a:rPr lang="en-US" baseline="-6000" dirty="0"/>
              <a:t>2</a:t>
            </a:r>
            <a:r>
              <a:rPr lang="en-US" dirty="0"/>
              <a:t>	(  1/2—up)	3</a:t>
            </a:r>
          </a:p>
          <a:p>
            <a:pPr marL="552450" lvl="1">
              <a:buNone/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2 5/8	10.10</a:t>
            </a:r>
            <a:r>
              <a:rPr lang="en-US" dirty="0">
                <a:solidFill>
                  <a:srgbClr val="980002"/>
                </a:solidFill>
              </a:rPr>
              <a:t>100</a:t>
            </a:r>
            <a:r>
              <a:rPr lang="en-US" baseline="-6000" dirty="0"/>
              <a:t>2</a:t>
            </a:r>
            <a:r>
              <a:rPr lang="en-US" dirty="0"/>
              <a:t>	10.10</a:t>
            </a:r>
            <a:r>
              <a:rPr lang="en-US" baseline="-6000" dirty="0"/>
              <a:t>2</a:t>
            </a:r>
            <a:r>
              <a:rPr lang="en-US" dirty="0"/>
              <a:t>	(  1/2—down)	2 1/2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FP Multiplication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sz="quarter" idx="1"/>
          </p:nvPr>
        </p:nvSpPr>
        <p:spPr>
          <a:ln/>
        </p:spPr>
        <p:txBody>
          <a:bodyPr>
            <a:normAutofit fontScale="77500" lnSpcReduction="20000"/>
          </a:bodyPr>
          <a:lstStyle/>
          <a:p>
            <a:r>
              <a:rPr lang="en-US" dirty="0">
                <a:solidFill>
                  <a:srgbClr val="980002"/>
                </a:solidFill>
              </a:rPr>
              <a:t>(–1)</a:t>
            </a:r>
            <a:r>
              <a:rPr lang="en-US" baseline="32000" dirty="0">
                <a:solidFill>
                  <a:srgbClr val="980002"/>
                </a:solidFill>
              </a:rPr>
              <a:t>s1</a:t>
            </a:r>
            <a:r>
              <a:rPr lang="en-US" dirty="0">
                <a:solidFill>
                  <a:srgbClr val="980002"/>
                </a:solidFill>
              </a:rPr>
              <a:t>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M1</a:t>
            </a:r>
            <a:r>
              <a:rPr lang="en-US" dirty="0">
                <a:solidFill>
                  <a:srgbClr val="980002"/>
                </a:solidFill>
              </a:rPr>
              <a:t>  2</a:t>
            </a:r>
            <a:r>
              <a:rPr lang="en-US" baseline="32000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E1</a:t>
            </a:r>
            <a:r>
              <a:rPr lang="en-US" dirty="0">
                <a:solidFill>
                  <a:srgbClr val="980002"/>
                </a:solidFill>
              </a:rPr>
              <a:t>   x   (–1)</a:t>
            </a:r>
            <a:r>
              <a:rPr lang="en-US" baseline="32000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s2</a:t>
            </a:r>
            <a:r>
              <a:rPr lang="en-US" dirty="0">
                <a:solidFill>
                  <a:srgbClr val="980002"/>
                </a:solidFill>
              </a:rPr>
              <a:t>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M2</a:t>
            </a:r>
            <a:r>
              <a:rPr lang="en-US" dirty="0">
                <a:solidFill>
                  <a:srgbClr val="980002"/>
                </a:solidFill>
              </a:rPr>
              <a:t>  2</a:t>
            </a:r>
            <a:r>
              <a:rPr lang="en-US" baseline="32000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E2</a:t>
            </a:r>
            <a:endParaRPr lang="en-US" dirty="0">
              <a:solidFill>
                <a:srgbClr val="980002"/>
              </a:solidFill>
            </a:endParaRPr>
          </a:p>
          <a:p>
            <a:r>
              <a:rPr lang="en-US" dirty="0"/>
              <a:t>Exact Result: </a:t>
            </a:r>
            <a:r>
              <a:rPr lang="en-US" dirty="0">
                <a:solidFill>
                  <a:srgbClr val="980002"/>
                </a:solidFill>
              </a:rPr>
              <a:t>(–1)</a:t>
            </a:r>
            <a:r>
              <a:rPr lang="en-US" baseline="32000" dirty="0">
                <a:solidFill>
                  <a:srgbClr val="980002"/>
                </a:solidFill>
              </a:rPr>
              <a:t>s</a:t>
            </a:r>
            <a:r>
              <a:rPr lang="en-US" dirty="0">
                <a:solidFill>
                  <a:srgbClr val="980002"/>
                </a:solidFill>
              </a:rPr>
              <a:t>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dirty="0">
                <a:solidFill>
                  <a:srgbClr val="980002"/>
                </a:solidFill>
              </a:rPr>
              <a:t>  2</a:t>
            </a:r>
            <a:r>
              <a:rPr lang="en-US" baseline="32000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endParaRPr lang="en-US" dirty="0"/>
          </a:p>
          <a:p>
            <a:pPr marL="552450" lvl="1"/>
            <a:r>
              <a:rPr lang="en-US" dirty="0"/>
              <a:t>Sign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</a:t>
            </a:r>
            <a:r>
              <a:rPr lang="en-US" dirty="0"/>
              <a:t>: 		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s1</a:t>
            </a:r>
            <a:r>
              <a:rPr lang="en-US" dirty="0"/>
              <a:t> ^ 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s2</a:t>
            </a:r>
            <a:endParaRPr lang="en-US" dirty="0"/>
          </a:p>
          <a:p>
            <a:pPr marL="552450" lvl="1"/>
            <a:r>
              <a:rPr lang="en-US" dirty="0" err="1"/>
              <a:t>Significand</a:t>
            </a:r>
            <a:r>
              <a:rPr lang="en-US" dirty="0"/>
              <a:t>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 dirty="0"/>
              <a:t>: 	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M1</a:t>
            </a:r>
            <a:r>
              <a:rPr lang="en-US" dirty="0"/>
              <a:t> </a:t>
            </a:r>
            <a:r>
              <a:rPr lang="en-US" dirty="0" smtClean="0"/>
              <a:t>x </a:t>
            </a:r>
            <a:r>
              <a:rPr lang="en-US" dirty="0"/>
              <a:t> 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M2</a:t>
            </a:r>
            <a:endParaRPr lang="en-US" dirty="0"/>
          </a:p>
          <a:p>
            <a:pPr marL="552450" lvl="1"/>
            <a:r>
              <a:rPr lang="en-US" dirty="0"/>
              <a:t>Exponent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</a:t>
            </a:r>
            <a:r>
              <a:rPr lang="en-US" dirty="0"/>
              <a:t>: 	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E1</a:t>
            </a:r>
            <a:r>
              <a:rPr lang="en-US" dirty="0"/>
              <a:t> + 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E2</a:t>
            </a:r>
            <a:endParaRPr lang="en-US" dirty="0"/>
          </a:p>
          <a:p>
            <a:endParaRPr lang="en-US" dirty="0"/>
          </a:p>
          <a:p>
            <a:r>
              <a:rPr lang="en-US" dirty="0"/>
              <a:t>Fixing</a:t>
            </a:r>
          </a:p>
          <a:p>
            <a:pPr marL="552450" lvl="1"/>
            <a:r>
              <a:rPr lang="en-US" dirty="0"/>
              <a:t>If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 dirty="0"/>
              <a:t> ≥ 2, shift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 dirty="0"/>
              <a:t> right, increment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</a:t>
            </a:r>
            <a:endParaRPr lang="en-US" dirty="0"/>
          </a:p>
          <a:p>
            <a:pPr marL="552450" lvl="1"/>
            <a:r>
              <a:rPr lang="en-US" dirty="0"/>
              <a:t>If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</a:t>
            </a:r>
            <a:r>
              <a:rPr lang="en-US" dirty="0"/>
              <a:t> out of range, overflow </a:t>
            </a:r>
          </a:p>
          <a:p>
            <a:pPr marL="552450" lvl="1"/>
            <a:r>
              <a:rPr lang="en-US" dirty="0"/>
              <a:t>Round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 dirty="0"/>
              <a:t> to fit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r>
              <a:rPr lang="en-US" dirty="0"/>
              <a:t> precision</a:t>
            </a:r>
          </a:p>
          <a:p>
            <a:endParaRPr lang="en-US" dirty="0"/>
          </a:p>
          <a:p>
            <a:r>
              <a:rPr lang="en-US" dirty="0"/>
              <a:t>Implementation</a:t>
            </a:r>
          </a:p>
          <a:p>
            <a:pPr marL="552450" lvl="1"/>
            <a:r>
              <a:rPr lang="en-US" dirty="0"/>
              <a:t>Biggest chore is multiplying </a:t>
            </a:r>
            <a:r>
              <a:rPr lang="en-US" dirty="0" err="1"/>
              <a:t>significands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Floating Point Addition</a:t>
            </a:r>
          </a:p>
        </p:txBody>
      </p:sp>
      <p:sp>
        <p:nvSpPr>
          <p:cNvPr id="39940" name="Rectangle 4"/>
          <p:cNvSpPr>
            <a:spLocks noGrp="1" noChangeArrowheads="1"/>
          </p:cNvSpPr>
          <p:nvPr>
            <p:ph sz="quarter" idx="1"/>
          </p:nvPr>
        </p:nvSpPr>
        <p:spPr>
          <a:ln/>
        </p:spPr>
        <p:txBody>
          <a:bodyPr>
            <a:normAutofit fontScale="77500" lnSpcReduction="20000"/>
          </a:bodyPr>
          <a:lstStyle/>
          <a:p>
            <a:pPr>
              <a:tabLst>
                <a:tab pos="2049463" algn="l"/>
              </a:tabLst>
            </a:pPr>
            <a:r>
              <a:rPr lang="en-US">
                <a:solidFill>
                  <a:srgbClr val="980002"/>
                </a:solidFill>
              </a:rPr>
              <a:t>(–1)</a:t>
            </a:r>
            <a:r>
              <a:rPr lang="en-US" baseline="3200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s1</a:t>
            </a:r>
            <a:r>
              <a:rPr lang="en-US">
                <a:solidFill>
                  <a:srgbClr val="980002"/>
                </a:solidFill>
              </a:rPr>
              <a:t> </a:t>
            </a:r>
            <a:r>
              <a:rPr lang="en-US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M1</a:t>
            </a:r>
            <a:r>
              <a:rPr lang="en-US">
                <a:solidFill>
                  <a:srgbClr val="980002"/>
                </a:solidFill>
              </a:rPr>
              <a:t>  2</a:t>
            </a:r>
            <a:r>
              <a:rPr lang="en-US" baseline="3200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E1</a:t>
            </a:r>
            <a:r>
              <a:rPr lang="en-US">
                <a:solidFill>
                  <a:srgbClr val="980002"/>
                </a:solidFill>
              </a:rPr>
              <a:t>   +   (-1)</a:t>
            </a:r>
            <a:r>
              <a:rPr lang="en-US" baseline="3200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s2</a:t>
            </a:r>
            <a:r>
              <a:rPr lang="en-US">
                <a:solidFill>
                  <a:srgbClr val="980002"/>
                </a:solidFill>
              </a:rPr>
              <a:t> </a:t>
            </a:r>
            <a:r>
              <a:rPr lang="en-US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M2</a:t>
            </a:r>
            <a:r>
              <a:rPr lang="en-US">
                <a:solidFill>
                  <a:srgbClr val="980002"/>
                </a:solidFill>
              </a:rPr>
              <a:t>  2</a:t>
            </a:r>
            <a:r>
              <a:rPr lang="en-US" baseline="3200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E2</a:t>
            </a:r>
            <a:endParaRPr lang="en-US">
              <a:solidFill>
                <a:srgbClr val="980002"/>
              </a:solidFill>
            </a:endParaRPr>
          </a:p>
          <a:p>
            <a:pPr marL="317500" lvl="1" indent="0">
              <a:tabLst>
                <a:tab pos="2049463" algn="l"/>
              </a:tabLst>
            </a:pPr>
            <a:r>
              <a:rPr lang="en-US"/>
              <a:t>Assume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E1</a:t>
            </a:r>
            <a:r>
              <a:rPr lang="en-US"/>
              <a:t> &gt;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E2</a:t>
            </a:r>
            <a:endParaRPr lang="en-US"/>
          </a:p>
          <a:p>
            <a:pPr>
              <a:tabLst>
                <a:tab pos="2049463" algn="l"/>
              </a:tabLst>
            </a:pPr>
            <a:endParaRPr lang="en-US"/>
          </a:p>
          <a:p>
            <a:pPr>
              <a:tabLst>
                <a:tab pos="2049463" algn="l"/>
              </a:tabLst>
            </a:pPr>
            <a:r>
              <a:rPr lang="en-US"/>
              <a:t>Exact Result: </a:t>
            </a:r>
            <a:r>
              <a:rPr lang="en-US">
                <a:solidFill>
                  <a:srgbClr val="980002"/>
                </a:solidFill>
              </a:rPr>
              <a:t>(–1)</a:t>
            </a:r>
            <a:r>
              <a:rPr lang="en-US" baseline="3200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</a:t>
            </a:r>
            <a:r>
              <a:rPr lang="en-US">
                <a:solidFill>
                  <a:srgbClr val="980002"/>
                </a:solidFill>
              </a:rPr>
              <a:t> </a:t>
            </a:r>
            <a:r>
              <a:rPr lang="en-US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>
                <a:solidFill>
                  <a:srgbClr val="980002"/>
                </a:solidFill>
              </a:rPr>
              <a:t>  2</a:t>
            </a:r>
            <a:r>
              <a:rPr lang="en-US" baseline="3200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endParaRPr lang="en-US"/>
          </a:p>
          <a:p>
            <a:pPr marL="317500" lvl="1" indent="0">
              <a:tabLst>
                <a:tab pos="2049463" algn="l"/>
              </a:tabLst>
            </a:pPr>
            <a:r>
              <a:rPr lang="en-US"/>
              <a:t>Sign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</a:t>
            </a:r>
            <a:r>
              <a:rPr lang="en-US"/>
              <a:t>, significand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/>
              <a:t>: </a:t>
            </a:r>
          </a:p>
          <a:p>
            <a:pPr marL="838200" lvl="2">
              <a:tabLst>
                <a:tab pos="2049463" algn="l"/>
              </a:tabLst>
            </a:pPr>
            <a:r>
              <a:rPr lang="en-US"/>
              <a:t>Result of signed align &amp; add</a:t>
            </a:r>
          </a:p>
          <a:p>
            <a:pPr marL="317500" lvl="1" indent="0">
              <a:tabLst>
                <a:tab pos="2049463" algn="l"/>
              </a:tabLst>
            </a:pPr>
            <a:r>
              <a:rPr lang="en-US"/>
              <a:t>Exponent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</a:t>
            </a:r>
            <a:r>
              <a:rPr lang="en-US"/>
              <a:t>: 	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E1</a:t>
            </a:r>
            <a:endParaRPr lang="en-US"/>
          </a:p>
          <a:p>
            <a:pPr>
              <a:tabLst>
                <a:tab pos="2049463" algn="l"/>
              </a:tabLst>
            </a:pPr>
            <a:endParaRPr lang="en-US"/>
          </a:p>
          <a:p>
            <a:pPr>
              <a:tabLst>
                <a:tab pos="2049463" algn="l"/>
              </a:tabLst>
            </a:pPr>
            <a:r>
              <a:rPr lang="en-US"/>
              <a:t>Fixing</a:t>
            </a:r>
          </a:p>
          <a:p>
            <a:pPr marL="317500" lvl="1" indent="0">
              <a:tabLst>
                <a:tab pos="2049463" algn="l"/>
              </a:tabLst>
            </a:pPr>
            <a:r>
              <a:rPr lang="en-US"/>
              <a:t>If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/>
              <a:t> ≥ 2, shift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/>
              <a:t> right, increment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</a:t>
            </a:r>
            <a:r>
              <a:rPr lang="en-US"/>
              <a:t> </a:t>
            </a:r>
          </a:p>
          <a:p>
            <a:pPr marL="317500" lvl="1" indent="0">
              <a:tabLst>
                <a:tab pos="2049463" algn="l"/>
              </a:tabLst>
            </a:pPr>
            <a:r>
              <a:rPr lang="en-US"/>
              <a:t>if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/>
              <a:t> &lt; 1, shift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/>
              <a:t> left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k</a:t>
            </a:r>
            <a:r>
              <a:rPr lang="en-US"/>
              <a:t> positions, decrement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</a:t>
            </a:r>
            <a:r>
              <a:rPr lang="en-US"/>
              <a:t> by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k</a:t>
            </a:r>
            <a:endParaRPr lang="en-US"/>
          </a:p>
          <a:p>
            <a:pPr marL="317500" lvl="1" indent="0">
              <a:tabLst>
                <a:tab pos="2049463" algn="l"/>
              </a:tabLst>
            </a:pPr>
            <a:r>
              <a:rPr lang="en-US"/>
              <a:t>Overflow if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</a:t>
            </a:r>
            <a:r>
              <a:rPr lang="en-US"/>
              <a:t> out of range</a:t>
            </a:r>
          </a:p>
          <a:p>
            <a:pPr marL="317500" lvl="1" indent="0">
              <a:tabLst>
                <a:tab pos="2049463" algn="l"/>
              </a:tabLst>
            </a:pPr>
            <a:r>
              <a:rPr lang="en-US"/>
              <a:t>Round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/>
              <a:t> to fit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r>
              <a:rPr lang="en-US"/>
              <a:t> precision</a:t>
            </a:r>
          </a:p>
        </p:txBody>
      </p:sp>
      <p:sp>
        <p:nvSpPr>
          <p:cNvPr id="39941" name="Rectangle 5"/>
          <p:cNvSpPr>
            <a:spLocks/>
          </p:cNvSpPr>
          <p:nvPr/>
        </p:nvSpPr>
        <p:spPr bwMode="auto">
          <a:xfrm>
            <a:off x="5067300" y="2540000"/>
            <a:ext cx="1790700" cy="419100"/>
          </a:xfrm>
          <a:prstGeom prst="rect">
            <a:avLst/>
          </a:prstGeom>
          <a:solidFill>
            <a:srgbClr val="F1C7C7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(–1)</a:t>
            </a:r>
            <a:r>
              <a:rPr lang="en-US" sz="2000" baseline="3200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s1</a:t>
            </a: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200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M1</a:t>
            </a: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</a:p>
        </p:txBody>
      </p:sp>
      <p:sp>
        <p:nvSpPr>
          <p:cNvPr id="39942" name="Rectangle 6"/>
          <p:cNvSpPr>
            <a:spLocks/>
          </p:cNvSpPr>
          <p:nvPr/>
        </p:nvSpPr>
        <p:spPr bwMode="auto">
          <a:xfrm>
            <a:off x="6645275" y="3086100"/>
            <a:ext cx="2222500" cy="419100"/>
          </a:xfrm>
          <a:prstGeom prst="rect">
            <a:avLst/>
          </a:prstGeom>
          <a:solidFill>
            <a:srgbClr val="F1C7C7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(–1)</a:t>
            </a:r>
            <a:r>
              <a:rPr lang="en-US" sz="2000" baseline="3200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s2</a:t>
            </a: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200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M2</a:t>
            </a: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</a:p>
        </p:txBody>
      </p:sp>
      <p:sp>
        <p:nvSpPr>
          <p:cNvPr id="39943" name="Line 7"/>
          <p:cNvSpPr>
            <a:spLocks noChangeShapeType="1"/>
          </p:cNvSpPr>
          <p:nvPr/>
        </p:nvSpPr>
        <p:spPr bwMode="auto">
          <a:xfrm>
            <a:off x="6858000" y="2222500"/>
            <a:ext cx="0" cy="25400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/>
          </a:p>
        </p:txBody>
      </p:sp>
      <p:sp>
        <p:nvSpPr>
          <p:cNvPr id="39944" name="Line 8"/>
          <p:cNvSpPr>
            <a:spLocks noChangeShapeType="1"/>
          </p:cNvSpPr>
          <p:nvPr/>
        </p:nvSpPr>
        <p:spPr bwMode="auto">
          <a:xfrm>
            <a:off x="8851900" y="2222500"/>
            <a:ext cx="0" cy="25400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/>
          </a:p>
        </p:txBody>
      </p:sp>
      <p:sp>
        <p:nvSpPr>
          <p:cNvPr id="39945" name="Line 9"/>
          <p:cNvSpPr>
            <a:spLocks noChangeShapeType="1"/>
          </p:cNvSpPr>
          <p:nvPr/>
        </p:nvSpPr>
        <p:spPr bwMode="auto">
          <a:xfrm>
            <a:off x="6870700" y="2349500"/>
            <a:ext cx="1968500" cy="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miter lim="800000"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endParaRPr lang="en-US" sz="4000"/>
          </a:p>
        </p:txBody>
      </p:sp>
      <p:sp>
        <p:nvSpPr>
          <p:cNvPr id="39946" name="Rectangle 10"/>
          <p:cNvSpPr>
            <a:spLocks/>
          </p:cNvSpPr>
          <p:nvPr/>
        </p:nvSpPr>
        <p:spPr bwMode="auto">
          <a:xfrm>
            <a:off x="7567613" y="2119313"/>
            <a:ext cx="771045" cy="307777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2000">
                <a:solidFill>
                  <a:schemeClr val="tx1"/>
                </a:solidFill>
                <a:latin typeface="Arial Narrow Bold Italic" charset="0"/>
                <a:ea typeface="Arial Narrow Bold Italic" charset="0"/>
                <a:cs typeface="Arial Narrow Bold Italic" charset="0"/>
                <a:sym typeface="Arial Narrow Bold Italic" charset="0"/>
              </a:rPr>
              <a:t>E1</a:t>
            </a:r>
            <a:r>
              <a:rPr lang="en-US" sz="2000">
                <a:solidFill>
                  <a:schemeClr val="tx1"/>
                </a:solidFill>
                <a:latin typeface="Arial Narrow Bold" charset="0"/>
                <a:ea typeface="Arial Narrow Bold" charset="0"/>
                <a:cs typeface="Arial Narrow Bold" charset="0"/>
                <a:sym typeface="Arial Narrow Bold" charset="0"/>
              </a:rPr>
              <a:t>–</a:t>
            </a:r>
            <a:r>
              <a:rPr lang="en-US" sz="2000">
                <a:solidFill>
                  <a:schemeClr val="tx1"/>
                </a:solidFill>
                <a:latin typeface="Arial Narrow Bold Italic" charset="0"/>
                <a:ea typeface="Arial Narrow Bold Italic" charset="0"/>
                <a:cs typeface="Arial Narrow Bold Italic" charset="0"/>
                <a:sym typeface="Arial Narrow Bold Italic" charset="0"/>
              </a:rPr>
              <a:t>E2</a:t>
            </a:r>
          </a:p>
        </p:txBody>
      </p:sp>
      <p:sp>
        <p:nvSpPr>
          <p:cNvPr id="39947" name="Rectangle 11"/>
          <p:cNvSpPr>
            <a:spLocks/>
          </p:cNvSpPr>
          <p:nvPr/>
        </p:nvSpPr>
        <p:spPr bwMode="auto">
          <a:xfrm>
            <a:off x="4697413" y="2949575"/>
            <a:ext cx="254877" cy="615553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4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+</a:t>
            </a:r>
          </a:p>
        </p:txBody>
      </p:sp>
      <p:sp>
        <p:nvSpPr>
          <p:cNvPr id="39948" name="Line 12"/>
          <p:cNvSpPr>
            <a:spLocks noChangeShapeType="1"/>
          </p:cNvSpPr>
          <p:nvPr/>
        </p:nvSpPr>
        <p:spPr bwMode="auto">
          <a:xfrm>
            <a:off x="4826000" y="3683000"/>
            <a:ext cx="4089400" cy="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/>
          </a:p>
        </p:txBody>
      </p:sp>
      <p:sp>
        <p:nvSpPr>
          <p:cNvPr id="39949" name="Rectangle 13"/>
          <p:cNvSpPr>
            <a:spLocks/>
          </p:cNvSpPr>
          <p:nvPr/>
        </p:nvSpPr>
        <p:spPr bwMode="auto">
          <a:xfrm>
            <a:off x="5067300" y="3835400"/>
            <a:ext cx="3784600" cy="419100"/>
          </a:xfrm>
          <a:prstGeom prst="rect">
            <a:avLst/>
          </a:prstGeom>
          <a:solidFill>
            <a:srgbClr val="F1C7C7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(–1)</a:t>
            </a:r>
            <a:r>
              <a:rPr lang="en-US" sz="2000" baseline="3200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</a:t>
            </a: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200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Fractional binary numbers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sz="quarter" idx="1"/>
          </p:nvPr>
        </p:nvSpPr>
        <p:spPr>
          <a:ln/>
        </p:spPr>
        <p:txBody>
          <a:bodyPr/>
          <a:lstStyle/>
          <a:p>
            <a:r>
              <a:rPr lang="en-US" dirty="0"/>
              <a:t>What is </a:t>
            </a:r>
            <a:r>
              <a:rPr lang="en-US" dirty="0" smtClean="0"/>
              <a:t>1011.101</a:t>
            </a:r>
            <a:r>
              <a:rPr lang="en-US" baseline="-25000" dirty="0" smtClean="0"/>
              <a:t>2</a:t>
            </a:r>
            <a:r>
              <a:rPr lang="en-US" dirty="0" smtClean="0"/>
              <a:t>?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7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Mathematical Properties of FP Add</a:t>
            </a:r>
            <a:endParaRPr lang="en-US"/>
          </a:p>
        </p:txBody>
      </p:sp>
      <p:sp>
        <p:nvSpPr>
          <p:cNvPr id="40968" name="Rectangle 8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Compare to those of </a:t>
            </a:r>
            <a:r>
              <a:rPr lang="en-US" dirty="0" err="1" smtClean="0"/>
              <a:t>Abelian</a:t>
            </a:r>
            <a:r>
              <a:rPr lang="en-US" dirty="0" smtClean="0"/>
              <a:t> Group</a:t>
            </a:r>
          </a:p>
          <a:p>
            <a:pPr lvl="1"/>
            <a:r>
              <a:rPr lang="en-US" dirty="0" smtClean="0"/>
              <a:t>Closed under addition?			</a:t>
            </a:r>
          </a:p>
          <a:p>
            <a:pPr lvl="2"/>
            <a:r>
              <a:rPr lang="en-US" dirty="0" smtClean="0"/>
              <a:t>But may generate infinity or </a:t>
            </a:r>
            <a:r>
              <a:rPr lang="en-US" dirty="0" err="1" smtClean="0"/>
              <a:t>NaN</a:t>
            </a:r>
            <a:endParaRPr lang="en-US" dirty="0" smtClean="0"/>
          </a:p>
          <a:p>
            <a:pPr lvl="1"/>
            <a:r>
              <a:rPr lang="en-US" dirty="0" smtClean="0"/>
              <a:t>Commutative?</a:t>
            </a:r>
          </a:p>
          <a:p>
            <a:pPr lvl="1"/>
            <a:r>
              <a:rPr lang="en-US" dirty="0" smtClean="0"/>
              <a:t>Associative?</a:t>
            </a:r>
          </a:p>
          <a:p>
            <a:pPr lvl="2"/>
            <a:r>
              <a:rPr lang="en-US" dirty="0" smtClean="0"/>
              <a:t>Overflow and inexactness of rounding</a:t>
            </a:r>
          </a:p>
          <a:p>
            <a:pPr lvl="1"/>
            <a:r>
              <a:rPr lang="en-US" dirty="0" smtClean="0"/>
              <a:t>0 is additive identity?</a:t>
            </a:r>
          </a:p>
          <a:p>
            <a:pPr lvl="1"/>
            <a:r>
              <a:rPr lang="en-US" dirty="0" smtClean="0"/>
              <a:t>Every element has additive inverse</a:t>
            </a:r>
          </a:p>
          <a:p>
            <a:pPr lvl="2"/>
            <a:r>
              <a:rPr lang="en-US" dirty="0" smtClean="0"/>
              <a:t>Except for infinities &amp; </a:t>
            </a:r>
            <a:r>
              <a:rPr lang="en-US" dirty="0" err="1" smtClean="0"/>
              <a:t>NaNs</a:t>
            </a:r>
            <a:endParaRPr lang="en-US" dirty="0" smtClean="0"/>
          </a:p>
          <a:p>
            <a:r>
              <a:rPr lang="en-US" dirty="0" smtClean="0"/>
              <a:t>Monotonicity</a:t>
            </a:r>
          </a:p>
          <a:p>
            <a:pPr lvl="1"/>
            <a:r>
              <a:rPr lang="en-US" dirty="0" smtClean="0">
                <a:sym typeface="Calibri Italic" charset="0"/>
              </a:rPr>
              <a:t>a</a:t>
            </a:r>
            <a:r>
              <a:rPr lang="en-US" dirty="0" smtClean="0"/>
              <a:t> ≥ </a:t>
            </a:r>
            <a:r>
              <a:rPr lang="en-US" dirty="0" smtClean="0">
                <a:sym typeface="Calibri Italic" charset="0"/>
              </a:rPr>
              <a:t>b</a:t>
            </a:r>
            <a:r>
              <a:rPr lang="en-US" dirty="0" smtClean="0"/>
              <a:t> ⇒ </a:t>
            </a:r>
            <a:r>
              <a:rPr lang="en-US" dirty="0" err="1" smtClean="0">
                <a:sym typeface="Calibri Italic" charset="0"/>
              </a:rPr>
              <a:t>a</a:t>
            </a:r>
            <a:r>
              <a:rPr lang="en-US" dirty="0" err="1" smtClean="0"/>
              <a:t>+</a:t>
            </a:r>
            <a:r>
              <a:rPr lang="en-US" dirty="0" err="1" smtClean="0">
                <a:sym typeface="Calibri Italic" charset="0"/>
              </a:rPr>
              <a:t>c</a:t>
            </a:r>
            <a:r>
              <a:rPr lang="en-US" dirty="0" smtClean="0"/>
              <a:t> ≥ </a:t>
            </a:r>
            <a:r>
              <a:rPr lang="en-US" dirty="0" err="1" smtClean="0">
                <a:sym typeface="Calibri Italic" charset="0"/>
              </a:rPr>
              <a:t>b</a:t>
            </a:r>
            <a:r>
              <a:rPr lang="en-US" dirty="0" err="1" smtClean="0"/>
              <a:t>+</a:t>
            </a:r>
            <a:r>
              <a:rPr lang="en-US" dirty="0" err="1" smtClean="0">
                <a:sym typeface="Calibri Italic" charset="0"/>
              </a:rPr>
              <a:t>c</a:t>
            </a:r>
            <a:r>
              <a:rPr lang="en-US" dirty="0" smtClean="0"/>
              <a:t>?</a:t>
            </a:r>
          </a:p>
          <a:p>
            <a:pPr lvl="2"/>
            <a:r>
              <a:rPr lang="en-US" dirty="0" smtClean="0"/>
              <a:t>Except for infinities &amp; </a:t>
            </a:r>
            <a:r>
              <a:rPr lang="en-US" dirty="0" err="1" smtClean="0"/>
              <a:t>NaNs</a:t>
            </a:r>
            <a:endParaRPr lang="en-US" dirty="0"/>
          </a:p>
        </p:txBody>
      </p:sp>
      <p:sp>
        <p:nvSpPr>
          <p:cNvPr id="40969" name="Rectangle 9"/>
          <p:cNvSpPr>
            <a:spLocks/>
          </p:cNvSpPr>
          <p:nvPr/>
        </p:nvSpPr>
        <p:spPr bwMode="auto">
          <a:xfrm>
            <a:off x="5465763" y="1790700"/>
            <a:ext cx="49371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Yes</a:t>
            </a:r>
          </a:p>
        </p:txBody>
      </p:sp>
      <p:sp>
        <p:nvSpPr>
          <p:cNvPr id="40970" name="Rectangle 10"/>
          <p:cNvSpPr>
            <a:spLocks/>
          </p:cNvSpPr>
          <p:nvPr/>
        </p:nvSpPr>
        <p:spPr bwMode="auto">
          <a:xfrm>
            <a:off x="5468938" y="2514600"/>
            <a:ext cx="49371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Yes</a:t>
            </a:r>
          </a:p>
        </p:txBody>
      </p:sp>
      <p:sp>
        <p:nvSpPr>
          <p:cNvPr id="40971" name="Rectangle 11"/>
          <p:cNvSpPr>
            <a:spLocks/>
          </p:cNvSpPr>
          <p:nvPr/>
        </p:nvSpPr>
        <p:spPr bwMode="auto">
          <a:xfrm>
            <a:off x="5468938" y="3606800"/>
            <a:ext cx="49371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Yes</a:t>
            </a:r>
          </a:p>
        </p:txBody>
      </p:sp>
      <p:sp>
        <p:nvSpPr>
          <p:cNvPr id="40972" name="Rectangle 12"/>
          <p:cNvSpPr>
            <a:spLocks/>
          </p:cNvSpPr>
          <p:nvPr/>
        </p:nvSpPr>
        <p:spPr bwMode="auto">
          <a:xfrm>
            <a:off x="5465763" y="2882900"/>
            <a:ext cx="44926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No</a:t>
            </a:r>
          </a:p>
        </p:txBody>
      </p:sp>
      <p:sp>
        <p:nvSpPr>
          <p:cNvPr id="40973" name="Rectangle 13"/>
          <p:cNvSpPr>
            <a:spLocks/>
          </p:cNvSpPr>
          <p:nvPr/>
        </p:nvSpPr>
        <p:spPr bwMode="auto">
          <a:xfrm>
            <a:off x="5467350" y="3983038"/>
            <a:ext cx="9763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Almost</a:t>
            </a:r>
          </a:p>
        </p:txBody>
      </p:sp>
      <p:sp>
        <p:nvSpPr>
          <p:cNvPr id="40974" name="Rectangle 14"/>
          <p:cNvSpPr>
            <a:spLocks/>
          </p:cNvSpPr>
          <p:nvPr/>
        </p:nvSpPr>
        <p:spPr bwMode="auto">
          <a:xfrm>
            <a:off x="5467350" y="5156200"/>
            <a:ext cx="9763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Almost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91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Mathematical Properties of FP Mult</a:t>
            </a:r>
          </a:p>
        </p:txBody>
      </p:sp>
      <p:sp>
        <p:nvSpPr>
          <p:cNvPr id="41992" name="Rectangle 8"/>
          <p:cNvSpPr>
            <a:spLocks noGrp="1" noChangeArrowheads="1"/>
          </p:cNvSpPr>
          <p:nvPr>
            <p:ph sz="quarter" idx="1"/>
          </p:nvPr>
        </p:nvSpPr>
        <p:spPr>
          <a:ln/>
        </p:spPr>
        <p:txBody>
          <a:bodyPr>
            <a:normAutofit fontScale="85000" lnSpcReduction="20000"/>
          </a:bodyPr>
          <a:lstStyle/>
          <a:p>
            <a:r>
              <a:rPr lang="en-US" dirty="0"/>
              <a:t>Compare to Commutative Ring</a:t>
            </a:r>
          </a:p>
          <a:p>
            <a:pPr marL="552450" lvl="1"/>
            <a:r>
              <a:rPr lang="en-US" dirty="0"/>
              <a:t>Closed under multiplication?</a:t>
            </a:r>
          </a:p>
          <a:p>
            <a:pPr marL="838200" lvl="2"/>
            <a:r>
              <a:rPr lang="en-US" dirty="0"/>
              <a:t>But may generate infinity or </a:t>
            </a:r>
            <a:r>
              <a:rPr lang="en-US" dirty="0" err="1"/>
              <a:t>NaN</a:t>
            </a:r>
            <a:endParaRPr lang="en-US" dirty="0"/>
          </a:p>
          <a:p>
            <a:pPr marL="552450" lvl="1"/>
            <a:r>
              <a:rPr lang="en-US" dirty="0"/>
              <a:t>Multiplication Commutative?</a:t>
            </a:r>
          </a:p>
          <a:p>
            <a:pPr marL="552450" lvl="1"/>
            <a:r>
              <a:rPr lang="en-US" dirty="0"/>
              <a:t>Multiplication is Associative?</a:t>
            </a:r>
          </a:p>
          <a:p>
            <a:pPr marL="838200" lvl="2"/>
            <a:r>
              <a:rPr lang="en-US" dirty="0"/>
              <a:t>Possibility of overflow, inexactness of rounding</a:t>
            </a:r>
          </a:p>
          <a:p>
            <a:pPr marL="552450" lvl="1"/>
            <a:r>
              <a:rPr lang="en-US" dirty="0"/>
              <a:t>1 is multiplicative identity?</a:t>
            </a:r>
          </a:p>
          <a:p>
            <a:pPr marL="552450" lvl="1"/>
            <a:r>
              <a:rPr lang="en-US" dirty="0"/>
              <a:t>Multiplication distributes over addition?</a:t>
            </a:r>
          </a:p>
          <a:p>
            <a:pPr marL="838200" lvl="2"/>
            <a:r>
              <a:rPr lang="en-US" dirty="0"/>
              <a:t>Possibility of overflow, inexactness of rounding</a:t>
            </a:r>
          </a:p>
          <a:p>
            <a:endParaRPr lang="en-US" dirty="0"/>
          </a:p>
          <a:p>
            <a:r>
              <a:rPr lang="en-US" dirty="0"/>
              <a:t>Monotonicity</a:t>
            </a:r>
          </a:p>
          <a:p>
            <a:pPr marL="552450" lvl="1"/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a</a:t>
            </a:r>
            <a:r>
              <a:rPr lang="en-US" dirty="0"/>
              <a:t> ≥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b</a:t>
            </a:r>
            <a:r>
              <a:rPr lang="en-US" dirty="0"/>
              <a:t>  &amp;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c</a:t>
            </a:r>
            <a:r>
              <a:rPr lang="en-US" dirty="0"/>
              <a:t> ≥ 0  ⇒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a</a:t>
            </a:r>
            <a:r>
              <a:rPr lang="en-US" dirty="0"/>
              <a:t> *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c</a:t>
            </a:r>
            <a:r>
              <a:rPr lang="en-US" dirty="0"/>
              <a:t> ≥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b</a:t>
            </a:r>
            <a:r>
              <a:rPr lang="en-US" dirty="0"/>
              <a:t> *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c</a:t>
            </a:r>
            <a:r>
              <a:rPr lang="en-US" dirty="0"/>
              <a:t>?</a:t>
            </a:r>
          </a:p>
          <a:p>
            <a:pPr marL="838200" lvl="2"/>
            <a:r>
              <a:rPr lang="en-US" dirty="0"/>
              <a:t>Except for infinities &amp; </a:t>
            </a:r>
            <a:r>
              <a:rPr lang="en-US" dirty="0" err="1"/>
              <a:t>NaNs</a:t>
            </a:r>
            <a:endParaRPr lang="en-US" dirty="0"/>
          </a:p>
        </p:txBody>
      </p:sp>
      <p:sp>
        <p:nvSpPr>
          <p:cNvPr id="41993" name="Rectangle 9"/>
          <p:cNvSpPr>
            <a:spLocks/>
          </p:cNvSpPr>
          <p:nvPr/>
        </p:nvSpPr>
        <p:spPr bwMode="auto">
          <a:xfrm>
            <a:off x="6307138" y="1790700"/>
            <a:ext cx="49371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Yes</a:t>
            </a:r>
          </a:p>
        </p:txBody>
      </p:sp>
      <p:sp>
        <p:nvSpPr>
          <p:cNvPr id="41994" name="Rectangle 10"/>
          <p:cNvSpPr>
            <a:spLocks/>
          </p:cNvSpPr>
          <p:nvPr/>
        </p:nvSpPr>
        <p:spPr bwMode="auto">
          <a:xfrm>
            <a:off x="6307138" y="2522538"/>
            <a:ext cx="49371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Yes</a:t>
            </a:r>
          </a:p>
        </p:txBody>
      </p:sp>
      <p:sp>
        <p:nvSpPr>
          <p:cNvPr id="41995" name="Rectangle 11"/>
          <p:cNvSpPr>
            <a:spLocks/>
          </p:cNvSpPr>
          <p:nvPr/>
        </p:nvSpPr>
        <p:spPr bwMode="auto">
          <a:xfrm>
            <a:off x="6303963" y="2895600"/>
            <a:ext cx="44926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No</a:t>
            </a:r>
          </a:p>
        </p:txBody>
      </p:sp>
      <p:sp>
        <p:nvSpPr>
          <p:cNvPr id="41996" name="Rectangle 12"/>
          <p:cNvSpPr>
            <a:spLocks/>
          </p:cNvSpPr>
          <p:nvPr/>
        </p:nvSpPr>
        <p:spPr bwMode="auto">
          <a:xfrm>
            <a:off x="6307138" y="3606800"/>
            <a:ext cx="49371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Yes</a:t>
            </a:r>
          </a:p>
        </p:txBody>
      </p:sp>
      <p:sp>
        <p:nvSpPr>
          <p:cNvPr id="41997" name="Rectangle 13"/>
          <p:cNvSpPr>
            <a:spLocks/>
          </p:cNvSpPr>
          <p:nvPr/>
        </p:nvSpPr>
        <p:spPr bwMode="auto">
          <a:xfrm>
            <a:off x="6303963" y="3990975"/>
            <a:ext cx="44926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No</a:t>
            </a:r>
          </a:p>
        </p:txBody>
      </p:sp>
      <p:sp>
        <p:nvSpPr>
          <p:cNvPr id="41998" name="Rectangle 14"/>
          <p:cNvSpPr>
            <a:spLocks/>
          </p:cNvSpPr>
          <p:nvPr/>
        </p:nvSpPr>
        <p:spPr bwMode="auto">
          <a:xfrm>
            <a:off x="6305550" y="5583238"/>
            <a:ext cx="9763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Almost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Today: Floating Point</a:t>
            </a:r>
          </a:p>
        </p:txBody>
      </p:sp>
      <p:sp>
        <p:nvSpPr>
          <p:cNvPr id="43012" name="Rectangle 4"/>
          <p:cNvSpPr>
            <a:spLocks noGrp="1" noChangeArrowheads="1"/>
          </p:cNvSpPr>
          <p:nvPr>
            <p:ph sz="quarter" idx="1"/>
          </p:nvPr>
        </p:nvSpPr>
        <p:spPr>
          <a:ln/>
        </p:spPr>
        <p:txBody>
          <a:bodyPr/>
          <a:lstStyle/>
          <a:p>
            <a:r>
              <a:rPr lang="en-US">
                <a:solidFill>
                  <a:srgbClr val="B3B3B3"/>
                </a:solidFill>
              </a:rPr>
              <a:t>Background: Fractional binary numbers</a:t>
            </a:r>
          </a:p>
          <a:p>
            <a:r>
              <a:rPr lang="en-US">
                <a:solidFill>
                  <a:srgbClr val="B3B3B3"/>
                </a:solidFill>
              </a:rPr>
              <a:t>IEEE floating point standard: Definition</a:t>
            </a:r>
          </a:p>
          <a:p>
            <a:r>
              <a:rPr lang="en-US">
                <a:solidFill>
                  <a:srgbClr val="B3B3B3"/>
                </a:solidFill>
              </a:rPr>
              <a:t>Example and properties</a:t>
            </a:r>
          </a:p>
          <a:p>
            <a:r>
              <a:rPr lang="en-US">
                <a:solidFill>
                  <a:srgbClr val="B3B3B3"/>
                </a:solidFill>
              </a:rPr>
              <a:t>Rounding, addition, multiplication</a:t>
            </a:r>
          </a:p>
          <a:p>
            <a:r>
              <a:rPr lang="en-US"/>
              <a:t>Floating point in C</a:t>
            </a:r>
          </a:p>
          <a:p>
            <a:r>
              <a:rPr lang="en-US">
                <a:solidFill>
                  <a:srgbClr val="B3B3B3"/>
                </a:solidFill>
              </a:rPr>
              <a:t>Summary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Floating Point in C</a:t>
            </a:r>
          </a:p>
        </p:txBody>
      </p:sp>
      <p:sp>
        <p:nvSpPr>
          <p:cNvPr id="44036" name="Rectangle 4"/>
          <p:cNvSpPr>
            <a:spLocks noGrp="1" noChangeArrowheads="1"/>
          </p:cNvSpPr>
          <p:nvPr>
            <p:ph sz="quarter" idx="1"/>
          </p:nvPr>
        </p:nvSpPr>
        <p:spPr>
          <a:ln/>
        </p:spPr>
        <p:txBody>
          <a:bodyPr>
            <a:normAutofit fontScale="77500" lnSpcReduction="20000"/>
          </a:bodyPr>
          <a:lstStyle/>
          <a:p>
            <a:r>
              <a:rPr lang="en-US"/>
              <a:t>C Guarantees Two Levels</a:t>
            </a:r>
          </a:p>
          <a:p>
            <a:pPr marL="317500" lvl="1" indent="0"/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float</a:t>
            </a:r>
            <a:r>
              <a:rPr lang="en-US"/>
              <a:t>	single precision</a:t>
            </a:r>
          </a:p>
          <a:p>
            <a:pPr marL="317500" lvl="1" indent="0"/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double</a:t>
            </a:r>
            <a:r>
              <a:rPr lang="en-US"/>
              <a:t>	double precision</a:t>
            </a:r>
          </a:p>
          <a:p>
            <a:pPr>
              <a:spcBef>
                <a:spcPts val="1600"/>
              </a:spcBef>
            </a:pPr>
            <a:r>
              <a:rPr lang="en-US"/>
              <a:t>Conversions/Casting</a:t>
            </a:r>
          </a:p>
          <a:p>
            <a:pPr marL="317500" lvl="1" indent="0"/>
            <a:r>
              <a:rPr lang="en-US"/>
              <a:t>Casting between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int</a:t>
            </a:r>
            <a:r>
              <a:rPr lang="en-US"/>
              <a:t>,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float</a:t>
            </a:r>
            <a:r>
              <a:rPr lang="en-US"/>
              <a:t>, and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double</a:t>
            </a:r>
            <a:r>
              <a:rPr lang="en-US"/>
              <a:t> changes bit representation</a:t>
            </a:r>
          </a:p>
          <a:p>
            <a:pPr marL="317500" lvl="1" indent="0"/>
            <a:r>
              <a:rPr lang="en-US"/>
              <a:t>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double</a:t>
            </a:r>
            <a:r>
              <a:rPr lang="en-US"/>
              <a:t>/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float</a:t>
            </a:r>
            <a:r>
              <a:rPr lang="en-US"/>
              <a:t> →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int</a:t>
            </a:r>
            <a:endParaRPr lang="en-US"/>
          </a:p>
          <a:p>
            <a:pPr marL="838200" lvl="2"/>
            <a:r>
              <a:rPr lang="en-US"/>
              <a:t>Truncates fractional part</a:t>
            </a:r>
          </a:p>
          <a:p>
            <a:pPr marL="838200" lvl="2"/>
            <a:r>
              <a:rPr lang="en-US"/>
              <a:t>Like rounding toward zero</a:t>
            </a:r>
          </a:p>
          <a:p>
            <a:pPr marL="838200" lvl="2"/>
            <a:r>
              <a:rPr lang="en-US"/>
              <a:t>Not defined when out of range or NaN: Generally sets to TMin</a:t>
            </a:r>
          </a:p>
          <a:p>
            <a:pPr marL="317500" lvl="1" indent="0"/>
            <a:r>
              <a:rPr lang="en-US"/>
              <a:t>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int</a:t>
            </a:r>
            <a:r>
              <a:rPr lang="en-US"/>
              <a:t> →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double</a:t>
            </a:r>
            <a:endParaRPr lang="en-US"/>
          </a:p>
          <a:p>
            <a:pPr marL="838200" lvl="2"/>
            <a:r>
              <a:rPr lang="en-US"/>
              <a:t>Exact conversion, as long as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int</a:t>
            </a:r>
            <a:r>
              <a:rPr lang="en-US"/>
              <a:t> has ≤ 53 bit word size</a:t>
            </a:r>
          </a:p>
          <a:p>
            <a:pPr marL="317500" lvl="1" indent="0"/>
            <a:r>
              <a:rPr lang="en-US"/>
              <a:t>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int</a:t>
            </a:r>
            <a:r>
              <a:rPr lang="en-US"/>
              <a:t> →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float</a:t>
            </a:r>
            <a:endParaRPr lang="en-US"/>
          </a:p>
          <a:p>
            <a:pPr marL="838200" lvl="2"/>
            <a:r>
              <a:rPr lang="en-US"/>
              <a:t>Will round according to rounding mode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/>
          </p:cNvSpPr>
          <p:nvPr/>
        </p:nvSpPr>
        <p:spPr bwMode="auto">
          <a:xfrm>
            <a:off x="8062913" y="280987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Floating Point Puzzles</a:t>
            </a:r>
          </a:p>
        </p:txBody>
      </p:sp>
      <p:sp>
        <p:nvSpPr>
          <p:cNvPr id="45060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381000" y="1655762"/>
            <a:ext cx="8382000" cy="1270000"/>
          </a:xfrm>
          <a:ln/>
        </p:spPr>
        <p:txBody>
          <a:bodyPr>
            <a:normAutofit fontScale="92500" lnSpcReduction="20000"/>
          </a:bodyPr>
          <a:lstStyle/>
          <a:p>
            <a:r>
              <a:rPr lang="en-US"/>
              <a:t>For each of the following C expressions, either:</a:t>
            </a:r>
          </a:p>
          <a:p>
            <a:pPr marL="552450" lvl="1"/>
            <a:r>
              <a:rPr lang="en-US"/>
              <a:t>Argue that it is true for all argument values</a:t>
            </a:r>
          </a:p>
          <a:p>
            <a:pPr marL="552450" lvl="1"/>
            <a:r>
              <a:rPr lang="en-US"/>
              <a:t>Explain why not true</a:t>
            </a:r>
          </a:p>
        </p:txBody>
      </p:sp>
      <p:sp>
        <p:nvSpPr>
          <p:cNvPr id="45061" name="Rectangle 5"/>
          <p:cNvSpPr>
            <a:spLocks/>
          </p:cNvSpPr>
          <p:nvPr/>
        </p:nvSpPr>
        <p:spPr bwMode="auto">
          <a:xfrm>
            <a:off x="3736975" y="2705100"/>
            <a:ext cx="4889500" cy="40767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254000" indent="-254000" algn="l">
              <a:spcBef>
                <a:spcPts val="575"/>
              </a:spcBef>
              <a:buClr>
                <a:srgbClr val="000000"/>
              </a:buClr>
              <a:buSzPct val="100000"/>
              <a:buFont typeface="Helvetica" pitchFamily="34" charset="0"/>
              <a:buChar char="•"/>
              <a:tabLst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</a:tabLst>
            </a:pPr>
            <a:r>
              <a:rPr lang="en-US" sz="180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x == (int)(float) x</a:t>
            </a:r>
            <a:endParaRPr lang="en-US">
              <a:solidFill>
                <a:schemeClr val="tx1"/>
              </a:solidFill>
              <a:latin typeface="Monaco" charset="0"/>
              <a:ea typeface="Monaco" charset="0"/>
              <a:cs typeface="Monaco" charset="0"/>
              <a:sym typeface="Monaco" charset="0"/>
            </a:endParaRPr>
          </a:p>
          <a:p>
            <a:pPr marL="254000" indent="-254000" algn="l">
              <a:spcBef>
                <a:spcPts val="575"/>
              </a:spcBef>
              <a:buClr>
                <a:srgbClr val="000000"/>
              </a:buClr>
              <a:buSzPct val="100000"/>
              <a:buFont typeface="Helvetica" pitchFamily="34" charset="0"/>
              <a:buChar char="•"/>
              <a:tabLst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</a:tabLst>
            </a:pPr>
            <a:r>
              <a:rPr lang="en-US" sz="180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x == (int)(double) x</a:t>
            </a:r>
            <a:endParaRPr lang="en-US">
              <a:solidFill>
                <a:schemeClr val="tx1"/>
              </a:solidFill>
              <a:latin typeface="Monaco" charset="0"/>
              <a:ea typeface="Monaco" charset="0"/>
              <a:cs typeface="Monaco" charset="0"/>
              <a:sym typeface="Monaco" charset="0"/>
            </a:endParaRPr>
          </a:p>
          <a:p>
            <a:pPr marL="254000" indent="-254000" algn="l">
              <a:spcBef>
                <a:spcPts val="575"/>
              </a:spcBef>
              <a:buClr>
                <a:srgbClr val="000000"/>
              </a:buClr>
              <a:buSzPct val="100000"/>
              <a:buFont typeface="Helvetica" pitchFamily="34" charset="0"/>
              <a:buChar char="•"/>
              <a:tabLst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</a:tabLst>
            </a:pPr>
            <a:r>
              <a:rPr lang="en-US" sz="180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f == (float)(double) f</a:t>
            </a:r>
            <a:endParaRPr lang="en-US">
              <a:solidFill>
                <a:schemeClr val="tx1"/>
              </a:solidFill>
              <a:latin typeface="Monaco" charset="0"/>
              <a:ea typeface="Monaco" charset="0"/>
              <a:cs typeface="Monaco" charset="0"/>
              <a:sym typeface="Monaco" charset="0"/>
            </a:endParaRPr>
          </a:p>
          <a:p>
            <a:pPr marL="254000" indent="-254000" algn="l">
              <a:spcBef>
                <a:spcPts val="575"/>
              </a:spcBef>
              <a:buClr>
                <a:srgbClr val="000000"/>
              </a:buClr>
              <a:buSzPct val="100000"/>
              <a:buFont typeface="Helvetica" pitchFamily="34" charset="0"/>
              <a:buChar char="•"/>
              <a:tabLst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</a:tabLst>
            </a:pPr>
            <a:r>
              <a:rPr lang="en-US" sz="180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d == (float) d</a:t>
            </a:r>
            <a:endParaRPr lang="en-US">
              <a:solidFill>
                <a:schemeClr val="tx1"/>
              </a:solidFill>
              <a:latin typeface="Monaco" charset="0"/>
              <a:ea typeface="Monaco" charset="0"/>
              <a:cs typeface="Monaco" charset="0"/>
              <a:sym typeface="Monaco" charset="0"/>
            </a:endParaRPr>
          </a:p>
          <a:p>
            <a:pPr marL="254000" indent="-254000" algn="l">
              <a:spcBef>
                <a:spcPts val="575"/>
              </a:spcBef>
              <a:buClr>
                <a:srgbClr val="000000"/>
              </a:buClr>
              <a:buSzPct val="100000"/>
              <a:buFont typeface="Helvetica" pitchFamily="34" charset="0"/>
              <a:buChar char="•"/>
              <a:tabLst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</a:tabLst>
            </a:pPr>
            <a:r>
              <a:rPr lang="en-US" sz="180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f == -(-f);</a:t>
            </a:r>
            <a:endParaRPr lang="en-US">
              <a:solidFill>
                <a:schemeClr val="tx1"/>
              </a:solidFill>
              <a:latin typeface="Monaco" charset="0"/>
              <a:ea typeface="Monaco" charset="0"/>
              <a:cs typeface="Monaco" charset="0"/>
              <a:sym typeface="Monaco" charset="0"/>
            </a:endParaRPr>
          </a:p>
          <a:p>
            <a:pPr marL="254000" indent="-254000" algn="l">
              <a:spcBef>
                <a:spcPts val="575"/>
              </a:spcBef>
              <a:buClr>
                <a:srgbClr val="000000"/>
              </a:buClr>
              <a:buSzPct val="100000"/>
              <a:buFont typeface="Helvetica" pitchFamily="34" charset="0"/>
              <a:buChar char="•"/>
              <a:tabLst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</a:tabLst>
            </a:pPr>
            <a:r>
              <a:rPr lang="en-US" sz="180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2/3 == 2/3.0</a:t>
            </a:r>
            <a:endParaRPr lang="en-US">
              <a:solidFill>
                <a:schemeClr val="tx1"/>
              </a:solidFill>
              <a:latin typeface="Monaco" charset="0"/>
              <a:ea typeface="Monaco" charset="0"/>
              <a:cs typeface="Monaco" charset="0"/>
              <a:sym typeface="Monaco" charset="0"/>
            </a:endParaRPr>
          </a:p>
          <a:p>
            <a:pPr marL="254000" indent="-254000" algn="l">
              <a:spcBef>
                <a:spcPts val="575"/>
              </a:spcBef>
              <a:buClr>
                <a:srgbClr val="000000"/>
              </a:buClr>
              <a:buSzPct val="100000"/>
              <a:buFont typeface="Helvetica" pitchFamily="34" charset="0"/>
              <a:buChar char="•"/>
              <a:tabLst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</a:tabLst>
            </a:pPr>
            <a:r>
              <a:rPr lang="en-US" sz="180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d &lt; 0.0	 ⇒ 	((d*2) &lt; 0.0)</a:t>
            </a:r>
            <a:endParaRPr lang="en-US">
              <a:solidFill>
                <a:schemeClr val="tx1"/>
              </a:solidFill>
              <a:latin typeface="Monaco" charset="0"/>
              <a:ea typeface="Monaco" charset="0"/>
              <a:cs typeface="Monaco" charset="0"/>
              <a:sym typeface="Monaco" charset="0"/>
            </a:endParaRPr>
          </a:p>
          <a:p>
            <a:pPr marL="254000" indent="-254000" algn="l">
              <a:spcBef>
                <a:spcPts val="575"/>
              </a:spcBef>
              <a:buClr>
                <a:srgbClr val="000000"/>
              </a:buClr>
              <a:buSzPct val="100000"/>
              <a:buFont typeface="Helvetica" pitchFamily="34" charset="0"/>
              <a:buChar char="•"/>
              <a:tabLst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</a:tabLst>
            </a:pPr>
            <a:r>
              <a:rPr lang="en-US" sz="180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d &gt; f	 ⇒ 	-f &gt; -d</a:t>
            </a:r>
            <a:endParaRPr lang="en-US">
              <a:solidFill>
                <a:schemeClr val="tx1"/>
              </a:solidFill>
              <a:latin typeface="Monaco" charset="0"/>
              <a:ea typeface="Monaco" charset="0"/>
              <a:cs typeface="Monaco" charset="0"/>
              <a:sym typeface="Monaco" charset="0"/>
            </a:endParaRPr>
          </a:p>
          <a:p>
            <a:pPr marL="254000" indent="-254000" algn="l">
              <a:spcBef>
                <a:spcPts val="575"/>
              </a:spcBef>
              <a:buClr>
                <a:srgbClr val="000000"/>
              </a:buClr>
              <a:buSzPct val="100000"/>
              <a:buFont typeface="Helvetica" pitchFamily="34" charset="0"/>
              <a:buChar char="•"/>
              <a:tabLst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</a:tabLst>
            </a:pPr>
            <a:r>
              <a:rPr lang="en-US" sz="180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d * d &gt;= 0.0</a:t>
            </a:r>
            <a:endParaRPr lang="en-US">
              <a:solidFill>
                <a:schemeClr val="tx1"/>
              </a:solidFill>
              <a:latin typeface="Monaco" charset="0"/>
              <a:ea typeface="Monaco" charset="0"/>
              <a:cs typeface="Monaco" charset="0"/>
              <a:sym typeface="Monaco" charset="0"/>
            </a:endParaRPr>
          </a:p>
          <a:p>
            <a:pPr marL="254000" indent="-254000" algn="l">
              <a:spcBef>
                <a:spcPts val="575"/>
              </a:spcBef>
              <a:buClr>
                <a:srgbClr val="000000"/>
              </a:buClr>
              <a:buSzPct val="100000"/>
              <a:buFont typeface="Helvetica" pitchFamily="34" charset="0"/>
              <a:buChar char="•"/>
              <a:tabLst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</a:tabLst>
            </a:pPr>
            <a:r>
              <a:rPr lang="en-US" sz="180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(d+f)-d == f</a:t>
            </a:r>
          </a:p>
        </p:txBody>
      </p:sp>
      <p:sp>
        <p:nvSpPr>
          <p:cNvPr id="45062" name="Rectangle 6"/>
          <p:cNvSpPr>
            <a:spLocks/>
          </p:cNvSpPr>
          <p:nvPr/>
        </p:nvSpPr>
        <p:spPr bwMode="auto">
          <a:xfrm>
            <a:off x="522288" y="3530600"/>
            <a:ext cx="2628900" cy="1155700"/>
          </a:xfrm>
          <a:prstGeom prst="rect">
            <a:avLst/>
          </a:prstGeom>
          <a:solidFill>
            <a:srgbClr val="D6D6F4"/>
          </a:solidFill>
          <a:ln w="25400" cap="flat">
            <a:solidFill>
              <a:srgbClr val="ADADEA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spcBef>
                <a:spcPts val="475"/>
              </a:spcBef>
              <a:tabLst>
                <a:tab pos="1371600" algn="l"/>
                <a:tab pos="2286000" algn="l"/>
                <a:tab pos="1371600" algn="l"/>
                <a:tab pos="2286000" algn="l"/>
                <a:tab pos="1371600" algn="l"/>
                <a:tab pos="2286000" algn="l"/>
              </a:tabLst>
            </a:pPr>
            <a:r>
              <a:rPr lang="en-US" sz="180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int x = …;</a:t>
            </a:r>
            <a:endParaRPr lang="en-US" sz="2400">
              <a:solidFill>
                <a:schemeClr val="tx1"/>
              </a:solidFill>
              <a:latin typeface="Monaco" charset="0"/>
              <a:ea typeface="Monaco" charset="0"/>
              <a:cs typeface="Monaco" charset="0"/>
              <a:sym typeface="Monaco" charset="0"/>
            </a:endParaRPr>
          </a:p>
          <a:p>
            <a:pPr algn="l">
              <a:spcBef>
                <a:spcPts val="475"/>
              </a:spcBef>
              <a:tabLst>
                <a:tab pos="1371600" algn="l"/>
                <a:tab pos="2286000" algn="l"/>
                <a:tab pos="1371600" algn="l"/>
                <a:tab pos="2286000" algn="l"/>
                <a:tab pos="1371600" algn="l"/>
                <a:tab pos="2286000" algn="l"/>
              </a:tabLst>
            </a:pPr>
            <a:r>
              <a:rPr lang="en-US" sz="180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float f = …;</a:t>
            </a:r>
            <a:endParaRPr lang="en-US" sz="2400">
              <a:solidFill>
                <a:schemeClr val="tx1"/>
              </a:solidFill>
              <a:latin typeface="Monaco" charset="0"/>
              <a:ea typeface="Monaco" charset="0"/>
              <a:cs typeface="Monaco" charset="0"/>
              <a:sym typeface="Monaco" charset="0"/>
            </a:endParaRPr>
          </a:p>
          <a:p>
            <a:pPr algn="l">
              <a:spcBef>
                <a:spcPts val="475"/>
              </a:spcBef>
              <a:tabLst>
                <a:tab pos="1371600" algn="l"/>
                <a:tab pos="2286000" algn="l"/>
                <a:tab pos="1371600" algn="l"/>
                <a:tab pos="2286000" algn="l"/>
                <a:tab pos="1371600" algn="l"/>
                <a:tab pos="2286000" algn="l"/>
              </a:tabLst>
            </a:pPr>
            <a:r>
              <a:rPr lang="en-US" sz="180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double d = …;</a:t>
            </a:r>
          </a:p>
        </p:txBody>
      </p:sp>
      <p:sp>
        <p:nvSpPr>
          <p:cNvPr id="45063" name="Rectangle 7"/>
          <p:cNvSpPr>
            <a:spLocks/>
          </p:cNvSpPr>
          <p:nvPr/>
        </p:nvSpPr>
        <p:spPr bwMode="auto">
          <a:xfrm>
            <a:off x="457200" y="4840287"/>
            <a:ext cx="1704975" cy="6985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Assume neither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d</a:t>
            </a:r>
            <a:r>
              <a:rPr lang="en-US"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 nor </a:t>
            </a:r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f</a:t>
            </a:r>
            <a:r>
              <a:rPr lang="en-US"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 is NaN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Today: Floating Point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46084" name="Rectangle 4"/>
          <p:cNvSpPr>
            <a:spLocks noGrp="1" noChangeArrowheads="1"/>
          </p:cNvSpPr>
          <p:nvPr>
            <p:ph sz="quarter" idx="1"/>
          </p:nvPr>
        </p:nvSpPr>
        <p:spPr>
          <a:ln/>
        </p:spPr>
        <p:txBody>
          <a:bodyPr/>
          <a:lstStyle/>
          <a:p>
            <a:r>
              <a:rPr lang="en-US">
                <a:solidFill>
                  <a:srgbClr val="B3B3B3"/>
                </a:solidFill>
              </a:rPr>
              <a:t>Background: Fractional binary numbers</a:t>
            </a:r>
          </a:p>
          <a:p>
            <a:r>
              <a:rPr lang="en-US">
                <a:solidFill>
                  <a:srgbClr val="B3B3B3"/>
                </a:solidFill>
              </a:rPr>
              <a:t>IEEE floating point standard: Definition</a:t>
            </a:r>
          </a:p>
          <a:p>
            <a:r>
              <a:rPr lang="en-US">
                <a:solidFill>
                  <a:srgbClr val="B3B3B3"/>
                </a:solidFill>
              </a:rPr>
              <a:t>Example and properties</a:t>
            </a:r>
          </a:p>
          <a:p>
            <a:r>
              <a:rPr lang="en-US">
                <a:solidFill>
                  <a:srgbClr val="B3B3B3"/>
                </a:solidFill>
              </a:rPr>
              <a:t>Rounding, addition, multiplication</a:t>
            </a:r>
          </a:p>
          <a:p>
            <a:r>
              <a:rPr lang="en-US">
                <a:solidFill>
                  <a:srgbClr val="B3B3B3"/>
                </a:solidFill>
              </a:rPr>
              <a:t>Floating point in C</a:t>
            </a:r>
          </a:p>
          <a:p>
            <a:r>
              <a:rPr lang="en-US"/>
              <a:t>Summary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Summary</a:t>
            </a:r>
          </a:p>
        </p:txBody>
      </p:sp>
      <p:sp>
        <p:nvSpPr>
          <p:cNvPr id="47108" name="Rectangle 4"/>
          <p:cNvSpPr>
            <a:spLocks noGrp="1" noChangeArrowheads="1"/>
          </p:cNvSpPr>
          <p:nvPr>
            <p:ph sz="quarter" idx="1"/>
          </p:nvPr>
        </p:nvSpPr>
        <p:spPr>
          <a:ln/>
        </p:spPr>
        <p:txBody>
          <a:bodyPr>
            <a:normAutofit lnSpcReduction="10000"/>
          </a:bodyPr>
          <a:lstStyle/>
          <a:p>
            <a:r>
              <a:rPr lang="en-US"/>
              <a:t>IEEE Floating Point has clear mathematical  properties</a:t>
            </a:r>
          </a:p>
          <a:p>
            <a:r>
              <a:rPr lang="en-US"/>
              <a:t>Represents numbers of form M x 2</a:t>
            </a:r>
            <a:r>
              <a:rPr lang="en-US" baseline="32000"/>
              <a:t>E</a:t>
            </a:r>
            <a:endParaRPr lang="en-US"/>
          </a:p>
          <a:p>
            <a:r>
              <a:rPr lang="en-US"/>
              <a:t>One can reason about operations independent of implementation</a:t>
            </a:r>
          </a:p>
          <a:p>
            <a:pPr marL="552450" lvl="1"/>
            <a:r>
              <a:rPr lang="en-US"/>
              <a:t>As if computed with perfect precision and then rounded</a:t>
            </a:r>
          </a:p>
          <a:p>
            <a:r>
              <a:rPr lang="en-US"/>
              <a:t>Not the same as real arithmetic</a:t>
            </a:r>
          </a:p>
          <a:p>
            <a:pPr marL="552450" lvl="1"/>
            <a:r>
              <a:rPr lang="en-US"/>
              <a:t>Violates associativity/distributivity</a:t>
            </a:r>
          </a:p>
          <a:p>
            <a:pPr marL="552450" lvl="1"/>
            <a:r>
              <a:rPr lang="en-US"/>
              <a:t>Makes life difficult for compilers &amp; serious numerical applications programmers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More Slides</a:t>
            </a:r>
          </a:p>
        </p:txBody>
      </p:sp>
      <p:sp>
        <p:nvSpPr>
          <p:cNvPr id="48132" name="Rectangle 4"/>
          <p:cNvSpPr>
            <a:spLocks noGrp="1" noChangeArrowheads="1"/>
          </p:cNvSpPr>
          <p:nvPr>
            <p:ph sz="quarter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Creating Floating Point Number</a:t>
            </a:r>
          </a:p>
        </p:txBody>
      </p:sp>
      <p:sp>
        <p:nvSpPr>
          <p:cNvPr id="49156" name="Rectangle 4"/>
          <p:cNvSpPr>
            <a:spLocks noGrp="1" noChangeArrowheads="1"/>
          </p:cNvSpPr>
          <p:nvPr>
            <p:ph sz="quarter" idx="1"/>
          </p:nvPr>
        </p:nvSpPr>
        <p:spPr>
          <a:ln/>
        </p:spPr>
        <p:txBody>
          <a:bodyPr>
            <a:normAutofit fontScale="85000" lnSpcReduction="20000"/>
          </a:bodyPr>
          <a:lstStyle/>
          <a:p>
            <a:pPr>
              <a:tabLst>
                <a:tab pos="1828800" algn="l"/>
              </a:tabLst>
            </a:pPr>
            <a:r>
              <a:rPr lang="en-US" dirty="0"/>
              <a:t>Steps</a:t>
            </a:r>
          </a:p>
          <a:p>
            <a:pPr marL="552450" lvl="1">
              <a:tabLst>
                <a:tab pos="1828800" algn="l"/>
              </a:tabLst>
            </a:pPr>
            <a:r>
              <a:rPr lang="en-US" dirty="0"/>
              <a:t>Normalize to have leading 1</a:t>
            </a:r>
          </a:p>
          <a:p>
            <a:pPr marL="552450" lvl="1">
              <a:tabLst>
                <a:tab pos="1828800" algn="l"/>
              </a:tabLst>
            </a:pPr>
            <a:r>
              <a:rPr lang="en-US" dirty="0"/>
              <a:t>Round to fit within fraction</a:t>
            </a:r>
          </a:p>
          <a:p>
            <a:pPr marL="552450" lvl="1">
              <a:tabLst>
                <a:tab pos="1828800" algn="l"/>
              </a:tabLst>
            </a:pPr>
            <a:r>
              <a:rPr lang="en-US" dirty="0" err="1"/>
              <a:t>Postnormalize</a:t>
            </a:r>
            <a:r>
              <a:rPr lang="en-US" dirty="0"/>
              <a:t> to deal with effects of rounding</a:t>
            </a:r>
          </a:p>
          <a:p>
            <a:pPr>
              <a:tabLst>
                <a:tab pos="1828800" algn="l"/>
              </a:tabLst>
            </a:pPr>
            <a:endParaRPr lang="en-US" dirty="0"/>
          </a:p>
          <a:p>
            <a:pPr>
              <a:tabLst>
                <a:tab pos="1828800" algn="l"/>
              </a:tabLst>
            </a:pPr>
            <a:r>
              <a:rPr lang="en-US" dirty="0"/>
              <a:t>Case Study</a:t>
            </a:r>
          </a:p>
          <a:p>
            <a:pPr marL="552450" lvl="1">
              <a:tabLst>
                <a:tab pos="1828800" algn="l"/>
              </a:tabLst>
            </a:pPr>
            <a:r>
              <a:rPr lang="en-US" dirty="0"/>
              <a:t>Convert 8-bit unsigned numbers to tiny floating point format</a:t>
            </a:r>
          </a:p>
          <a:p>
            <a:pPr marL="552450" lvl="1">
              <a:buNone/>
              <a:tabLst>
                <a:tab pos="1828800" algn="l"/>
              </a:tabLst>
            </a:pPr>
            <a:r>
              <a:rPr lang="en-US" dirty="0"/>
              <a:t>Example Numbers</a:t>
            </a:r>
          </a:p>
          <a:p>
            <a:pPr marL="552450" lvl="1">
              <a:buNone/>
              <a:tabLst>
                <a:tab pos="1828800" algn="l"/>
              </a:tabLst>
            </a:pP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128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10000000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>
              <a:buNone/>
              <a:tabLst>
                <a:tab pos="1828800" algn="l"/>
              </a:tabLst>
            </a:pP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15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00001101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>
              <a:buNone/>
              <a:tabLst>
                <a:tab pos="1828800" algn="l"/>
              </a:tabLst>
            </a:pP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33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00010001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>
              <a:buNone/>
              <a:tabLst>
                <a:tab pos="1828800" algn="l"/>
              </a:tabLst>
            </a:pP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35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00010011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>
              <a:buNone/>
              <a:tabLst>
                <a:tab pos="1828800" algn="l"/>
              </a:tabLst>
            </a:pP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138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10001010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>
              <a:buNone/>
              <a:tabLst>
                <a:tab pos="1828800" algn="l"/>
              </a:tabLst>
            </a:pP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63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00111111</a:t>
            </a:r>
            <a:endParaRPr lang="en-US" sz="1800" dirty="0">
              <a:latin typeface="Monaco" charset="0"/>
              <a:sym typeface="Monaco" charset="0"/>
            </a:endParaRPr>
          </a:p>
        </p:txBody>
      </p:sp>
      <p:graphicFrame>
        <p:nvGraphicFramePr>
          <p:cNvPr id="49157" name="Group 5"/>
          <p:cNvGraphicFramePr>
            <a:graphicFrameLocks noGrp="1"/>
          </p:cNvGraphicFramePr>
          <p:nvPr/>
        </p:nvGraphicFramePr>
        <p:xfrm>
          <a:off x="4686300" y="1409700"/>
          <a:ext cx="4064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397000"/>
                <a:gridCol w="2286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4-bits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3-bits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Normalize</a:t>
            </a:r>
          </a:p>
        </p:txBody>
      </p:sp>
      <p:sp>
        <p:nvSpPr>
          <p:cNvPr id="50180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612648" y="2184400"/>
            <a:ext cx="8153400" cy="4495800"/>
          </a:xfrm>
          <a:ln/>
        </p:spPr>
        <p:txBody>
          <a:bodyPr>
            <a:normAutofit fontScale="92500" lnSpcReduction="10000"/>
          </a:bodyPr>
          <a:lstStyle/>
          <a:p>
            <a:pPr>
              <a:tabLst>
                <a:tab pos="1774825" algn="l"/>
                <a:tab pos="3511550" algn="l"/>
                <a:tab pos="5340350" algn="l"/>
              </a:tabLst>
            </a:pPr>
            <a:r>
              <a:rPr lang="en-US" dirty="0"/>
              <a:t>Requirement</a:t>
            </a:r>
          </a:p>
          <a:p>
            <a:pPr marL="552450" lvl="1">
              <a:tabLst>
                <a:tab pos="1774825" algn="l"/>
                <a:tab pos="3511550" algn="l"/>
                <a:tab pos="5340350" algn="l"/>
              </a:tabLst>
            </a:pPr>
            <a:r>
              <a:rPr lang="en-US" dirty="0"/>
              <a:t>Set binary point so that numbers of form 1.xxxxx</a:t>
            </a:r>
          </a:p>
          <a:p>
            <a:pPr marL="552450" lvl="1">
              <a:tabLst>
                <a:tab pos="1774825" algn="l"/>
                <a:tab pos="3511550" algn="l"/>
                <a:tab pos="5340350" algn="l"/>
              </a:tabLst>
            </a:pPr>
            <a:r>
              <a:rPr lang="en-US" dirty="0"/>
              <a:t>Adjust all to have leading one</a:t>
            </a:r>
          </a:p>
          <a:p>
            <a:pPr marL="838200" lvl="2">
              <a:tabLst>
                <a:tab pos="1774825" algn="l"/>
                <a:tab pos="3511550" algn="l"/>
                <a:tab pos="5340350" algn="l"/>
              </a:tabLst>
            </a:pPr>
            <a:r>
              <a:rPr lang="en-US" dirty="0"/>
              <a:t>Decrement exponent as shift left</a:t>
            </a:r>
          </a:p>
          <a:p>
            <a:pPr marL="552450" lvl="1">
              <a:buNone/>
              <a:tabLst>
                <a:tab pos="1774825" algn="l"/>
                <a:tab pos="3511550" algn="l"/>
                <a:tab pos="5340350" algn="l"/>
              </a:tabLst>
            </a:pP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Value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Binary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Fraction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Exponent</a:t>
            </a:r>
            <a:endParaRPr lang="en-US" dirty="0">
              <a:latin typeface="Calibri Bold Italic" charset="0"/>
              <a:ea typeface="ヒラギノ角ゴ ProN W6" charset="0"/>
              <a:cs typeface="ヒラギノ角ゴ ProN W6" charset="0"/>
              <a:sym typeface="Calibri Bold Italic" charset="0"/>
            </a:endParaRPr>
          </a:p>
          <a:p>
            <a:pPr marL="552450" lvl="1">
              <a:buNone/>
              <a:tabLst>
                <a:tab pos="1774825" algn="l"/>
                <a:tab pos="3511550" algn="l"/>
                <a:tab pos="5340350" algn="l"/>
              </a:tabLst>
            </a:pP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128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10000000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1.0000000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7</a:t>
            </a:r>
            <a:endParaRPr lang="en-US" dirty="0">
              <a:latin typeface="Monaco" charset="0"/>
              <a:sym typeface="Monaco" charset="0"/>
            </a:endParaRPr>
          </a:p>
          <a:p>
            <a:pPr marL="552450" lvl="1">
              <a:buNone/>
              <a:tabLst>
                <a:tab pos="1774825" algn="l"/>
                <a:tab pos="3511550" algn="l"/>
                <a:tab pos="5340350" algn="l"/>
              </a:tabLst>
            </a:pP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 15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00001101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1.1010000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3</a:t>
            </a:r>
            <a:endParaRPr lang="en-US" dirty="0">
              <a:latin typeface="Monaco" charset="0"/>
              <a:sym typeface="Monaco" charset="0"/>
            </a:endParaRPr>
          </a:p>
          <a:p>
            <a:pPr marL="552450" lvl="1">
              <a:buNone/>
              <a:tabLst>
                <a:tab pos="1774825" algn="l"/>
                <a:tab pos="3511550" algn="l"/>
                <a:tab pos="5340350" algn="l"/>
              </a:tabLst>
            </a:pP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 17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00010001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1.0001000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4</a:t>
            </a:r>
            <a:endParaRPr lang="en-US" dirty="0">
              <a:latin typeface="Monaco" charset="0"/>
              <a:sym typeface="Monaco" charset="0"/>
            </a:endParaRPr>
          </a:p>
          <a:p>
            <a:pPr marL="552450" lvl="1">
              <a:buNone/>
              <a:tabLst>
                <a:tab pos="1774825" algn="l"/>
                <a:tab pos="3511550" algn="l"/>
                <a:tab pos="5340350" algn="l"/>
              </a:tabLst>
            </a:pP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 19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00010011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1.0011000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4</a:t>
            </a:r>
            <a:endParaRPr lang="en-US" dirty="0">
              <a:latin typeface="Monaco" charset="0"/>
              <a:sym typeface="Monaco" charset="0"/>
            </a:endParaRPr>
          </a:p>
          <a:p>
            <a:pPr marL="552450" lvl="1">
              <a:buNone/>
              <a:tabLst>
                <a:tab pos="1774825" algn="l"/>
                <a:tab pos="3511550" algn="l"/>
                <a:tab pos="5340350" algn="l"/>
              </a:tabLst>
            </a:pP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138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10001010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1.0001010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7</a:t>
            </a:r>
            <a:endParaRPr lang="en-US" dirty="0">
              <a:latin typeface="Monaco" charset="0"/>
              <a:sym typeface="Monaco" charset="0"/>
            </a:endParaRPr>
          </a:p>
          <a:p>
            <a:pPr marL="552450" lvl="1">
              <a:buNone/>
              <a:tabLst>
                <a:tab pos="1774825" algn="l"/>
                <a:tab pos="3511550" algn="l"/>
                <a:tab pos="5340350" algn="l"/>
              </a:tabLst>
            </a:pP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 63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00111111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1.1111100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5</a:t>
            </a:r>
            <a:endParaRPr lang="en-US" dirty="0">
              <a:latin typeface="Monaco" charset="0"/>
              <a:sym typeface="Monaco" charset="0"/>
            </a:endParaRPr>
          </a:p>
        </p:txBody>
      </p:sp>
      <p:graphicFrame>
        <p:nvGraphicFramePr>
          <p:cNvPr id="50181" name="Group 5"/>
          <p:cNvGraphicFramePr>
            <a:graphicFrameLocks noGrp="1"/>
          </p:cNvGraphicFramePr>
          <p:nvPr/>
        </p:nvGraphicFramePr>
        <p:xfrm>
          <a:off x="4279900" y="1219200"/>
          <a:ext cx="4064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397000"/>
                <a:gridCol w="2286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4-bits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3-bits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89" name="Group 1"/>
          <p:cNvGraphicFramePr>
            <a:graphicFrameLocks noGrp="1"/>
          </p:cNvGraphicFramePr>
          <p:nvPr/>
        </p:nvGraphicFramePr>
        <p:xfrm>
          <a:off x="4114800" y="1231900"/>
          <a:ext cx="584200" cy="2129801"/>
        </p:xfrm>
        <a:graphic>
          <a:graphicData uri="http://schemas.openxmlformats.org/drawingml/2006/table">
            <a:tbl>
              <a:tblPr/>
              <a:tblGrid>
                <a:gridCol w="584200"/>
              </a:tblGrid>
              <a:tr h="4300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3200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i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0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3200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i-1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4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80002"/>
                        </a:solidFill>
                        <a:effectLst/>
                        <a:latin typeface="Calibri" charset="0"/>
                        <a:ea typeface="ヒラギノ角ゴ ProN W3" charset="0"/>
                        <a:cs typeface="ヒラギノ角ゴ ProN W3" charset="0"/>
                        <a:sym typeface="Calibri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315" name="Group 27"/>
          <p:cNvGraphicFramePr>
            <a:graphicFrameLocks noGrp="1"/>
          </p:cNvGraphicFramePr>
          <p:nvPr/>
        </p:nvGraphicFramePr>
        <p:xfrm>
          <a:off x="3581400" y="3886200"/>
          <a:ext cx="660400" cy="1727200"/>
        </p:xfrm>
        <a:graphic>
          <a:graphicData uri="http://schemas.openxmlformats.org/drawingml/2006/table">
            <a:tbl>
              <a:tblPr/>
              <a:tblGrid>
                <a:gridCol w="660400"/>
              </a:tblGrid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1/2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1/4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1/8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980002"/>
                        </a:solidFill>
                        <a:effectLst/>
                        <a:latin typeface="Calibri" charset="0"/>
                        <a:ea typeface="ヒラギノ角ゴ ProN W3" charset="0"/>
                        <a:cs typeface="ヒラギノ角ゴ ProN W3" charset="0"/>
                        <a:sym typeface="Calibri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3200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-j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337" name="Group 49"/>
          <p:cNvGraphicFramePr>
            <a:graphicFrameLocks noGrp="1"/>
          </p:cNvGraphicFramePr>
          <p:nvPr/>
        </p:nvGraphicFramePr>
        <p:xfrm>
          <a:off x="901700" y="3340100"/>
          <a:ext cx="6527800" cy="546100"/>
        </p:xfrm>
        <a:graphic>
          <a:graphicData uri="http://schemas.openxmlformats.org/drawingml/2006/table">
            <a:tbl>
              <a:tblPr/>
              <a:tblGrid>
                <a:gridCol w="571500"/>
                <a:gridCol w="584200"/>
                <a:gridCol w="685800"/>
                <a:gridCol w="571500"/>
                <a:gridCol w="571500"/>
                <a:gridCol w="571500"/>
                <a:gridCol w="571500"/>
                <a:gridCol w="571500"/>
                <a:gridCol w="571500"/>
                <a:gridCol w="685800"/>
                <a:gridCol w="571500"/>
              </a:tblGrid>
              <a:tr h="546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i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i-1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•••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0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-3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•••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-j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85" name="Rectangle 97"/>
          <p:cNvSpPr>
            <a:spLocks/>
          </p:cNvSpPr>
          <p:nvPr/>
        </p:nvSpPr>
        <p:spPr bwMode="auto">
          <a:xfrm rot="10800000">
            <a:off x="6205538" y="4210050"/>
            <a:ext cx="561975" cy="5334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Times" pitchFamily="18" charset="0"/>
                <a:ea typeface="Times" pitchFamily="18" charset="0"/>
                <a:cs typeface="Times" pitchFamily="18" charset="0"/>
                <a:sym typeface="Times" pitchFamily="18" charset="0"/>
              </a:rPr>
              <a:t>• • •</a:t>
            </a:r>
          </a:p>
        </p:txBody>
      </p:sp>
      <p:sp>
        <p:nvSpPr>
          <p:cNvPr id="12386" name="Rectangle 98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6870700" cy="1558925"/>
          </a:xfrm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Fractional Binary Numbers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12387" name="Rectangle 99"/>
          <p:cNvSpPr>
            <a:spLocks noGrp="1" noChangeArrowheads="1"/>
          </p:cNvSpPr>
          <p:nvPr>
            <p:ph sz="quarter" idx="1"/>
          </p:nvPr>
        </p:nvSpPr>
        <p:spPr>
          <a:xfrm>
            <a:off x="442913" y="5160963"/>
            <a:ext cx="8472487" cy="1849437"/>
          </a:xfrm>
          <a:ln/>
        </p:spPr>
        <p:txBody>
          <a:bodyPr>
            <a:normAutofit lnSpcReduction="10000"/>
          </a:bodyPr>
          <a:lstStyle/>
          <a:p>
            <a:pPr marL="215900" indent="-215900">
              <a:spcBef>
                <a:spcPct val="0"/>
              </a:spcBef>
            </a:pPr>
            <a:r>
              <a:rPr lang="en-US">
                <a:ea typeface="Calibri" charset="0"/>
                <a:cs typeface="Calibri" charset="0"/>
              </a:rPr>
              <a:t>Representation</a:t>
            </a:r>
            <a:endParaRPr lang="en-US"/>
          </a:p>
          <a:p>
            <a:pPr lvl="1"/>
            <a:r>
              <a:rPr lang="en-US"/>
              <a:t>Bits to right of “binary point” represent fractional powers of 2</a:t>
            </a:r>
          </a:p>
          <a:p>
            <a:pPr lvl="1"/>
            <a:r>
              <a:rPr lang="en-US"/>
              <a:t>Represents rational number:</a:t>
            </a:r>
          </a:p>
        </p:txBody>
      </p:sp>
      <p:sp>
        <p:nvSpPr>
          <p:cNvPr id="12388" name="Freeform 100"/>
          <p:cNvSpPr>
            <a:spLocks/>
          </p:cNvSpPr>
          <p:nvPr/>
        </p:nvSpPr>
        <p:spPr bwMode="auto">
          <a:xfrm>
            <a:off x="4040188" y="3170238"/>
            <a:ext cx="165100" cy="1016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3600"/>
          </a:p>
        </p:txBody>
      </p:sp>
      <p:sp>
        <p:nvSpPr>
          <p:cNvPr id="12389" name="Freeform 101"/>
          <p:cNvSpPr>
            <a:spLocks/>
          </p:cNvSpPr>
          <p:nvPr/>
        </p:nvSpPr>
        <p:spPr bwMode="auto">
          <a:xfrm>
            <a:off x="3505200" y="2738438"/>
            <a:ext cx="698500" cy="5334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0" name="Freeform 102"/>
          <p:cNvSpPr>
            <a:spLocks/>
          </p:cNvSpPr>
          <p:nvPr/>
        </p:nvSpPr>
        <p:spPr bwMode="auto">
          <a:xfrm>
            <a:off x="2955925" y="2497138"/>
            <a:ext cx="1244600" cy="7747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1" name="Freeform 103"/>
          <p:cNvSpPr>
            <a:spLocks/>
          </p:cNvSpPr>
          <p:nvPr/>
        </p:nvSpPr>
        <p:spPr bwMode="auto">
          <a:xfrm>
            <a:off x="1778000" y="1824038"/>
            <a:ext cx="2425700" cy="14478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2" name="Freeform 104"/>
          <p:cNvSpPr>
            <a:spLocks/>
          </p:cNvSpPr>
          <p:nvPr/>
        </p:nvSpPr>
        <p:spPr bwMode="auto">
          <a:xfrm>
            <a:off x="1028700" y="1468438"/>
            <a:ext cx="3175000" cy="18034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3" name="Rectangle 105"/>
          <p:cNvSpPr>
            <a:spLocks/>
          </p:cNvSpPr>
          <p:nvPr/>
        </p:nvSpPr>
        <p:spPr bwMode="auto">
          <a:xfrm>
            <a:off x="2111375" y="2573338"/>
            <a:ext cx="560388" cy="5334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Times" pitchFamily="18" charset="0"/>
                <a:ea typeface="Times" pitchFamily="18" charset="0"/>
                <a:cs typeface="Times" pitchFamily="18" charset="0"/>
                <a:sym typeface="Times" pitchFamily="18" charset="0"/>
              </a:rPr>
              <a:t>• • •</a:t>
            </a:r>
          </a:p>
        </p:txBody>
      </p:sp>
      <p:sp>
        <p:nvSpPr>
          <p:cNvPr id="12394" name="Freeform 106"/>
          <p:cNvSpPr>
            <a:spLocks/>
          </p:cNvSpPr>
          <p:nvPr/>
        </p:nvSpPr>
        <p:spPr bwMode="auto">
          <a:xfrm rot="10800000">
            <a:off x="4298950" y="3930650"/>
            <a:ext cx="342900" cy="1016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5" name="Freeform 107"/>
          <p:cNvSpPr>
            <a:spLocks/>
          </p:cNvSpPr>
          <p:nvPr/>
        </p:nvSpPr>
        <p:spPr bwMode="auto">
          <a:xfrm rot="10800000">
            <a:off x="4286250" y="3930650"/>
            <a:ext cx="977900" cy="3937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6" name="Freeform 108"/>
          <p:cNvSpPr>
            <a:spLocks/>
          </p:cNvSpPr>
          <p:nvPr/>
        </p:nvSpPr>
        <p:spPr bwMode="auto">
          <a:xfrm rot="10800000">
            <a:off x="4284663" y="3943350"/>
            <a:ext cx="1574800" cy="7747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7" name="Freeform 109"/>
          <p:cNvSpPr>
            <a:spLocks/>
          </p:cNvSpPr>
          <p:nvPr/>
        </p:nvSpPr>
        <p:spPr bwMode="auto">
          <a:xfrm rot="10800000">
            <a:off x="4275138" y="3905250"/>
            <a:ext cx="2717800" cy="13716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8" name="Oval 110"/>
          <p:cNvSpPr>
            <a:spLocks/>
          </p:cNvSpPr>
          <p:nvPr/>
        </p:nvSpPr>
        <p:spPr bwMode="auto">
          <a:xfrm>
            <a:off x="4341751" y="3782126"/>
            <a:ext cx="165100" cy="165100"/>
          </a:xfrm>
          <a:prstGeom prst="ellipse">
            <a:avLst/>
          </a:prstGeom>
          <a:solidFill>
            <a:srgbClr val="000000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2399" name="Picture 1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40300" y="5962650"/>
            <a:ext cx="1320800" cy="781050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Rounding</a:t>
            </a:r>
          </a:p>
        </p:txBody>
      </p:sp>
      <p:sp>
        <p:nvSpPr>
          <p:cNvPr id="51204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381000" y="2844800"/>
            <a:ext cx="8382000" cy="3987800"/>
          </a:xfrm>
          <a:ln/>
        </p:spPr>
        <p:txBody>
          <a:bodyPr>
            <a:normAutofit lnSpcReduction="10000"/>
          </a:bodyPr>
          <a:lstStyle/>
          <a:p>
            <a:pPr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dirty="0"/>
              <a:t>Round up conditions</a:t>
            </a:r>
          </a:p>
          <a:p>
            <a:pPr marL="552450" lvl="1"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dirty="0">
                <a:ea typeface="Zapf Dingbats" charset="0"/>
                <a:cs typeface="Zapf Dingbats" charset="0"/>
              </a:rPr>
              <a:t>Round = 1, Sticky = 1 ➙ &gt; 0.5</a:t>
            </a:r>
            <a:endParaRPr lang="en-US" dirty="0"/>
          </a:p>
          <a:p>
            <a:pPr marL="552450" lvl="1"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dirty="0">
                <a:ea typeface="Zapf Dingbats" charset="0"/>
                <a:cs typeface="Zapf Dingbats" charset="0"/>
              </a:rPr>
              <a:t>Guard = 1, Round = 1, Sticky = 0 ➙ Round to even</a:t>
            </a:r>
            <a:endParaRPr lang="en-US" dirty="0"/>
          </a:p>
          <a:p>
            <a:pPr marL="552450" lvl="1">
              <a:buNone/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Value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Fraction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GRS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Incr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?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Rounded</a:t>
            </a:r>
            <a:endParaRPr lang="en-US" dirty="0">
              <a:latin typeface="Calibri Bold Italic" charset="0"/>
              <a:ea typeface="ヒラギノ角ゴ ProN W6" charset="0"/>
              <a:cs typeface="ヒラギノ角ゴ ProN W6" charset="0"/>
              <a:sym typeface="Calibri Bold Italic" charset="0"/>
            </a:endParaRPr>
          </a:p>
          <a:p>
            <a:pPr marL="552450" lvl="1">
              <a:buNone/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128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1.000</a:t>
            </a:r>
            <a:r>
              <a:rPr lang="en-US" sz="1800" dirty="0">
                <a:solidFill>
                  <a:srgbClr val="980002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0000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000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N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1.000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>
              <a:buNone/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15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1.101</a:t>
            </a:r>
            <a:r>
              <a:rPr lang="en-US" sz="1800" dirty="0">
                <a:solidFill>
                  <a:srgbClr val="980002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0000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100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N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1.101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>
              <a:buNone/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17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1.000</a:t>
            </a:r>
            <a:r>
              <a:rPr lang="en-US" sz="1800" dirty="0">
                <a:solidFill>
                  <a:srgbClr val="980002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1000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010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N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1.000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>
              <a:buNone/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19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1.001</a:t>
            </a:r>
            <a:r>
              <a:rPr lang="en-US" sz="1800" dirty="0">
                <a:solidFill>
                  <a:srgbClr val="980002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1000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110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Y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1.010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>
              <a:buNone/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138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1.000</a:t>
            </a:r>
            <a:r>
              <a:rPr lang="en-US" sz="1800" dirty="0">
                <a:solidFill>
                  <a:srgbClr val="980002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1010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011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Y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1.001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>
              <a:buNone/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63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1.111</a:t>
            </a:r>
            <a:r>
              <a:rPr lang="en-US" sz="1800" dirty="0">
                <a:solidFill>
                  <a:srgbClr val="980002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1100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111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Y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10.000</a:t>
            </a:r>
            <a:endParaRPr lang="en-US" sz="1800" dirty="0">
              <a:latin typeface="Monaco" charset="0"/>
              <a:sym typeface="Monaco" charset="0"/>
            </a:endParaRPr>
          </a:p>
        </p:txBody>
      </p:sp>
      <p:sp>
        <p:nvSpPr>
          <p:cNvPr id="51205" name="Rectangle 5"/>
          <p:cNvSpPr>
            <a:spLocks/>
          </p:cNvSpPr>
          <p:nvPr/>
        </p:nvSpPr>
        <p:spPr bwMode="auto">
          <a:xfrm>
            <a:off x="3751263" y="698500"/>
            <a:ext cx="2559050" cy="6477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360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1.BBG</a:t>
            </a:r>
            <a:r>
              <a:rPr lang="en-US" sz="3600">
                <a:solidFill>
                  <a:srgbClr val="CC0000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RXXX</a:t>
            </a:r>
          </a:p>
        </p:txBody>
      </p:sp>
      <p:sp>
        <p:nvSpPr>
          <p:cNvPr id="51206" name="Rectangle 6"/>
          <p:cNvSpPr>
            <a:spLocks/>
          </p:cNvSpPr>
          <p:nvPr/>
        </p:nvSpPr>
        <p:spPr bwMode="auto">
          <a:xfrm>
            <a:off x="144463" y="1450975"/>
            <a:ext cx="3060700" cy="4445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Guard bit: LSB of result</a:t>
            </a:r>
          </a:p>
        </p:txBody>
      </p:sp>
      <p:sp>
        <p:nvSpPr>
          <p:cNvPr id="51207" name="Rectangle 7"/>
          <p:cNvSpPr>
            <a:spLocks/>
          </p:cNvSpPr>
          <p:nvPr/>
        </p:nvSpPr>
        <p:spPr bwMode="auto">
          <a:xfrm>
            <a:off x="669925" y="2149475"/>
            <a:ext cx="3389313" cy="4445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Round bit: 1</a:t>
            </a:r>
            <a:r>
              <a:rPr lang="en-US" sz="2400" baseline="30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</a:t>
            </a: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bit removed</a:t>
            </a:r>
          </a:p>
        </p:txBody>
      </p:sp>
      <p:sp>
        <p:nvSpPr>
          <p:cNvPr id="51208" name="AutoShape 8"/>
          <p:cNvSpPr>
            <a:spLocks/>
          </p:cNvSpPr>
          <p:nvPr/>
        </p:nvSpPr>
        <p:spPr bwMode="auto">
          <a:xfrm rot="-5400000">
            <a:off x="5708650" y="1084263"/>
            <a:ext cx="381000" cy="7747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0005"/>
                  <a:pt x="10800" y="18036"/>
                </a:cubicBezTo>
                <a:lnTo>
                  <a:pt x="10800" y="14364"/>
                </a:lnTo>
                <a:cubicBezTo>
                  <a:pt x="10800" y="12395"/>
                  <a:pt x="5965" y="10800"/>
                  <a:pt x="0" y="10800"/>
                </a:cubicBezTo>
                <a:cubicBezTo>
                  <a:pt x="5965" y="10800"/>
                  <a:pt x="10800" y="9204"/>
                  <a:pt x="10800" y="7236"/>
                </a:cubicBezTo>
                <a:lnTo>
                  <a:pt x="10800" y="3564"/>
                </a:lnTo>
                <a:cubicBezTo>
                  <a:pt x="10800" y="1596"/>
                  <a:pt x="15635" y="0"/>
                  <a:pt x="21600" y="0"/>
                </a:cubicBezTo>
              </a:path>
            </a:pathLst>
          </a:custGeom>
          <a:noFill/>
          <a:ln w="381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09" name="Rectangle 9"/>
          <p:cNvSpPr>
            <a:spLocks/>
          </p:cNvSpPr>
          <p:nvPr/>
        </p:nvSpPr>
        <p:spPr bwMode="auto">
          <a:xfrm>
            <a:off x="5026025" y="1798638"/>
            <a:ext cx="3983038" cy="4445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Sticky bit: OR of remaining bits</a:t>
            </a:r>
          </a:p>
        </p:txBody>
      </p:sp>
      <p:sp>
        <p:nvSpPr>
          <p:cNvPr id="51210" name="Freeform 10"/>
          <p:cNvSpPr>
            <a:spLocks/>
          </p:cNvSpPr>
          <p:nvPr/>
        </p:nvSpPr>
        <p:spPr bwMode="auto">
          <a:xfrm>
            <a:off x="4064000" y="1258888"/>
            <a:ext cx="1231900" cy="1090612"/>
          </a:xfrm>
          <a:custGeom>
            <a:avLst/>
            <a:gdLst/>
            <a:ahLst/>
            <a:cxnLst>
              <a:cxn ang="0">
                <a:pos x="0" y="19500"/>
              </a:cxn>
              <a:cxn ang="0">
                <a:pos x="21380" y="3812"/>
              </a:cxn>
              <a:cxn ang="0">
                <a:pos x="21159" y="628"/>
              </a:cxn>
            </a:cxnLst>
            <a:rect l="0" t="0" r="r" b="b"/>
            <a:pathLst>
              <a:path w="21381" h="19500">
                <a:moveTo>
                  <a:pt x="0" y="19500"/>
                </a:moveTo>
                <a:cubicBezTo>
                  <a:pt x="0" y="19500"/>
                  <a:pt x="21600" y="9723"/>
                  <a:pt x="21380" y="3812"/>
                </a:cubicBezTo>
                <a:cubicBezTo>
                  <a:pt x="21159" y="-2100"/>
                  <a:pt x="21159" y="628"/>
                  <a:pt x="21159" y="628"/>
                </a:cubicBezTo>
              </a:path>
            </a:pathLst>
          </a:custGeom>
          <a:noFill/>
          <a:ln w="38100" cap="flat">
            <a:solidFill>
              <a:schemeClr val="tx1"/>
            </a:solidFill>
            <a:prstDash val="solid"/>
            <a:miter lim="800000"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1" name="Freeform 11"/>
          <p:cNvSpPr>
            <a:spLocks/>
          </p:cNvSpPr>
          <p:nvPr/>
        </p:nvSpPr>
        <p:spPr bwMode="auto">
          <a:xfrm>
            <a:off x="3251200" y="1320800"/>
            <a:ext cx="1790700" cy="596900"/>
          </a:xfrm>
          <a:custGeom>
            <a:avLst/>
            <a:gdLst/>
            <a:ahLst/>
            <a:cxnLst>
              <a:cxn ang="0">
                <a:pos x="0" y="12462"/>
              </a:cxn>
              <a:cxn ang="0">
                <a:pos x="11949" y="19108"/>
              </a:cxn>
              <a:cxn ang="0">
                <a:pos x="21600" y="4154"/>
              </a:cxn>
              <a:cxn ang="0">
                <a:pos x="21447" y="0"/>
              </a:cxn>
            </a:cxnLst>
            <a:rect l="0" t="0" r="r" b="b"/>
            <a:pathLst>
              <a:path w="21600" h="19538">
                <a:moveTo>
                  <a:pt x="0" y="12462"/>
                </a:moveTo>
                <a:cubicBezTo>
                  <a:pt x="0" y="12462"/>
                  <a:pt x="5668" y="21600"/>
                  <a:pt x="11949" y="19108"/>
                </a:cubicBezTo>
                <a:cubicBezTo>
                  <a:pt x="18230" y="16615"/>
                  <a:pt x="21600" y="4985"/>
                  <a:pt x="21600" y="4154"/>
                </a:cubicBezTo>
                <a:cubicBezTo>
                  <a:pt x="21600" y="3323"/>
                  <a:pt x="21447" y="0"/>
                  <a:pt x="21447" y="0"/>
                </a:cubicBezTo>
              </a:path>
            </a:pathLst>
          </a:custGeom>
          <a:noFill/>
          <a:ln w="38100" cap="flat">
            <a:solidFill>
              <a:schemeClr val="tx1"/>
            </a:solidFill>
            <a:prstDash val="solid"/>
            <a:miter lim="800000"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Postnormalize</a:t>
            </a:r>
          </a:p>
        </p:txBody>
      </p:sp>
      <p:sp>
        <p:nvSpPr>
          <p:cNvPr id="52228" name="Rectangle 4"/>
          <p:cNvSpPr>
            <a:spLocks noGrp="1" noChangeArrowheads="1"/>
          </p:cNvSpPr>
          <p:nvPr>
            <p:ph sz="quarter" idx="1"/>
          </p:nvPr>
        </p:nvSpPr>
        <p:spPr>
          <a:ln/>
        </p:spPr>
        <p:txBody>
          <a:bodyPr>
            <a:normAutofit lnSpcReduction="10000"/>
          </a:bodyPr>
          <a:lstStyle/>
          <a:p>
            <a:pPr>
              <a:tabLst>
                <a:tab pos="1866900" algn="l"/>
                <a:tab pos="3511550" algn="l"/>
                <a:tab pos="4335463" algn="l"/>
                <a:tab pos="5981700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</a:tabLst>
            </a:pPr>
            <a:r>
              <a:rPr lang="en-US" dirty="0"/>
              <a:t>Issue</a:t>
            </a:r>
          </a:p>
          <a:p>
            <a:pPr marL="552450" lvl="1">
              <a:tabLst>
                <a:tab pos="1866900" algn="l"/>
                <a:tab pos="3511550" algn="l"/>
                <a:tab pos="4335463" algn="l"/>
                <a:tab pos="5981700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</a:tabLst>
            </a:pPr>
            <a:r>
              <a:rPr lang="en-US" dirty="0"/>
              <a:t>Rounding may have caused overflow</a:t>
            </a:r>
          </a:p>
          <a:p>
            <a:pPr marL="552450" lvl="1">
              <a:tabLst>
                <a:tab pos="1866900" algn="l"/>
                <a:tab pos="3511550" algn="l"/>
                <a:tab pos="4335463" algn="l"/>
                <a:tab pos="5981700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</a:tabLst>
            </a:pPr>
            <a:r>
              <a:rPr lang="en-US" dirty="0"/>
              <a:t>Handle by shifting right once &amp; incrementing exponent</a:t>
            </a:r>
          </a:p>
          <a:p>
            <a:pPr marL="552450" lvl="1">
              <a:buNone/>
              <a:tabLst>
                <a:tab pos="1866900" algn="l"/>
                <a:tab pos="3511550" algn="l"/>
                <a:tab pos="4335463" algn="l"/>
                <a:tab pos="5981700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</a:tabLst>
            </a:pP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Value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Rounded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Exp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Adjusted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Result</a:t>
            </a:r>
            <a:endParaRPr lang="en-US" dirty="0">
              <a:latin typeface="Calibri Bold Italic" charset="0"/>
              <a:ea typeface="ヒラギノ角ゴ ProN W6" charset="0"/>
              <a:cs typeface="ヒラギノ角ゴ ProN W6" charset="0"/>
              <a:sym typeface="Calibri Bold Italic" charset="0"/>
            </a:endParaRPr>
          </a:p>
          <a:p>
            <a:pPr marL="552450" lvl="1">
              <a:buNone/>
              <a:tabLst>
                <a:tab pos="1866900" algn="l"/>
                <a:tab pos="3511550" algn="l"/>
                <a:tab pos="4335463" algn="l"/>
                <a:tab pos="5981700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</a:tabLst>
            </a:pP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128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1.000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7</a:t>
            </a:r>
            <a:r>
              <a:rPr lang="en-US" dirty="0">
                <a:latin typeface="Monaco" charset="0"/>
                <a:sym typeface="Monaco" charset="0"/>
              </a:rPr>
              <a:t>	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128</a:t>
            </a:r>
            <a:endParaRPr lang="en-US" dirty="0">
              <a:latin typeface="Monaco" charset="0"/>
              <a:sym typeface="Monaco" charset="0"/>
            </a:endParaRPr>
          </a:p>
          <a:p>
            <a:pPr marL="552450" lvl="1">
              <a:buNone/>
              <a:tabLst>
                <a:tab pos="1866900" algn="l"/>
                <a:tab pos="3511550" algn="l"/>
                <a:tab pos="4335463" algn="l"/>
                <a:tab pos="5981700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</a:tabLst>
            </a:pP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 15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1.101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3</a:t>
            </a:r>
            <a:r>
              <a:rPr lang="en-US" dirty="0">
                <a:latin typeface="Monaco" charset="0"/>
                <a:sym typeface="Monaco" charset="0"/>
              </a:rPr>
              <a:t>	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15</a:t>
            </a:r>
            <a:endParaRPr lang="en-US" dirty="0">
              <a:latin typeface="Monaco" charset="0"/>
              <a:sym typeface="Monaco" charset="0"/>
            </a:endParaRPr>
          </a:p>
          <a:p>
            <a:pPr marL="552450" lvl="1">
              <a:buNone/>
              <a:tabLst>
                <a:tab pos="1866900" algn="l"/>
                <a:tab pos="3511550" algn="l"/>
                <a:tab pos="4335463" algn="l"/>
                <a:tab pos="5981700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</a:tabLst>
            </a:pP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 17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1.000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4</a:t>
            </a:r>
            <a:r>
              <a:rPr lang="en-US" dirty="0">
                <a:latin typeface="Monaco" charset="0"/>
                <a:sym typeface="Monaco" charset="0"/>
              </a:rPr>
              <a:t>	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16</a:t>
            </a:r>
            <a:endParaRPr lang="en-US" dirty="0">
              <a:latin typeface="Monaco" charset="0"/>
              <a:sym typeface="Monaco" charset="0"/>
            </a:endParaRPr>
          </a:p>
          <a:p>
            <a:pPr marL="552450" lvl="1">
              <a:buNone/>
              <a:tabLst>
                <a:tab pos="1866900" algn="l"/>
                <a:tab pos="3511550" algn="l"/>
                <a:tab pos="4335463" algn="l"/>
                <a:tab pos="5981700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</a:tabLst>
            </a:pP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 19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1.010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4</a:t>
            </a:r>
            <a:r>
              <a:rPr lang="en-US" dirty="0">
                <a:latin typeface="Monaco" charset="0"/>
                <a:sym typeface="Monaco" charset="0"/>
              </a:rPr>
              <a:t>	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20</a:t>
            </a:r>
            <a:endParaRPr lang="en-US" dirty="0">
              <a:latin typeface="Monaco" charset="0"/>
              <a:sym typeface="Monaco" charset="0"/>
            </a:endParaRPr>
          </a:p>
          <a:p>
            <a:pPr marL="552450" lvl="1">
              <a:buNone/>
              <a:tabLst>
                <a:tab pos="1866900" algn="l"/>
                <a:tab pos="3511550" algn="l"/>
                <a:tab pos="4335463" algn="l"/>
                <a:tab pos="5981700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</a:tabLst>
            </a:pP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138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1.001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7</a:t>
            </a:r>
            <a:r>
              <a:rPr lang="en-US" dirty="0">
                <a:latin typeface="Monaco" charset="0"/>
                <a:sym typeface="Monaco" charset="0"/>
              </a:rPr>
              <a:t>	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134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</a:p>
          <a:p>
            <a:pPr marL="552450" lvl="1">
              <a:buNone/>
              <a:tabLst>
                <a:tab pos="1866900" algn="l"/>
                <a:tab pos="3511550" algn="l"/>
                <a:tab pos="4335463" algn="l"/>
                <a:tab pos="5981700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</a:tabLst>
            </a:pP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 63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10.000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5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1.000/6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64</a:t>
            </a:r>
            <a:endParaRPr lang="en-US" dirty="0">
              <a:latin typeface="Monaco" charset="0"/>
              <a:sym typeface="Monaco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 fontScale="90000"/>
          </a:bodyPr>
          <a:lstStyle/>
          <a:p>
            <a:pPr marL="119063" indent="-119063"/>
            <a:r>
              <a:rPr lang="en-US" dirty="0"/>
              <a:t>Fractional Binary Numbers: Examples</a:t>
            </a:r>
          </a:p>
        </p:txBody>
      </p:sp>
      <p:sp>
        <p:nvSpPr>
          <p:cNvPr id="15367" name="Rectangle 7"/>
          <p:cNvSpPr>
            <a:spLocks/>
          </p:cNvSpPr>
          <p:nvPr/>
        </p:nvSpPr>
        <p:spPr bwMode="auto">
          <a:xfrm>
            <a:off x="381000" y="1727200"/>
            <a:ext cx="8382000" cy="54356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marL="254000" indent="-254000" algn="l">
              <a:spcBef>
                <a:spcPts val="575"/>
              </a:spcBef>
              <a:buClr>
                <a:srgbClr val="990000"/>
              </a:buClr>
              <a:buSzPct val="60000"/>
              <a:buFont typeface="Wingdings 2" charset="2"/>
              <a:buChar char="¢"/>
              <a:tabLst>
                <a:tab pos="2398713" algn="l"/>
              </a:tabLst>
            </a:pP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Value	Representation</a:t>
            </a:r>
          </a:p>
          <a:p>
            <a:pPr marL="254000" indent="-254000" algn="l">
              <a:spcBef>
                <a:spcPts val="600"/>
              </a:spcBef>
              <a:tabLst>
                <a:tab pos="2398713" algn="l"/>
              </a:tabLst>
            </a:pPr>
            <a:r>
              <a:rPr lang="en-US" sz="2000" dirty="0" smtClean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	5 3/4	101.11</a:t>
            </a:r>
            <a:r>
              <a:rPr lang="en-US" sz="2000" baseline="-6000" dirty="0" smtClean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sz="2000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  <a:p>
            <a:pPr marL="254000" indent="-254000" algn="l">
              <a:spcBef>
                <a:spcPts val="600"/>
              </a:spcBef>
              <a:tabLst>
                <a:tab pos="2398713" algn="l"/>
              </a:tabLst>
            </a:pPr>
            <a:r>
              <a:rPr lang="en-US" sz="20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	2 7/8	</a:t>
            </a:r>
            <a:r>
              <a:rPr lang="en-US" sz="2000" dirty="0" smtClean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10.111</a:t>
            </a:r>
            <a:r>
              <a:rPr lang="en-US" sz="2000" baseline="-6000" dirty="0" smtClean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sz="2000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  <a:p>
            <a:pPr marL="254000" indent="-254000" algn="l">
              <a:spcBef>
                <a:spcPts val="600"/>
              </a:spcBef>
              <a:tabLst>
                <a:tab pos="2398713" algn="l"/>
              </a:tabLst>
            </a:pPr>
            <a:r>
              <a:rPr lang="en-US" sz="20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  </a:t>
            </a:r>
            <a:r>
              <a:rPr lang="en-US" sz="2000" dirty="0" smtClean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	</a:t>
            </a:r>
            <a:r>
              <a:rPr lang="en-US" sz="2000" dirty="0" smtClean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1 7/16	1.0111</a:t>
            </a:r>
            <a:r>
              <a:rPr lang="en-US" sz="2000" baseline="-6000" dirty="0" smtClean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</a:p>
          <a:p>
            <a:pPr marL="254000" indent="-254000" algn="l">
              <a:spcBef>
                <a:spcPts val="600"/>
              </a:spcBef>
              <a:tabLst>
                <a:tab pos="2398713" algn="l"/>
              </a:tabLst>
            </a:pPr>
            <a:r>
              <a:rPr lang="en-US" sz="2000" smtClean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     63/64</a:t>
            </a:r>
            <a:r>
              <a:rPr lang="en-US" sz="200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	</a:t>
            </a:r>
            <a:r>
              <a:rPr lang="en-US" sz="2000" smtClean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0.11111</a:t>
            </a:r>
            <a:r>
              <a:rPr lang="en-US" sz="2000" baseline="-6000" smtClean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sz="2000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  <a:p>
            <a:pPr marL="254000" indent="-254000" algn="l">
              <a:spcBef>
                <a:spcPts val="600"/>
              </a:spcBef>
              <a:tabLst>
                <a:tab pos="2398713" algn="l"/>
              </a:tabLst>
            </a:pPr>
            <a:endParaRPr lang="en-US" sz="2000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  <a:p>
            <a:pPr marL="254000" indent="-254000" algn="l">
              <a:spcBef>
                <a:spcPts val="4100"/>
              </a:spcBef>
              <a:buClr>
                <a:srgbClr val="990000"/>
              </a:buClr>
              <a:buSzPct val="60000"/>
              <a:buFont typeface="Wingdings 2" charset="2"/>
              <a:buChar char="¢"/>
              <a:tabLst>
                <a:tab pos="2398713" algn="l"/>
              </a:tabLst>
            </a:pP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Observations</a:t>
            </a:r>
          </a:p>
          <a:p>
            <a:pPr marL="254000" indent="-254000" algn="l">
              <a:spcBef>
                <a:spcPts val="475"/>
              </a:spcBef>
              <a:buClr>
                <a:srgbClr val="990000"/>
              </a:buClr>
              <a:buSzPct val="110000"/>
              <a:buFont typeface="Wingdings" charset="2"/>
              <a:buChar char="§"/>
              <a:tabLst>
                <a:tab pos="2398713" algn="l"/>
              </a:tabLst>
            </a:pPr>
            <a:r>
              <a:rPr lang="en-US" sz="20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Divide by 2 by shifting right</a:t>
            </a:r>
          </a:p>
          <a:p>
            <a:pPr marL="254000" indent="-254000" algn="l">
              <a:spcBef>
                <a:spcPts val="475"/>
              </a:spcBef>
              <a:buClr>
                <a:srgbClr val="990000"/>
              </a:buClr>
              <a:buSzPct val="110000"/>
              <a:buFont typeface="Wingdings" charset="2"/>
              <a:buChar char="§"/>
              <a:tabLst>
                <a:tab pos="2398713" algn="l"/>
              </a:tabLst>
            </a:pPr>
            <a:r>
              <a:rPr lang="en-US" sz="20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Multiply by 2 by shifting left</a:t>
            </a:r>
          </a:p>
          <a:p>
            <a:pPr marL="254000" indent="-254000" algn="l">
              <a:spcBef>
                <a:spcPts val="475"/>
              </a:spcBef>
              <a:buClr>
                <a:srgbClr val="990000"/>
              </a:buClr>
              <a:buSzPct val="110000"/>
              <a:buFont typeface="Wingdings" charset="2"/>
              <a:buChar char="§"/>
              <a:tabLst>
                <a:tab pos="2398713" algn="l"/>
              </a:tabLst>
            </a:pPr>
            <a:r>
              <a:rPr lang="en-US" sz="20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Numbers of form 0.111111…</a:t>
            </a:r>
            <a:r>
              <a:rPr lang="en-US" sz="2000" baseline="-60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2</a:t>
            </a:r>
            <a:r>
              <a:rPr lang="en-US" sz="20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 are just below 1.0</a:t>
            </a:r>
          </a:p>
          <a:p>
            <a:pPr marL="520700" lvl="1" indent="-203200" algn="l">
              <a:spcBef>
                <a:spcPts val="475"/>
              </a:spcBef>
              <a:buClr>
                <a:srgbClr val="000000"/>
              </a:buClr>
              <a:buSzPct val="80000"/>
              <a:buFont typeface="Wingdings" charset="2"/>
              <a:buChar char="§"/>
              <a:tabLst>
                <a:tab pos="2398713" algn="l"/>
              </a:tabLst>
            </a:pPr>
            <a:r>
              <a:rPr lang="en-US" sz="20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1/2 + 1/4 + 1/8 + … + 1/2</a:t>
            </a:r>
            <a:r>
              <a:rPr lang="en-US" sz="2000" baseline="320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i</a:t>
            </a:r>
            <a:r>
              <a:rPr lang="en-US" sz="2000" dirty="0">
                <a:solidFill>
                  <a:schemeClr val="tx1"/>
                </a:solidFill>
                <a:latin typeface="Calibri" charset="0"/>
                <a:ea typeface="Zapf Dingbats" charset="0"/>
                <a:cs typeface="Zapf Dingbats" charset="0"/>
                <a:sym typeface="Calibri" charset="0"/>
              </a:rPr>
              <a:t> + … ➙ 1.0</a:t>
            </a:r>
          </a:p>
          <a:p>
            <a:pPr marL="520700" lvl="1" indent="-203200" algn="l">
              <a:spcBef>
                <a:spcPts val="475"/>
              </a:spcBef>
              <a:buClr>
                <a:srgbClr val="000000"/>
              </a:buClr>
              <a:buSzPct val="80000"/>
              <a:buFont typeface="Wingdings" charset="2"/>
              <a:buChar char="§"/>
              <a:tabLst>
                <a:tab pos="2398713" algn="l"/>
              </a:tabLst>
            </a:pPr>
            <a:r>
              <a:rPr lang="en-US" sz="2000" dirty="0">
                <a:solidFill>
                  <a:schemeClr val="tx1"/>
                </a:solidFill>
                <a:latin typeface="Calibri" charset="0"/>
                <a:ea typeface="Zapf Dingbats" charset="0"/>
                <a:cs typeface="Zapf Dingbats" charset="0"/>
                <a:sym typeface="Calibri" charset="0"/>
              </a:rPr>
              <a:t>Use notation 1.0 – ε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Representable Numbers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sz="quarter" idx="1"/>
          </p:nvPr>
        </p:nvSpPr>
        <p:spPr>
          <a:ln/>
        </p:spPr>
        <p:txBody>
          <a:bodyPr/>
          <a:lstStyle/>
          <a:p>
            <a:pPr>
              <a:tabLst>
                <a:tab pos="1828800" algn="l"/>
              </a:tabLst>
            </a:pPr>
            <a:r>
              <a:rPr lang="en-US" dirty="0"/>
              <a:t>Limitation</a:t>
            </a:r>
          </a:p>
          <a:p>
            <a:pPr marL="552450" lvl="1">
              <a:tabLst>
                <a:tab pos="1828800" algn="l"/>
              </a:tabLst>
            </a:pPr>
            <a:r>
              <a:rPr lang="en-US" dirty="0"/>
              <a:t>Can only exactly represent </a:t>
            </a:r>
            <a:r>
              <a:rPr lang="en-US" dirty="0" smtClean="0"/>
              <a:t>numbers </a:t>
            </a:r>
            <a:r>
              <a:rPr lang="en-US" dirty="0"/>
              <a:t>of the form x/2</a:t>
            </a:r>
            <a:r>
              <a:rPr lang="en-US" baseline="32000" dirty="0"/>
              <a:t>k</a:t>
            </a:r>
            <a:endParaRPr lang="en-US" dirty="0"/>
          </a:p>
          <a:p>
            <a:pPr marL="552450" lvl="1">
              <a:tabLst>
                <a:tab pos="1828800" algn="l"/>
              </a:tabLst>
            </a:pPr>
            <a:r>
              <a:rPr lang="en-US" dirty="0"/>
              <a:t>Other rational numbers have repeating bit representations</a:t>
            </a:r>
          </a:p>
          <a:p>
            <a:pPr>
              <a:tabLst>
                <a:tab pos="1828800" algn="l"/>
              </a:tabLst>
            </a:pPr>
            <a:endParaRPr lang="en-US" dirty="0"/>
          </a:p>
          <a:p>
            <a:pPr>
              <a:tabLst>
                <a:tab pos="1828800" algn="l"/>
              </a:tabLst>
            </a:pPr>
            <a:r>
              <a:rPr lang="en-US" dirty="0"/>
              <a:t>Value	Representation</a:t>
            </a:r>
          </a:p>
          <a:p>
            <a:pPr marL="552450" lvl="1">
              <a:tabLst>
                <a:tab pos="1828800" algn="l"/>
              </a:tabLst>
            </a:pPr>
            <a:r>
              <a:rPr lang="en-US" dirty="0" smtClean="0"/>
              <a:t>1/3	</a:t>
            </a:r>
            <a:r>
              <a:rPr lang="en-US" dirty="0" smtClean="0">
                <a:latin typeface="Monaco" charset="0"/>
                <a:ea typeface="Monaco" charset="0"/>
                <a:cs typeface="Monaco" charset="0"/>
                <a:sym typeface="Monaco" charset="0"/>
              </a:rPr>
              <a:t>0.0101010101[01]…</a:t>
            </a:r>
            <a:r>
              <a:rPr lang="en-US" baseline="-6000" dirty="0" smtClean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dirty="0" smtClean="0">
              <a:latin typeface="Monaco" charset="0"/>
              <a:sym typeface="Monaco" charset="0"/>
            </a:endParaRPr>
          </a:p>
          <a:p>
            <a:pPr marL="552450" lvl="1">
              <a:tabLst>
                <a:tab pos="1828800" algn="l"/>
              </a:tabLst>
            </a:pPr>
            <a:r>
              <a:rPr lang="en-US" dirty="0" smtClean="0"/>
              <a:t>1/5	</a:t>
            </a:r>
            <a:r>
              <a:rPr lang="en-US" dirty="0" smtClean="0">
                <a:latin typeface="Monaco" charset="0"/>
                <a:ea typeface="Monaco" charset="0"/>
                <a:cs typeface="Monaco" charset="0"/>
                <a:sym typeface="Monaco" charset="0"/>
              </a:rPr>
              <a:t>0.001100110011[0011]…</a:t>
            </a:r>
            <a:r>
              <a:rPr lang="en-US" baseline="-6000" dirty="0" smtClean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dirty="0" smtClean="0">
              <a:latin typeface="Monaco" charset="0"/>
              <a:sym typeface="Monaco" charset="0"/>
            </a:endParaRPr>
          </a:p>
          <a:p>
            <a:pPr marL="552450" lvl="1">
              <a:tabLst>
                <a:tab pos="1828800" algn="l"/>
              </a:tabLst>
            </a:pPr>
            <a:r>
              <a:rPr lang="en-US" dirty="0" smtClean="0"/>
              <a:t>1/10</a:t>
            </a:r>
            <a:r>
              <a:rPr lang="en-US" dirty="0"/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0.0001100110011[0011]…</a:t>
            </a:r>
            <a:r>
              <a:rPr lang="en-US" baseline="-6000" dirty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baseline="-6000" dirty="0">
              <a:latin typeface="Monaco" charset="0"/>
              <a:sym typeface="Monaco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Today: Floating Point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sz="quarter" idx="1"/>
          </p:nvPr>
        </p:nvSpPr>
        <p:spPr>
          <a:ln/>
        </p:spPr>
        <p:txBody>
          <a:bodyPr/>
          <a:lstStyle/>
          <a:p>
            <a:r>
              <a:rPr lang="en-US">
                <a:solidFill>
                  <a:srgbClr val="B3B3B3"/>
                </a:solidFill>
              </a:rPr>
              <a:t>Background: Fractional binary numbers</a:t>
            </a:r>
          </a:p>
          <a:p>
            <a:r>
              <a:rPr lang="en-US"/>
              <a:t>IEEE floating point standard: Definition</a:t>
            </a:r>
          </a:p>
          <a:p>
            <a:r>
              <a:rPr lang="en-US">
                <a:solidFill>
                  <a:srgbClr val="B3B3B3"/>
                </a:solidFill>
              </a:rPr>
              <a:t>Example and properties</a:t>
            </a:r>
          </a:p>
          <a:p>
            <a:r>
              <a:rPr lang="en-US">
                <a:solidFill>
                  <a:srgbClr val="B3B3B3"/>
                </a:solidFill>
              </a:rPr>
              <a:t>Rounding, addition, multiplication</a:t>
            </a:r>
          </a:p>
          <a:p>
            <a:r>
              <a:rPr lang="en-US">
                <a:solidFill>
                  <a:srgbClr val="B3B3B3"/>
                </a:solidFill>
              </a:rPr>
              <a:t>Floating point in C</a:t>
            </a:r>
          </a:p>
          <a:p>
            <a:r>
              <a:rPr lang="en-US">
                <a:solidFill>
                  <a:srgbClr val="B3B3B3"/>
                </a:solidFill>
              </a:rPr>
              <a:t>Summary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IEEE Floating Point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sz="quarter" idx="1"/>
          </p:nvPr>
        </p:nvSpPr>
        <p:spPr>
          <a:ln/>
        </p:spPr>
        <p:txBody>
          <a:bodyPr>
            <a:normAutofit fontScale="92500" lnSpcReduction="10000"/>
          </a:bodyPr>
          <a:lstStyle/>
          <a:p>
            <a:r>
              <a:rPr lang="en-US"/>
              <a:t>IEEE Standard 754</a:t>
            </a:r>
          </a:p>
          <a:p>
            <a:pPr marL="552450" lvl="1"/>
            <a:r>
              <a:rPr lang="en-US"/>
              <a:t>Established in 1985 as uniform standard for floating point arithmetic</a:t>
            </a:r>
          </a:p>
          <a:p>
            <a:pPr marL="838200" lvl="2"/>
            <a:r>
              <a:rPr lang="en-US"/>
              <a:t>Before that, many idiosyncratic formats</a:t>
            </a:r>
          </a:p>
          <a:p>
            <a:pPr marL="552450" lvl="1"/>
            <a:r>
              <a:rPr lang="en-US"/>
              <a:t>Supported by all major CPUs</a:t>
            </a:r>
          </a:p>
          <a:p>
            <a:endParaRPr lang="en-US"/>
          </a:p>
          <a:p>
            <a:r>
              <a:rPr lang="en-US"/>
              <a:t>Driven by numerical concerns</a:t>
            </a:r>
          </a:p>
          <a:p>
            <a:pPr marL="552450" lvl="1"/>
            <a:r>
              <a:rPr lang="en-US"/>
              <a:t>Nice standards for rounding, overflow, underflow</a:t>
            </a:r>
          </a:p>
          <a:p>
            <a:pPr marL="552450" lvl="1"/>
            <a:r>
              <a:rPr lang="en-US"/>
              <a:t>Hard to make fast in hardware</a:t>
            </a:r>
          </a:p>
          <a:p>
            <a:pPr marL="838200" lvl="2"/>
            <a:r>
              <a:rPr lang="en-US"/>
              <a:t>Numerical analysts predominated over hardware designers in defining standard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Floating Point Representation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648" y="1447800"/>
            <a:ext cx="8153400" cy="4495800"/>
          </a:xfrm>
          <a:ln/>
        </p:spPr>
        <p:txBody>
          <a:bodyPr>
            <a:normAutofit fontScale="92500" lnSpcReduction="20000"/>
          </a:bodyPr>
          <a:lstStyle/>
          <a:p>
            <a:r>
              <a:rPr lang="en-US" dirty="0"/>
              <a:t>Numerical Form: </a:t>
            </a:r>
            <a:br>
              <a:rPr lang="en-US" dirty="0"/>
            </a:br>
            <a:r>
              <a:rPr lang="en-US" dirty="0"/>
              <a:t>			(–1)</a:t>
            </a:r>
            <a:r>
              <a:rPr lang="en-US" baseline="32000" dirty="0"/>
              <a:t>s</a:t>
            </a:r>
            <a:r>
              <a:rPr lang="en-US" dirty="0"/>
              <a:t>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dirty="0"/>
              <a:t>  2</a:t>
            </a:r>
            <a:r>
              <a:rPr lang="en-US" baseline="320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endParaRPr lang="en-US" dirty="0"/>
          </a:p>
          <a:p>
            <a:pPr marL="552450" lvl="1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Sign bit</a:t>
            </a:r>
            <a:r>
              <a:rPr lang="en-US" dirty="0"/>
              <a:t> </a:t>
            </a:r>
            <a:r>
              <a:rPr lang="en-US" dirty="0" err="1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</a:t>
            </a:r>
            <a:r>
              <a:rPr lang="en-US" dirty="0"/>
              <a:t> determines whether number is negative or positive</a:t>
            </a:r>
          </a:p>
          <a:p>
            <a:pPr marL="552450" lvl="1"/>
            <a:r>
              <a:rPr lang="en-US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Significand</a:t>
            </a:r>
            <a:r>
              <a:rPr lang="en-US" dirty="0"/>
              <a:t>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dirty="0"/>
              <a:t>  normally a fractional value in range [1.0,2.0).</a:t>
            </a:r>
          </a:p>
          <a:p>
            <a:pPr marL="552450" lvl="1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Exponent</a:t>
            </a:r>
            <a:r>
              <a:rPr lang="en-US" dirty="0"/>
              <a:t>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r>
              <a:rPr lang="en-US" dirty="0"/>
              <a:t> weights value by power of two</a:t>
            </a:r>
          </a:p>
          <a:p>
            <a:endParaRPr lang="en-US" dirty="0"/>
          </a:p>
          <a:p>
            <a:r>
              <a:rPr lang="en-US" dirty="0"/>
              <a:t>Encoding</a:t>
            </a:r>
          </a:p>
          <a:p>
            <a:pPr marL="552450" lvl="1"/>
            <a:r>
              <a:rPr lang="en-US" dirty="0"/>
              <a:t>MSB </a:t>
            </a:r>
            <a:r>
              <a:rPr lang="en-US" dirty="0" err="1">
                <a:latin typeface="Monaco" charset="0"/>
                <a:ea typeface="Monaco" charset="0"/>
                <a:cs typeface="Monaco" charset="0"/>
                <a:sym typeface="Monaco" charset="0"/>
              </a:rPr>
              <a:t>s</a:t>
            </a:r>
            <a:r>
              <a:rPr lang="en-US" dirty="0"/>
              <a:t> is sign bit </a:t>
            </a:r>
            <a:r>
              <a:rPr lang="en-US" dirty="0" err="1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</a:t>
            </a:r>
            <a:endParaRPr lang="en-US" dirty="0"/>
          </a:p>
          <a:p>
            <a:pPr marL="552450" lvl="1"/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exp</a:t>
            </a:r>
            <a:r>
              <a:rPr lang="en-US" dirty="0"/>
              <a:t> field encodes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r>
              <a:rPr lang="en-US" dirty="0"/>
              <a:t> (but is not equal to E)</a:t>
            </a:r>
          </a:p>
          <a:p>
            <a:pPr marL="552450" lvl="1"/>
            <a:r>
              <a:rPr lang="en-US" dirty="0" err="1">
                <a:latin typeface="Monaco" charset="0"/>
                <a:ea typeface="Monaco" charset="0"/>
                <a:cs typeface="Monaco" charset="0"/>
                <a:sym typeface="Monaco" charset="0"/>
              </a:rPr>
              <a:t>frac</a:t>
            </a:r>
            <a:r>
              <a:rPr lang="en-US" dirty="0"/>
              <a:t> field encodes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dirty="0"/>
              <a:t> (but is not equal to M)</a:t>
            </a:r>
          </a:p>
        </p:txBody>
      </p:sp>
      <p:graphicFrame>
        <p:nvGraphicFramePr>
          <p:cNvPr id="19461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8749906"/>
              </p:ext>
            </p:extLst>
          </p:nvPr>
        </p:nvGraphicFramePr>
        <p:xfrm>
          <a:off x="711200" y="5689600"/>
          <a:ext cx="7366000" cy="508000"/>
        </p:xfrm>
        <a:graphic>
          <a:graphicData uri="http://schemas.openxmlformats.org/drawingml/2006/table">
            <a:tbl>
              <a:tblPr/>
              <a:tblGrid>
                <a:gridCol w="381000"/>
                <a:gridCol w="1841500"/>
                <a:gridCol w="51435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aco" charset="0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tle Only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</TotalTime>
  <Pages>0</Pages>
  <Words>1497</Words>
  <Characters>0</Characters>
  <Application>Microsoft Office PowerPoint</Application>
  <PresentationFormat>On-screen Show (4:3)</PresentationFormat>
  <Lines>0</Lines>
  <Paragraphs>535</Paragraphs>
  <Slides>41</Slides>
  <Notes>3</Notes>
  <HiddenSlides>6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4" baseType="lpstr">
      <vt:lpstr>Title Only</vt:lpstr>
      <vt:lpstr>Median</vt:lpstr>
      <vt:lpstr>Worksheet</vt:lpstr>
      <vt:lpstr>Floating Point  Systems I</vt:lpstr>
      <vt:lpstr>Today: Floating Point</vt:lpstr>
      <vt:lpstr>Fractional binary numbers</vt:lpstr>
      <vt:lpstr>Fractional Binary Numbers</vt:lpstr>
      <vt:lpstr>Fractional Binary Numbers: Examples</vt:lpstr>
      <vt:lpstr>Representable Numbers</vt:lpstr>
      <vt:lpstr>Today: Floating Point</vt:lpstr>
      <vt:lpstr>IEEE Floating Point</vt:lpstr>
      <vt:lpstr>Floating Point Representation</vt:lpstr>
      <vt:lpstr>Precisions</vt:lpstr>
      <vt:lpstr>Normalized Values</vt:lpstr>
      <vt:lpstr>Normalized Encoding Example</vt:lpstr>
      <vt:lpstr>Denormalized Values</vt:lpstr>
      <vt:lpstr>Special Values</vt:lpstr>
      <vt:lpstr>Visualization: Floating Point Encodings</vt:lpstr>
      <vt:lpstr>Today: Floating Point</vt:lpstr>
      <vt:lpstr>Tiny Floating Point Example</vt:lpstr>
      <vt:lpstr>Dynamic Range (Positive Only)</vt:lpstr>
      <vt:lpstr>Distribution of Values</vt:lpstr>
      <vt:lpstr>Distribution of Values (close-up view)</vt:lpstr>
      <vt:lpstr>Interesting Numbers</vt:lpstr>
      <vt:lpstr>Special Properties of Encoding</vt:lpstr>
      <vt:lpstr>Today: Floating Point</vt:lpstr>
      <vt:lpstr>Floating Point Operations: Basic Idea</vt:lpstr>
      <vt:lpstr>Rounding</vt:lpstr>
      <vt:lpstr>Closer Look at Round-To-Even</vt:lpstr>
      <vt:lpstr>Rounding Binary Numbers</vt:lpstr>
      <vt:lpstr>FP Multiplication</vt:lpstr>
      <vt:lpstr>Floating Point Addition</vt:lpstr>
      <vt:lpstr>Mathematical Properties of FP Add</vt:lpstr>
      <vt:lpstr>Mathematical Properties of FP Mult</vt:lpstr>
      <vt:lpstr>Today: Floating Point</vt:lpstr>
      <vt:lpstr>Floating Point in C</vt:lpstr>
      <vt:lpstr>Floating Point Puzzles</vt:lpstr>
      <vt:lpstr>Today: Floating Point</vt:lpstr>
      <vt:lpstr>Summary</vt:lpstr>
      <vt:lpstr>More Slides</vt:lpstr>
      <vt:lpstr>Creating Floating Point Number</vt:lpstr>
      <vt:lpstr>Normalize</vt:lpstr>
      <vt:lpstr>Rounding</vt:lpstr>
      <vt:lpstr>Postnormalize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 1st Lecture, Jan. 12th</dc:title>
  <dc:creator>Markus Pueschel</dc:creator>
  <cp:lastModifiedBy>witchel</cp:lastModifiedBy>
  <cp:revision>33</cp:revision>
  <dcterms:created xsi:type="dcterms:W3CDTF">2012-01-17T06:03:47Z</dcterms:created>
  <dcterms:modified xsi:type="dcterms:W3CDTF">2012-01-26T07:28:38Z</dcterms:modified>
</cp:coreProperties>
</file>