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54"/>
  </p:notesMasterIdLst>
  <p:handoutMasterIdLst>
    <p:handoutMasterId r:id="rId55"/>
  </p:handoutMasterIdLst>
  <p:sldIdLst>
    <p:sldId id="542" r:id="rId2"/>
    <p:sldId id="645" r:id="rId3"/>
    <p:sldId id="580" r:id="rId4"/>
    <p:sldId id="581" r:id="rId5"/>
    <p:sldId id="633" r:id="rId6"/>
    <p:sldId id="582" r:id="rId7"/>
    <p:sldId id="636" r:id="rId8"/>
    <p:sldId id="583" r:id="rId9"/>
    <p:sldId id="584" r:id="rId10"/>
    <p:sldId id="585" r:id="rId11"/>
    <p:sldId id="586" r:id="rId12"/>
    <p:sldId id="646" r:id="rId13"/>
    <p:sldId id="632" r:id="rId14"/>
    <p:sldId id="587" r:id="rId15"/>
    <p:sldId id="661" r:id="rId16"/>
    <p:sldId id="662" r:id="rId17"/>
    <p:sldId id="663" r:id="rId18"/>
    <p:sldId id="664" r:id="rId19"/>
    <p:sldId id="665" r:id="rId20"/>
    <p:sldId id="588" r:id="rId21"/>
    <p:sldId id="589" r:id="rId22"/>
    <p:sldId id="590" r:id="rId23"/>
    <p:sldId id="637" r:id="rId24"/>
    <p:sldId id="591" r:id="rId25"/>
    <p:sldId id="592" r:id="rId26"/>
    <p:sldId id="593" r:id="rId27"/>
    <p:sldId id="594" r:id="rId28"/>
    <p:sldId id="595" r:id="rId29"/>
    <p:sldId id="647" r:id="rId30"/>
    <p:sldId id="639" r:id="rId31"/>
    <p:sldId id="649" r:id="rId32"/>
    <p:sldId id="597" r:id="rId33"/>
    <p:sldId id="598" r:id="rId34"/>
    <p:sldId id="599" r:id="rId35"/>
    <p:sldId id="600" r:id="rId36"/>
    <p:sldId id="601" r:id="rId37"/>
    <p:sldId id="602" r:id="rId38"/>
    <p:sldId id="603" r:id="rId39"/>
    <p:sldId id="604" r:id="rId40"/>
    <p:sldId id="605" r:id="rId41"/>
    <p:sldId id="606" r:id="rId42"/>
    <p:sldId id="607" r:id="rId43"/>
    <p:sldId id="608" r:id="rId44"/>
    <p:sldId id="609" r:id="rId45"/>
    <p:sldId id="660" r:id="rId46"/>
    <p:sldId id="650" r:id="rId47"/>
    <p:sldId id="651" r:id="rId48"/>
    <p:sldId id="652" r:id="rId49"/>
    <p:sldId id="656" r:id="rId50"/>
    <p:sldId id="657" r:id="rId51"/>
    <p:sldId id="658" r:id="rId52"/>
    <p:sldId id="659" r:id="rId53"/>
  </p:sldIdLst>
  <p:sldSz cx="9144000" cy="6858000" type="screen4x3"/>
  <p:notesSz cx="7302500" cy="9586913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FBFBF"/>
    <a:srgbClr val="F6F5BD"/>
    <a:srgbClr val="CC6600"/>
    <a:srgbClr val="FF9999"/>
    <a:srgbClr val="A8E799"/>
    <a:srgbClr val="FFFF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Objects="1">
      <p:cViewPr varScale="1"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0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7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262F6-BF62-48B3-9B2E-845651183BA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9/25/2012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716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9/25/2012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r>
              <a:rPr lang="en-US" sz="1400" b="0" i="0" dirty="0" smtClean="0">
                <a:solidFill>
                  <a:schemeClr val="bg1"/>
                </a:solidFill>
                <a:latin typeface="Gill Sans"/>
              </a:rPr>
              <a:t>University of Texas at Austin</a:t>
            </a:r>
            <a:endParaRPr lang="en-US" sz="1400" b="0" i="0" dirty="0">
              <a:solidFill>
                <a:schemeClr val="bg1"/>
              </a:solidFill>
              <a:latin typeface="Gill San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Intel_microprocesso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cessorfinder.intel.com/Default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CS 429H: Systems 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n-US" b="1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Instructor:</a:t>
            </a:r>
            <a:r>
              <a:rPr lang="en-US" b="1" dirty="0" smtClean="0">
                <a:solidFill>
                  <a:srgbClr val="000000"/>
                </a:solidFill>
                <a:latin typeface="Calibri"/>
                <a:sym typeface="Calibri" charset="0"/>
              </a:rPr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sym typeface="Calibri" charset="0"/>
              </a:rPr>
              <a:t>Emmett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sym typeface="Calibri" charset="0"/>
              </a:rPr>
              <a:t>Witchel</a:t>
            </a:r>
            <a:endParaRPr lang="en-US" dirty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581150"/>
            <a:ext cx="7896225" cy="49720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AMD Stepped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x86</a:t>
            </a:r>
          </a:p>
          <a:p>
            <a:endParaRPr lang="en-US" dirty="0" smtClean="0"/>
          </a:p>
          <a:p>
            <a:r>
              <a:rPr lang="en-US" dirty="0" smtClean="0"/>
              <a:t>x86-64/EM64T</a:t>
            </a:r>
            <a:endParaRPr lang="en-US" dirty="0"/>
          </a:p>
          <a:p>
            <a:pPr lvl="1"/>
            <a:r>
              <a:rPr lang="en-US" dirty="0"/>
              <a:t>The emerging standard</a:t>
            </a: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/>
              <a:t>Book </a:t>
            </a:r>
            <a:r>
              <a:rPr lang="en-US" dirty="0" smtClean="0"/>
              <a:t>presents IA32 in Sections 3.1—3.12</a:t>
            </a:r>
            <a:endParaRPr lang="en-US" dirty="0"/>
          </a:p>
          <a:p>
            <a:pPr lvl="1"/>
            <a:r>
              <a:rPr lang="en-US" dirty="0" smtClean="0"/>
              <a:t>Covers x86-64 in 3.13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instruction set architecture: ISA) The parts of a processor design that one needs to understand to write assembly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 (Intel): x86, IA, IPF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>
            <a:normAutofit fontScale="90000"/>
          </a:bodyPr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3536950"/>
            <a:ext cx="4357687" cy="3092450"/>
          </a:xfrm>
        </p:spPr>
        <p:txBody>
          <a:bodyPr>
            <a:normAutofit lnSpcReduction="10000"/>
          </a:bodyPr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PC: Program </a:t>
            </a:r>
            <a:r>
              <a:rPr lang="en-US" sz="1800" dirty="0"/>
              <a:t>c</a:t>
            </a:r>
            <a:r>
              <a:rPr lang="en-US" sz="1800" dirty="0" smtClean="0"/>
              <a:t>ounter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</a:t>
            </a:r>
            <a:r>
              <a:rPr lang="en-US" sz="1800" dirty="0" smtClean="0"/>
              <a:t>file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</a:t>
            </a:r>
            <a:r>
              <a:rPr lang="en-US" sz="1800" dirty="0" smtClean="0"/>
              <a:t>codes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sz="quarter" idx="2"/>
          </p:nvPr>
        </p:nvSpPr>
        <p:spPr>
          <a:xfrm>
            <a:off x="4914900" y="4984750"/>
            <a:ext cx="4076700" cy="1568450"/>
          </a:xfrm>
        </p:spPr>
        <p:txBody>
          <a:bodyPr>
            <a:normAutofit lnSpcReduction="10000"/>
          </a:bodyPr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Program Data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dirty="0">
                <a:latin typeface="Calibri" pitchFamily="34" charset="0"/>
              </a:rPr>
              <a:t>Codes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smtClean="0">
                <a:solidFill>
                  <a:srgbClr val="993300"/>
                </a:solidFill>
              </a:rPr>
              <a:t>Program to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1423988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 write a program in e.g., </a:t>
            </a:r>
            <a:r>
              <a:rPr lang="en-US" sz="2000" dirty="0">
                <a:latin typeface="Arial" charset="0"/>
              </a:rPr>
              <a:t>C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pitchFamily="1" charset="2"/>
              <a:buNone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6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smtClean="0">
                <a:solidFill>
                  <a:srgbClr val="993300"/>
                </a:solidFill>
              </a:rPr>
              <a:t>Process in Memory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7194" y="1371600"/>
            <a:ext cx="7772400" cy="442913"/>
          </a:xfrm>
          <a:noFill/>
        </p:spPr>
        <p:txBody>
          <a:bodyPr lIns="92075" tIns="46038" rIns="92075" bIns="46038"/>
          <a:lstStyle/>
          <a:p>
            <a:r>
              <a:rPr lang="en-US" sz="2000" dirty="0" smtClean="0">
                <a:latin typeface="Arial" charset="0"/>
              </a:rPr>
              <a:t>Program to process.</a:t>
            </a:r>
          </a:p>
          <a:p>
            <a:pPr lvl="2">
              <a:buFont typeface="Monotype Sorts" pitchFamily="1" charset="2"/>
              <a:buNone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42938" y="2327275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76313" y="1776413"/>
            <a:ext cx="28670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What you wrote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743575" y="871538"/>
            <a:ext cx="31718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What is in memory.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449638"/>
            <a:ext cx="3668712" cy="32083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463800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560513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9944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544638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1979613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2997200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299561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620963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460625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687513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Stack</a:t>
            </a:r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971550" y="5864225"/>
            <a:ext cx="41608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What must the OS track for a process?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sz="160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5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127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753"/>
            <a:ext cx="8308848" cy="990600"/>
          </a:xfrm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 shell forks and execs a calculator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wait(pid);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593850" y="3390900"/>
            <a:ext cx="4160838" cy="3095625"/>
            <a:chOff x="1004" y="2136"/>
            <a:chExt cx="2621" cy="1950"/>
          </a:xfrm>
        </p:grpSpPr>
        <p:sp>
          <p:nvSpPr>
            <p:cNvPr id="19472" name="Line 53"/>
            <p:cNvSpPr>
              <a:spLocks noChangeShapeType="1"/>
            </p:cNvSpPr>
            <p:nvPr/>
          </p:nvSpPr>
          <p:spPr bwMode="auto">
            <a:xfrm flipV="1">
              <a:off x="1004" y="2136"/>
              <a:ext cx="29" cy="5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54"/>
            <p:cNvSpPr>
              <a:spLocks noChangeShapeType="1"/>
            </p:cNvSpPr>
            <p:nvPr/>
          </p:nvSpPr>
          <p:spPr bwMode="auto">
            <a:xfrm flipV="1">
              <a:off x="2996" y="2136"/>
              <a:ext cx="629" cy="1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Process Control</a:t>
            </a:r>
          </a:p>
          <a:p>
            <a:r>
              <a:rPr lang="en-US" b="1"/>
              <a:t>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95863" y="10826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95863" y="10826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int calc_main(){</a:t>
            </a:r>
          </a:p>
          <a:p>
            <a:r>
              <a:rPr lang="en-US">
                <a:latin typeface="Courier New" pitchFamily="49" charset="0"/>
              </a:rPr>
              <a:t>  int q = 7;</a:t>
            </a:r>
          </a:p>
          <a:p>
            <a:r>
              <a:rPr lang="en-US">
                <a:latin typeface="Courier New" pitchFamily="49" charset="0"/>
              </a:rPr>
              <a:t>  do_init();</a:t>
            </a:r>
          </a:p>
          <a:p>
            <a:r>
              <a:rPr lang="en-US">
                <a:latin typeface="Courier New" pitchFamily="49" charset="0"/>
              </a:rPr>
              <a:t>  ln = get_input();</a:t>
            </a:r>
          </a:p>
          <a:p>
            <a:r>
              <a:rPr lang="en-US">
                <a:latin typeface="Courier New" pitchFamily="49" charset="0"/>
              </a:rPr>
              <a:t>  exec_in(ln);</a:t>
            </a:r>
            <a:endParaRPr lang="en-US">
              <a:solidFill>
                <a:srgbClr val="F50101"/>
              </a:solidFill>
              <a:latin typeface="Courier New" pitchFamily="49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054100" y="55197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solidFill>
                  <a:srgbClr val="F50101"/>
                </a:solidFill>
                <a:latin typeface="Courier New" pitchFamily="49" charset="0"/>
              </a:rPr>
              <a:t>int pid = fork();</a:t>
            </a:r>
          </a:p>
          <a:p>
            <a:r>
              <a:rPr lang="en-US">
                <a:latin typeface="Courier New" pitchFamily="49" charset="0"/>
              </a:rPr>
              <a:t>if(pid == 0) {</a:t>
            </a:r>
          </a:p>
          <a:p>
            <a:r>
              <a:rPr lang="en-US">
                <a:latin typeface="Courier New" pitchFamily="49" charset="0"/>
              </a:rPr>
              <a:t> close(“.history”);</a:t>
            </a:r>
          </a:p>
          <a:p>
            <a:r>
              <a:rPr lang="en-US">
                <a:latin typeface="Courier New" pitchFamily="49" charset="0"/>
              </a:rPr>
              <a:t> exec(“/bin/calc”);</a:t>
            </a:r>
          </a:p>
          <a:p>
            <a:r>
              <a:rPr lang="en-US">
                <a:latin typeface="Courier New" pitchFamily="49" charset="0"/>
              </a:rPr>
              <a:t>} else {</a:t>
            </a:r>
          </a:p>
          <a:p>
            <a:r>
              <a:rPr lang="en-US">
                <a:latin typeface="Courier New" pitchFamily="49" charset="0"/>
              </a:rPr>
              <a:t> wait(pid);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30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7" dur="2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127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76200"/>
            <a:ext cx="8836152" cy="9906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 shell forks and then execs a calculator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866775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calc_main()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q = 7;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1593850" y="3703638"/>
            <a:ext cx="4160838" cy="2386012"/>
            <a:chOff x="1004" y="2333"/>
            <a:chExt cx="2621" cy="1503"/>
          </a:xfrm>
        </p:grpSpPr>
        <p:sp>
          <p:nvSpPr>
            <p:cNvPr id="20494" name="Line 180"/>
            <p:cNvSpPr>
              <a:spLocks noChangeShapeType="1"/>
            </p:cNvSpPr>
            <p:nvPr/>
          </p:nvSpPr>
          <p:spPr bwMode="auto">
            <a:xfrm flipV="1">
              <a:off x="1004" y="2333"/>
              <a:ext cx="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81"/>
            <p:cNvSpPr>
              <a:spLocks noChangeShapeType="1"/>
            </p:cNvSpPr>
            <p:nvPr/>
          </p:nvSpPr>
          <p:spPr bwMode="auto">
            <a:xfrm flipV="1">
              <a:off x="2994" y="2333"/>
              <a:ext cx="631" cy="1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1054100" y="5483225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91" name="Text Box 184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Process Control</a:t>
            </a:r>
          </a:p>
          <a:p>
            <a:r>
              <a:rPr lang="en-US" b="1"/>
              <a:t>Blocks (PCBs)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15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1" dur="2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4" y="304800"/>
            <a:ext cx="7324725" cy="781050"/>
          </a:xfrm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Anatomy of an address space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96975" y="1912938"/>
            <a:ext cx="1968500" cy="673100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84350" y="2012950"/>
            <a:ext cx="7032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196975" y="1531938"/>
            <a:ext cx="1968500" cy="368300"/>
          </a:xfrm>
          <a:prstGeom prst="rect">
            <a:avLst/>
          </a:prstGeom>
          <a:solidFill>
            <a:srgbClr val="CCFF3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708150" y="1555750"/>
            <a:ext cx="9731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Header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96975" y="2598738"/>
            <a:ext cx="1968500" cy="6731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1327150" y="2698750"/>
            <a:ext cx="18351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1187450" y="3275013"/>
            <a:ext cx="1968500" cy="3683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41"/>
          <p:cNvSpPr>
            <a:spLocks noChangeArrowheads="1"/>
          </p:cNvSpPr>
          <p:nvPr/>
        </p:nvSpPr>
        <p:spPr bwMode="auto">
          <a:xfrm>
            <a:off x="1174750" y="5059363"/>
            <a:ext cx="20145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Executable File</a:t>
            </a:r>
          </a:p>
        </p:txBody>
      </p:sp>
      <p:sp>
        <p:nvSpPr>
          <p:cNvPr id="27666" name="Rectangle 20"/>
          <p:cNvSpPr>
            <a:spLocks noChangeArrowheads="1"/>
          </p:cNvSpPr>
          <p:nvPr/>
        </p:nvSpPr>
        <p:spPr bwMode="auto">
          <a:xfrm>
            <a:off x="6273800" y="1428750"/>
            <a:ext cx="1968500" cy="52736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6261100" y="53514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6848475" y="5472113"/>
            <a:ext cx="7032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69" name="Rectangle 26"/>
          <p:cNvSpPr>
            <a:spLocks noChangeArrowheads="1"/>
          </p:cNvSpPr>
          <p:nvPr/>
        </p:nvSpPr>
        <p:spPr bwMode="auto">
          <a:xfrm>
            <a:off x="6261100" y="4518025"/>
            <a:ext cx="1968500" cy="820737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7"/>
          <p:cNvSpPr>
            <a:spLocks noChangeArrowheads="1"/>
          </p:cNvSpPr>
          <p:nvPr/>
        </p:nvSpPr>
        <p:spPr bwMode="auto">
          <a:xfrm>
            <a:off x="6391275" y="4641850"/>
            <a:ext cx="18351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71" name="Rectangle 31"/>
          <p:cNvSpPr>
            <a:spLocks noChangeArrowheads="1"/>
          </p:cNvSpPr>
          <p:nvPr/>
        </p:nvSpPr>
        <p:spPr bwMode="auto">
          <a:xfrm>
            <a:off x="6261100" y="3962400"/>
            <a:ext cx="1968500" cy="549275"/>
          </a:xfrm>
          <a:prstGeom prst="rect">
            <a:avLst/>
          </a:prstGeom>
          <a:solidFill>
            <a:srgbClr val="CCEC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72" name="Rectangle 32"/>
          <p:cNvSpPr>
            <a:spLocks noChangeArrowheads="1"/>
          </p:cNvSpPr>
          <p:nvPr/>
        </p:nvSpPr>
        <p:spPr bwMode="auto">
          <a:xfrm>
            <a:off x="6835775" y="4062413"/>
            <a:ext cx="7254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Heap</a:t>
            </a:r>
          </a:p>
        </p:txBody>
      </p:sp>
      <p:sp>
        <p:nvSpPr>
          <p:cNvPr id="27673" name="AutoShape 33"/>
          <p:cNvSpPr>
            <a:spLocks noChangeArrowheads="1"/>
          </p:cNvSpPr>
          <p:nvPr/>
        </p:nvSpPr>
        <p:spPr bwMode="auto">
          <a:xfrm>
            <a:off x="7035800" y="3683000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34"/>
          <p:cNvSpPr>
            <a:spLocks noChangeArrowheads="1"/>
          </p:cNvSpPr>
          <p:nvPr/>
        </p:nvSpPr>
        <p:spPr bwMode="auto">
          <a:xfrm>
            <a:off x="6273800" y="23241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utoShape 35"/>
          <p:cNvSpPr>
            <a:spLocks noChangeArrowheads="1"/>
          </p:cNvSpPr>
          <p:nvPr/>
        </p:nvSpPr>
        <p:spPr bwMode="auto">
          <a:xfrm>
            <a:off x="7035800" y="28575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36"/>
          <p:cNvSpPr>
            <a:spLocks noChangeArrowheads="1"/>
          </p:cNvSpPr>
          <p:nvPr/>
        </p:nvSpPr>
        <p:spPr bwMode="auto">
          <a:xfrm>
            <a:off x="6861175" y="2347913"/>
            <a:ext cx="8096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Stack</a:t>
            </a:r>
          </a:p>
        </p:txBody>
      </p:sp>
      <p:sp>
        <p:nvSpPr>
          <p:cNvPr id="27677" name="Rectangle 37"/>
          <p:cNvSpPr>
            <a:spLocks noChangeArrowheads="1"/>
          </p:cNvSpPr>
          <p:nvPr/>
        </p:nvSpPr>
        <p:spPr bwMode="auto">
          <a:xfrm>
            <a:off x="6283325" y="18097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38"/>
          <p:cNvSpPr>
            <a:spLocks noChangeArrowheads="1"/>
          </p:cNvSpPr>
          <p:nvPr/>
        </p:nvSpPr>
        <p:spPr bwMode="auto">
          <a:xfrm>
            <a:off x="6804025" y="1871663"/>
            <a:ext cx="7524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DLL’s</a:t>
            </a:r>
          </a:p>
        </p:txBody>
      </p:sp>
      <p:sp>
        <p:nvSpPr>
          <p:cNvPr id="27679" name="Rectangle 39"/>
          <p:cNvSpPr>
            <a:spLocks noChangeArrowheads="1"/>
          </p:cNvSpPr>
          <p:nvPr/>
        </p:nvSpPr>
        <p:spPr bwMode="auto">
          <a:xfrm>
            <a:off x="6273800" y="14382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40"/>
          <p:cNvSpPr>
            <a:spLocks noChangeArrowheads="1"/>
          </p:cNvSpPr>
          <p:nvPr/>
        </p:nvSpPr>
        <p:spPr bwMode="auto">
          <a:xfrm>
            <a:off x="6242050" y="1423988"/>
            <a:ext cx="20510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mapped segments</a:t>
            </a:r>
          </a:p>
        </p:txBody>
      </p:sp>
      <p:sp>
        <p:nvSpPr>
          <p:cNvPr id="27681" name="Rectangle 42"/>
          <p:cNvSpPr>
            <a:spLocks noChangeArrowheads="1"/>
          </p:cNvSpPr>
          <p:nvPr/>
        </p:nvSpPr>
        <p:spPr bwMode="auto">
          <a:xfrm>
            <a:off x="4117975" y="2271713"/>
            <a:ext cx="18589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Process’s </a:t>
            </a:r>
          </a:p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address space</a:t>
            </a:r>
          </a:p>
        </p:txBody>
      </p:sp>
      <p:sp>
        <p:nvSpPr>
          <p:cNvPr id="27660" name="Rectangle 43"/>
          <p:cNvSpPr>
            <a:spLocks noChangeArrowheads="1"/>
          </p:cNvSpPr>
          <p:nvPr/>
        </p:nvSpPr>
        <p:spPr bwMode="auto">
          <a:xfrm>
            <a:off x="1190625" y="1524000"/>
            <a:ext cx="1971675" cy="334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44"/>
          <p:cNvSpPr>
            <a:spLocks noChangeArrowheads="1"/>
          </p:cNvSpPr>
          <p:nvPr/>
        </p:nvSpPr>
        <p:spPr bwMode="auto">
          <a:xfrm>
            <a:off x="2124075" y="3835400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45"/>
          <p:cNvSpPr>
            <a:spLocks noChangeArrowheads="1"/>
          </p:cNvSpPr>
          <p:nvPr/>
        </p:nvSpPr>
        <p:spPr bwMode="auto">
          <a:xfrm>
            <a:off x="2124075" y="4187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47"/>
          <p:cNvSpPr>
            <a:spLocks noChangeArrowheads="1"/>
          </p:cNvSpPr>
          <p:nvPr/>
        </p:nvSpPr>
        <p:spPr bwMode="auto">
          <a:xfrm>
            <a:off x="2124075" y="4568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276563" y="6169025"/>
            <a:ext cx="1968500" cy="533399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77000" y="6250737"/>
            <a:ext cx="154529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Inaccessible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4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039812" y="30314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039812" y="41725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766762" y="5241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66762" y="6384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27475" y="3494088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33862" y="3641055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17987" y="4707855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33862" y="5850855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11400" y="3096543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197100" y="4174455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082800" y="5317455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069306" y="6460455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27475" y="4572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27475" y="5715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796087" y="5317455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03900" y="585085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774700" y="493712"/>
            <a:ext cx="69977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sz="quarter" idx="1"/>
          </p:nvPr>
        </p:nvSpPr>
        <p:spPr>
          <a:xfrm>
            <a:off x="228600" y="1507455"/>
            <a:ext cx="8307387" cy="1463675"/>
          </a:xfrm>
        </p:spPr>
        <p:txBody>
          <a:bodyPr>
            <a:normAutofit fontScale="92500" lnSpcReduction="20000"/>
          </a:bodyPr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–O1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O1</a:t>
            </a:r>
            <a:r>
              <a:rPr lang="en-US" dirty="0" smtClean="0"/>
              <a:t>)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>
            <a:normAutofit fontScale="90000"/>
          </a:bodyPr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837" y="1524000"/>
            <a:ext cx="1622425" cy="363538"/>
          </a:xfrm>
          <a:noFill/>
          <a:ln/>
        </p:spPr>
        <p:txBody>
          <a:bodyPr lIns="90487" tIns="44450" rIns="90487" bIns="44450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1037" y="1981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sum(int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y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795837" y="1492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872037" y="197326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12(%ebp),%eax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8(%ebp),%</a:t>
            </a:r>
            <a:r>
              <a:rPr lang="en-US" sz="1800" dirty="0" smtClean="0">
                <a:latin typeface="Courier New" pitchFamily="49" charset="0"/>
              </a:rPr>
              <a:t>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833437" y="5367104"/>
            <a:ext cx="7467600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usr/local/bin/gcc</a:t>
            </a:r>
            <a:r>
              <a:rPr lang="en-US" dirty="0" smtClean="0">
                <a:latin typeface="Courier New" pitchFamily="49" charset="0"/>
              </a:rPr>
              <a:t> –O1 </a:t>
            </a:r>
            <a:r>
              <a:rPr lang="en-US" dirty="0">
                <a:latin typeface="Courier New" pitchFamily="49" charset="0"/>
              </a:rPr>
              <a:t>-S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8637" y="3606006"/>
            <a:ext cx="4799012" cy="1651794"/>
            <a:chOff x="228600" y="3074963"/>
            <a:chExt cx="4799012" cy="1651794"/>
          </a:xfrm>
        </p:grpSpPr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 flipH="1">
              <a:off x="3856037" y="3074963"/>
              <a:ext cx="1171575" cy="1236663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228600" y="3896494"/>
              <a:ext cx="3627437" cy="8302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dirty="0">
                  <a:latin typeface="Calibri" pitchFamily="34" charset="0"/>
                </a:rPr>
                <a:t>Some compilers use </a:t>
              </a:r>
              <a:r>
                <a:rPr lang="en-US" dirty="0" smtClean="0">
                  <a:latin typeface="Calibri" pitchFamily="34" charset="0"/>
                </a:rPr>
                <a:t>instruction </a:t>
              </a:r>
              <a:r>
                <a:rPr lang="en-US" dirty="0">
                  <a:latin typeface="Calibri" pitchFamily="34" charset="0"/>
                </a:rPr>
                <a:t>“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dirty="0">
                  <a:latin typeface="Calibri" pitchFamily="34" charset="0"/>
                </a:rPr>
                <a:t>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2913" y="1631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bytes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4795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04799" y="1447800"/>
            <a:ext cx="2601913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06388" y="1981200"/>
            <a:ext cx="2598627" cy="341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</a:t>
            </a:r>
            <a:r>
              <a:rPr lang="en-US" sz="1800" dirty="0" smtClean="0">
                <a:latin typeface="Courier New" pitchFamily="49" charset="0"/>
              </a:rPr>
              <a:t>: 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>
            <a:normAutofit fontScale="90000"/>
          </a:bodyPr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467100" y="1295400"/>
            <a:ext cx="56769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57299" y="4572000"/>
            <a:ext cx="2444221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>
            <a:normAutofit fontScale="90000"/>
          </a:bodyPr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19600" y="1371600"/>
            <a:ext cx="4572000" cy="5791200"/>
          </a:xfrm>
        </p:spPr>
        <p:txBody>
          <a:bodyPr>
            <a:normAutofit fontScale="92500" lnSpcReduction="20000"/>
          </a:bodyPr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parlance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0x80483ca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381000" y="18288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381000" y="29718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81000" y="6172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0x80483ca:  03 </a:t>
            </a:r>
            <a:r>
              <a:rPr lang="en-US" sz="1800" dirty="0">
                <a:latin typeface="Courier New" pitchFamily="49" charset="0"/>
              </a:rPr>
              <a:t>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ebp[2]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066800" y="137636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>
            <a:normAutofit fontScale="90000"/>
          </a:bodyPr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22300" y="4456112"/>
            <a:ext cx="8140700" cy="22494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70000" y="1970151"/>
            <a:ext cx="6096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080483c4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80483c4:  55   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80483c5:  89 e5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80483c7:  8b 45 0c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80483ca:  03 45 08  add    0x8(%ebp),%eax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80483cd:  5d   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80483ce:  c3        ret </a:t>
            </a:r>
            <a:endParaRPr lang="en-US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14033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2193989"/>
            <a:ext cx="65532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Dump of assembler code for function 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0x080483c4 &lt;sum+0&gt;: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0x080483c5 &lt;sum+1&gt;: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0x080483c7 &lt;sum+3&gt;: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0x080483ca &lt;sum+6&gt;:     add    0x8(%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0x080483cd &lt;sum+9&gt;: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0x080483ce &lt;sum+10&gt;:    ret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>
            <a:normAutofit fontScale="90000"/>
          </a:bodyPr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97113" y="4495800"/>
            <a:ext cx="6300787" cy="22494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x/11xb </a:t>
            </a:r>
            <a:r>
              <a:rPr lang="en-US" b="1" dirty="0">
                <a:latin typeface="Courier New" pitchFamily="49" charset="0"/>
              </a:rPr>
              <a:t>sum</a:t>
            </a: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11 </a:t>
            </a:r>
            <a:r>
              <a:rPr lang="en-US" dirty="0"/>
              <a:t>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55575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2012950"/>
            <a:ext cx="1524000" cy="3413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>
            <a:normAutofit fontScale="90000"/>
          </a:bodyPr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5551488"/>
            <a:ext cx="8624887" cy="1306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81150"/>
            <a:ext cx="7896225" cy="4972050"/>
          </a:xfrm>
          <a:noFill/>
          <a:ln/>
        </p:spPr>
        <p:txBody>
          <a:bodyPr lIns="90487" tIns="44450" rIns="90487" bIns="44450">
            <a:normAutofit fontScale="92500" lnSpcReduction="20000"/>
          </a:bodyPr>
          <a:lstStyle/>
          <a:p>
            <a:r>
              <a:rPr lang="en-US" dirty="0"/>
              <a:t>Totally </a:t>
            </a:r>
            <a:r>
              <a:rPr lang="en-US" dirty="0" smtClean="0"/>
              <a:t>dominate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522632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594101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2178155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747711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330615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906797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490851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5060407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643311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89714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4763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504682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63270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58075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21645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73042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32091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860388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2484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522631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3001667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580753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2164569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73042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32091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815967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393779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89044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502659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09600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>
            <a:normAutofit fontScale="90000"/>
          </a:bodyPr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633538"/>
            <a:ext cx="8396287" cy="52244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4 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11430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>
            <a:normAutofit fontScale="92500"/>
          </a:bodyPr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80772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922983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8373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6057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7705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90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51233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3519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389583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12(%ebp),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/>
              <a:t>Using Simple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52400" y="2151583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191000" y="1618183"/>
            <a:ext cx="36576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esp,%ebp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30659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8343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9991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20976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53519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5805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57800" y="914400"/>
            <a:ext cx="3311024" cy="3355419"/>
            <a:chOff x="5257800" y="914400"/>
            <a:chExt cx="3311024" cy="3355419"/>
          </a:xfrm>
        </p:grpSpPr>
        <p:grpSp>
          <p:nvGrpSpPr>
            <p:cNvPr id="25" name="Group 24"/>
            <p:cNvGrpSpPr/>
            <p:nvPr/>
          </p:nvGrpSpPr>
          <p:grpSpPr>
            <a:xfrm>
              <a:off x="5257800" y="914400"/>
              <a:ext cx="3305175" cy="3352800"/>
              <a:chOff x="5257800" y="914400"/>
              <a:chExt cx="3305175" cy="3352800"/>
            </a:xfrm>
          </p:grpSpPr>
          <p:sp>
            <p:nvSpPr>
              <p:cNvPr id="160776" name="Rectangle 8"/>
              <p:cNvSpPr>
                <a:spLocks noChangeArrowheads="1"/>
              </p:cNvSpPr>
              <p:nvPr/>
            </p:nvSpPr>
            <p:spPr bwMode="auto">
              <a:xfrm>
                <a:off x="6172200" y="2362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yp</a:t>
                </a:r>
              </a:p>
            </p:txBody>
          </p:sp>
          <p:sp>
            <p:nvSpPr>
              <p:cNvPr id="160777" name="Rectangle 9"/>
              <p:cNvSpPr>
                <a:spLocks noChangeArrowheads="1"/>
              </p:cNvSpPr>
              <p:nvPr/>
            </p:nvSpPr>
            <p:spPr bwMode="auto">
              <a:xfrm>
                <a:off x="6172200" y="2743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xp</a:t>
                </a:r>
              </a:p>
            </p:txBody>
          </p:sp>
          <p:sp>
            <p:nvSpPr>
              <p:cNvPr id="160778" name="Rectangle 10"/>
              <p:cNvSpPr>
                <a:spLocks noChangeArrowheads="1"/>
              </p:cNvSpPr>
              <p:nvPr/>
            </p:nvSpPr>
            <p:spPr bwMode="auto">
              <a:xfrm>
                <a:off x="6172200" y="3124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 err="1">
                    <a:latin typeface="Calibri" pitchFamily="34" charset="0"/>
                  </a:rPr>
                  <a:t>Rtn</a:t>
                </a:r>
                <a:r>
                  <a:rPr lang="en-US" sz="1800" dirty="0">
                    <a:latin typeface="Calibri" pitchFamily="34" charset="0"/>
                  </a:rPr>
                  <a:t> </a:t>
                </a:r>
                <a:r>
                  <a:rPr lang="en-US" sz="1800" dirty="0" err="1">
                    <a:latin typeface="Calibri" pitchFamily="34" charset="0"/>
                  </a:rPr>
                  <a:t>adr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79" name="Rectangle 11"/>
              <p:cNvSpPr>
                <a:spLocks noChangeArrowheads="1"/>
              </p:cNvSpPr>
              <p:nvPr/>
            </p:nvSpPr>
            <p:spPr bwMode="auto">
              <a:xfrm>
                <a:off x="6172200" y="3505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0" name="Line 12"/>
              <p:cNvSpPr>
                <a:spLocks noChangeShapeType="1"/>
              </p:cNvSpPr>
              <p:nvPr/>
            </p:nvSpPr>
            <p:spPr bwMode="auto">
              <a:xfrm flipH="1">
                <a:off x="7239000" y="3690938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1" name="Text Box 13"/>
              <p:cNvSpPr txBox="1">
                <a:spLocks noChangeArrowheads="1"/>
              </p:cNvSpPr>
              <p:nvPr/>
            </p:nvSpPr>
            <p:spPr bwMode="auto">
              <a:xfrm>
                <a:off x="7832725" y="3519488"/>
                <a:ext cx="730250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2" name="Text Box 14"/>
              <p:cNvSpPr txBox="1">
                <a:spLocks noChangeArrowheads="1"/>
              </p:cNvSpPr>
              <p:nvPr/>
            </p:nvSpPr>
            <p:spPr bwMode="auto">
              <a:xfrm>
                <a:off x="5638800" y="3505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0 </a:t>
                </a:r>
              </a:p>
            </p:txBody>
          </p:sp>
          <p:sp>
            <p:nvSpPr>
              <p:cNvPr id="160783" name="Text Box 15"/>
              <p:cNvSpPr txBox="1">
                <a:spLocks noChangeArrowheads="1"/>
              </p:cNvSpPr>
              <p:nvPr/>
            </p:nvSpPr>
            <p:spPr bwMode="auto">
              <a:xfrm>
                <a:off x="5638800" y="3124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4 </a:t>
                </a:r>
              </a:p>
            </p:txBody>
          </p:sp>
          <p:sp>
            <p:nvSpPr>
              <p:cNvPr id="160784" name="Text Box 16"/>
              <p:cNvSpPr txBox="1">
                <a:spLocks noChangeArrowheads="1"/>
              </p:cNvSpPr>
              <p:nvPr/>
            </p:nvSpPr>
            <p:spPr bwMode="auto">
              <a:xfrm>
                <a:off x="5638800" y="2743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8 </a:t>
                </a:r>
              </a:p>
            </p:txBody>
          </p:sp>
          <p:sp>
            <p:nvSpPr>
              <p:cNvPr id="160785" name="Text Box 17"/>
              <p:cNvSpPr txBox="1">
                <a:spLocks noChangeArrowheads="1"/>
              </p:cNvSpPr>
              <p:nvPr/>
            </p:nvSpPr>
            <p:spPr bwMode="auto">
              <a:xfrm>
                <a:off x="5638800" y="2362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12 </a:t>
                </a:r>
              </a:p>
            </p:txBody>
          </p:sp>
          <p:sp>
            <p:nvSpPr>
              <p:cNvPr id="160786" name="Text Box 18"/>
              <p:cNvSpPr txBox="1">
                <a:spLocks noChangeArrowheads="1"/>
              </p:cNvSpPr>
              <p:nvPr/>
            </p:nvSpPr>
            <p:spPr bwMode="auto">
              <a:xfrm>
                <a:off x="5257800" y="1905000"/>
                <a:ext cx="769938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Offset</a:t>
                </a:r>
              </a:p>
            </p:txBody>
          </p:sp>
          <p:sp>
            <p:nvSpPr>
              <p:cNvPr id="160787" name="Rectangle 19"/>
              <p:cNvSpPr>
                <a:spLocks noChangeArrowheads="1"/>
              </p:cNvSpPr>
              <p:nvPr/>
            </p:nvSpPr>
            <p:spPr bwMode="auto">
              <a:xfrm>
                <a:off x="6172200" y="914400"/>
                <a:ext cx="1066800" cy="1447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8" name="Rectangle 20"/>
              <p:cNvSpPr>
                <a:spLocks noChangeArrowheads="1"/>
              </p:cNvSpPr>
              <p:nvPr/>
            </p:nvSpPr>
            <p:spPr bwMode="auto">
              <a:xfrm>
                <a:off x="6172200" y="3886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ebx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9" name="Text Box 21"/>
              <p:cNvSpPr txBox="1">
                <a:spLocks noChangeArrowheads="1"/>
              </p:cNvSpPr>
              <p:nvPr/>
            </p:nvSpPr>
            <p:spPr bwMode="auto">
              <a:xfrm>
                <a:off x="5638800" y="3886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-4 </a:t>
                </a:r>
              </a:p>
            </p:txBody>
          </p:sp>
        </p:grp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7239000" y="40719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7832725" y="3900487"/>
              <a:ext cx="736099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55938" y="4915319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4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98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0x124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7199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77200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1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2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3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8(%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12(%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7924800" cy="5105400"/>
          </a:xfrm>
        </p:spPr>
        <p:txBody>
          <a:bodyPr>
            <a:normAutofit fontScale="85000" lnSpcReduction="20000"/>
          </a:bodyPr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</a:t>
            </a:r>
            <a:r>
              <a:rPr lang="en-US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32-bit </a:t>
            </a:r>
            <a:r>
              <a:rPr lang="en-US" dirty="0"/>
              <a:t>Linux/</a:t>
            </a:r>
            <a:r>
              <a:rPr lang="en-US" dirty="0" err="1"/>
              <a:t>gcc</a:t>
            </a:r>
            <a:r>
              <a:rPr lang="en-US" dirty="0"/>
              <a:t> uses no instructions introduced in later </a:t>
            </a:r>
            <a:r>
              <a:rPr lang="en-US" dirty="0" smtClean="0"/>
              <a:t>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</a:t>
            </a:r>
            <a:r>
              <a:rPr lang="en-US" smtClean="0"/>
              <a:t>	2667-3333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50" name="Rectangle 54"/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4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4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3352" name="Rectangle 56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>
            <a:normAutofit fontScale="90000"/>
          </a:bodyPr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8392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1813" y="1403350"/>
            <a:ext cx="8307387" cy="5530850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sz="2000" dirty="0"/>
              <a:t>Unlikely you’d use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ebp</a:t>
            </a:r>
            <a:r>
              <a:rPr lang="en-US" sz="2000" b="0" dirty="0"/>
              <a:t>,</a:t>
            </a:r>
            <a:r>
              <a:rPr lang="en-US" sz="2000" dirty="0"/>
              <a:t>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/>
              <a:t>Intro to x86-64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1181100" y="4779963"/>
            <a:ext cx="6451600" cy="6858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181100" y="2933700"/>
            <a:ext cx="6451600" cy="3810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Data Representations: IA32 + x86-64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Sizes of C Objects (in Bytes)</a:t>
            </a:r>
          </a:p>
          <a:p>
            <a:pPr marL="0" lvl="1" indent="0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  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C Data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Type      Generic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32-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bit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    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Intel IA32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      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x86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-64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unsigned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err="1"/>
              <a:t>int</a:t>
            </a:r>
            <a:r>
              <a:rPr lang="en-US" dirty="0"/>
              <a:t>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4	4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	1	1	1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short	2	2	2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float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double	8	8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double	8	10/12	16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 *	4	4	8</a:t>
            </a:r>
          </a:p>
          <a:p>
            <a:pPr marL="1181100" lvl="3">
              <a:spcBef>
                <a:spcPts val="100"/>
              </a:spcBef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>
                <a:solidFill>
                  <a:srgbClr val="999999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Or any other pointer</a:t>
            </a:r>
            <a:endParaRPr lang="en-US" dirty="0">
              <a:solidFill>
                <a:srgbClr val="999999"/>
              </a:solidFill>
              <a:latin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90513" y="6019800"/>
            <a:ext cx="7329487" cy="838200"/>
          </a:xfrm>
          <a:ln/>
        </p:spPr>
        <p:txBody>
          <a:bodyPr>
            <a:normAutofit fontScale="92500" lnSpcReduction="10000"/>
          </a:bodyPr>
          <a:lstStyle/>
          <a:p>
            <a:pPr lvl="1">
              <a:spcBef>
                <a:spcPct val="0"/>
              </a:spcBef>
            </a:pPr>
            <a:r>
              <a:rPr lang="en-US"/>
              <a:t>Extend existing registers.  Add 8 new ones.</a:t>
            </a:r>
          </a:p>
          <a:p>
            <a:pPr lvl="1"/>
            <a:r>
              <a:rPr lang="en-US"/>
              <a:t>Make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/>
              <a:t>general purpose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Instructions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Long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l</a:t>
            </a:r>
            <a:r>
              <a:rPr lang="en-US"/>
              <a:t> (4 Bytes) ↔ Quad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q</a:t>
            </a:r>
            <a:r>
              <a:rPr lang="en-US"/>
              <a:t> (8 Bytes)</a:t>
            </a:r>
          </a:p>
          <a:p>
            <a:endParaRPr lang="en-US"/>
          </a:p>
          <a:p>
            <a:r>
              <a:rPr lang="en-US"/>
              <a:t>New instructions: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salq</a:t>
            </a:r>
            <a:endParaRPr lang="en-US"/>
          </a:p>
          <a:p>
            <a:pPr marL="552450" lvl="1"/>
            <a:r>
              <a:rPr lang="en-US"/>
              <a:t>etc.</a:t>
            </a:r>
          </a:p>
          <a:p>
            <a:pPr marL="552450" lvl="1"/>
            <a:endParaRPr lang="en-US"/>
          </a:p>
          <a:p>
            <a:r>
              <a:rPr lang="en-US"/>
              <a:t>32-bit instructions that generate 32-bit results</a:t>
            </a:r>
          </a:p>
          <a:p>
            <a:pPr marL="552450" lvl="1"/>
            <a:r>
              <a:rPr lang="en-US"/>
              <a:t>Set higher order bits of destination register to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/>
          </a:p>
          <a:p>
            <a:pPr marL="552450" lvl="1"/>
            <a:r>
              <a:rPr lang="en-US"/>
              <a:t>Example: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3712"/>
            <a:ext cx="76581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32-bit code for swap</a:t>
            </a:r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248972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3142183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910533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75383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2173808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5428183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656783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94383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524000" y="1790700"/>
            <a:ext cx="1905000" cy="4724400"/>
          </a:xfrm>
          <a:prstGeom prst="rect">
            <a:avLst/>
          </a:prstGeom>
          <a:solidFill>
            <a:srgbClr val="CFC183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74638" y="325438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Intel x86 Processors: Overview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5000" y="1790700"/>
            <a:ext cx="1524000" cy="3581400"/>
          </a:xfrm>
          <a:prstGeom prst="rect">
            <a:avLst/>
          </a:prstGeom>
          <a:solidFill>
            <a:srgbClr val="DDD3A7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582021" y="5318125"/>
            <a:ext cx="1846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>
                <a:latin typeface="Calibri" pitchFamily="34" charset="0"/>
              </a:rPr>
              <a:t>X86-64 / </a:t>
            </a:r>
            <a:r>
              <a:rPr lang="en-US" sz="2000" dirty="0" smtClean="0">
                <a:latin typeface="Calibri" pitchFamily="34" charset="0"/>
              </a:rPr>
              <a:t>EM64t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286000" y="1790700"/>
            <a:ext cx="1143000" cy="914400"/>
          </a:xfrm>
          <a:prstGeom prst="rect">
            <a:avLst/>
          </a:prstGeom>
          <a:solidFill>
            <a:srgbClr val="EAE4C8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1981200" y="2686050"/>
            <a:ext cx="151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</a:rPr>
              <a:t>X86-32/IA32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565400" y="17526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X86-16</a:t>
            </a:r>
          </a:p>
        </p:txBody>
      </p:sp>
      <p:cxnSp>
        <p:nvCxnSpPr>
          <p:cNvPr id="6155" name="Straight Connector 15"/>
          <p:cNvCxnSpPr>
            <a:cxnSpLocks noChangeShapeType="1"/>
          </p:cNvCxnSpPr>
          <p:nvPr/>
        </p:nvCxnSpPr>
        <p:spPr bwMode="auto">
          <a:xfrm>
            <a:off x="3429000" y="2705100"/>
            <a:ext cx="26670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cxnSp>
        <p:nvCxnSpPr>
          <p:cNvPr id="6156" name="Straight Connector 18"/>
          <p:cNvCxnSpPr>
            <a:cxnSpLocks noChangeShapeType="1"/>
          </p:cNvCxnSpPr>
          <p:nvPr/>
        </p:nvCxnSpPr>
        <p:spPr bwMode="auto">
          <a:xfrm>
            <a:off x="3429000" y="5372100"/>
            <a:ext cx="27432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4724400" y="1781175"/>
            <a:ext cx="6527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8086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286</a:t>
            </a:r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4724400" y="2695575"/>
            <a:ext cx="1571841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386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486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 MMX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III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4E</a:t>
            </a:r>
          </a:p>
        </p:txBody>
      </p:sp>
      <p:sp>
        <p:nvSpPr>
          <p:cNvPr id="6159" name="TextBox 23"/>
          <p:cNvSpPr txBox="1">
            <a:spLocks noChangeArrowheads="1"/>
          </p:cNvSpPr>
          <p:nvPr/>
        </p:nvSpPr>
        <p:spPr bwMode="auto">
          <a:xfrm>
            <a:off x="4724400" y="5349875"/>
            <a:ext cx="12640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Pentium 4F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Core 2 </a:t>
            </a:r>
            <a:r>
              <a:rPr lang="en-US" sz="1800" dirty="0" smtClean="0">
                <a:latin typeface="Calibri" pitchFamily="34" charset="0"/>
              </a:rPr>
              <a:t>Duo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</a:rPr>
              <a:t>Core i7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1748161" y="6477000"/>
            <a:ext cx="594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IA: </a:t>
            </a:r>
            <a:r>
              <a:rPr lang="en-US" dirty="0">
                <a:latin typeface="Calibri" pitchFamily="34" charset="0"/>
              </a:rPr>
              <a:t>often redefined as latest Intel architecture</a:t>
            </a:r>
          </a:p>
        </p:txBody>
      </p:sp>
      <p:sp>
        <p:nvSpPr>
          <p:cNvPr id="6161" name="AutoShape 18"/>
          <p:cNvSpPr>
            <a:spLocks noChangeArrowheads="1"/>
          </p:cNvSpPr>
          <p:nvPr/>
        </p:nvSpPr>
        <p:spPr bwMode="auto">
          <a:xfrm>
            <a:off x="7162800" y="18669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7239000" y="5372100"/>
            <a:ext cx="772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1585913" y="1371600"/>
            <a:ext cx="1888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Architectures</a:t>
            </a:r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4451350" y="13716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Processors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2771384" y="3535363"/>
            <a:ext cx="6576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 dirty="0">
                <a:latin typeface="Calibri" pitchFamily="34" charset="0"/>
              </a:rPr>
              <a:t>MMX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SSE2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SSE3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848393" y="6134100"/>
            <a:ext cx="5806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>
                <a:latin typeface="Calibri" pitchFamily="34" charset="0"/>
              </a:rPr>
              <a:t>SSE4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6875" y="4611390"/>
            <a:ext cx="7896225" cy="178941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Operands passed in registers (why useful?)</a:t>
            </a:r>
          </a:p>
          <a:p>
            <a:pPr marL="552450" lvl="1"/>
            <a:r>
              <a:rPr lang="en-US" dirty="0" smtClean="0"/>
              <a:t>First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dirty="0" smtClean="0"/>
              <a:t>, second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 smtClean="0"/>
          </a:p>
          <a:p>
            <a:pPr marL="552450" lvl="1"/>
            <a:r>
              <a:rPr lang="en-US" dirty="0" smtClean="0"/>
              <a:t>64-bit pointers</a:t>
            </a:r>
          </a:p>
          <a:p>
            <a:r>
              <a:rPr lang="en-US" dirty="0" smtClean="0"/>
              <a:t>No stack operations required</a:t>
            </a:r>
          </a:p>
          <a:p>
            <a:r>
              <a:rPr lang="en-US" dirty="0" smtClean="0"/>
              <a:t>32-bit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 dirty="0" smtClean="0"/>
              <a:t> operation</a:t>
            </a:r>
          </a:p>
          <a:p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211901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70639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01119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2059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819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07799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407799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3959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long </a:t>
            </a:r>
            <a:r>
              <a:rPr lang="en-US" dirty="0" err="1" smtClean="0"/>
              <a:t>int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9575" y="4611390"/>
            <a:ext cx="7896225" cy="17894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64-bit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</a:t>
            </a:r>
            <a:r>
              <a:rPr lang="en-US" dirty="0" err="1" smtClean="0">
                <a:latin typeface="Courier New Bold Italic" charset="0"/>
                <a:cs typeface="Courier New Bold Italic" charset="0"/>
                <a:sym typeface="Courier New Bold Italic" charset="0"/>
              </a:rPr>
              <a:t>q</a:t>
            </a:r>
            <a:r>
              <a:rPr lang="en-US" dirty="0" smtClean="0"/>
              <a:t> operation</a:t>
            </a:r>
          </a:p>
          <a:p>
            <a:pPr marL="952500" lvl="2"/>
            <a:r>
              <a:rPr lang="en-US" dirty="0" smtClean="0"/>
              <a:t>“q” stands for quad-word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2119015"/>
            <a:ext cx="4191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</a:t>
            </a:r>
            <a:r>
              <a:rPr lang="en-US" sz="1800" dirty="0" err="1" smtClean="0">
                <a:latin typeface="Courier New" pitchFamily="49" charset="0"/>
              </a:rPr>
              <a:t>(long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70639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01119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202059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86819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07799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407799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63959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err="1" smtClean="0">
                <a:latin typeface="Courier New" pitchFamily="49" charset="0"/>
              </a:rPr>
              <a:t>swap_l</a:t>
            </a:r>
            <a:r>
              <a:rPr lang="en-US" sz="2000" dirty="0" smtClean="0">
                <a:latin typeface="Courier New" pitchFamily="49" charset="0"/>
              </a:rPr>
              <a:t>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 move instructions cover wide range of data movement forms</a:t>
            </a:r>
          </a:p>
          <a:p>
            <a:r>
              <a:rPr lang="en-US" dirty="0" smtClean="0"/>
              <a:t>Intro to x86-64</a:t>
            </a:r>
          </a:p>
          <a:p>
            <a:pPr lvl="1"/>
            <a:r>
              <a:rPr lang="en-US" dirty="0" smtClean="0"/>
              <a:t>A major departure from the style of code seen in IA32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Intel x86 Processors, contd.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581150"/>
            <a:ext cx="7896225" cy="4972050"/>
          </a:xfrm>
        </p:spPr>
        <p:txBody>
          <a:bodyPr>
            <a:normAutofit fontScale="77500" lnSpcReduction="20000"/>
          </a:bodyPr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Parallel operations on 1, 2, and 4-byte data, both integer &amp; FP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operations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Linux/GCC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Two major steps: 1) support 32-bit 386.  2) support 64-bit x86-64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46262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 processors (</a:t>
            </a:r>
            <a:r>
              <a:rPr lang="en-US" dirty="0" smtClean="0">
                <a:hlinkClick r:id="rId3"/>
              </a:rPr>
              <a:t>Wikipedia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Intel </a:t>
            </a:r>
            <a:r>
              <a:rPr lang="en-US" dirty="0" smtClean="0">
                <a:hlinkClick r:id="rId4"/>
              </a:rPr>
              <a:t>microarchitectures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New Species: </a:t>
            </a:r>
            <a:r>
              <a:rPr lang="en-US" dirty="0" smtClean="0"/>
              <a:t>ia64, then IPF, then Itanium 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23838" indent="-223838" defTabSz="895350">
              <a:buNone/>
              <a:tabLst>
                <a:tab pos="3030538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</a:t>
            </a:r>
            <a:r>
              <a:rPr lang="en-US" i="1" dirty="0" smtClean="0">
                <a:solidFill>
                  <a:srgbClr val="C00000"/>
                </a:solidFill>
              </a:rPr>
              <a:t>	          Transistors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	2001	10M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 smtClean="0"/>
              <a:t>First shot at 64-bit architecture: first called IA64</a:t>
            </a:r>
            <a:endParaRPr lang="en-US" dirty="0"/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Radically new instruction set designed for high performance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Can run existing </a:t>
            </a:r>
            <a:r>
              <a:rPr lang="en-US" dirty="0" smtClean="0"/>
              <a:t>IA32 </a:t>
            </a:r>
            <a:r>
              <a:rPr lang="en-US" dirty="0"/>
              <a:t>programs</a:t>
            </a:r>
          </a:p>
          <a:p>
            <a:pPr marL="839788" lvl="2" indent="-165100" defTabSz="895350">
              <a:tabLst>
                <a:tab pos="3030538" algn="l"/>
              </a:tabLst>
            </a:pPr>
            <a:r>
              <a:rPr lang="en-US" dirty="0"/>
              <a:t>On-board “x86 engine”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Joint project with Hewlett-Packard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2	2002	221M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Big performance boost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2 Dual-Core	2006	1.7B</a:t>
            </a:r>
          </a:p>
          <a:p>
            <a:pPr marL="223838" indent="-223838" defTabSz="895350">
              <a:tabLst>
                <a:tab pos="3030538" algn="l"/>
              </a:tabLst>
            </a:pPr>
            <a:r>
              <a:rPr lang="en-US" dirty="0"/>
              <a:t>Itanium has not taken off in marketplace</a:t>
            </a:r>
          </a:p>
          <a:p>
            <a:pPr marL="560388" lvl="1" indent="-222250" defTabSz="895350">
              <a:tabLst>
                <a:tab pos="3030538" algn="l"/>
              </a:tabLst>
            </a:pPr>
            <a:r>
              <a:rPr lang="en-US" dirty="0"/>
              <a:t>Lack of backward </a:t>
            </a:r>
            <a:r>
              <a:rPr lang="en-US" dirty="0" smtClean="0"/>
              <a:t>compatibility, no good compiler support, Pentium 4 got too good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573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447800"/>
            <a:ext cx="7896225" cy="4972050"/>
          </a:xfrm>
        </p:spPr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cs429_template.potx</Template>
  <TotalTime>18031</TotalTime>
  <Words>3084</Words>
  <Application>Microsoft Office PowerPoint</Application>
  <PresentationFormat>On-screen Show (4:3)</PresentationFormat>
  <Paragraphs>1141</Paragraphs>
  <Slides>52</Slides>
  <Notes>44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Median</vt:lpstr>
      <vt:lpstr>Machine-Level Programming I: Basics  CS 429H: Systems I</vt:lpstr>
      <vt:lpstr>Today: Machine Programming I: Basics</vt:lpstr>
      <vt:lpstr>Intel x86 Processors</vt:lpstr>
      <vt:lpstr>Intel x86 Evolution: Milestones</vt:lpstr>
      <vt:lpstr>Intel x86 Processors: Overview</vt:lpstr>
      <vt:lpstr>Intel x86 Processors, contd.</vt:lpstr>
      <vt:lpstr>More Information</vt:lpstr>
      <vt:lpstr>New Species: ia64, then IPF, then Itanium </vt:lpstr>
      <vt:lpstr>x86 Clones: Advanced Micro Devices (AMD)</vt:lpstr>
      <vt:lpstr>Intel’s 64-Bit</vt:lpstr>
      <vt:lpstr>Our Coverage</vt:lpstr>
      <vt:lpstr>Today: Machine Programming I: Basics</vt:lpstr>
      <vt:lpstr>Definitions</vt:lpstr>
      <vt:lpstr>Assembly Programmer’s View</vt:lpstr>
      <vt:lpstr>Program to Process</vt:lpstr>
      <vt:lpstr>Process in Memory</vt:lpstr>
      <vt:lpstr>A shell forks and execs a calculator</vt:lpstr>
      <vt:lpstr>A shell forks and then execs a calculator</vt:lpstr>
      <vt:lpstr>Anatomy of an address space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Integer Registers (IA32)</vt:lpstr>
      <vt:lpstr>Moving Data: IA32</vt:lpstr>
      <vt:lpstr>movl Operand Combinations</vt:lpstr>
      <vt:lpstr>Simple Memory Addressing Modes</vt:lpstr>
      <vt:lpstr>Using Simple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Today: Machine Programming I: Basics</vt:lpstr>
      <vt:lpstr>Data Representations: IA32 + x86-64</vt:lpstr>
      <vt:lpstr>x86-64 Integer Registers</vt:lpstr>
      <vt:lpstr>Instructions</vt:lpstr>
      <vt:lpstr>32-bit code for swap</vt:lpstr>
      <vt:lpstr>64-bit code for swap</vt:lpstr>
      <vt:lpstr>64-bit code for long int swap</vt:lpstr>
      <vt:lpstr>Machine Programming I: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cp:lastModifiedBy>witchel</cp:lastModifiedBy>
  <cp:revision>619</cp:revision>
  <cp:lastPrinted>1999-09-20T15:19:18Z</cp:lastPrinted>
  <dcterms:created xsi:type="dcterms:W3CDTF">2012-01-24T06:54:04Z</dcterms:created>
  <dcterms:modified xsi:type="dcterms:W3CDTF">2012-09-25T08:16:30Z</dcterms:modified>
</cp:coreProperties>
</file>