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74" r:id="rId1"/>
  </p:sldMasterIdLst>
  <p:notesMasterIdLst>
    <p:notesMasterId r:id="rId54"/>
  </p:notesMasterIdLst>
  <p:handoutMasterIdLst>
    <p:handoutMasterId r:id="rId55"/>
  </p:handoutMasterIdLst>
  <p:sldIdLst>
    <p:sldId id="542" r:id="rId2"/>
    <p:sldId id="645" r:id="rId3"/>
    <p:sldId id="580" r:id="rId4"/>
    <p:sldId id="581" r:id="rId5"/>
    <p:sldId id="633" r:id="rId6"/>
    <p:sldId id="582" r:id="rId7"/>
    <p:sldId id="636" r:id="rId8"/>
    <p:sldId id="583" r:id="rId9"/>
    <p:sldId id="584" r:id="rId10"/>
    <p:sldId id="585" r:id="rId11"/>
    <p:sldId id="586" r:id="rId12"/>
    <p:sldId id="646" r:id="rId13"/>
    <p:sldId id="632" r:id="rId14"/>
    <p:sldId id="587" r:id="rId15"/>
    <p:sldId id="661" r:id="rId16"/>
    <p:sldId id="662" r:id="rId17"/>
    <p:sldId id="663" r:id="rId18"/>
    <p:sldId id="664" r:id="rId19"/>
    <p:sldId id="665" r:id="rId20"/>
    <p:sldId id="588" r:id="rId21"/>
    <p:sldId id="589" r:id="rId22"/>
    <p:sldId id="590" r:id="rId23"/>
    <p:sldId id="637" r:id="rId24"/>
    <p:sldId id="591" r:id="rId25"/>
    <p:sldId id="592" r:id="rId26"/>
    <p:sldId id="593" r:id="rId27"/>
    <p:sldId id="594" r:id="rId28"/>
    <p:sldId id="595" r:id="rId29"/>
    <p:sldId id="647" r:id="rId30"/>
    <p:sldId id="639" r:id="rId31"/>
    <p:sldId id="649" r:id="rId32"/>
    <p:sldId id="597" r:id="rId33"/>
    <p:sldId id="598" r:id="rId34"/>
    <p:sldId id="599" r:id="rId35"/>
    <p:sldId id="600" r:id="rId36"/>
    <p:sldId id="601" r:id="rId37"/>
    <p:sldId id="602" r:id="rId38"/>
    <p:sldId id="603" r:id="rId39"/>
    <p:sldId id="604" r:id="rId40"/>
    <p:sldId id="605" r:id="rId41"/>
    <p:sldId id="606" r:id="rId42"/>
    <p:sldId id="607" r:id="rId43"/>
    <p:sldId id="608" r:id="rId44"/>
    <p:sldId id="609" r:id="rId45"/>
    <p:sldId id="660" r:id="rId46"/>
    <p:sldId id="650" r:id="rId47"/>
    <p:sldId id="651" r:id="rId48"/>
    <p:sldId id="652" r:id="rId49"/>
    <p:sldId id="656" r:id="rId50"/>
    <p:sldId id="657" r:id="rId51"/>
    <p:sldId id="658" r:id="rId52"/>
    <p:sldId id="659" r:id="rId53"/>
  </p:sldIdLst>
  <p:sldSz cx="9144000" cy="6858000" type="screen4x3"/>
  <p:notesSz cx="7302500" cy="9586913"/>
  <p:custDataLst>
    <p:tags r:id="rId56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  <a:srgbClr val="EFBFBF"/>
    <a:srgbClr val="F6F5BD"/>
    <a:srgbClr val="CC6600"/>
    <a:srgbClr val="FF9999"/>
    <a:srgbClr val="A8E799"/>
    <a:srgbClr val="FFFF99"/>
    <a:srgbClr val="CDF1C5"/>
    <a:srgbClr val="F1C7C7"/>
    <a:srgbClr val="C5FEB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60"/>
  </p:normalViewPr>
  <p:slideViewPr>
    <p:cSldViewPr snapToObjects="1">
      <p:cViewPr varScale="1">
        <p:scale>
          <a:sx n="70" d="100"/>
          <a:sy n="70" d="100"/>
        </p:scale>
        <p:origin x="-1013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10002"/>
    </p:cViewPr>
  </p:sorterViewPr>
  <p:notesViewPr>
    <p:cSldViewPr snapToObjects="1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ags" Target="tags/tag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9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t" anchorCtr="0" compatLnSpc="1">
            <a:prstTxWarp prst="textNoShape">
              <a:avLst/>
            </a:prstTxWarp>
          </a:bodyPr>
          <a:lstStyle>
            <a:lvl1pPr defTabSz="965200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DAC 2001 Tutorial</a:t>
            </a:r>
          </a:p>
        </p:txBody>
      </p:sp>
      <p:sp>
        <p:nvSpPr>
          <p:cNvPr id="25293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71950" y="0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t" anchorCtr="0" compatLnSpc="1">
            <a:prstTxWarp prst="textNoShape">
              <a:avLst/>
            </a:prstTxWarp>
          </a:bodyPr>
          <a:lstStyle>
            <a:lvl1pPr algn="r" defTabSz="965200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293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091613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b" anchorCtr="0" compatLnSpc="1">
            <a:prstTxWarp prst="textNoShape">
              <a:avLst/>
            </a:prstTxWarp>
          </a:bodyPr>
          <a:lstStyle>
            <a:lvl1pPr defTabSz="965200">
              <a:defRPr sz="1200" smtClean="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©R.A. Rutenbar, 2001</a:t>
            </a:r>
          </a:p>
        </p:txBody>
      </p:sp>
      <p:sp>
        <p:nvSpPr>
          <p:cNvPr id="25293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71950" y="9091613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b" anchorCtr="0" compatLnSpc="1">
            <a:prstTxWarp prst="textNoShape">
              <a:avLst/>
            </a:prstTxWarp>
          </a:bodyPr>
          <a:lstStyle>
            <a:lvl1pPr algn="r" defTabSz="965200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83587096-7852-44F5-9A71-D621B1FF24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623190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85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85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14800" y="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01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19200" y="685800"/>
            <a:ext cx="4876800" cy="36576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85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90600" y="4572000"/>
            <a:ext cx="53340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085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4400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85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14800" y="914400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40F64717-A5A5-4C4E-9291-2F18B7410B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702793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512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F803353-72E2-470C-8E67-87750F01FAF1}" type="slidenum">
              <a:rPr lang="en-US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2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7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19460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98B12C5-B8B1-41C6-B29F-6FC9FEB127AE}" type="slidenum">
              <a:rPr lang="en-US" smtClean="0"/>
              <a:pPr>
                <a:defRPr/>
              </a:pPr>
              <a:t>13</a:t>
            </a:fld>
            <a:endParaRPr 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2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4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2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3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63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3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73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3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73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3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83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3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93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4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04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4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14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4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24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4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34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4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44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5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65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70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5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75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5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85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6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96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6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06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6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16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6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26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7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3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7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47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7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67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1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81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45</a:t>
            </a:fld>
            <a:endParaRPr lang="en-US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5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65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5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65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5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65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52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048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2048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29262F6-BF62-48B3-9B2E-845651183BA4}" type="slidenum">
              <a:rPr lang="en-US" smtClean="0"/>
              <a:pPr>
                <a:defRPr/>
              </a:pPr>
              <a:t>5</a:t>
            </a:fld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1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91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1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11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3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0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rgbClr val="FF6600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pPr algn="ctr" eaLnBrk="1" latinLnBrk="0" hangingPunct="1"/>
            <a:fld id="{23A271A1-F6D6-438B-A432-4747EE7ECD40}" type="datetimeFigureOut">
              <a:rPr lang="en-US" smtClean="0"/>
              <a:pPr algn="ctr" eaLnBrk="1" latinLnBrk="0" hangingPunct="1"/>
              <a:t>9/25/2012</a:t>
            </a:fld>
            <a:endParaRPr lang="en-US" sz="2000" dirty="0">
              <a:solidFill>
                <a:srgbClr val="FFFFFF"/>
              </a:solidFill>
            </a:endParaRPr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pPr algn="r" eaLnBrk="1" latinLnBrk="0" hangingPunct="1"/>
            <a:endParaRPr kumimoji="0" lang="en-US" dirty="0">
              <a:solidFill>
                <a:schemeClr val="tx2"/>
              </a:solidFill>
            </a:endParaRPr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0C94032-CD4C-4C25-B0C2-CEC720522D92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tx2"/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271A1-F6D6-438B-A432-4747EE7ECD40}" type="datetimeFigureOut">
              <a:rPr lang="en-US" smtClean="0"/>
              <a:pPr/>
              <a:t>9/25/2012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/>
          <a:lstStyle/>
          <a:p>
            <a:fld id="{F0C94032-CD4C-4C25-B0C2-CEC720522D92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23A271A1-F6D6-438B-A432-4747EE7ECD40}" type="datetimeFigureOut">
              <a:rPr lang="en-US" smtClean="0"/>
              <a:pPr/>
              <a:t>9/25/2012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kumimoji="0" lang="en-US" dirty="0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  <a:prstGeom prst="rect">
            <a:avLst/>
          </a:prstGeom>
        </p:spPr>
        <p:txBody>
          <a:bodyPr/>
          <a:lstStyle/>
          <a:p>
            <a:fld id="{F0C94032-CD4C-4C25-B0C2-CEC720522D92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271A1-F6D6-438B-A432-4747EE7ECD40}" type="datetimeFigureOut">
              <a:rPr lang="en-US" smtClean="0"/>
              <a:pPr/>
              <a:t>9/25/2012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rgbClr val="FF6600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271A1-F6D6-438B-A432-4747EE7ECD40}" type="datetimeFigureOut">
              <a:rPr lang="en-US" smtClean="0"/>
              <a:pPr/>
              <a:t>9/25/2012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pPr algn="ctr" eaLnBrk="1" latinLnBrk="0" hangingPunct="1"/>
            <a:fld id="{F0C94032-CD4C-4C25-B0C2-CEC720522D92}" type="slidenum">
              <a:rPr kumimoji="0" lang="en-US" smtClean="0"/>
              <a:pPr algn="ctr" eaLnBrk="1" latinLnBrk="0" hangingPunct="1"/>
              <a:t>‹#›</a:t>
            </a:fld>
            <a:endParaRPr kumimoji="0" lang="en-US" sz="2400" dirty="0">
              <a:solidFill>
                <a:srgbClr val="FFFFFF"/>
              </a:solidFill>
            </a:endParaRPr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23A271A1-F6D6-438B-A432-4747EE7ECD40}" type="datetimeFigureOut">
              <a:rPr lang="en-US" smtClean="0"/>
              <a:pPr/>
              <a:t>9/25/2012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rtlCol="0"/>
          <a:lstStyle/>
          <a:p>
            <a:pPr algn="ctr" eaLnBrk="1" latinLnBrk="0" hangingPunct="1"/>
            <a:fld id="{F0C94032-CD4C-4C25-B0C2-CEC720522D92}" type="slidenum">
              <a:rPr kumimoji="0" lang="en-US" smtClean="0"/>
              <a:pPr algn="ctr" eaLnBrk="1" latinLnBrk="0" hangingPunct="1"/>
              <a:t>‹#›</a:t>
            </a:fld>
            <a:endParaRPr kumimoji="0"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23A271A1-F6D6-438B-A432-4747EE7ECD40}" type="datetimeFigureOut">
              <a:rPr lang="en-US" smtClean="0"/>
              <a:pPr/>
              <a:t>9/25/2012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rtlCol="0"/>
          <a:lstStyle/>
          <a:p>
            <a:pPr algn="ctr" eaLnBrk="1" latinLnBrk="0" hangingPunct="1"/>
            <a:fld id="{F0C94032-CD4C-4C25-B0C2-CEC720522D92}" type="slidenum">
              <a:rPr kumimoji="0" lang="en-US" smtClean="0"/>
              <a:pPr algn="ctr" eaLnBrk="1" latinLnBrk="0" hangingPunct="1"/>
              <a:t>‹#›</a:t>
            </a:fld>
            <a:endParaRPr kumimoji="0"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kumimoji="0"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rgbClr val="FF6600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271A1-F6D6-438B-A432-4747EE7ECD40}" type="datetimeFigureOut">
              <a:rPr lang="en-US" smtClean="0"/>
              <a:pPr/>
              <a:t>9/25/2012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0C94032-CD4C-4C25-B0C2-CEC720522D92}" type="slidenum">
              <a:rPr kumimoji="0" lang="en-US" smtClean="0"/>
              <a:pPr/>
              <a:t>‹#›</a:t>
            </a:fld>
            <a:endParaRPr kumimoji="0" lang="en-US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271A1-F6D6-438B-A432-4747EE7ECD40}" type="datetimeFigureOut">
              <a:rPr lang="en-US" smtClean="0"/>
              <a:pPr/>
              <a:t>9/25/2012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0C94032-CD4C-4C25-B0C2-CEC720522D92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271A1-F6D6-438B-A432-4747EE7ECD40}" type="datetimeFigureOut">
              <a:rPr lang="en-US" smtClean="0"/>
              <a:pPr/>
              <a:t>9/25/2012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0C94032-CD4C-4C25-B0C2-CEC720522D92}" type="slidenum">
              <a:rPr kumimoji="0" lang="en-US" smtClean="0"/>
              <a:pPr/>
              <a:t>‹#›</a:t>
            </a:fld>
            <a:endParaRPr kumimoji="0" lang="en-US" dirty="0">
              <a:solidFill>
                <a:srgbClr val="FFFFFF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solidFill>
            <a:srgbClr val="FF6600"/>
          </a:solidFill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23A271A1-F6D6-438B-A432-4747EE7ECD40}" type="datetimeFigureOut">
              <a:rPr lang="en-US" smtClean="0"/>
              <a:pPr/>
              <a:t>9/25/2012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  <a:prstGeom prst="rect">
            <a:avLst/>
          </a:prstGeom>
        </p:spPr>
        <p:txBody>
          <a:bodyPr rtlCol="0"/>
          <a:lstStyle>
            <a:lvl1pPr>
              <a:defRPr sz="2800"/>
            </a:lvl1pPr>
          </a:lstStyle>
          <a:p>
            <a:pPr algn="ctr" eaLnBrk="1" latinLnBrk="0" hangingPunct="1"/>
            <a:fld id="{F0C94032-CD4C-4C25-B0C2-CEC720522D92}" type="slidenum">
              <a:rPr kumimoji="0" lang="en-US" smtClean="0"/>
              <a:pPr algn="ctr" eaLnBrk="1" latinLnBrk="0" hangingPunct="1"/>
              <a:t>‹#›</a:t>
            </a:fld>
            <a:endParaRPr kumimoji="0" lang="en-US" sz="2800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kumimoji="0"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3716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23A271A1-F6D6-438B-A432-4747EE7ECD40}" type="datetimeFigureOut">
              <a:rPr lang="en-US" smtClean="0"/>
              <a:pPr/>
              <a:t>9/25/2012</a:t>
            </a:fld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 algn="r" eaLnBrk="1" latinLnBrk="0" hangingPunct="1"/>
            <a:endParaRPr kumimoji="0" lang="en-US" sz="1400" dirty="0">
              <a:solidFill>
                <a:schemeClr val="tx2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8830843" y="6611779"/>
            <a:ext cx="313157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F5551B27-49BC-4291-80C6-707CDCF1D651}" type="slidenum">
              <a:rPr kumimoji="0" lang="en-US" sz="10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Narrow" pitchFamily="-96" charset="0"/>
                <a:ea typeface="ＭＳ Ｐゴシック" pitchFamily="-96" charset="-128"/>
                <a:cs typeface="ＭＳ Ｐゴシック" pitchFamily="-96" charset="-128"/>
              </a:rPr>
              <a:pPr/>
              <a:t>‹#›</a:t>
            </a:fld>
            <a:endParaRPr lang="en-US" sz="1000" dirty="0"/>
          </a:p>
        </p:txBody>
      </p:sp>
      <p:sp>
        <p:nvSpPr>
          <p:cNvPr id="11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rgbClr val="FF6600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prstTxWarp prst="textNoShape">
              <a:avLst/>
            </a:prstTxWarp>
          </a:bodyPr>
          <a:lstStyle/>
          <a:p>
            <a:pPr algn="r"/>
            <a:r>
              <a:rPr lang="en-US" sz="1400" b="0" i="0" dirty="0" smtClean="0">
                <a:solidFill>
                  <a:schemeClr val="bg1"/>
                </a:solidFill>
                <a:latin typeface="Gill Sans"/>
              </a:rPr>
              <a:t>University of Texas at Austin</a:t>
            </a:r>
            <a:endParaRPr lang="en-US" sz="1400" b="0" i="0" dirty="0">
              <a:solidFill>
                <a:schemeClr val="bg1"/>
              </a:solidFill>
              <a:latin typeface="Gill Sans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381000" y="1295400"/>
            <a:ext cx="8534400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9035143" y="6724952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1800" dirty="0" smtClean="0">
              <a:latin typeface="Calibri" pitchFamily="34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8830843" y="6601841"/>
            <a:ext cx="313157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F5551B27-49BC-4291-80C6-707CDCF1D651}" type="slidenum">
              <a:rPr kumimoji="0" lang="en-US" sz="10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Narrow" pitchFamily="-96" charset="0"/>
                <a:ea typeface="ＭＳ Ｐゴシック" pitchFamily="-96" charset="-128"/>
                <a:cs typeface="ＭＳ Ｐゴシック" pitchFamily="-96" charset="-128"/>
              </a:rPr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</p:sldLayoutIdLst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100000"/>
        <a:buFont typeface="Arial"/>
        <a:buChar char="•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100000"/>
        <a:buFont typeface="Arial"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100000"/>
        <a:buFont typeface="Arial"/>
        <a:buChar char="•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100000"/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100000"/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ags" Target="../tags/tag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6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6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6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6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6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6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List_of_Intel_microprocessors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processorfinder.intel.com/Default.aspx" TargetMode="Externa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ctrTitle"/>
          </p:nvPr>
        </p:nvSpPr>
        <p:spPr>
          <a:xfrm>
            <a:off x="685800" y="1708150"/>
            <a:ext cx="7772400" cy="1720850"/>
          </a:xfrm>
        </p:spPr>
        <p:txBody>
          <a:bodyPr>
            <a:normAutofit fontScale="90000"/>
          </a:bodyPr>
          <a:lstStyle/>
          <a:p>
            <a:pPr marL="0" indent="0"/>
            <a:r>
              <a:rPr lang="en-US" dirty="0" smtClean="0"/>
              <a:t>Machine-Level Programming I: Basics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sz="2000" b="0" dirty="0" smtClean="0"/>
              <a:t>CS 429H: Systems I</a:t>
            </a: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pPr lvl="0">
              <a:spcBef>
                <a:spcPct val="0"/>
              </a:spcBef>
              <a:buClrTx/>
              <a:buSzTx/>
              <a:defRPr/>
            </a:pPr>
            <a:r>
              <a:rPr lang="en-US" b="1" dirty="0" smtClean="0">
                <a:solidFill>
                  <a:srgbClr val="000000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Instructor:</a:t>
            </a:r>
            <a:r>
              <a:rPr lang="en-US" b="1" dirty="0" smtClean="0">
                <a:solidFill>
                  <a:srgbClr val="000000"/>
                </a:solidFill>
                <a:latin typeface="Calibri"/>
                <a:sym typeface="Calibri" charset="0"/>
              </a:rPr>
              <a:t> </a:t>
            </a:r>
          </a:p>
          <a:p>
            <a:pPr lvl="0">
              <a:spcBef>
                <a:spcPts val="500"/>
              </a:spcBef>
              <a:buClrTx/>
              <a:buSzTx/>
              <a:defRPr/>
            </a:pPr>
            <a:r>
              <a:rPr lang="en-US" dirty="0" smtClean="0">
                <a:solidFill>
                  <a:srgbClr val="000000"/>
                </a:solidFill>
                <a:latin typeface="Calibri"/>
                <a:sym typeface="Calibri" charset="0"/>
              </a:rPr>
              <a:t>Emmett </a:t>
            </a:r>
            <a:r>
              <a:rPr lang="en-US" dirty="0" err="1" smtClean="0">
                <a:solidFill>
                  <a:srgbClr val="000000"/>
                </a:solidFill>
                <a:latin typeface="Calibri"/>
                <a:sym typeface="Calibri" charset="0"/>
              </a:rPr>
              <a:t>Witchel</a:t>
            </a:r>
            <a:endParaRPr lang="en-US" dirty="0">
              <a:solidFill>
                <a:srgbClr val="000000"/>
              </a:solidFill>
              <a:latin typeface="Calibri"/>
              <a:sym typeface="Calibri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Intel’s </a:t>
            </a:r>
            <a:r>
              <a:rPr lang="en-US" dirty="0" smtClean="0"/>
              <a:t>64-Bit</a:t>
            </a:r>
            <a:endParaRPr lang="en-US" dirty="0"/>
          </a:p>
        </p:txBody>
      </p:sp>
      <p:sp>
        <p:nvSpPr>
          <p:cNvPr id="27136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96875" y="1581150"/>
            <a:ext cx="7896225" cy="4972050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Intel Attempted Radical Shift from IA32 to IA64</a:t>
            </a:r>
          </a:p>
          <a:p>
            <a:pPr lvl="1"/>
            <a:r>
              <a:rPr lang="en-US" dirty="0"/>
              <a:t>Totally different </a:t>
            </a:r>
            <a:r>
              <a:rPr lang="en-US" dirty="0" smtClean="0"/>
              <a:t>architecture (Itanium)</a:t>
            </a:r>
            <a:endParaRPr lang="en-US" dirty="0"/>
          </a:p>
          <a:p>
            <a:pPr lvl="1"/>
            <a:r>
              <a:rPr lang="en-US" dirty="0"/>
              <a:t>Executes </a:t>
            </a:r>
            <a:r>
              <a:rPr lang="en-US" dirty="0" smtClean="0"/>
              <a:t>IA32 </a:t>
            </a:r>
            <a:r>
              <a:rPr lang="en-US" dirty="0"/>
              <a:t>code only as legacy</a:t>
            </a:r>
          </a:p>
          <a:p>
            <a:pPr lvl="1"/>
            <a:r>
              <a:rPr lang="en-US" dirty="0"/>
              <a:t>Performance disappointing</a:t>
            </a:r>
          </a:p>
          <a:p>
            <a:r>
              <a:rPr lang="en-US" dirty="0"/>
              <a:t>AMD Stepped in with Evolutionary Solution</a:t>
            </a:r>
          </a:p>
          <a:p>
            <a:pPr lvl="1"/>
            <a:r>
              <a:rPr lang="en-US" dirty="0"/>
              <a:t>x86-64 (now called “AMD64”)</a:t>
            </a:r>
          </a:p>
          <a:p>
            <a:r>
              <a:rPr lang="en-US" dirty="0"/>
              <a:t>Intel Felt Obligated to Focus on IA64</a:t>
            </a:r>
          </a:p>
          <a:p>
            <a:pPr lvl="1"/>
            <a:r>
              <a:rPr lang="en-US" dirty="0"/>
              <a:t>Hard to admit mistake or that AMD is better</a:t>
            </a:r>
          </a:p>
          <a:p>
            <a:r>
              <a:rPr lang="en-US" dirty="0"/>
              <a:t>2004: Intel Announces EM64T extension to IA32</a:t>
            </a:r>
          </a:p>
          <a:p>
            <a:pPr lvl="1"/>
            <a:r>
              <a:rPr lang="en-US" dirty="0"/>
              <a:t>Extended Memory 64-bit Technology</a:t>
            </a:r>
          </a:p>
          <a:p>
            <a:pPr lvl="1"/>
            <a:r>
              <a:rPr lang="en-US" dirty="0"/>
              <a:t>Almost identical to x86-64!</a:t>
            </a:r>
          </a:p>
          <a:p>
            <a:r>
              <a:rPr lang="en-US" dirty="0" smtClean="0"/>
              <a:t>All but low-end x86 processors support x86-64</a:t>
            </a:r>
          </a:p>
          <a:p>
            <a:pPr lvl="1"/>
            <a:r>
              <a:rPr lang="en-US" dirty="0" smtClean="0"/>
              <a:t>But, lots of code still runs in 32-bit mode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1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13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13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13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136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136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136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136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136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1363" grpId="0" uiExpand="1" build="p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Our Coverage</a:t>
            </a:r>
          </a:p>
        </p:txBody>
      </p:sp>
      <p:sp>
        <p:nvSpPr>
          <p:cNvPr id="275459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IA32</a:t>
            </a:r>
          </a:p>
          <a:p>
            <a:pPr lvl="1"/>
            <a:r>
              <a:rPr lang="en-US" dirty="0"/>
              <a:t>The traditional x86</a:t>
            </a:r>
          </a:p>
          <a:p>
            <a:endParaRPr lang="en-US" dirty="0" smtClean="0"/>
          </a:p>
          <a:p>
            <a:r>
              <a:rPr lang="en-US" dirty="0" smtClean="0"/>
              <a:t>x86-64/EM64T</a:t>
            </a:r>
            <a:endParaRPr lang="en-US" dirty="0"/>
          </a:p>
          <a:p>
            <a:pPr lvl="1"/>
            <a:r>
              <a:rPr lang="en-US" dirty="0"/>
              <a:t>The emerging standard</a:t>
            </a:r>
          </a:p>
          <a:p>
            <a:endParaRPr lang="en-US" dirty="0" smtClean="0"/>
          </a:p>
          <a:p>
            <a:r>
              <a:rPr lang="en-US" dirty="0" smtClean="0"/>
              <a:t>Presentation</a:t>
            </a:r>
            <a:endParaRPr lang="en-US" dirty="0"/>
          </a:p>
          <a:p>
            <a:pPr lvl="1"/>
            <a:r>
              <a:rPr lang="en-US" dirty="0"/>
              <a:t>Book </a:t>
            </a:r>
            <a:r>
              <a:rPr lang="en-US" dirty="0" smtClean="0"/>
              <a:t>presents IA32 in Sections 3.1—3.12</a:t>
            </a:r>
            <a:endParaRPr lang="en-US" dirty="0"/>
          </a:p>
          <a:p>
            <a:pPr lvl="1"/>
            <a:r>
              <a:rPr lang="en-US" dirty="0" smtClean="0"/>
              <a:t>Covers x86-64 in 3.13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Today: Machine Programming I: Basics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History of Intel processors and architectures</a:t>
            </a:r>
          </a:p>
          <a:p>
            <a:r>
              <a:rPr lang="en-US" dirty="0" smtClean="0"/>
              <a:t>C, assembly, machine code</a:t>
            </a:r>
          </a:p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Assembly Basics: Registers, operands, move</a:t>
            </a:r>
          </a:p>
          <a:p>
            <a:pPr>
              <a:buNone/>
            </a:pPr>
            <a:endParaRPr lang="en-US" dirty="0" smtClean="0">
              <a:solidFill>
                <a:schemeClr val="bg1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457200"/>
            <a:ext cx="7591425" cy="762000"/>
          </a:xfrm>
        </p:spPr>
        <p:txBody>
          <a:bodyPr/>
          <a:lstStyle/>
          <a:p>
            <a:pPr eaLnBrk="1" hangingPunct="1"/>
            <a:r>
              <a:rPr lang="en-US" dirty="0" smtClean="0"/>
              <a:t>Definitions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solidFill>
                  <a:srgbClr val="C00000"/>
                </a:solidFill>
              </a:rPr>
              <a:t>Architecture:</a:t>
            </a:r>
            <a:r>
              <a:rPr lang="en-US" dirty="0" smtClean="0"/>
              <a:t> (also instruction set architecture: ISA) The parts of a processor design that one needs to understand to write assembly code. </a:t>
            </a:r>
          </a:p>
          <a:p>
            <a:pPr lvl="1"/>
            <a:r>
              <a:rPr lang="en-US" dirty="0" smtClean="0"/>
              <a:t>Examples: 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en-US" dirty="0" smtClean="0"/>
              <a:t>instruction set specification, registers.</a:t>
            </a:r>
          </a:p>
          <a:p>
            <a:r>
              <a:rPr lang="en-US" dirty="0" err="1" smtClean="0">
                <a:solidFill>
                  <a:srgbClr val="C00000"/>
                </a:solidFill>
              </a:rPr>
              <a:t>Microarchitecture</a:t>
            </a:r>
            <a:r>
              <a:rPr lang="en-US" dirty="0" smtClean="0">
                <a:solidFill>
                  <a:srgbClr val="C00000"/>
                </a:solidFill>
              </a:rPr>
              <a:t>:</a:t>
            </a:r>
            <a:r>
              <a:rPr lang="en-US" dirty="0" smtClean="0"/>
              <a:t> Implementation of the architecture.</a:t>
            </a:r>
          </a:p>
          <a:p>
            <a:pPr lvl="1"/>
            <a:r>
              <a:rPr lang="en-US" dirty="0" smtClean="0"/>
              <a:t>Examples: cache sizes and core frequency.</a:t>
            </a:r>
          </a:p>
          <a:p>
            <a:pPr eaLnBrk="1" hangingPunct="1">
              <a:buNone/>
            </a:pPr>
            <a:endParaRPr lang="en-US" dirty="0" smtClean="0"/>
          </a:p>
          <a:p>
            <a:pPr eaLnBrk="1" hangingPunct="1"/>
            <a:r>
              <a:rPr lang="en-US" dirty="0" smtClean="0"/>
              <a:t>Example ISAs (Intel): x86, IA, IPF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62" name="Rectangle 6"/>
          <p:cNvSpPr>
            <a:spLocks noChangeArrowheads="1"/>
          </p:cNvSpPr>
          <p:nvPr/>
        </p:nvSpPr>
        <p:spPr bwMode="auto">
          <a:xfrm>
            <a:off x="1066800" y="1066800"/>
            <a:ext cx="3200400" cy="2209800"/>
          </a:xfrm>
          <a:prstGeom prst="rect">
            <a:avLst/>
          </a:prstGeom>
          <a:solidFill>
            <a:srgbClr val="EFBFBF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/>
          <a:lstStyle/>
          <a:p>
            <a:pPr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CPU</a:t>
            </a:r>
          </a:p>
        </p:txBody>
      </p:sp>
      <p:sp>
        <p:nvSpPr>
          <p:cNvPr id="147458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304800"/>
            <a:ext cx="7226300" cy="573088"/>
          </a:xfrm>
        </p:spPr>
        <p:txBody>
          <a:bodyPr>
            <a:normAutofit fontScale="90000"/>
          </a:bodyPr>
          <a:lstStyle/>
          <a:p>
            <a:r>
              <a:rPr lang="en-US"/>
              <a:t>Assembly Programmer’s View</a:t>
            </a:r>
          </a:p>
        </p:txBody>
      </p:sp>
      <p:sp>
        <p:nvSpPr>
          <p:cNvPr id="14745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04800" y="3536950"/>
            <a:ext cx="4357687" cy="3092450"/>
          </a:xfrm>
        </p:spPr>
        <p:txBody>
          <a:bodyPr>
            <a:normAutofit lnSpcReduction="10000"/>
          </a:bodyPr>
          <a:lstStyle/>
          <a:p>
            <a:pPr marL="227013" indent="-227013" defTabSz="895350">
              <a:tabLst>
                <a:tab pos="1371600" algn="l"/>
                <a:tab pos="4572000" algn="l"/>
              </a:tabLst>
            </a:pPr>
            <a:r>
              <a:rPr lang="en-US" sz="2000" dirty="0"/>
              <a:t>Programmer-Visible State</a:t>
            </a:r>
          </a:p>
          <a:p>
            <a:pPr marL="560388" lvl="1" indent="-222250" defTabSz="895350">
              <a:tabLst>
                <a:tab pos="1371600" algn="l"/>
                <a:tab pos="4572000" algn="l"/>
              </a:tabLst>
            </a:pPr>
            <a:r>
              <a:rPr lang="en-US" sz="1800" dirty="0" smtClean="0"/>
              <a:t>PC: Program </a:t>
            </a:r>
            <a:r>
              <a:rPr lang="en-US" sz="1800" dirty="0"/>
              <a:t>c</a:t>
            </a:r>
            <a:r>
              <a:rPr lang="en-US" sz="1800" dirty="0" smtClean="0"/>
              <a:t>ounter</a:t>
            </a:r>
            <a:endParaRPr lang="en-US" sz="1800" dirty="0"/>
          </a:p>
          <a:p>
            <a:pPr marL="839788" lvl="2" indent="-165100" defTabSz="895350">
              <a:tabLst>
                <a:tab pos="1371600" algn="l"/>
                <a:tab pos="4572000" algn="l"/>
              </a:tabLst>
            </a:pPr>
            <a:r>
              <a:rPr lang="en-US" sz="1600" dirty="0"/>
              <a:t>Address of next instruction</a:t>
            </a:r>
          </a:p>
          <a:p>
            <a:pPr marL="839788" lvl="2" indent="-165100" defTabSz="895350">
              <a:tabLst>
                <a:tab pos="1371600" algn="l"/>
                <a:tab pos="4572000" algn="l"/>
              </a:tabLst>
            </a:pPr>
            <a:r>
              <a:rPr lang="en-US" sz="1600" dirty="0"/>
              <a:t>Called “EIP” (IA32) or “RIP” (x86-64)</a:t>
            </a:r>
          </a:p>
          <a:p>
            <a:pPr marL="560388" lvl="1" indent="-222250" defTabSz="895350">
              <a:tabLst>
                <a:tab pos="1371600" algn="l"/>
                <a:tab pos="4572000" algn="l"/>
              </a:tabLst>
            </a:pPr>
            <a:r>
              <a:rPr lang="en-US" sz="1800" dirty="0"/>
              <a:t>Register </a:t>
            </a:r>
            <a:r>
              <a:rPr lang="en-US" sz="1800" dirty="0" smtClean="0"/>
              <a:t>file</a:t>
            </a:r>
            <a:endParaRPr lang="en-US" sz="1800" dirty="0"/>
          </a:p>
          <a:p>
            <a:pPr marL="839788" lvl="2" indent="-165100" defTabSz="895350">
              <a:tabLst>
                <a:tab pos="1371600" algn="l"/>
                <a:tab pos="4572000" algn="l"/>
              </a:tabLst>
            </a:pPr>
            <a:r>
              <a:rPr lang="en-US" sz="1600" dirty="0"/>
              <a:t>Heavily used program data</a:t>
            </a:r>
          </a:p>
          <a:p>
            <a:pPr marL="560388" lvl="1" indent="-222250" defTabSz="895350">
              <a:tabLst>
                <a:tab pos="1371600" algn="l"/>
                <a:tab pos="4572000" algn="l"/>
              </a:tabLst>
            </a:pPr>
            <a:r>
              <a:rPr lang="en-US" sz="1800" dirty="0"/>
              <a:t>Condition </a:t>
            </a:r>
            <a:r>
              <a:rPr lang="en-US" sz="1800" dirty="0" smtClean="0"/>
              <a:t>codes</a:t>
            </a:r>
            <a:endParaRPr lang="en-US" sz="1800" dirty="0"/>
          </a:p>
          <a:p>
            <a:pPr marL="839788" lvl="2" indent="-165100" defTabSz="895350">
              <a:tabLst>
                <a:tab pos="1371600" algn="l"/>
                <a:tab pos="4572000" algn="l"/>
              </a:tabLst>
            </a:pPr>
            <a:r>
              <a:rPr lang="en-US" sz="1600" dirty="0"/>
              <a:t>Store status information about most recent arithmetic operation</a:t>
            </a:r>
          </a:p>
          <a:p>
            <a:pPr marL="839788" lvl="2" indent="-165100" defTabSz="895350">
              <a:tabLst>
                <a:tab pos="1371600" algn="l"/>
                <a:tab pos="4572000" algn="l"/>
              </a:tabLst>
            </a:pPr>
            <a:r>
              <a:rPr lang="en-US" sz="1600" dirty="0"/>
              <a:t>Used for conditional branching</a:t>
            </a:r>
          </a:p>
        </p:txBody>
      </p:sp>
      <p:sp>
        <p:nvSpPr>
          <p:cNvPr id="147473" name="Rectangle 17"/>
          <p:cNvSpPr>
            <a:spLocks noGrp="1" noChangeArrowheads="1"/>
          </p:cNvSpPr>
          <p:nvPr>
            <p:ph sz="quarter" idx="2"/>
          </p:nvPr>
        </p:nvSpPr>
        <p:spPr>
          <a:xfrm>
            <a:off x="4914900" y="4984750"/>
            <a:ext cx="4076700" cy="1568450"/>
          </a:xfrm>
        </p:spPr>
        <p:txBody>
          <a:bodyPr>
            <a:normAutofit lnSpcReduction="10000"/>
          </a:bodyPr>
          <a:lstStyle/>
          <a:p>
            <a:pPr marL="292100" lvl="1" indent="-177800"/>
            <a:r>
              <a:rPr lang="en-US" sz="2000" b="1" dirty="0"/>
              <a:t>Memory</a:t>
            </a:r>
          </a:p>
          <a:p>
            <a:pPr marL="571500" lvl="2" indent="-165100"/>
            <a:r>
              <a:rPr lang="en-US" sz="1600" dirty="0"/>
              <a:t>Byte addressable array</a:t>
            </a:r>
          </a:p>
          <a:p>
            <a:pPr marL="571500" lvl="2" indent="-165100"/>
            <a:r>
              <a:rPr lang="en-US" sz="1600" dirty="0"/>
              <a:t>Code, user data, (some) OS data</a:t>
            </a:r>
          </a:p>
          <a:p>
            <a:pPr marL="571500" lvl="2" indent="-165100"/>
            <a:r>
              <a:rPr lang="en-US" sz="1600" dirty="0"/>
              <a:t>Includes stack used to support procedures</a:t>
            </a:r>
          </a:p>
          <a:p>
            <a:pPr marL="0" indent="0"/>
            <a:endParaRPr lang="en-US" sz="2000" dirty="0"/>
          </a:p>
        </p:txBody>
      </p:sp>
      <p:sp>
        <p:nvSpPr>
          <p:cNvPr id="147460" name="Rectangle 4"/>
          <p:cNvSpPr>
            <a:spLocks noChangeArrowheads="1"/>
          </p:cNvSpPr>
          <p:nvPr/>
        </p:nvSpPr>
        <p:spPr bwMode="auto">
          <a:xfrm>
            <a:off x="1676400" y="1752600"/>
            <a:ext cx="533400" cy="457200"/>
          </a:xfrm>
          <a:prstGeom prst="rect">
            <a:avLst/>
          </a:prstGeom>
          <a:solidFill>
            <a:schemeClr val="accent3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dirty="0" smtClean="0">
                <a:latin typeface="Calibri" pitchFamily="34" charset="0"/>
              </a:rPr>
              <a:t>PC</a:t>
            </a:r>
            <a:endParaRPr lang="en-US" dirty="0">
              <a:latin typeface="Calibri" pitchFamily="34" charset="0"/>
            </a:endParaRPr>
          </a:p>
        </p:txBody>
      </p:sp>
      <p:sp>
        <p:nvSpPr>
          <p:cNvPr id="147461" name="Rectangle 5"/>
          <p:cNvSpPr>
            <a:spLocks noChangeArrowheads="1"/>
          </p:cNvSpPr>
          <p:nvPr/>
        </p:nvSpPr>
        <p:spPr bwMode="auto">
          <a:xfrm>
            <a:off x="2362200" y="1447800"/>
            <a:ext cx="1371600" cy="762000"/>
          </a:xfrm>
          <a:prstGeom prst="rect">
            <a:avLst/>
          </a:prstGeom>
          <a:solidFill>
            <a:schemeClr val="accent3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Registers</a:t>
            </a:r>
          </a:p>
        </p:txBody>
      </p:sp>
      <p:sp>
        <p:nvSpPr>
          <p:cNvPr id="147463" name="Rectangle 7"/>
          <p:cNvSpPr>
            <a:spLocks noChangeArrowheads="1"/>
          </p:cNvSpPr>
          <p:nvPr/>
        </p:nvSpPr>
        <p:spPr bwMode="auto">
          <a:xfrm>
            <a:off x="6019800" y="990600"/>
            <a:ext cx="1752600" cy="3810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Ctr="1"/>
          <a:lstStyle/>
          <a:p>
            <a:pPr algn="ctr"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Memory</a:t>
            </a:r>
          </a:p>
        </p:txBody>
      </p:sp>
      <p:sp>
        <p:nvSpPr>
          <p:cNvPr id="147464" name="Text Box 8"/>
          <p:cNvSpPr txBox="1">
            <a:spLocks noChangeArrowheads="1"/>
          </p:cNvSpPr>
          <p:nvPr/>
        </p:nvSpPr>
        <p:spPr bwMode="auto">
          <a:xfrm>
            <a:off x="6172200" y="1676400"/>
            <a:ext cx="1752600" cy="101309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000" dirty="0">
                <a:latin typeface="Calibri" pitchFamily="34" charset="0"/>
              </a:rPr>
              <a:t>Object Code</a:t>
            </a:r>
          </a:p>
          <a:p>
            <a:pPr>
              <a:lnSpc>
                <a:spcPct val="100000"/>
              </a:lnSpc>
            </a:pPr>
            <a:r>
              <a:rPr lang="en-US" sz="2000" dirty="0">
                <a:latin typeface="Calibri" pitchFamily="34" charset="0"/>
              </a:rPr>
              <a:t>Program Data</a:t>
            </a:r>
          </a:p>
          <a:p>
            <a:pPr>
              <a:lnSpc>
                <a:spcPct val="100000"/>
              </a:lnSpc>
            </a:pPr>
            <a:r>
              <a:rPr lang="en-US" sz="2000" dirty="0">
                <a:latin typeface="Calibri" pitchFamily="34" charset="0"/>
              </a:rPr>
              <a:t>OS Data</a:t>
            </a:r>
          </a:p>
        </p:txBody>
      </p:sp>
      <p:sp>
        <p:nvSpPr>
          <p:cNvPr id="147465" name="Line 9"/>
          <p:cNvSpPr>
            <a:spLocks noChangeShapeType="1"/>
          </p:cNvSpPr>
          <p:nvPr/>
        </p:nvSpPr>
        <p:spPr bwMode="auto">
          <a:xfrm>
            <a:off x="4267200" y="1752600"/>
            <a:ext cx="1752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47466" name="Line 10"/>
          <p:cNvSpPr>
            <a:spLocks noChangeShapeType="1"/>
          </p:cNvSpPr>
          <p:nvPr/>
        </p:nvSpPr>
        <p:spPr bwMode="auto">
          <a:xfrm>
            <a:off x="4267200" y="2286000"/>
            <a:ext cx="1752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47467" name="Line 11"/>
          <p:cNvSpPr>
            <a:spLocks noChangeShapeType="1"/>
          </p:cNvSpPr>
          <p:nvPr/>
        </p:nvSpPr>
        <p:spPr bwMode="auto">
          <a:xfrm>
            <a:off x="4267200" y="2819400"/>
            <a:ext cx="1752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triangle" w="med" len="med"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47468" name="Text Box 12"/>
          <p:cNvSpPr txBox="1">
            <a:spLocks noChangeArrowheads="1"/>
          </p:cNvSpPr>
          <p:nvPr/>
        </p:nvSpPr>
        <p:spPr bwMode="auto">
          <a:xfrm>
            <a:off x="4267200" y="1346200"/>
            <a:ext cx="1752600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2000" b="0" dirty="0">
                <a:latin typeface="Calibri" pitchFamily="34" charset="0"/>
              </a:rPr>
              <a:t>Addresses</a:t>
            </a:r>
          </a:p>
        </p:txBody>
      </p:sp>
      <p:sp>
        <p:nvSpPr>
          <p:cNvPr id="147469" name="Text Box 13"/>
          <p:cNvSpPr txBox="1">
            <a:spLocks noChangeArrowheads="1"/>
          </p:cNvSpPr>
          <p:nvPr/>
        </p:nvSpPr>
        <p:spPr bwMode="auto">
          <a:xfrm>
            <a:off x="4267200" y="1905000"/>
            <a:ext cx="1752600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2000" b="0" dirty="0">
                <a:latin typeface="Calibri" pitchFamily="34" charset="0"/>
              </a:rPr>
              <a:t>Data</a:t>
            </a:r>
          </a:p>
        </p:txBody>
      </p:sp>
      <p:sp>
        <p:nvSpPr>
          <p:cNvPr id="147470" name="Text Box 14"/>
          <p:cNvSpPr txBox="1">
            <a:spLocks noChangeArrowheads="1"/>
          </p:cNvSpPr>
          <p:nvPr/>
        </p:nvSpPr>
        <p:spPr bwMode="auto">
          <a:xfrm>
            <a:off x="4267200" y="2438400"/>
            <a:ext cx="1676400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2000" b="0" dirty="0">
                <a:latin typeface="Calibri" pitchFamily="34" charset="0"/>
              </a:rPr>
              <a:t>Instructions</a:t>
            </a:r>
          </a:p>
        </p:txBody>
      </p:sp>
      <p:sp>
        <p:nvSpPr>
          <p:cNvPr id="147471" name="Rectangle 15"/>
          <p:cNvSpPr>
            <a:spLocks noChangeArrowheads="1"/>
          </p:cNvSpPr>
          <p:nvPr/>
        </p:nvSpPr>
        <p:spPr bwMode="auto">
          <a:xfrm>
            <a:off x="6019800" y="2971800"/>
            <a:ext cx="1752600" cy="9144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Stack</a:t>
            </a:r>
          </a:p>
        </p:txBody>
      </p:sp>
      <p:sp>
        <p:nvSpPr>
          <p:cNvPr id="147472" name="Rectangle 16"/>
          <p:cNvSpPr>
            <a:spLocks noChangeArrowheads="1"/>
          </p:cNvSpPr>
          <p:nvPr/>
        </p:nvSpPr>
        <p:spPr bwMode="auto">
          <a:xfrm>
            <a:off x="2362200" y="2362200"/>
            <a:ext cx="1371600" cy="685800"/>
          </a:xfrm>
          <a:prstGeom prst="rect">
            <a:avLst/>
          </a:prstGeom>
          <a:solidFill>
            <a:schemeClr val="accent3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dirty="0">
                <a:latin typeface="Calibri" pitchFamily="34" charset="0"/>
              </a:rPr>
              <a:t>Condition</a:t>
            </a:r>
          </a:p>
          <a:p>
            <a:pPr algn="ctr"/>
            <a:r>
              <a:rPr lang="en-US" dirty="0">
                <a:latin typeface="Calibri" pitchFamily="34" charset="0"/>
              </a:rPr>
              <a:t>Codes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 lIns="92075" tIns="46038" rIns="92075" bIns="46038" anchor="ctr"/>
          <a:lstStyle/>
          <a:p>
            <a:r>
              <a:rPr lang="en-US" smtClean="0">
                <a:solidFill>
                  <a:srgbClr val="993300"/>
                </a:solidFill>
              </a:rPr>
              <a:t>Program to Process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12800" y="1346200"/>
            <a:ext cx="7772400" cy="1423988"/>
          </a:xfrm>
          <a:noFill/>
        </p:spPr>
        <p:txBody>
          <a:bodyPr lIns="92075" tIns="46038" rIns="92075" bIns="46038"/>
          <a:lstStyle/>
          <a:p>
            <a:pPr>
              <a:lnSpc>
                <a:spcPct val="90000"/>
              </a:lnSpc>
            </a:pPr>
            <a:r>
              <a:rPr lang="en-US" sz="2000" dirty="0" smtClean="0">
                <a:latin typeface="Arial" charset="0"/>
              </a:rPr>
              <a:t>We write a program in e.g., </a:t>
            </a:r>
            <a:r>
              <a:rPr lang="en-US" sz="2000" dirty="0">
                <a:latin typeface="Arial" charset="0"/>
              </a:rPr>
              <a:t>C</a:t>
            </a:r>
            <a:r>
              <a:rPr lang="en-US" sz="2000" dirty="0" smtClean="0">
                <a:latin typeface="Arial" charset="0"/>
              </a:rPr>
              <a:t>.</a:t>
            </a:r>
          </a:p>
          <a:p>
            <a:pPr>
              <a:lnSpc>
                <a:spcPct val="90000"/>
              </a:lnSpc>
            </a:pPr>
            <a:r>
              <a:rPr lang="en-US" sz="2000" dirty="0" smtClean="0">
                <a:latin typeface="Arial" charset="0"/>
              </a:rPr>
              <a:t>A compiler turns that program into an instruction list.</a:t>
            </a:r>
          </a:p>
          <a:p>
            <a:pPr>
              <a:lnSpc>
                <a:spcPct val="90000"/>
              </a:lnSpc>
            </a:pPr>
            <a:r>
              <a:rPr lang="en-US" sz="2000" dirty="0" smtClean="0">
                <a:latin typeface="Arial" charset="0"/>
              </a:rPr>
              <a:t>The CPU interprets the instruction list (which is more a graph of basic blocks).</a:t>
            </a:r>
          </a:p>
          <a:p>
            <a:pPr lvl="2">
              <a:lnSpc>
                <a:spcPct val="90000"/>
              </a:lnSpc>
              <a:buFont typeface="Monotype Sorts" pitchFamily="1" charset="2"/>
              <a:buNone/>
            </a:pPr>
            <a:endParaRPr lang="en-US" sz="1600" dirty="0" smtClean="0">
              <a:latin typeface="Arial" charset="0"/>
            </a:endParaRPr>
          </a:p>
        </p:txBody>
      </p:sp>
      <p:sp>
        <p:nvSpPr>
          <p:cNvPr id="4100" name="Rectangle 4"/>
          <p:cNvSpPr>
            <a:spLocks noChangeArrowheads="1"/>
          </p:cNvSpPr>
          <p:nvPr/>
        </p:nvSpPr>
        <p:spPr bwMode="auto">
          <a:xfrm>
            <a:off x="765175" y="3041650"/>
            <a:ext cx="3813175" cy="3052763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2075" tIns="46038" rIns="92075" bIns="46038"/>
          <a:lstStyle/>
          <a:p>
            <a:pPr marL="742950" lvl="1" indent="-285750">
              <a:spcBef>
                <a:spcPct val="20000"/>
              </a:spcBef>
              <a:buClr>
                <a:schemeClr val="tx1"/>
              </a:buClr>
              <a:buSzPct val="100000"/>
              <a:buFont typeface="Wingdings" pitchFamily="2" charset="2"/>
              <a:buNone/>
            </a:pPr>
            <a:r>
              <a:rPr lang="en-US">
                <a:latin typeface="Courier New" pitchFamily="49" charset="0"/>
              </a:rPr>
              <a:t>void X (int b) {</a:t>
            </a:r>
          </a:p>
          <a:p>
            <a:pPr marL="742950" lvl="1" indent="-285750">
              <a:spcBef>
                <a:spcPct val="20000"/>
              </a:spcBef>
              <a:buClr>
                <a:schemeClr val="tx1"/>
              </a:buClr>
              <a:buSzPct val="100000"/>
              <a:buFont typeface="Wingdings" pitchFamily="2" charset="2"/>
              <a:buNone/>
            </a:pPr>
            <a:r>
              <a:rPr lang="en-US">
                <a:latin typeface="Courier New" pitchFamily="49" charset="0"/>
              </a:rPr>
              <a:t>   if(b == 1) {</a:t>
            </a:r>
          </a:p>
          <a:p>
            <a:pPr marL="742950" lvl="1" indent="-285750">
              <a:spcBef>
                <a:spcPct val="20000"/>
              </a:spcBef>
              <a:buClr>
                <a:schemeClr val="tx1"/>
              </a:buClr>
              <a:buSzPct val="100000"/>
              <a:buFont typeface="Wingdings" pitchFamily="2" charset="2"/>
              <a:buNone/>
            </a:pPr>
            <a:r>
              <a:rPr lang="en-US">
                <a:latin typeface="Courier New" pitchFamily="49" charset="0"/>
              </a:rPr>
              <a:t>…</a:t>
            </a:r>
          </a:p>
          <a:p>
            <a:pPr marL="742950" lvl="1" indent="-285750">
              <a:spcBef>
                <a:spcPct val="20000"/>
              </a:spcBef>
              <a:buClr>
                <a:schemeClr val="tx1"/>
              </a:buClr>
              <a:buSzPct val="100000"/>
              <a:buFont typeface="Wingdings" pitchFamily="2" charset="2"/>
              <a:buNone/>
            </a:pPr>
            <a:r>
              <a:rPr lang="en-US">
                <a:latin typeface="Courier New" pitchFamily="49" charset="0"/>
              </a:rPr>
              <a:t>int main() {</a:t>
            </a:r>
          </a:p>
          <a:p>
            <a:pPr marL="742950" lvl="1" indent="-285750">
              <a:spcBef>
                <a:spcPct val="20000"/>
              </a:spcBef>
              <a:buClr>
                <a:schemeClr val="tx1"/>
              </a:buClr>
              <a:buSzPct val="100000"/>
              <a:buFont typeface="Wingdings" pitchFamily="2" charset="2"/>
              <a:buNone/>
            </a:pPr>
            <a:r>
              <a:rPr lang="en-US">
                <a:latin typeface="Courier New" pitchFamily="49" charset="0"/>
              </a:rPr>
              <a:t>  int a = 2;</a:t>
            </a:r>
          </a:p>
          <a:p>
            <a:pPr marL="742950" lvl="1" indent="-285750">
              <a:spcBef>
                <a:spcPct val="20000"/>
              </a:spcBef>
              <a:buClr>
                <a:schemeClr val="tx1"/>
              </a:buClr>
              <a:buSzPct val="100000"/>
              <a:buFont typeface="Wingdings" pitchFamily="2" charset="2"/>
              <a:buNone/>
            </a:pPr>
            <a:r>
              <a:rPr lang="en-US">
                <a:latin typeface="Courier New" pitchFamily="49" charset="0"/>
              </a:rPr>
              <a:t>  X(a);</a:t>
            </a:r>
          </a:p>
          <a:p>
            <a:pPr marL="742950" lvl="1" indent="-285750">
              <a:spcBef>
                <a:spcPct val="20000"/>
              </a:spcBef>
              <a:buClr>
                <a:schemeClr val="tx1"/>
              </a:buClr>
              <a:buSzPct val="100000"/>
              <a:buFont typeface="Wingdings" pitchFamily="2" charset="2"/>
              <a:buNone/>
            </a:pPr>
            <a:r>
              <a:rPr lang="en-US">
                <a:latin typeface="Courier New" pitchFamily="49" charset="0"/>
              </a:rPr>
              <a:t>}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072621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 lIns="92075" tIns="46038" rIns="92075" bIns="46038" anchor="ctr"/>
          <a:lstStyle/>
          <a:p>
            <a:r>
              <a:rPr lang="en-US" smtClean="0">
                <a:solidFill>
                  <a:srgbClr val="993300"/>
                </a:solidFill>
              </a:rPr>
              <a:t>Process in Memory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97194" y="1371600"/>
            <a:ext cx="7772400" cy="442913"/>
          </a:xfrm>
          <a:noFill/>
        </p:spPr>
        <p:txBody>
          <a:bodyPr lIns="92075" tIns="46038" rIns="92075" bIns="46038"/>
          <a:lstStyle/>
          <a:p>
            <a:r>
              <a:rPr lang="en-US" sz="2000" dirty="0" smtClean="0">
                <a:latin typeface="Arial" charset="0"/>
              </a:rPr>
              <a:t>Program to process.</a:t>
            </a:r>
          </a:p>
          <a:p>
            <a:pPr lvl="2">
              <a:buFont typeface="Monotype Sorts" pitchFamily="1" charset="2"/>
              <a:buNone/>
            </a:pPr>
            <a:endParaRPr lang="en-US" sz="1600" dirty="0" smtClean="0">
              <a:latin typeface="Arial" charset="0"/>
            </a:endParaRPr>
          </a:p>
        </p:txBody>
      </p:sp>
      <p:sp>
        <p:nvSpPr>
          <p:cNvPr id="5124" name="Rectangle 4"/>
          <p:cNvSpPr>
            <a:spLocks noChangeArrowheads="1"/>
          </p:cNvSpPr>
          <p:nvPr/>
        </p:nvSpPr>
        <p:spPr bwMode="auto">
          <a:xfrm>
            <a:off x="642938" y="2327275"/>
            <a:ext cx="3656012" cy="3151188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2075" tIns="46038" rIns="92075" bIns="46038"/>
          <a:lstStyle/>
          <a:p>
            <a:pPr marL="742950" lvl="1" indent="-285750">
              <a:spcBef>
                <a:spcPct val="20000"/>
              </a:spcBef>
              <a:buClr>
                <a:schemeClr val="tx1"/>
              </a:buClr>
              <a:buSzPct val="100000"/>
              <a:buFont typeface="Wingdings" pitchFamily="2" charset="2"/>
              <a:buNone/>
            </a:pPr>
            <a:r>
              <a:rPr lang="en-US">
                <a:latin typeface="Courier New" pitchFamily="49" charset="0"/>
              </a:rPr>
              <a:t>void X (int b) {</a:t>
            </a:r>
          </a:p>
          <a:p>
            <a:pPr marL="742950" lvl="1" indent="-285750">
              <a:spcBef>
                <a:spcPct val="20000"/>
              </a:spcBef>
              <a:buClr>
                <a:schemeClr val="tx1"/>
              </a:buClr>
              <a:buSzPct val="100000"/>
              <a:buFont typeface="Wingdings" pitchFamily="2" charset="2"/>
              <a:buNone/>
            </a:pPr>
            <a:r>
              <a:rPr lang="en-US">
                <a:latin typeface="Courier New" pitchFamily="49" charset="0"/>
              </a:rPr>
              <a:t>  if(b == 1) {</a:t>
            </a:r>
          </a:p>
          <a:p>
            <a:pPr marL="742950" lvl="1" indent="-285750">
              <a:spcBef>
                <a:spcPct val="20000"/>
              </a:spcBef>
              <a:buClr>
                <a:schemeClr val="tx1"/>
              </a:buClr>
              <a:buSzPct val="100000"/>
              <a:buFont typeface="Wingdings" pitchFamily="2" charset="2"/>
              <a:buNone/>
            </a:pPr>
            <a:r>
              <a:rPr lang="en-US">
                <a:latin typeface="Courier New" pitchFamily="49" charset="0"/>
              </a:rPr>
              <a:t>…</a:t>
            </a:r>
          </a:p>
          <a:p>
            <a:pPr marL="742950" lvl="1" indent="-285750">
              <a:spcBef>
                <a:spcPct val="20000"/>
              </a:spcBef>
              <a:buClr>
                <a:schemeClr val="tx1"/>
              </a:buClr>
              <a:buSzPct val="100000"/>
              <a:buFont typeface="Wingdings" pitchFamily="2" charset="2"/>
              <a:buNone/>
            </a:pPr>
            <a:r>
              <a:rPr lang="en-US">
                <a:latin typeface="Courier New" pitchFamily="49" charset="0"/>
              </a:rPr>
              <a:t>int main() {</a:t>
            </a:r>
          </a:p>
          <a:p>
            <a:pPr marL="742950" lvl="1" indent="-285750">
              <a:spcBef>
                <a:spcPct val="20000"/>
              </a:spcBef>
              <a:buClr>
                <a:schemeClr val="tx1"/>
              </a:buClr>
              <a:buSzPct val="100000"/>
              <a:buFont typeface="Wingdings" pitchFamily="2" charset="2"/>
              <a:buNone/>
            </a:pPr>
            <a:r>
              <a:rPr lang="en-US">
                <a:latin typeface="Courier New" pitchFamily="49" charset="0"/>
              </a:rPr>
              <a:t>  int a = 2;</a:t>
            </a:r>
          </a:p>
          <a:p>
            <a:pPr marL="742950" lvl="1" indent="-285750">
              <a:spcBef>
                <a:spcPct val="20000"/>
              </a:spcBef>
              <a:buClr>
                <a:schemeClr val="tx1"/>
              </a:buClr>
              <a:buSzPct val="100000"/>
              <a:buFont typeface="Wingdings" pitchFamily="2" charset="2"/>
              <a:buNone/>
            </a:pPr>
            <a:r>
              <a:rPr lang="en-US">
                <a:latin typeface="Courier New" pitchFamily="49" charset="0"/>
              </a:rPr>
              <a:t>  X(a);</a:t>
            </a:r>
          </a:p>
          <a:p>
            <a:pPr marL="742950" lvl="1" indent="-285750">
              <a:spcBef>
                <a:spcPct val="20000"/>
              </a:spcBef>
              <a:buClr>
                <a:schemeClr val="tx1"/>
              </a:buClr>
              <a:buSzPct val="100000"/>
              <a:buFont typeface="Wingdings" pitchFamily="2" charset="2"/>
              <a:buNone/>
            </a:pPr>
            <a:r>
              <a:rPr lang="en-US">
                <a:latin typeface="Courier New" pitchFamily="49" charset="0"/>
              </a:rPr>
              <a:t>}</a:t>
            </a:r>
          </a:p>
        </p:txBody>
      </p:sp>
      <p:sp>
        <p:nvSpPr>
          <p:cNvPr id="5125" name="Rectangle 5"/>
          <p:cNvSpPr>
            <a:spLocks noChangeArrowheads="1"/>
          </p:cNvSpPr>
          <p:nvPr/>
        </p:nvSpPr>
        <p:spPr bwMode="auto">
          <a:xfrm>
            <a:off x="976313" y="1776413"/>
            <a:ext cx="2867025" cy="442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75000"/>
              <a:buFont typeface="Monotype Sorts" pitchFamily="1" charset="2"/>
              <a:buBlip>
                <a:blip r:embed="rId3"/>
              </a:buBlip>
            </a:pPr>
            <a:r>
              <a:rPr lang="en-US" sz="2000">
                <a:solidFill>
                  <a:schemeClr val="tx1"/>
                </a:solidFill>
                <a:latin typeface="Comic Sans MS" pitchFamily="66" charset="0"/>
              </a:rPr>
              <a:t>What you wrote</a:t>
            </a:r>
          </a:p>
          <a:p>
            <a:pPr marL="1143000" lvl="2" indent="-228600">
              <a:spcBef>
                <a:spcPct val="20000"/>
              </a:spcBef>
              <a:buClr>
                <a:schemeClr val="tx1"/>
              </a:buClr>
              <a:buSzPct val="75000"/>
              <a:buFont typeface="Monotype Sorts" pitchFamily="1" charset="2"/>
              <a:buNone/>
            </a:pPr>
            <a:endParaRPr lang="en-US" sz="160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5126" name="Rectangle 7"/>
          <p:cNvSpPr>
            <a:spLocks noChangeArrowheads="1"/>
          </p:cNvSpPr>
          <p:nvPr/>
        </p:nvSpPr>
        <p:spPr bwMode="auto">
          <a:xfrm>
            <a:off x="5743575" y="871538"/>
            <a:ext cx="3171825" cy="442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75000"/>
              <a:buFont typeface="Monotype Sorts" pitchFamily="1" charset="2"/>
              <a:buBlip>
                <a:blip r:embed="rId3"/>
              </a:buBlip>
            </a:pPr>
            <a:r>
              <a:rPr lang="en-US" sz="2000" dirty="0">
                <a:solidFill>
                  <a:schemeClr val="tx1"/>
                </a:solidFill>
                <a:latin typeface="Comic Sans MS" pitchFamily="66" charset="0"/>
              </a:rPr>
              <a:t>What is in memory.</a:t>
            </a:r>
          </a:p>
          <a:p>
            <a:pPr marL="1143000" lvl="2" indent="-228600">
              <a:spcBef>
                <a:spcPct val="20000"/>
              </a:spcBef>
              <a:buClr>
                <a:schemeClr val="tx1"/>
              </a:buClr>
              <a:buSzPct val="75000"/>
              <a:buFont typeface="Monotype Sorts" pitchFamily="1" charset="2"/>
              <a:buNone/>
            </a:pPr>
            <a:endParaRPr lang="en-US" sz="16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5127" name="Rectangle 8"/>
          <p:cNvSpPr>
            <a:spLocks noChangeArrowheads="1"/>
          </p:cNvSpPr>
          <p:nvPr/>
        </p:nvSpPr>
        <p:spPr bwMode="auto">
          <a:xfrm>
            <a:off x="5287963" y="3449638"/>
            <a:ext cx="3668712" cy="3208337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2075" tIns="46038" rIns="92075" bIns="46038"/>
          <a:lstStyle/>
          <a:p>
            <a:pPr marL="742950" lvl="1" indent="-285750">
              <a:spcBef>
                <a:spcPct val="20000"/>
              </a:spcBef>
              <a:buClr>
                <a:schemeClr val="tx1"/>
              </a:buClr>
              <a:buSzPct val="100000"/>
              <a:buFont typeface="Wingdings" pitchFamily="2" charset="2"/>
              <a:buNone/>
            </a:pPr>
            <a:r>
              <a:rPr lang="en-US">
                <a:latin typeface="Courier New" pitchFamily="49" charset="0"/>
              </a:rPr>
              <a:t>void X (int b) {</a:t>
            </a:r>
          </a:p>
          <a:p>
            <a:pPr marL="742950" lvl="1" indent="-285750">
              <a:spcBef>
                <a:spcPct val="20000"/>
              </a:spcBef>
              <a:buClr>
                <a:schemeClr val="tx1"/>
              </a:buClr>
              <a:buSzPct val="100000"/>
              <a:buFont typeface="Wingdings" pitchFamily="2" charset="2"/>
              <a:buNone/>
            </a:pPr>
            <a:r>
              <a:rPr lang="en-US">
                <a:latin typeface="Courier New" pitchFamily="49" charset="0"/>
              </a:rPr>
              <a:t>  if(b == 1) {</a:t>
            </a:r>
          </a:p>
          <a:p>
            <a:pPr marL="742950" lvl="1" indent="-285750">
              <a:spcBef>
                <a:spcPct val="20000"/>
              </a:spcBef>
              <a:buClr>
                <a:schemeClr val="tx1"/>
              </a:buClr>
              <a:buSzPct val="100000"/>
              <a:buFont typeface="Wingdings" pitchFamily="2" charset="2"/>
              <a:buNone/>
            </a:pPr>
            <a:r>
              <a:rPr lang="en-US">
                <a:latin typeface="Courier New" pitchFamily="49" charset="0"/>
              </a:rPr>
              <a:t>…</a:t>
            </a:r>
          </a:p>
          <a:p>
            <a:pPr marL="742950" lvl="1" indent="-285750">
              <a:spcBef>
                <a:spcPct val="20000"/>
              </a:spcBef>
              <a:buClr>
                <a:schemeClr val="tx1"/>
              </a:buClr>
              <a:buSzPct val="100000"/>
              <a:buFont typeface="Wingdings" pitchFamily="2" charset="2"/>
              <a:buNone/>
            </a:pPr>
            <a:r>
              <a:rPr lang="en-US">
                <a:latin typeface="Courier New" pitchFamily="49" charset="0"/>
              </a:rPr>
              <a:t>int main() {</a:t>
            </a:r>
          </a:p>
          <a:p>
            <a:pPr marL="742950" lvl="1" indent="-285750">
              <a:spcBef>
                <a:spcPct val="20000"/>
              </a:spcBef>
              <a:buClr>
                <a:schemeClr val="tx1"/>
              </a:buClr>
              <a:buSzPct val="100000"/>
              <a:buFont typeface="Wingdings" pitchFamily="2" charset="2"/>
              <a:buNone/>
            </a:pPr>
            <a:r>
              <a:rPr lang="en-US">
                <a:latin typeface="Courier New" pitchFamily="49" charset="0"/>
              </a:rPr>
              <a:t>  int a = 2;</a:t>
            </a:r>
          </a:p>
          <a:p>
            <a:pPr marL="742950" lvl="1" indent="-285750">
              <a:spcBef>
                <a:spcPct val="20000"/>
              </a:spcBef>
              <a:buClr>
                <a:schemeClr val="tx1"/>
              </a:buClr>
              <a:buSzPct val="100000"/>
              <a:buFont typeface="Wingdings" pitchFamily="2" charset="2"/>
              <a:buNone/>
            </a:pPr>
            <a:r>
              <a:rPr lang="en-US">
                <a:latin typeface="Courier New" pitchFamily="49" charset="0"/>
              </a:rPr>
              <a:t>  X(a);</a:t>
            </a:r>
          </a:p>
          <a:p>
            <a:pPr marL="742950" lvl="1" indent="-285750">
              <a:spcBef>
                <a:spcPct val="20000"/>
              </a:spcBef>
              <a:buClr>
                <a:schemeClr val="tx1"/>
              </a:buClr>
              <a:buSzPct val="100000"/>
              <a:buFont typeface="Wingdings" pitchFamily="2" charset="2"/>
              <a:buNone/>
            </a:pPr>
            <a:r>
              <a:rPr lang="en-US">
                <a:latin typeface="Courier New" pitchFamily="49" charset="0"/>
              </a:rPr>
              <a:t>}</a:t>
            </a:r>
          </a:p>
        </p:txBody>
      </p:sp>
      <p:sp>
        <p:nvSpPr>
          <p:cNvPr id="5128" name="Rectangle 9"/>
          <p:cNvSpPr>
            <a:spLocks noChangeArrowheads="1"/>
          </p:cNvSpPr>
          <p:nvPr/>
        </p:nvSpPr>
        <p:spPr bwMode="auto">
          <a:xfrm flipV="1">
            <a:off x="5275263" y="2463800"/>
            <a:ext cx="3679825" cy="982663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29" name="Rectangle 10"/>
          <p:cNvSpPr>
            <a:spLocks noChangeArrowheads="1"/>
          </p:cNvSpPr>
          <p:nvPr/>
        </p:nvSpPr>
        <p:spPr bwMode="auto">
          <a:xfrm>
            <a:off x="5264150" y="1560513"/>
            <a:ext cx="3690938" cy="903287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30" name="Text Box 11"/>
          <p:cNvSpPr txBox="1">
            <a:spLocks noChangeArrowheads="1"/>
          </p:cNvSpPr>
          <p:nvPr/>
        </p:nvSpPr>
        <p:spPr bwMode="auto">
          <a:xfrm>
            <a:off x="7924800" y="5994400"/>
            <a:ext cx="8620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Times" pitchFamily="1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Times" pitchFamily="1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Times" pitchFamily="1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Times" pitchFamily="1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Times" pitchFamily="1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pitchFamily="1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pitchFamily="1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pitchFamily="1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pitchFamily="1" charset="0"/>
              </a:defRPr>
            </a:lvl9pPr>
          </a:lstStyle>
          <a:p>
            <a:r>
              <a:rPr lang="en-US" b="1"/>
              <a:t>Code</a:t>
            </a:r>
          </a:p>
        </p:txBody>
      </p:sp>
      <p:sp>
        <p:nvSpPr>
          <p:cNvPr id="5131" name="Text Box 12"/>
          <p:cNvSpPr txBox="1">
            <a:spLocks noChangeArrowheads="1"/>
          </p:cNvSpPr>
          <p:nvPr/>
        </p:nvSpPr>
        <p:spPr bwMode="auto">
          <a:xfrm>
            <a:off x="5237163" y="1544638"/>
            <a:ext cx="15636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Times" pitchFamily="1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Times" pitchFamily="1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Times" pitchFamily="1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Times" pitchFamily="1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Times" pitchFamily="1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pitchFamily="1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pitchFamily="1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pitchFamily="1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pitchFamily="1" charset="0"/>
              </a:defRPr>
            </a:lvl9pPr>
          </a:lstStyle>
          <a:p>
            <a:r>
              <a:rPr lang="en-US"/>
              <a:t>main; a = 2</a:t>
            </a:r>
          </a:p>
        </p:txBody>
      </p:sp>
      <p:sp>
        <p:nvSpPr>
          <p:cNvPr id="5132" name="Text Box 13"/>
          <p:cNvSpPr txBox="1">
            <a:spLocks noChangeArrowheads="1"/>
          </p:cNvSpPr>
          <p:nvPr/>
        </p:nvSpPr>
        <p:spPr bwMode="auto">
          <a:xfrm>
            <a:off x="5303838" y="1979613"/>
            <a:ext cx="1193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Times" pitchFamily="1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Times" pitchFamily="1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Times" pitchFamily="1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Times" pitchFamily="1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Times" pitchFamily="1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pitchFamily="1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pitchFamily="1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pitchFamily="1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pitchFamily="1" charset="0"/>
              </a:defRPr>
            </a:lvl9pPr>
          </a:lstStyle>
          <a:p>
            <a:r>
              <a:rPr lang="en-US"/>
              <a:t>X; b = 2</a:t>
            </a:r>
          </a:p>
        </p:txBody>
      </p:sp>
      <p:sp>
        <p:nvSpPr>
          <p:cNvPr id="5133" name="Rectangle 14"/>
          <p:cNvSpPr>
            <a:spLocks noChangeArrowheads="1"/>
          </p:cNvSpPr>
          <p:nvPr/>
        </p:nvSpPr>
        <p:spPr bwMode="auto">
          <a:xfrm>
            <a:off x="5273675" y="2997200"/>
            <a:ext cx="3684588" cy="457200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34" name="Text Box 15"/>
          <p:cNvSpPr txBox="1">
            <a:spLocks noChangeArrowheads="1"/>
          </p:cNvSpPr>
          <p:nvPr/>
        </p:nvSpPr>
        <p:spPr bwMode="auto">
          <a:xfrm>
            <a:off x="6788150" y="2995613"/>
            <a:ext cx="877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Times" pitchFamily="1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Times" pitchFamily="1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Times" pitchFamily="1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Times" pitchFamily="1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Times" pitchFamily="1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pitchFamily="1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pitchFamily="1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pitchFamily="1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pitchFamily="1" charset="0"/>
              </a:defRPr>
            </a:lvl9pPr>
          </a:lstStyle>
          <a:p>
            <a:r>
              <a:rPr lang="en-US" b="1"/>
              <a:t>Heap</a:t>
            </a:r>
          </a:p>
        </p:txBody>
      </p:sp>
      <p:sp>
        <p:nvSpPr>
          <p:cNvPr id="5135" name="Line 16"/>
          <p:cNvSpPr>
            <a:spLocks noChangeAspect="1" noChangeShapeType="1"/>
          </p:cNvSpPr>
          <p:nvPr/>
        </p:nvSpPr>
        <p:spPr bwMode="auto">
          <a:xfrm flipH="1" flipV="1">
            <a:off x="8218488" y="2620963"/>
            <a:ext cx="19050" cy="388937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36" name="Line 17"/>
          <p:cNvSpPr>
            <a:spLocks noChangeAspect="1" noChangeShapeType="1"/>
          </p:cNvSpPr>
          <p:nvPr/>
        </p:nvSpPr>
        <p:spPr bwMode="auto">
          <a:xfrm flipH="1" flipV="1">
            <a:off x="7512050" y="2460625"/>
            <a:ext cx="19050" cy="388938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 type="triangle" w="lg" len="lg"/>
            <a:tailEnd type="non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37" name="Text Box 18"/>
          <p:cNvSpPr txBox="1">
            <a:spLocks noChangeArrowheads="1"/>
          </p:cNvSpPr>
          <p:nvPr/>
        </p:nvSpPr>
        <p:spPr bwMode="auto">
          <a:xfrm>
            <a:off x="7442200" y="1687513"/>
            <a:ext cx="9128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Times" pitchFamily="1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Times" pitchFamily="1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Times" pitchFamily="1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Times" pitchFamily="1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Times" pitchFamily="1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pitchFamily="1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pitchFamily="1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pitchFamily="1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pitchFamily="1" charset="0"/>
              </a:defRPr>
            </a:lvl9pPr>
          </a:lstStyle>
          <a:p>
            <a:r>
              <a:rPr lang="en-US" b="1"/>
              <a:t>Stack</a:t>
            </a:r>
          </a:p>
        </p:txBody>
      </p:sp>
      <p:sp>
        <p:nvSpPr>
          <p:cNvPr id="5138" name="Rectangle 19"/>
          <p:cNvSpPr>
            <a:spLocks noChangeArrowheads="1"/>
          </p:cNvSpPr>
          <p:nvPr/>
        </p:nvSpPr>
        <p:spPr bwMode="auto">
          <a:xfrm>
            <a:off x="971550" y="5864225"/>
            <a:ext cx="4160838" cy="68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75000"/>
              <a:buFont typeface="Monotype Sorts" pitchFamily="1" charset="2"/>
              <a:buBlip>
                <a:blip r:embed="rId3"/>
              </a:buBlip>
            </a:pPr>
            <a:r>
              <a:rPr lang="en-US" sz="2000">
                <a:solidFill>
                  <a:schemeClr val="tx1"/>
                </a:solidFill>
                <a:latin typeface="Comic Sans MS" pitchFamily="66" charset="0"/>
              </a:rPr>
              <a:t>What must the OS track for a process?</a:t>
            </a:r>
          </a:p>
          <a:p>
            <a:pPr marL="1143000" lvl="2" indent="-228600">
              <a:spcBef>
                <a:spcPct val="20000"/>
              </a:spcBef>
              <a:buClr>
                <a:schemeClr val="tx1"/>
              </a:buClr>
              <a:buSzPct val="75000"/>
              <a:buFont typeface="Monotype Sorts" pitchFamily="1" charset="2"/>
              <a:buNone/>
            </a:pPr>
            <a:endParaRPr lang="en-US" sz="1600">
              <a:solidFill>
                <a:schemeClr val="tx1"/>
              </a:solidFill>
              <a:latin typeface="Comic Sans MS" pitchFamily="66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156530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Box 50"/>
          <p:cNvSpPr txBox="1">
            <a:spLocks noChangeArrowheads="1"/>
          </p:cNvSpPr>
          <p:nvPr/>
        </p:nvSpPr>
        <p:spPr bwMode="auto">
          <a:xfrm>
            <a:off x="1060450" y="4211638"/>
            <a:ext cx="3695700" cy="1200150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rgbClr val="000000"/>
                </a:solidFill>
                <a:latin typeface="Times" pitchFamily="1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Times" pitchFamily="1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Times" pitchFamily="1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Times" pitchFamily="1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Times" pitchFamily="1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pitchFamily="1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pitchFamily="1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pitchFamily="1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pitchFamily="1" charset="0"/>
              </a:defRPr>
            </a:lvl9pPr>
          </a:lstStyle>
          <a:p>
            <a:r>
              <a:rPr lang="en-US">
                <a:latin typeface="Arial Unicode MS" pitchFamily="34" charset="-128"/>
              </a:rPr>
              <a:t>pid = 127</a:t>
            </a:r>
          </a:p>
          <a:p>
            <a:r>
              <a:rPr lang="en-US">
                <a:latin typeface="Arial Unicode MS" pitchFamily="34" charset="-128"/>
              </a:rPr>
              <a:t>open files = “.history”</a:t>
            </a:r>
          </a:p>
          <a:p>
            <a:r>
              <a:rPr lang="en-US">
                <a:latin typeface="Arial Unicode MS" pitchFamily="34" charset="-128"/>
              </a:rPr>
              <a:t>last_cpu = 0</a:t>
            </a:r>
          </a:p>
        </p:txBody>
      </p:sp>
      <p:sp>
        <p:nvSpPr>
          <p:cNvPr id="318515" name="Text Box 51"/>
          <p:cNvSpPr txBox="1">
            <a:spLocks noChangeArrowheads="1"/>
          </p:cNvSpPr>
          <p:nvPr/>
        </p:nvSpPr>
        <p:spPr bwMode="auto">
          <a:xfrm>
            <a:off x="1054100" y="4211638"/>
            <a:ext cx="3695700" cy="1200150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rgbClr val="000000"/>
                </a:solidFill>
                <a:latin typeface="Times" pitchFamily="1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Times" pitchFamily="1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Times" pitchFamily="1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Times" pitchFamily="1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Times" pitchFamily="1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pitchFamily="1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pitchFamily="1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pitchFamily="1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pitchFamily="1" charset="0"/>
              </a:defRPr>
            </a:lvl9pPr>
          </a:lstStyle>
          <a:p>
            <a:r>
              <a:rPr lang="en-US">
                <a:latin typeface="Arial Unicode MS" pitchFamily="34" charset="-128"/>
              </a:rPr>
              <a:t>pid = 128</a:t>
            </a:r>
          </a:p>
          <a:p>
            <a:r>
              <a:rPr lang="en-US">
                <a:latin typeface="Arial Unicode MS" pitchFamily="34" charset="-128"/>
              </a:rPr>
              <a:t>open files = “.history”</a:t>
            </a:r>
          </a:p>
          <a:p>
            <a:r>
              <a:rPr lang="en-US">
                <a:latin typeface="Arial Unicode MS" pitchFamily="34" charset="-128"/>
              </a:rPr>
              <a:t>last_cpu = 0</a:t>
            </a:r>
          </a:p>
        </p:txBody>
      </p:sp>
      <p:sp>
        <p:nvSpPr>
          <p:cNvPr id="1946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22753"/>
            <a:ext cx="8308848" cy="990600"/>
          </a:xfrm>
          <a:noFill/>
        </p:spPr>
        <p:txBody>
          <a:bodyPr lIns="92075" tIns="46038" rIns="92075" bIns="46038" anchor="ctr">
            <a:normAutofit/>
          </a:bodyPr>
          <a:lstStyle/>
          <a:p>
            <a:r>
              <a:rPr lang="en-US" dirty="0" smtClean="0">
                <a:solidFill>
                  <a:srgbClr val="993300"/>
                </a:solidFill>
              </a:rPr>
              <a:t>A shell forks and execs a calculator</a:t>
            </a:r>
          </a:p>
        </p:txBody>
      </p:sp>
      <p:sp>
        <p:nvSpPr>
          <p:cNvPr id="318471" name="Text Box 7"/>
          <p:cNvSpPr txBox="1">
            <a:spLocks noChangeArrowheads="1"/>
          </p:cNvSpPr>
          <p:nvPr/>
        </p:nvSpPr>
        <p:spPr bwMode="auto">
          <a:xfrm>
            <a:off x="908050" y="1082675"/>
            <a:ext cx="3719513" cy="2308225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rgbClr val="000000"/>
                </a:solidFill>
                <a:latin typeface="Times" pitchFamily="1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Times" pitchFamily="1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Times" pitchFamily="1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Times" pitchFamily="1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Times" pitchFamily="1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pitchFamily="1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pitchFamily="1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pitchFamily="1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pitchFamily="1" charset="0"/>
              </a:defRPr>
            </a:lvl9pPr>
          </a:lstStyle>
          <a:p>
            <a:r>
              <a:rPr lang="en-US">
                <a:latin typeface="Courier New" pitchFamily="49" charset="0"/>
              </a:rPr>
              <a:t>int pid = fork();</a:t>
            </a:r>
          </a:p>
          <a:p>
            <a:r>
              <a:rPr lang="en-US">
                <a:latin typeface="Courier New" pitchFamily="49" charset="0"/>
              </a:rPr>
              <a:t>if(pid == 0) {</a:t>
            </a:r>
          </a:p>
          <a:p>
            <a:r>
              <a:rPr lang="en-US">
                <a:latin typeface="Courier New" pitchFamily="49" charset="0"/>
              </a:rPr>
              <a:t> </a:t>
            </a:r>
            <a:r>
              <a:rPr lang="en-US">
                <a:solidFill>
                  <a:srgbClr val="F50101"/>
                </a:solidFill>
                <a:latin typeface="Courier New" pitchFamily="49" charset="0"/>
              </a:rPr>
              <a:t>close(“.history”);</a:t>
            </a:r>
          </a:p>
          <a:p>
            <a:r>
              <a:rPr lang="en-US">
                <a:latin typeface="Courier New" pitchFamily="49" charset="0"/>
              </a:rPr>
              <a:t> exec(“/bin/calc”);</a:t>
            </a:r>
          </a:p>
          <a:p>
            <a:r>
              <a:rPr lang="en-US">
                <a:latin typeface="Courier New" pitchFamily="49" charset="0"/>
              </a:rPr>
              <a:t>} else {</a:t>
            </a:r>
          </a:p>
          <a:p>
            <a:r>
              <a:rPr lang="en-US">
                <a:latin typeface="Courier New" pitchFamily="49" charset="0"/>
              </a:rPr>
              <a:t> wait(pid);</a:t>
            </a:r>
          </a:p>
        </p:txBody>
      </p:sp>
      <p:sp>
        <p:nvSpPr>
          <p:cNvPr id="318486" name="Text Box 22"/>
          <p:cNvSpPr txBox="1">
            <a:spLocks noChangeArrowheads="1"/>
          </p:cNvSpPr>
          <p:nvPr/>
        </p:nvSpPr>
        <p:spPr bwMode="auto">
          <a:xfrm>
            <a:off x="908050" y="1082675"/>
            <a:ext cx="3719513" cy="2308225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rgbClr val="000000"/>
                </a:solidFill>
                <a:latin typeface="Times" pitchFamily="1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Times" pitchFamily="1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Times" pitchFamily="1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Times" pitchFamily="1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Times" pitchFamily="1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pitchFamily="1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pitchFamily="1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pitchFamily="1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pitchFamily="1" charset="0"/>
              </a:defRPr>
            </a:lvl9pPr>
          </a:lstStyle>
          <a:p>
            <a:r>
              <a:rPr lang="en-US">
                <a:latin typeface="Courier New" pitchFamily="49" charset="0"/>
              </a:rPr>
              <a:t>int pid = fork();</a:t>
            </a:r>
          </a:p>
          <a:p>
            <a:r>
              <a:rPr lang="en-US">
                <a:latin typeface="Courier New" pitchFamily="49" charset="0"/>
              </a:rPr>
              <a:t>if(pid == 0) {</a:t>
            </a:r>
          </a:p>
          <a:p>
            <a:r>
              <a:rPr lang="en-US">
                <a:latin typeface="Courier New" pitchFamily="49" charset="0"/>
              </a:rPr>
              <a:t> close(“.history”);</a:t>
            </a:r>
          </a:p>
          <a:p>
            <a:r>
              <a:rPr lang="en-US">
                <a:latin typeface="Courier New" pitchFamily="49" charset="0"/>
              </a:rPr>
              <a:t> exec(“/bin/calc”);</a:t>
            </a:r>
          </a:p>
          <a:p>
            <a:r>
              <a:rPr lang="en-US">
                <a:latin typeface="Courier New" pitchFamily="49" charset="0"/>
              </a:rPr>
              <a:t>} else {</a:t>
            </a:r>
          </a:p>
          <a:p>
            <a:r>
              <a:rPr lang="en-US">
                <a:latin typeface="Courier New" pitchFamily="49" charset="0"/>
              </a:rPr>
              <a:t> </a:t>
            </a:r>
            <a:r>
              <a:rPr lang="en-US">
                <a:solidFill>
                  <a:srgbClr val="F50101"/>
                </a:solidFill>
                <a:latin typeface="Courier New" pitchFamily="49" charset="0"/>
              </a:rPr>
              <a:t>wait(pid);</a:t>
            </a:r>
          </a:p>
        </p:txBody>
      </p:sp>
      <p:sp>
        <p:nvSpPr>
          <p:cNvPr id="19463" name="Line 49"/>
          <p:cNvSpPr>
            <a:spLocks noChangeShapeType="1"/>
          </p:cNvSpPr>
          <p:nvPr/>
        </p:nvSpPr>
        <p:spPr bwMode="auto">
          <a:xfrm>
            <a:off x="273050" y="4027488"/>
            <a:ext cx="8743950" cy="9525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2" name="Group 63"/>
          <p:cNvGrpSpPr>
            <a:grpSpLocks/>
          </p:cNvGrpSpPr>
          <p:nvPr/>
        </p:nvGrpSpPr>
        <p:grpSpPr bwMode="auto">
          <a:xfrm>
            <a:off x="1593850" y="3390900"/>
            <a:ext cx="4160838" cy="3095625"/>
            <a:chOff x="1004" y="2136"/>
            <a:chExt cx="2621" cy="1950"/>
          </a:xfrm>
        </p:grpSpPr>
        <p:sp>
          <p:nvSpPr>
            <p:cNvPr id="19472" name="Line 53"/>
            <p:cNvSpPr>
              <a:spLocks noChangeShapeType="1"/>
            </p:cNvSpPr>
            <p:nvPr/>
          </p:nvSpPr>
          <p:spPr bwMode="auto">
            <a:xfrm flipV="1">
              <a:off x="1004" y="2136"/>
              <a:ext cx="29" cy="517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triangl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473" name="Line 54"/>
            <p:cNvSpPr>
              <a:spLocks noChangeShapeType="1"/>
            </p:cNvSpPr>
            <p:nvPr/>
          </p:nvSpPr>
          <p:spPr bwMode="auto">
            <a:xfrm flipV="1">
              <a:off x="2996" y="2136"/>
              <a:ext cx="629" cy="195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triangl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9465" name="Text Box 56"/>
          <p:cNvSpPr txBox="1">
            <a:spLocks noChangeArrowheads="1"/>
          </p:cNvSpPr>
          <p:nvPr/>
        </p:nvSpPr>
        <p:spPr bwMode="auto">
          <a:xfrm>
            <a:off x="5543550" y="4510088"/>
            <a:ext cx="2257425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Times" pitchFamily="1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Times" pitchFamily="1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Times" pitchFamily="1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Times" pitchFamily="1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Times" pitchFamily="1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pitchFamily="1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pitchFamily="1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pitchFamily="1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pitchFamily="1" charset="0"/>
              </a:defRPr>
            </a:lvl9pPr>
          </a:lstStyle>
          <a:p>
            <a:r>
              <a:rPr lang="en-US" b="1"/>
              <a:t>Process Control</a:t>
            </a:r>
          </a:p>
          <a:p>
            <a:r>
              <a:rPr lang="en-US" b="1"/>
              <a:t>Blocks (PCBs)</a:t>
            </a:r>
          </a:p>
        </p:txBody>
      </p:sp>
      <p:sp>
        <p:nvSpPr>
          <p:cNvPr id="19466" name="Text Box 57"/>
          <p:cNvSpPr txBox="1">
            <a:spLocks noChangeArrowheads="1"/>
          </p:cNvSpPr>
          <p:nvPr/>
        </p:nvSpPr>
        <p:spPr bwMode="auto">
          <a:xfrm>
            <a:off x="22225" y="4011613"/>
            <a:ext cx="590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Times" pitchFamily="1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Times" pitchFamily="1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Times" pitchFamily="1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Times" pitchFamily="1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Times" pitchFamily="1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pitchFamily="1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pitchFamily="1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pitchFamily="1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pitchFamily="1" charset="0"/>
              </a:defRPr>
            </a:lvl9pPr>
          </a:lstStyle>
          <a:p>
            <a:r>
              <a:rPr lang="en-US" b="1"/>
              <a:t>OS</a:t>
            </a:r>
          </a:p>
        </p:txBody>
      </p:sp>
      <p:sp>
        <p:nvSpPr>
          <p:cNvPr id="19467" name="Text Box 58"/>
          <p:cNvSpPr txBox="1">
            <a:spLocks noChangeArrowheads="1"/>
          </p:cNvSpPr>
          <p:nvPr/>
        </p:nvSpPr>
        <p:spPr bwMode="auto">
          <a:xfrm>
            <a:off x="55563" y="3503613"/>
            <a:ext cx="99853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Times" pitchFamily="1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Times" pitchFamily="1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Times" pitchFamily="1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Times" pitchFamily="1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Times" pitchFamily="1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pitchFamily="1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pitchFamily="1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pitchFamily="1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pitchFamily="1" charset="0"/>
              </a:defRPr>
            </a:lvl9pPr>
          </a:lstStyle>
          <a:p>
            <a:r>
              <a:rPr lang="en-US" b="1"/>
              <a:t>USER</a:t>
            </a:r>
          </a:p>
        </p:txBody>
      </p:sp>
      <p:sp>
        <p:nvSpPr>
          <p:cNvPr id="318523" name="Text Box 59"/>
          <p:cNvSpPr txBox="1">
            <a:spLocks noChangeArrowheads="1"/>
          </p:cNvSpPr>
          <p:nvPr/>
        </p:nvSpPr>
        <p:spPr bwMode="auto">
          <a:xfrm>
            <a:off x="4995863" y="1082675"/>
            <a:ext cx="3719512" cy="2308225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rgbClr val="000000"/>
                </a:solidFill>
                <a:latin typeface="Times" pitchFamily="1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Times" pitchFamily="1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Times" pitchFamily="1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Times" pitchFamily="1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Times" pitchFamily="1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pitchFamily="1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pitchFamily="1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pitchFamily="1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pitchFamily="1" charset="0"/>
              </a:defRPr>
            </a:lvl9pPr>
          </a:lstStyle>
          <a:p>
            <a:r>
              <a:rPr lang="en-US">
                <a:latin typeface="Courier New" pitchFamily="49" charset="0"/>
              </a:rPr>
              <a:t>int pid = fork();</a:t>
            </a:r>
          </a:p>
          <a:p>
            <a:r>
              <a:rPr lang="en-US">
                <a:latin typeface="Courier New" pitchFamily="49" charset="0"/>
              </a:rPr>
              <a:t>if(pid == 0) {</a:t>
            </a:r>
          </a:p>
          <a:p>
            <a:r>
              <a:rPr lang="en-US">
                <a:latin typeface="Courier New" pitchFamily="49" charset="0"/>
              </a:rPr>
              <a:t> close(“.history”);</a:t>
            </a:r>
          </a:p>
          <a:p>
            <a:r>
              <a:rPr lang="en-US">
                <a:latin typeface="Courier New" pitchFamily="49" charset="0"/>
              </a:rPr>
              <a:t> </a:t>
            </a:r>
            <a:r>
              <a:rPr lang="en-US">
                <a:solidFill>
                  <a:srgbClr val="F50101"/>
                </a:solidFill>
                <a:latin typeface="Courier New" pitchFamily="49" charset="0"/>
              </a:rPr>
              <a:t>exec(“/bin/calc”);</a:t>
            </a:r>
          </a:p>
          <a:p>
            <a:r>
              <a:rPr lang="en-US">
                <a:latin typeface="Courier New" pitchFamily="49" charset="0"/>
              </a:rPr>
              <a:t>} else {</a:t>
            </a:r>
          </a:p>
          <a:p>
            <a:r>
              <a:rPr lang="en-US">
                <a:latin typeface="Courier New" pitchFamily="49" charset="0"/>
              </a:rPr>
              <a:t> wait(pid);</a:t>
            </a:r>
          </a:p>
        </p:txBody>
      </p:sp>
      <p:sp>
        <p:nvSpPr>
          <p:cNvPr id="318525" name="Text Box 61"/>
          <p:cNvSpPr txBox="1">
            <a:spLocks noChangeArrowheads="1"/>
          </p:cNvSpPr>
          <p:nvPr/>
        </p:nvSpPr>
        <p:spPr bwMode="auto">
          <a:xfrm>
            <a:off x="4995863" y="1082675"/>
            <a:ext cx="3719512" cy="1930400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rgbClr val="000000"/>
                </a:solidFill>
                <a:latin typeface="Times" pitchFamily="1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Times" pitchFamily="1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Times" pitchFamily="1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Times" pitchFamily="1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Times" pitchFamily="1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pitchFamily="1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pitchFamily="1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pitchFamily="1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pitchFamily="1" charset="0"/>
              </a:defRPr>
            </a:lvl9pPr>
          </a:lstStyle>
          <a:p>
            <a:r>
              <a:rPr lang="en-US">
                <a:latin typeface="Courier New" pitchFamily="49" charset="0"/>
              </a:rPr>
              <a:t>int calc_main(){</a:t>
            </a:r>
          </a:p>
          <a:p>
            <a:r>
              <a:rPr lang="en-US">
                <a:latin typeface="Courier New" pitchFamily="49" charset="0"/>
              </a:rPr>
              <a:t>  int q = 7;</a:t>
            </a:r>
          </a:p>
          <a:p>
            <a:r>
              <a:rPr lang="en-US">
                <a:latin typeface="Courier New" pitchFamily="49" charset="0"/>
              </a:rPr>
              <a:t>  do_init();</a:t>
            </a:r>
          </a:p>
          <a:p>
            <a:r>
              <a:rPr lang="en-US">
                <a:latin typeface="Courier New" pitchFamily="49" charset="0"/>
              </a:rPr>
              <a:t>  ln = get_input();</a:t>
            </a:r>
          </a:p>
          <a:p>
            <a:r>
              <a:rPr lang="en-US">
                <a:latin typeface="Courier New" pitchFamily="49" charset="0"/>
              </a:rPr>
              <a:t>  exec_in(ln);</a:t>
            </a:r>
            <a:endParaRPr lang="en-US">
              <a:solidFill>
                <a:srgbClr val="F50101"/>
              </a:solidFill>
              <a:latin typeface="Courier New" pitchFamily="49" charset="0"/>
            </a:endParaRPr>
          </a:p>
        </p:txBody>
      </p:sp>
      <p:sp>
        <p:nvSpPr>
          <p:cNvPr id="18" name="Text Box 55"/>
          <p:cNvSpPr txBox="1">
            <a:spLocks noChangeArrowheads="1"/>
          </p:cNvSpPr>
          <p:nvPr/>
        </p:nvSpPr>
        <p:spPr bwMode="auto">
          <a:xfrm>
            <a:off x="1054100" y="5519738"/>
            <a:ext cx="3695700" cy="1200150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rgbClr val="000000"/>
                </a:solidFill>
                <a:latin typeface="Times" pitchFamily="1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Times" pitchFamily="1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Times" pitchFamily="1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Times" pitchFamily="1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Times" pitchFamily="1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pitchFamily="1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pitchFamily="1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pitchFamily="1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pitchFamily="1" charset="0"/>
              </a:defRPr>
            </a:lvl9pPr>
          </a:lstStyle>
          <a:p>
            <a:r>
              <a:rPr lang="en-US">
                <a:latin typeface="Arial Unicode MS" pitchFamily="34" charset="-128"/>
              </a:rPr>
              <a:t>pid = 128</a:t>
            </a:r>
          </a:p>
          <a:p>
            <a:r>
              <a:rPr lang="en-US">
                <a:latin typeface="Arial Unicode MS" pitchFamily="34" charset="-128"/>
              </a:rPr>
              <a:t>open files = </a:t>
            </a:r>
          </a:p>
          <a:p>
            <a:r>
              <a:rPr lang="en-US">
                <a:latin typeface="Arial Unicode MS" pitchFamily="34" charset="-128"/>
              </a:rPr>
              <a:t>last_cpu = 0</a:t>
            </a:r>
          </a:p>
        </p:txBody>
      </p:sp>
      <p:sp>
        <p:nvSpPr>
          <p:cNvPr id="19" name="Text Box 7"/>
          <p:cNvSpPr txBox="1">
            <a:spLocks noChangeArrowheads="1"/>
          </p:cNvSpPr>
          <p:nvPr/>
        </p:nvSpPr>
        <p:spPr bwMode="auto">
          <a:xfrm>
            <a:off x="908050" y="1082675"/>
            <a:ext cx="3719513" cy="2308225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rgbClr val="000000"/>
                </a:solidFill>
                <a:latin typeface="Times" pitchFamily="1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Times" pitchFamily="1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Times" pitchFamily="1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Times" pitchFamily="1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Times" pitchFamily="1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pitchFamily="1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pitchFamily="1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pitchFamily="1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pitchFamily="1" charset="0"/>
              </a:defRPr>
            </a:lvl9pPr>
          </a:lstStyle>
          <a:p>
            <a:r>
              <a:rPr lang="en-US">
                <a:solidFill>
                  <a:srgbClr val="F50101"/>
                </a:solidFill>
                <a:latin typeface="Courier New" pitchFamily="49" charset="0"/>
              </a:rPr>
              <a:t>int pid = fork();</a:t>
            </a:r>
          </a:p>
          <a:p>
            <a:r>
              <a:rPr lang="en-US">
                <a:latin typeface="Courier New" pitchFamily="49" charset="0"/>
              </a:rPr>
              <a:t>if(pid == 0) {</a:t>
            </a:r>
          </a:p>
          <a:p>
            <a:r>
              <a:rPr lang="en-US">
                <a:latin typeface="Courier New" pitchFamily="49" charset="0"/>
              </a:rPr>
              <a:t> close(“.history”);</a:t>
            </a:r>
          </a:p>
          <a:p>
            <a:r>
              <a:rPr lang="en-US">
                <a:latin typeface="Courier New" pitchFamily="49" charset="0"/>
              </a:rPr>
              <a:t> exec(“/bin/calc”);</a:t>
            </a:r>
          </a:p>
          <a:p>
            <a:r>
              <a:rPr lang="en-US">
                <a:latin typeface="Courier New" pitchFamily="49" charset="0"/>
              </a:rPr>
              <a:t>} else {</a:t>
            </a:r>
          </a:p>
          <a:p>
            <a:r>
              <a:rPr lang="en-US">
                <a:latin typeface="Courier New" pitchFamily="49" charset="0"/>
              </a:rPr>
              <a:t> wait(pid);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9683025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44444E-6 4.81481E-6 L 0.44635 4.81481E-6 " pathEditMode="relative" rAng="0" ptsTypes="AA">
                                      <p:cBhvr>
                                        <p:cTn id="6" dur="5000" fill="hold"/>
                                        <p:tgtEl>
                                          <p:spTgt spid="31847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309" y="0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10" presetClass="entr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3184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185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6 -3.7037E-7 L 0.00121 0.19306 " pathEditMode="relative" ptsTypes="AA">
                                      <p:cBhvr>
                                        <p:cTn id="17" dur="2000" fill="hold"/>
                                        <p:tgtEl>
                                          <p:spTgt spid="3185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3184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52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31852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5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3185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5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3185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5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3185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5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3185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5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3185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5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2000"/>
                                        <p:tgtEl>
                                          <p:spTgt spid="3185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1" dur="2000"/>
                                        <p:tgtEl>
                                          <p:spTgt spid="3185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18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4" dur="2000"/>
                                        <p:tgtEl>
                                          <p:spTgt spid="3184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18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5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0" fill="hold"/>
                                        <p:tgtEl>
                                          <p:spTgt spid="3185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0" fill="hold"/>
                                        <p:tgtEl>
                                          <p:spTgt spid="3185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2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3" dur="2000"/>
                                        <p:tgtEl>
                                          <p:spTgt spid="3184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18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6" dur="2000"/>
                                        <p:tgtEl>
                                          <p:spTgt spid="3185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185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9" dur="2000"/>
                                        <p:tgtEl>
                                          <p:spTgt spid="3185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185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2" dur="2000"/>
                                        <p:tgtEl>
                                          <p:spTgt spid="3185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185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5" dur="2000"/>
                                        <p:tgtEl>
                                          <p:spTgt spid="3185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185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8" dur="2000"/>
                                        <p:tgtEl>
                                          <p:spTgt spid="3185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185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1" dur="2000"/>
                                        <p:tgtEl>
                                          <p:spTgt spid="3185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185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4" dur="2000"/>
                                        <p:tgtEl>
                                          <p:spTgt spid="31852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1852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8515" grpId="0" animBg="1"/>
      <p:bldP spid="318515" grpId="1" animBg="1"/>
      <p:bldP spid="318515" grpId="2" animBg="1"/>
      <p:bldP spid="318471" grpId="0" animBg="1"/>
      <p:bldP spid="318471" grpId="1" animBg="1"/>
      <p:bldP spid="318471" grpId="2" animBg="1"/>
      <p:bldP spid="318471" grpId="3" animBg="1"/>
      <p:bldP spid="318486" grpId="0" animBg="1"/>
      <p:bldP spid="318523" grpId="0" build="allAtOnce" animBg="1"/>
      <p:bldP spid="318523" grpId="1" build="allAtOnce" animBg="1"/>
      <p:bldP spid="318525" grpId="0" animBg="1"/>
      <p:bldP spid="18" grpId="0" animBg="1"/>
      <p:bldP spid="19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xt Box 177"/>
          <p:cNvSpPr txBox="1">
            <a:spLocks noChangeArrowheads="1"/>
          </p:cNvSpPr>
          <p:nvPr/>
        </p:nvSpPr>
        <p:spPr bwMode="auto">
          <a:xfrm>
            <a:off x="1060450" y="4211638"/>
            <a:ext cx="3692525" cy="1200150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rgbClr val="000000"/>
                </a:solidFill>
                <a:latin typeface="Times" pitchFamily="1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Times" pitchFamily="1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Times" pitchFamily="1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Times" pitchFamily="1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Times" pitchFamily="1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pitchFamily="1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pitchFamily="1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pitchFamily="1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pitchFamily="1" charset="0"/>
              </a:defRPr>
            </a:lvl9pPr>
          </a:lstStyle>
          <a:p>
            <a:r>
              <a:rPr lang="en-US">
                <a:latin typeface="Arial Unicode MS" pitchFamily="34" charset="-128"/>
              </a:rPr>
              <a:t>pid = 127</a:t>
            </a:r>
          </a:p>
          <a:p>
            <a:r>
              <a:rPr lang="en-US">
                <a:latin typeface="Arial Unicode MS" pitchFamily="34" charset="-128"/>
              </a:rPr>
              <a:t>open files = “.history”</a:t>
            </a:r>
          </a:p>
          <a:p>
            <a:r>
              <a:rPr lang="en-US">
                <a:latin typeface="Arial Unicode MS" pitchFamily="34" charset="-128"/>
              </a:rPr>
              <a:t>last_cpu = 0</a:t>
            </a:r>
          </a:p>
        </p:txBody>
      </p:sp>
      <p:sp>
        <p:nvSpPr>
          <p:cNvPr id="317619" name="Text Box 179"/>
          <p:cNvSpPr txBox="1">
            <a:spLocks noChangeArrowheads="1"/>
          </p:cNvSpPr>
          <p:nvPr/>
        </p:nvSpPr>
        <p:spPr bwMode="auto">
          <a:xfrm>
            <a:off x="1060450" y="4211638"/>
            <a:ext cx="3692525" cy="1200150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rgbClr val="000000"/>
                </a:solidFill>
                <a:latin typeface="Times" pitchFamily="1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Times" pitchFamily="1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Times" pitchFamily="1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Times" pitchFamily="1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Times" pitchFamily="1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pitchFamily="1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pitchFamily="1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pitchFamily="1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pitchFamily="1" charset="0"/>
              </a:defRPr>
            </a:lvl9pPr>
          </a:lstStyle>
          <a:p>
            <a:r>
              <a:rPr lang="en-US">
                <a:latin typeface="Arial Unicode MS" pitchFamily="34" charset="-128"/>
              </a:rPr>
              <a:t>pid = 128</a:t>
            </a:r>
          </a:p>
          <a:p>
            <a:r>
              <a:rPr lang="en-US">
                <a:latin typeface="Arial Unicode MS" pitchFamily="34" charset="-128"/>
              </a:rPr>
              <a:t>open files = “.history”</a:t>
            </a:r>
          </a:p>
          <a:p>
            <a:r>
              <a:rPr lang="en-US">
                <a:latin typeface="Arial Unicode MS" pitchFamily="34" charset="-128"/>
              </a:rPr>
              <a:t>last_cpu = 0</a:t>
            </a:r>
          </a:p>
        </p:txBody>
      </p:sp>
      <p:sp>
        <p:nvSpPr>
          <p:cNvPr id="20484" name="Rectangle 2"/>
          <p:cNvSpPr>
            <a:spLocks noGrp="1" noChangeArrowheads="1"/>
          </p:cNvSpPr>
          <p:nvPr>
            <p:ph type="title"/>
          </p:nvPr>
        </p:nvSpPr>
        <p:spPr>
          <a:xfrm>
            <a:off x="612648" y="76200"/>
            <a:ext cx="8836152" cy="990600"/>
          </a:xfrm>
          <a:noFill/>
        </p:spPr>
        <p:txBody>
          <a:bodyPr lIns="92075" tIns="46038" rIns="92075" bIns="46038" anchor="ctr">
            <a:normAutofit fontScale="90000"/>
          </a:bodyPr>
          <a:lstStyle/>
          <a:p>
            <a:r>
              <a:rPr lang="en-US" dirty="0" smtClean="0">
                <a:solidFill>
                  <a:srgbClr val="993300"/>
                </a:solidFill>
              </a:rPr>
              <a:t>A shell forks and then execs a calculator</a:t>
            </a:r>
          </a:p>
        </p:txBody>
      </p:sp>
      <p:grpSp>
        <p:nvGrpSpPr>
          <p:cNvPr id="20485" name="Group 86"/>
          <p:cNvGrpSpPr>
            <a:grpSpLocks/>
          </p:cNvGrpSpPr>
          <p:nvPr/>
        </p:nvGrpSpPr>
        <p:grpSpPr bwMode="auto">
          <a:xfrm>
            <a:off x="1060450" y="866775"/>
            <a:ext cx="3505200" cy="2836863"/>
            <a:chOff x="3265" y="546"/>
            <a:chExt cx="2208" cy="1787"/>
          </a:xfrm>
        </p:grpSpPr>
        <p:sp>
          <p:nvSpPr>
            <p:cNvPr id="20524" name="Rectangle 41"/>
            <p:cNvSpPr>
              <a:spLocks noChangeArrowheads="1"/>
            </p:cNvSpPr>
            <p:nvPr/>
          </p:nvSpPr>
          <p:spPr bwMode="auto">
            <a:xfrm flipV="1">
              <a:off x="3265" y="845"/>
              <a:ext cx="2208" cy="384"/>
            </a:xfrm>
            <a:prstGeom prst="rect">
              <a:avLst/>
            </a:prstGeom>
            <a:noFill/>
            <a:ln w="127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20525" name="Group 42"/>
            <p:cNvGrpSpPr>
              <a:grpSpLocks/>
            </p:cNvGrpSpPr>
            <p:nvPr/>
          </p:nvGrpSpPr>
          <p:grpSpPr bwMode="auto">
            <a:xfrm>
              <a:off x="3265" y="1577"/>
              <a:ext cx="2208" cy="756"/>
              <a:chOff x="672" y="1788"/>
              <a:chExt cx="2208" cy="756"/>
            </a:xfrm>
          </p:grpSpPr>
          <p:sp>
            <p:nvSpPr>
              <p:cNvPr id="20536" name="Text Box 43"/>
              <p:cNvSpPr txBox="1">
                <a:spLocks noChangeArrowheads="1"/>
              </p:cNvSpPr>
              <p:nvPr/>
            </p:nvSpPr>
            <p:spPr bwMode="auto">
              <a:xfrm>
                <a:off x="672" y="1788"/>
                <a:ext cx="2208" cy="756"/>
              </a:xfrm>
              <a:prstGeom prst="rect">
                <a:avLst/>
              </a:prstGeom>
              <a:noFill/>
              <a:ln w="12700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>
                <a:spAutoFit/>
              </a:bodyPr>
              <a:lstStyle>
                <a:lvl1pPr>
                  <a:defRPr sz="2400">
                    <a:solidFill>
                      <a:srgbClr val="000000"/>
                    </a:solidFill>
                    <a:latin typeface="Times" pitchFamily="1" charset="0"/>
                  </a:defRPr>
                </a:lvl1pPr>
                <a:lvl2pPr marL="742950" indent="-285750">
                  <a:defRPr sz="2400">
                    <a:solidFill>
                      <a:srgbClr val="000000"/>
                    </a:solidFill>
                    <a:latin typeface="Times" pitchFamily="1" charset="0"/>
                  </a:defRPr>
                </a:lvl2pPr>
                <a:lvl3pPr marL="1143000" indent="-228600">
                  <a:defRPr sz="2400">
                    <a:solidFill>
                      <a:srgbClr val="000000"/>
                    </a:solidFill>
                    <a:latin typeface="Times" pitchFamily="1" charset="0"/>
                  </a:defRPr>
                </a:lvl3pPr>
                <a:lvl4pPr marL="1600200" indent="-228600">
                  <a:defRPr sz="2400">
                    <a:solidFill>
                      <a:srgbClr val="000000"/>
                    </a:solidFill>
                    <a:latin typeface="Times" pitchFamily="1" charset="0"/>
                  </a:defRPr>
                </a:lvl4pPr>
                <a:lvl5pPr marL="2057400" indent="-228600">
                  <a:defRPr sz="2400">
                    <a:solidFill>
                      <a:srgbClr val="000000"/>
                    </a:solidFill>
                    <a:latin typeface="Times" pitchFamily="1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Times" pitchFamily="1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Times" pitchFamily="1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Times" pitchFamily="1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Times" pitchFamily="1" charset="0"/>
                  </a:defRPr>
                </a:lvl9pPr>
              </a:lstStyle>
              <a:p>
                <a:r>
                  <a:rPr lang="en-US">
                    <a:latin typeface="Courier New" pitchFamily="49" charset="0"/>
                  </a:rPr>
                  <a:t>int shell_main() {</a:t>
                </a:r>
              </a:p>
              <a:p>
                <a:r>
                  <a:rPr lang="en-US">
                    <a:latin typeface="Courier New" pitchFamily="49" charset="0"/>
                  </a:rPr>
                  <a:t>  int a = 2;</a:t>
                </a:r>
              </a:p>
              <a:p>
                <a:r>
                  <a:rPr lang="en-US">
                    <a:latin typeface="Courier New" pitchFamily="49" charset="0"/>
                  </a:rPr>
                  <a:t>  …</a:t>
                </a:r>
              </a:p>
            </p:txBody>
          </p:sp>
          <p:sp>
            <p:nvSpPr>
              <p:cNvPr id="20537" name="Text Box 44"/>
              <p:cNvSpPr txBox="1">
                <a:spLocks noChangeArrowheads="1"/>
              </p:cNvSpPr>
              <p:nvPr/>
            </p:nvSpPr>
            <p:spPr bwMode="auto">
              <a:xfrm>
                <a:off x="2337" y="2256"/>
                <a:ext cx="543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rgbClr val="000000"/>
                    </a:solidFill>
                    <a:latin typeface="Times" pitchFamily="1" charset="0"/>
                  </a:defRPr>
                </a:lvl1pPr>
                <a:lvl2pPr marL="742950" indent="-285750">
                  <a:defRPr sz="2400">
                    <a:solidFill>
                      <a:srgbClr val="000000"/>
                    </a:solidFill>
                    <a:latin typeface="Times" pitchFamily="1" charset="0"/>
                  </a:defRPr>
                </a:lvl2pPr>
                <a:lvl3pPr marL="1143000" indent="-228600">
                  <a:defRPr sz="2400">
                    <a:solidFill>
                      <a:srgbClr val="000000"/>
                    </a:solidFill>
                    <a:latin typeface="Times" pitchFamily="1" charset="0"/>
                  </a:defRPr>
                </a:lvl3pPr>
                <a:lvl4pPr marL="1600200" indent="-228600">
                  <a:defRPr sz="2400">
                    <a:solidFill>
                      <a:srgbClr val="000000"/>
                    </a:solidFill>
                    <a:latin typeface="Times" pitchFamily="1" charset="0"/>
                  </a:defRPr>
                </a:lvl4pPr>
                <a:lvl5pPr marL="2057400" indent="-228600">
                  <a:defRPr sz="2400">
                    <a:solidFill>
                      <a:srgbClr val="000000"/>
                    </a:solidFill>
                    <a:latin typeface="Times" pitchFamily="1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Times" pitchFamily="1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Times" pitchFamily="1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Times" pitchFamily="1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Times" pitchFamily="1" charset="0"/>
                  </a:defRPr>
                </a:lvl9pPr>
              </a:lstStyle>
              <a:p>
                <a:r>
                  <a:rPr lang="en-US" b="1"/>
                  <a:t>Code</a:t>
                </a:r>
              </a:p>
            </p:txBody>
          </p:sp>
        </p:grpSp>
        <p:sp>
          <p:nvSpPr>
            <p:cNvPr id="20526" name="Text Box 45"/>
            <p:cNvSpPr txBox="1">
              <a:spLocks noChangeArrowheads="1"/>
            </p:cNvSpPr>
            <p:nvPr/>
          </p:nvSpPr>
          <p:spPr bwMode="auto">
            <a:xfrm>
              <a:off x="3297" y="546"/>
              <a:ext cx="985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rgbClr val="000000"/>
                  </a:solidFill>
                  <a:latin typeface="Times" pitchFamily="1" charset="0"/>
                </a:defRPr>
              </a:lvl1pPr>
              <a:lvl2pPr marL="742950" indent="-285750">
                <a:defRPr sz="2400">
                  <a:solidFill>
                    <a:srgbClr val="000000"/>
                  </a:solidFill>
                  <a:latin typeface="Times" pitchFamily="1" charset="0"/>
                </a:defRPr>
              </a:lvl2pPr>
              <a:lvl3pPr marL="1143000" indent="-228600">
                <a:defRPr sz="2400">
                  <a:solidFill>
                    <a:srgbClr val="000000"/>
                  </a:solidFill>
                  <a:latin typeface="Times" pitchFamily="1" charset="0"/>
                </a:defRPr>
              </a:lvl3pPr>
              <a:lvl4pPr marL="1600200" indent="-228600">
                <a:defRPr sz="2400">
                  <a:solidFill>
                    <a:srgbClr val="000000"/>
                  </a:solidFill>
                  <a:latin typeface="Times" pitchFamily="1" charset="0"/>
                </a:defRPr>
              </a:lvl4pPr>
              <a:lvl5pPr marL="2057400" indent="-228600">
                <a:defRPr sz="2400">
                  <a:solidFill>
                    <a:srgbClr val="000000"/>
                  </a:solidFill>
                  <a:latin typeface="Times" pitchFamily="1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Times" pitchFamily="1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Times" pitchFamily="1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Times" pitchFamily="1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Times" pitchFamily="1" charset="0"/>
                </a:defRPr>
              </a:lvl9pPr>
            </a:lstStyle>
            <a:p>
              <a:r>
                <a:rPr lang="en-US"/>
                <a:t>main; a = 2</a:t>
              </a:r>
            </a:p>
          </p:txBody>
        </p:sp>
        <p:grpSp>
          <p:nvGrpSpPr>
            <p:cNvPr id="20527" name="Group 46"/>
            <p:cNvGrpSpPr>
              <a:grpSpLocks/>
            </p:cNvGrpSpPr>
            <p:nvPr/>
          </p:nvGrpSpPr>
          <p:grpSpPr bwMode="auto">
            <a:xfrm>
              <a:off x="3265" y="1229"/>
              <a:ext cx="2208" cy="346"/>
              <a:chOff x="672" y="1440"/>
              <a:chExt cx="2208" cy="346"/>
            </a:xfrm>
          </p:grpSpPr>
          <p:sp>
            <p:nvSpPr>
              <p:cNvPr id="20534" name="Rectangle 47"/>
              <p:cNvSpPr>
                <a:spLocks noChangeArrowheads="1"/>
              </p:cNvSpPr>
              <p:nvPr/>
            </p:nvSpPr>
            <p:spPr bwMode="auto">
              <a:xfrm>
                <a:off x="672" y="1440"/>
                <a:ext cx="2208" cy="346"/>
              </a:xfrm>
              <a:prstGeom prst="rect">
                <a:avLst/>
              </a:prstGeom>
              <a:noFill/>
              <a:ln w="12700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535" name="Text Box 48"/>
              <p:cNvSpPr txBox="1">
                <a:spLocks noChangeArrowheads="1"/>
              </p:cNvSpPr>
              <p:nvPr/>
            </p:nvSpPr>
            <p:spPr bwMode="auto">
              <a:xfrm>
                <a:off x="2327" y="1440"/>
                <a:ext cx="553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rgbClr val="000000"/>
                    </a:solidFill>
                    <a:latin typeface="Times" pitchFamily="1" charset="0"/>
                  </a:defRPr>
                </a:lvl1pPr>
                <a:lvl2pPr marL="742950" indent="-285750">
                  <a:defRPr sz="2400">
                    <a:solidFill>
                      <a:srgbClr val="000000"/>
                    </a:solidFill>
                    <a:latin typeface="Times" pitchFamily="1" charset="0"/>
                  </a:defRPr>
                </a:lvl2pPr>
                <a:lvl3pPr marL="1143000" indent="-228600">
                  <a:defRPr sz="2400">
                    <a:solidFill>
                      <a:srgbClr val="000000"/>
                    </a:solidFill>
                    <a:latin typeface="Times" pitchFamily="1" charset="0"/>
                  </a:defRPr>
                </a:lvl3pPr>
                <a:lvl4pPr marL="1600200" indent="-228600">
                  <a:defRPr sz="2400">
                    <a:solidFill>
                      <a:srgbClr val="000000"/>
                    </a:solidFill>
                    <a:latin typeface="Times" pitchFamily="1" charset="0"/>
                  </a:defRPr>
                </a:lvl4pPr>
                <a:lvl5pPr marL="2057400" indent="-228600">
                  <a:defRPr sz="2400">
                    <a:solidFill>
                      <a:srgbClr val="000000"/>
                    </a:solidFill>
                    <a:latin typeface="Times" pitchFamily="1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Times" pitchFamily="1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Times" pitchFamily="1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Times" pitchFamily="1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Times" pitchFamily="1" charset="0"/>
                  </a:defRPr>
                </a:lvl9pPr>
              </a:lstStyle>
              <a:p>
                <a:r>
                  <a:rPr lang="en-US" b="1"/>
                  <a:t>Heap</a:t>
                </a:r>
              </a:p>
            </p:txBody>
          </p:sp>
        </p:grpSp>
        <p:grpSp>
          <p:nvGrpSpPr>
            <p:cNvPr id="20528" name="Group 49"/>
            <p:cNvGrpSpPr>
              <a:grpSpLocks/>
            </p:cNvGrpSpPr>
            <p:nvPr/>
          </p:nvGrpSpPr>
          <p:grpSpPr bwMode="auto">
            <a:xfrm>
              <a:off x="3265" y="557"/>
              <a:ext cx="2208" cy="288"/>
              <a:chOff x="672" y="768"/>
              <a:chExt cx="2208" cy="288"/>
            </a:xfrm>
          </p:grpSpPr>
          <p:sp>
            <p:nvSpPr>
              <p:cNvPr id="20532" name="Rectangle 50"/>
              <p:cNvSpPr>
                <a:spLocks noChangeArrowheads="1"/>
              </p:cNvSpPr>
              <p:nvPr/>
            </p:nvSpPr>
            <p:spPr bwMode="auto">
              <a:xfrm>
                <a:off x="672" y="768"/>
                <a:ext cx="2208" cy="288"/>
              </a:xfrm>
              <a:prstGeom prst="rect">
                <a:avLst/>
              </a:prstGeom>
              <a:noFill/>
              <a:ln w="12700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533" name="Text Box 51"/>
              <p:cNvSpPr txBox="1">
                <a:spLocks noChangeArrowheads="1"/>
              </p:cNvSpPr>
              <p:nvPr/>
            </p:nvSpPr>
            <p:spPr bwMode="auto">
              <a:xfrm>
                <a:off x="2305" y="768"/>
                <a:ext cx="575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rgbClr val="000000"/>
                    </a:solidFill>
                    <a:latin typeface="Times" pitchFamily="1" charset="0"/>
                  </a:defRPr>
                </a:lvl1pPr>
                <a:lvl2pPr marL="742950" indent="-285750">
                  <a:defRPr sz="2400">
                    <a:solidFill>
                      <a:srgbClr val="000000"/>
                    </a:solidFill>
                    <a:latin typeface="Times" pitchFamily="1" charset="0"/>
                  </a:defRPr>
                </a:lvl2pPr>
                <a:lvl3pPr marL="1143000" indent="-228600">
                  <a:defRPr sz="2400">
                    <a:solidFill>
                      <a:srgbClr val="000000"/>
                    </a:solidFill>
                    <a:latin typeface="Times" pitchFamily="1" charset="0"/>
                  </a:defRPr>
                </a:lvl3pPr>
                <a:lvl4pPr marL="1600200" indent="-228600">
                  <a:defRPr sz="2400">
                    <a:solidFill>
                      <a:srgbClr val="000000"/>
                    </a:solidFill>
                    <a:latin typeface="Times" pitchFamily="1" charset="0"/>
                  </a:defRPr>
                </a:lvl4pPr>
                <a:lvl5pPr marL="2057400" indent="-228600">
                  <a:defRPr sz="2400">
                    <a:solidFill>
                      <a:srgbClr val="000000"/>
                    </a:solidFill>
                    <a:latin typeface="Times" pitchFamily="1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Times" pitchFamily="1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Times" pitchFamily="1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Times" pitchFamily="1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Times" pitchFamily="1" charset="0"/>
                  </a:defRPr>
                </a:lvl9pPr>
              </a:lstStyle>
              <a:p>
                <a:r>
                  <a:rPr lang="en-US" b="1"/>
                  <a:t>Stack</a:t>
                </a:r>
              </a:p>
            </p:txBody>
          </p:sp>
        </p:grpSp>
        <p:sp>
          <p:nvSpPr>
            <p:cNvPr id="20529" name="Line 52"/>
            <p:cNvSpPr>
              <a:spLocks noChangeShapeType="1"/>
            </p:cNvSpPr>
            <p:nvPr/>
          </p:nvSpPr>
          <p:spPr bwMode="auto">
            <a:xfrm>
              <a:off x="3601" y="845"/>
              <a:ext cx="0" cy="24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triangl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530" name="Line 53"/>
            <p:cNvSpPr>
              <a:spLocks noChangeShapeType="1"/>
            </p:cNvSpPr>
            <p:nvPr/>
          </p:nvSpPr>
          <p:spPr bwMode="auto">
            <a:xfrm>
              <a:off x="3745" y="989"/>
              <a:ext cx="0" cy="24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triangle" w="lg" len="lg"/>
              <a:tailEnd type="non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531" name="Text Box 85"/>
            <p:cNvSpPr txBox="1">
              <a:spLocks noChangeArrowheads="1"/>
            </p:cNvSpPr>
            <p:nvPr/>
          </p:nvSpPr>
          <p:spPr bwMode="auto">
            <a:xfrm>
              <a:off x="3342" y="1296"/>
              <a:ext cx="126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rgbClr val="000000"/>
                  </a:solidFill>
                  <a:latin typeface="Times" pitchFamily="1" charset="0"/>
                </a:defRPr>
              </a:lvl1pPr>
              <a:lvl2pPr marL="742950" indent="-285750">
                <a:defRPr sz="2400">
                  <a:solidFill>
                    <a:srgbClr val="000000"/>
                  </a:solidFill>
                  <a:latin typeface="Times" pitchFamily="1" charset="0"/>
                </a:defRPr>
              </a:lvl2pPr>
              <a:lvl3pPr marL="1143000" indent="-228600">
                <a:defRPr sz="2400">
                  <a:solidFill>
                    <a:srgbClr val="000000"/>
                  </a:solidFill>
                  <a:latin typeface="Times" pitchFamily="1" charset="0"/>
                </a:defRPr>
              </a:lvl3pPr>
              <a:lvl4pPr marL="1600200" indent="-228600">
                <a:defRPr sz="2400">
                  <a:solidFill>
                    <a:srgbClr val="000000"/>
                  </a:solidFill>
                  <a:latin typeface="Times" pitchFamily="1" charset="0"/>
                </a:defRPr>
              </a:lvl4pPr>
              <a:lvl5pPr marL="2057400" indent="-228600">
                <a:defRPr sz="2400">
                  <a:solidFill>
                    <a:srgbClr val="000000"/>
                  </a:solidFill>
                  <a:latin typeface="Times" pitchFamily="1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Times" pitchFamily="1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Times" pitchFamily="1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Times" pitchFamily="1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Times" pitchFamily="1" charset="0"/>
                </a:defRPr>
              </a:lvl9pPr>
            </a:lstStyle>
            <a:p>
              <a:r>
                <a:rPr lang="en-US">
                  <a:latin typeface="Courier New" pitchFamily="49" charset="0"/>
                </a:rPr>
                <a:t>0xFC0933CA</a:t>
              </a:r>
            </a:p>
          </p:txBody>
        </p:sp>
      </p:grpSp>
      <p:grpSp>
        <p:nvGrpSpPr>
          <p:cNvPr id="6" name="Group 131"/>
          <p:cNvGrpSpPr>
            <a:grpSpLocks/>
          </p:cNvGrpSpPr>
          <p:nvPr/>
        </p:nvGrpSpPr>
        <p:grpSpPr bwMode="auto">
          <a:xfrm>
            <a:off x="1060450" y="866775"/>
            <a:ext cx="3505200" cy="2836863"/>
            <a:chOff x="3265" y="546"/>
            <a:chExt cx="2208" cy="1787"/>
          </a:xfrm>
        </p:grpSpPr>
        <p:sp>
          <p:nvSpPr>
            <p:cNvPr id="20510" name="Rectangle 132"/>
            <p:cNvSpPr>
              <a:spLocks noChangeArrowheads="1"/>
            </p:cNvSpPr>
            <p:nvPr/>
          </p:nvSpPr>
          <p:spPr bwMode="auto">
            <a:xfrm flipV="1">
              <a:off x="3265" y="845"/>
              <a:ext cx="2208" cy="384"/>
            </a:xfrm>
            <a:prstGeom prst="rect">
              <a:avLst/>
            </a:prstGeom>
            <a:noFill/>
            <a:ln w="127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20511" name="Group 133"/>
            <p:cNvGrpSpPr>
              <a:grpSpLocks/>
            </p:cNvGrpSpPr>
            <p:nvPr/>
          </p:nvGrpSpPr>
          <p:grpSpPr bwMode="auto">
            <a:xfrm>
              <a:off x="3265" y="1577"/>
              <a:ext cx="2208" cy="756"/>
              <a:chOff x="672" y="1788"/>
              <a:chExt cx="2208" cy="756"/>
            </a:xfrm>
          </p:grpSpPr>
          <p:sp>
            <p:nvSpPr>
              <p:cNvPr id="20522" name="Text Box 134"/>
              <p:cNvSpPr txBox="1">
                <a:spLocks noChangeArrowheads="1"/>
              </p:cNvSpPr>
              <p:nvPr/>
            </p:nvSpPr>
            <p:spPr bwMode="auto">
              <a:xfrm>
                <a:off x="672" y="1788"/>
                <a:ext cx="2208" cy="756"/>
              </a:xfrm>
              <a:prstGeom prst="rect">
                <a:avLst/>
              </a:prstGeom>
              <a:noFill/>
              <a:ln w="12700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>
                <a:spAutoFit/>
              </a:bodyPr>
              <a:lstStyle>
                <a:lvl1pPr>
                  <a:defRPr sz="2400">
                    <a:solidFill>
                      <a:srgbClr val="000000"/>
                    </a:solidFill>
                    <a:latin typeface="Times" pitchFamily="1" charset="0"/>
                  </a:defRPr>
                </a:lvl1pPr>
                <a:lvl2pPr marL="742950" indent="-285750">
                  <a:defRPr sz="2400">
                    <a:solidFill>
                      <a:srgbClr val="000000"/>
                    </a:solidFill>
                    <a:latin typeface="Times" pitchFamily="1" charset="0"/>
                  </a:defRPr>
                </a:lvl2pPr>
                <a:lvl3pPr marL="1143000" indent="-228600">
                  <a:defRPr sz="2400">
                    <a:solidFill>
                      <a:srgbClr val="000000"/>
                    </a:solidFill>
                    <a:latin typeface="Times" pitchFamily="1" charset="0"/>
                  </a:defRPr>
                </a:lvl3pPr>
                <a:lvl4pPr marL="1600200" indent="-228600">
                  <a:defRPr sz="2400">
                    <a:solidFill>
                      <a:srgbClr val="000000"/>
                    </a:solidFill>
                    <a:latin typeface="Times" pitchFamily="1" charset="0"/>
                  </a:defRPr>
                </a:lvl4pPr>
                <a:lvl5pPr marL="2057400" indent="-228600">
                  <a:defRPr sz="2400">
                    <a:solidFill>
                      <a:srgbClr val="000000"/>
                    </a:solidFill>
                    <a:latin typeface="Times" pitchFamily="1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Times" pitchFamily="1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Times" pitchFamily="1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Times" pitchFamily="1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Times" pitchFamily="1" charset="0"/>
                  </a:defRPr>
                </a:lvl9pPr>
              </a:lstStyle>
              <a:p>
                <a:r>
                  <a:rPr lang="en-US">
                    <a:latin typeface="Courier New" pitchFamily="49" charset="0"/>
                  </a:rPr>
                  <a:t>int shell_main() {</a:t>
                </a:r>
              </a:p>
              <a:p>
                <a:r>
                  <a:rPr lang="en-US">
                    <a:latin typeface="Courier New" pitchFamily="49" charset="0"/>
                  </a:rPr>
                  <a:t>  int a = 2;</a:t>
                </a:r>
              </a:p>
              <a:p>
                <a:r>
                  <a:rPr lang="en-US">
                    <a:latin typeface="Courier New" pitchFamily="49" charset="0"/>
                  </a:rPr>
                  <a:t>  …</a:t>
                </a:r>
              </a:p>
            </p:txBody>
          </p:sp>
          <p:sp>
            <p:nvSpPr>
              <p:cNvPr id="20523" name="Text Box 135"/>
              <p:cNvSpPr txBox="1">
                <a:spLocks noChangeArrowheads="1"/>
              </p:cNvSpPr>
              <p:nvPr/>
            </p:nvSpPr>
            <p:spPr bwMode="auto">
              <a:xfrm>
                <a:off x="2337" y="2256"/>
                <a:ext cx="543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rgbClr val="000000"/>
                    </a:solidFill>
                    <a:latin typeface="Times" pitchFamily="1" charset="0"/>
                  </a:defRPr>
                </a:lvl1pPr>
                <a:lvl2pPr marL="742950" indent="-285750">
                  <a:defRPr sz="2400">
                    <a:solidFill>
                      <a:srgbClr val="000000"/>
                    </a:solidFill>
                    <a:latin typeface="Times" pitchFamily="1" charset="0"/>
                  </a:defRPr>
                </a:lvl2pPr>
                <a:lvl3pPr marL="1143000" indent="-228600">
                  <a:defRPr sz="2400">
                    <a:solidFill>
                      <a:srgbClr val="000000"/>
                    </a:solidFill>
                    <a:latin typeface="Times" pitchFamily="1" charset="0"/>
                  </a:defRPr>
                </a:lvl3pPr>
                <a:lvl4pPr marL="1600200" indent="-228600">
                  <a:defRPr sz="2400">
                    <a:solidFill>
                      <a:srgbClr val="000000"/>
                    </a:solidFill>
                    <a:latin typeface="Times" pitchFamily="1" charset="0"/>
                  </a:defRPr>
                </a:lvl4pPr>
                <a:lvl5pPr marL="2057400" indent="-228600">
                  <a:defRPr sz="2400">
                    <a:solidFill>
                      <a:srgbClr val="000000"/>
                    </a:solidFill>
                    <a:latin typeface="Times" pitchFamily="1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Times" pitchFamily="1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Times" pitchFamily="1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Times" pitchFamily="1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Times" pitchFamily="1" charset="0"/>
                  </a:defRPr>
                </a:lvl9pPr>
              </a:lstStyle>
              <a:p>
                <a:r>
                  <a:rPr lang="en-US" b="1"/>
                  <a:t>Code</a:t>
                </a:r>
              </a:p>
            </p:txBody>
          </p:sp>
        </p:grpSp>
        <p:sp>
          <p:nvSpPr>
            <p:cNvPr id="20512" name="Text Box 136"/>
            <p:cNvSpPr txBox="1">
              <a:spLocks noChangeArrowheads="1"/>
            </p:cNvSpPr>
            <p:nvPr/>
          </p:nvSpPr>
          <p:spPr bwMode="auto">
            <a:xfrm>
              <a:off x="3297" y="546"/>
              <a:ext cx="985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rgbClr val="000000"/>
                  </a:solidFill>
                  <a:latin typeface="Times" pitchFamily="1" charset="0"/>
                </a:defRPr>
              </a:lvl1pPr>
              <a:lvl2pPr marL="742950" indent="-285750">
                <a:defRPr sz="2400">
                  <a:solidFill>
                    <a:srgbClr val="000000"/>
                  </a:solidFill>
                  <a:latin typeface="Times" pitchFamily="1" charset="0"/>
                </a:defRPr>
              </a:lvl2pPr>
              <a:lvl3pPr marL="1143000" indent="-228600">
                <a:defRPr sz="2400">
                  <a:solidFill>
                    <a:srgbClr val="000000"/>
                  </a:solidFill>
                  <a:latin typeface="Times" pitchFamily="1" charset="0"/>
                </a:defRPr>
              </a:lvl3pPr>
              <a:lvl4pPr marL="1600200" indent="-228600">
                <a:defRPr sz="2400">
                  <a:solidFill>
                    <a:srgbClr val="000000"/>
                  </a:solidFill>
                  <a:latin typeface="Times" pitchFamily="1" charset="0"/>
                </a:defRPr>
              </a:lvl4pPr>
              <a:lvl5pPr marL="2057400" indent="-228600">
                <a:defRPr sz="2400">
                  <a:solidFill>
                    <a:srgbClr val="000000"/>
                  </a:solidFill>
                  <a:latin typeface="Times" pitchFamily="1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Times" pitchFamily="1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Times" pitchFamily="1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Times" pitchFamily="1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Times" pitchFamily="1" charset="0"/>
                </a:defRPr>
              </a:lvl9pPr>
            </a:lstStyle>
            <a:p>
              <a:r>
                <a:rPr lang="en-US"/>
                <a:t>main; a = 2</a:t>
              </a:r>
            </a:p>
          </p:txBody>
        </p:sp>
        <p:grpSp>
          <p:nvGrpSpPr>
            <p:cNvPr id="20513" name="Group 137"/>
            <p:cNvGrpSpPr>
              <a:grpSpLocks/>
            </p:cNvGrpSpPr>
            <p:nvPr/>
          </p:nvGrpSpPr>
          <p:grpSpPr bwMode="auto">
            <a:xfrm>
              <a:off x="3265" y="1229"/>
              <a:ext cx="2208" cy="346"/>
              <a:chOff x="672" y="1440"/>
              <a:chExt cx="2208" cy="346"/>
            </a:xfrm>
          </p:grpSpPr>
          <p:sp>
            <p:nvSpPr>
              <p:cNvPr id="20520" name="Rectangle 138"/>
              <p:cNvSpPr>
                <a:spLocks noChangeArrowheads="1"/>
              </p:cNvSpPr>
              <p:nvPr/>
            </p:nvSpPr>
            <p:spPr bwMode="auto">
              <a:xfrm>
                <a:off x="672" y="1440"/>
                <a:ext cx="2208" cy="346"/>
              </a:xfrm>
              <a:prstGeom prst="rect">
                <a:avLst/>
              </a:prstGeom>
              <a:noFill/>
              <a:ln w="12700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521" name="Text Box 139"/>
              <p:cNvSpPr txBox="1">
                <a:spLocks noChangeArrowheads="1"/>
              </p:cNvSpPr>
              <p:nvPr/>
            </p:nvSpPr>
            <p:spPr bwMode="auto">
              <a:xfrm>
                <a:off x="2327" y="1440"/>
                <a:ext cx="553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rgbClr val="000000"/>
                    </a:solidFill>
                    <a:latin typeface="Times" pitchFamily="1" charset="0"/>
                  </a:defRPr>
                </a:lvl1pPr>
                <a:lvl2pPr marL="742950" indent="-285750">
                  <a:defRPr sz="2400">
                    <a:solidFill>
                      <a:srgbClr val="000000"/>
                    </a:solidFill>
                    <a:latin typeface="Times" pitchFamily="1" charset="0"/>
                  </a:defRPr>
                </a:lvl2pPr>
                <a:lvl3pPr marL="1143000" indent="-228600">
                  <a:defRPr sz="2400">
                    <a:solidFill>
                      <a:srgbClr val="000000"/>
                    </a:solidFill>
                    <a:latin typeface="Times" pitchFamily="1" charset="0"/>
                  </a:defRPr>
                </a:lvl3pPr>
                <a:lvl4pPr marL="1600200" indent="-228600">
                  <a:defRPr sz="2400">
                    <a:solidFill>
                      <a:srgbClr val="000000"/>
                    </a:solidFill>
                    <a:latin typeface="Times" pitchFamily="1" charset="0"/>
                  </a:defRPr>
                </a:lvl4pPr>
                <a:lvl5pPr marL="2057400" indent="-228600">
                  <a:defRPr sz="2400">
                    <a:solidFill>
                      <a:srgbClr val="000000"/>
                    </a:solidFill>
                    <a:latin typeface="Times" pitchFamily="1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Times" pitchFamily="1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Times" pitchFamily="1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Times" pitchFamily="1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Times" pitchFamily="1" charset="0"/>
                  </a:defRPr>
                </a:lvl9pPr>
              </a:lstStyle>
              <a:p>
                <a:r>
                  <a:rPr lang="en-US" b="1"/>
                  <a:t>Heap</a:t>
                </a:r>
              </a:p>
            </p:txBody>
          </p:sp>
        </p:grpSp>
        <p:grpSp>
          <p:nvGrpSpPr>
            <p:cNvPr id="20514" name="Group 140"/>
            <p:cNvGrpSpPr>
              <a:grpSpLocks/>
            </p:cNvGrpSpPr>
            <p:nvPr/>
          </p:nvGrpSpPr>
          <p:grpSpPr bwMode="auto">
            <a:xfrm>
              <a:off x="3265" y="557"/>
              <a:ext cx="2208" cy="288"/>
              <a:chOff x="672" y="768"/>
              <a:chExt cx="2208" cy="288"/>
            </a:xfrm>
          </p:grpSpPr>
          <p:sp>
            <p:nvSpPr>
              <p:cNvPr id="20518" name="Rectangle 141"/>
              <p:cNvSpPr>
                <a:spLocks noChangeArrowheads="1"/>
              </p:cNvSpPr>
              <p:nvPr/>
            </p:nvSpPr>
            <p:spPr bwMode="auto">
              <a:xfrm>
                <a:off x="672" y="768"/>
                <a:ext cx="2208" cy="288"/>
              </a:xfrm>
              <a:prstGeom prst="rect">
                <a:avLst/>
              </a:prstGeom>
              <a:noFill/>
              <a:ln w="12700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519" name="Text Box 142"/>
              <p:cNvSpPr txBox="1">
                <a:spLocks noChangeArrowheads="1"/>
              </p:cNvSpPr>
              <p:nvPr/>
            </p:nvSpPr>
            <p:spPr bwMode="auto">
              <a:xfrm>
                <a:off x="2305" y="768"/>
                <a:ext cx="575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rgbClr val="000000"/>
                    </a:solidFill>
                    <a:latin typeface="Times" pitchFamily="1" charset="0"/>
                  </a:defRPr>
                </a:lvl1pPr>
                <a:lvl2pPr marL="742950" indent="-285750">
                  <a:defRPr sz="2400">
                    <a:solidFill>
                      <a:srgbClr val="000000"/>
                    </a:solidFill>
                    <a:latin typeface="Times" pitchFamily="1" charset="0"/>
                  </a:defRPr>
                </a:lvl2pPr>
                <a:lvl3pPr marL="1143000" indent="-228600">
                  <a:defRPr sz="2400">
                    <a:solidFill>
                      <a:srgbClr val="000000"/>
                    </a:solidFill>
                    <a:latin typeface="Times" pitchFamily="1" charset="0"/>
                  </a:defRPr>
                </a:lvl3pPr>
                <a:lvl4pPr marL="1600200" indent="-228600">
                  <a:defRPr sz="2400">
                    <a:solidFill>
                      <a:srgbClr val="000000"/>
                    </a:solidFill>
                    <a:latin typeface="Times" pitchFamily="1" charset="0"/>
                  </a:defRPr>
                </a:lvl4pPr>
                <a:lvl5pPr marL="2057400" indent="-228600">
                  <a:defRPr sz="2400">
                    <a:solidFill>
                      <a:srgbClr val="000000"/>
                    </a:solidFill>
                    <a:latin typeface="Times" pitchFamily="1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Times" pitchFamily="1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Times" pitchFamily="1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Times" pitchFamily="1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Times" pitchFamily="1" charset="0"/>
                  </a:defRPr>
                </a:lvl9pPr>
              </a:lstStyle>
              <a:p>
                <a:r>
                  <a:rPr lang="en-US" b="1"/>
                  <a:t>Stack</a:t>
                </a:r>
              </a:p>
            </p:txBody>
          </p:sp>
        </p:grpSp>
        <p:sp>
          <p:nvSpPr>
            <p:cNvPr id="20515" name="Line 143"/>
            <p:cNvSpPr>
              <a:spLocks noChangeShapeType="1"/>
            </p:cNvSpPr>
            <p:nvPr/>
          </p:nvSpPr>
          <p:spPr bwMode="auto">
            <a:xfrm>
              <a:off x="3601" y="845"/>
              <a:ext cx="0" cy="24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triangl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516" name="Line 144"/>
            <p:cNvSpPr>
              <a:spLocks noChangeShapeType="1"/>
            </p:cNvSpPr>
            <p:nvPr/>
          </p:nvSpPr>
          <p:spPr bwMode="auto">
            <a:xfrm>
              <a:off x="3745" y="989"/>
              <a:ext cx="0" cy="24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triangle" w="lg" len="lg"/>
              <a:tailEnd type="non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517" name="Text Box 145"/>
            <p:cNvSpPr txBox="1">
              <a:spLocks noChangeArrowheads="1"/>
            </p:cNvSpPr>
            <p:nvPr/>
          </p:nvSpPr>
          <p:spPr bwMode="auto">
            <a:xfrm>
              <a:off x="3342" y="1296"/>
              <a:ext cx="126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rgbClr val="000000"/>
                  </a:solidFill>
                  <a:latin typeface="Times" pitchFamily="1" charset="0"/>
                </a:defRPr>
              </a:lvl1pPr>
              <a:lvl2pPr marL="742950" indent="-285750">
                <a:defRPr sz="2400">
                  <a:solidFill>
                    <a:srgbClr val="000000"/>
                  </a:solidFill>
                  <a:latin typeface="Times" pitchFamily="1" charset="0"/>
                </a:defRPr>
              </a:lvl2pPr>
              <a:lvl3pPr marL="1143000" indent="-228600">
                <a:defRPr sz="2400">
                  <a:solidFill>
                    <a:srgbClr val="000000"/>
                  </a:solidFill>
                  <a:latin typeface="Times" pitchFamily="1" charset="0"/>
                </a:defRPr>
              </a:lvl3pPr>
              <a:lvl4pPr marL="1600200" indent="-228600">
                <a:defRPr sz="2400">
                  <a:solidFill>
                    <a:srgbClr val="000000"/>
                  </a:solidFill>
                  <a:latin typeface="Times" pitchFamily="1" charset="0"/>
                </a:defRPr>
              </a:lvl4pPr>
              <a:lvl5pPr marL="2057400" indent="-228600">
                <a:defRPr sz="2400">
                  <a:solidFill>
                    <a:srgbClr val="000000"/>
                  </a:solidFill>
                  <a:latin typeface="Times" pitchFamily="1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Times" pitchFamily="1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Times" pitchFamily="1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Times" pitchFamily="1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Times" pitchFamily="1" charset="0"/>
                </a:defRPr>
              </a:lvl9pPr>
            </a:lstStyle>
            <a:p>
              <a:r>
                <a:rPr lang="en-US">
                  <a:latin typeface="Courier New" pitchFamily="49" charset="0"/>
                </a:rPr>
                <a:t>0xFC0933CA</a:t>
              </a:r>
            </a:p>
          </p:txBody>
        </p:sp>
      </p:grpSp>
      <p:grpSp>
        <p:nvGrpSpPr>
          <p:cNvPr id="10" name="Group 161"/>
          <p:cNvGrpSpPr>
            <a:grpSpLocks/>
          </p:cNvGrpSpPr>
          <p:nvPr/>
        </p:nvGrpSpPr>
        <p:grpSpPr bwMode="auto">
          <a:xfrm>
            <a:off x="5221288" y="866775"/>
            <a:ext cx="3505200" cy="2836863"/>
            <a:chOff x="3265" y="546"/>
            <a:chExt cx="2208" cy="1787"/>
          </a:xfrm>
        </p:grpSpPr>
        <p:sp>
          <p:nvSpPr>
            <p:cNvPr id="20496" name="Rectangle 162"/>
            <p:cNvSpPr>
              <a:spLocks noChangeArrowheads="1"/>
            </p:cNvSpPr>
            <p:nvPr/>
          </p:nvSpPr>
          <p:spPr bwMode="auto">
            <a:xfrm flipV="1">
              <a:off x="3265" y="845"/>
              <a:ext cx="2208" cy="384"/>
            </a:xfrm>
            <a:prstGeom prst="rect">
              <a:avLst/>
            </a:prstGeom>
            <a:noFill/>
            <a:ln w="127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20497" name="Group 163"/>
            <p:cNvGrpSpPr>
              <a:grpSpLocks/>
            </p:cNvGrpSpPr>
            <p:nvPr/>
          </p:nvGrpSpPr>
          <p:grpSpPr bwMode="auto">
            <a:xfrm>
              <a:off x="3265" y="1577"/>
              <a:ext cx="2208" cy="756"/>
              <a:chOff x="672" y="1788"/>
              <a:chExt cx="2208" cy="756"/>
            </a:xfrm>
          </p:grpSpPr>
          <p:sp>
            <p:nvSpPr>
              <p:cNvPr id="20508" name="Text Box 164"/>
              <p:cNvSpPr txBox="1">
                <a:spLocks noChangeArrowheads="1"/>
              </p:cNvSpPr>
              <p:nvPr/>
            </p:nvSpPr>
            <p:spPr bwMode="auto">
              <a:xfrm>
                <a:off x="672" y="1788"/>
                <a:ext cx="2208" cy="756"/>
              </a:xfrm>
              <a:prstGeom prst="rect">
                <a:avLst/>
              </a:prstGeom>
              <a:noFill/>
              <a:ln w="12700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>
                <a:spAutoFit/>
              </a:bodyPr>
              <a:lstStyle>
                <a:lvl1pPr>
                  <a:defRPr sz="2400">
                    <a:solidFill>
                      <a:srgbClr val="000000"/>
                    </a:solidFill>
                    <a:latin typeface="Times" pitchFamily="1" charset="0"/>
                  </a:defRPr>
                </a:lvl1pPr>
                <a:lvl2pPr marL="742950" indent="-285750">
                  <a:defRPr sz="2400">
                    <a:solidFill>
                      <a:srgbClr val="000000"/>
                    </a:solidFill>
                    <a:latin typeface="Times" pitchFamily="1" charset="0"/>
                  </a:defRPr>
                </a:lvl2pPr>
                <a:lvl3pPr marL="1143000" indent="-228600">
                  <a:defRPr sz="2400">
                    <a:solidFill>
                      <a:srgbClr val="000000"/>
                    </a:solidFill>
                    <a:latin typeface="Times" pitchFamily="1" charset="0"/>
                  </a:defRPr>
                </a:lvl3pPr>
                <a:lvl4pPr marL="1600200" indent="-228600">
                  <a:defRPr sz="2400">
                    <a:solidFill>
                      <a:srgbClr val="000000"/>
                    </a:solidFill>
                    <a:latin typeface="Times" pitchFamily="1" charset="0"/>
                  </a:defRPr>
                </a:lvl4pPr>
                <a:lvl5pPr marL="2057400" indent="-228600">
                  <a:defRPr sz="2400">
                    <a:solidFill>
                      <a:srgbClr val="000000"/>
                    </a:solidFill>
                    <a:latin typeface="Times" pitchFamily="1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Times" pitchFamily="1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Times" pitchFamily="1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Times" pitchFamily="1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Times" pitchFamily="1" charset="0"/>
                  </a:defRPr>
                </a:lvl9pPr>
              </a:lstStyle>
              <a:p>
                <a:r>
                  <a:rPr lang="en-US">
                    <a:latin typeface="Courier New" pitchFamily="49" charset="0"/>
                  </a:rPr>
                  <a:t>int calc_main() {</a:t>
                </a:r>
              </a:p>
              <a:p>
                <a:r>
                  <a:rPr lang="en-US">
                    <a:latin typeface="Courier New" pitchFamily="49" charset="0"/>
                  </a:rPr>
                  <a:t>  int q = 7;</a:t>
                </a:r>
              </a:p>
              <a:p>
                <a:r>
                  <a:rPr lang="en-US">
                    <a:latin typeface="Courier New" pitchFamily="49" charset="0"/>
                  </a:rPr>
                  <a:t>  …</a:t>
                </a:r>
              </a:p>
            </p:txBody>
          </p:sp>
          <p:sp>
            <p:nvSpPr>
              <p:cNvPr id="20509" name="Text Box 165"/>
              <p:cNvSpPr txBox="1">
                <a:spLocks noChangeArrowheads="1"/>
              </p:cNvSpPr>
              <p:nvPr/>
            </p:nvSpPr>
            <p:spPr bwMode="auto">
              <a:xfrm>
                <a:off x="2337" y="2256"/>
                <a:ext cx="543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rgbClr val="000000"/>
                    </a:solidFill>
                    <a:latin typeface="Times" pitchFamily="1" charset="0"/>
                  </a:defRPr>
                </a:lvl1pPr>
                <a:lvl2pPr marL="742950" indent="-285750">
                  <a:defRPr sz="2400">
                    <a:solidFill>
                      <a:srgbClr val="000000"/>
                    </a:solidFill>
                    <a:latin typeface="Times" pitchFamily="1" charset="0"/>
                  </a:defRPr>
                </a:lvl2pPr>
                <a:lvl3pPr marL="1143000" indent="-228600">
                  <a:defRPr sz="2400">
                    <a:solidFill>
                      <a:srgbClr val="000000"/>
                    </a:solidFill>
                    <a:latin typeface="Times" pitchFamily="1" charset="0"/>
                  </a:defRPr>
                </a:lvl3pPr>
                <a:lvl4pPr marL="1600200" indent="-228600">
                  <a:defRPr sz="2400">
                    <a:solidFill>
                      <a:srgbClr val="000000"/>
                    </a:solidFill>
                    <a:latin typeface="Times" pitchFamily="1" charset="0"/>
                  </a:defRPr>
                </a:lvl4pPr>
                <a:lvl5pPr marL="2057400" indent="-228600">
                  <a:defRPr sz="2400">
                    <a:solidFill>
                      <a:srgbClr val="000000"/>
                    </a:solidFill>
                    <a:latin typeface="Times" pitchFamily="1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Times" pitchFamily="1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Times" pitchFamily="1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Times" pitchFamily="1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Times" pitchFamily="1" charset="0"/>
                  </a:defRPr>
                </a:lvl9pPr>
              </a:lstStyle>
              <a:p>
                <a:r>
                  <a:rPr lang="en-US" b="1"/>
                  <a:t>Code</a:t>
                </a:r>
              </a:p>
            </p:txBody>
          </p:sp>
        </p:grpSp>
        <p:sp>
          <p:nvSpPr>
            <p:cNvPr id="20498" name="Text Box 166"/>
            <p:cNvSpPr txBox="1">
              <a:spLocks noChangeArrowheads="1"/>
            </p:cNvSpPr>
            <p:nvPr/>
          </p:nvSpPr>
          <p:spPr bwMode="auto">
            <a:xfrm>
              <a:off x="3297" y="546"/>
              <a:ext cx="11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rgbClr val="000000"/>
                  </a:solidFill>
                  <a:latin typeface="Times" pitchFamily="1" charset="0"/>
                </a:defRPr>
              </a:lvl1pPr>
              <a:lvl2pPr marL="742950" indent="-285750">
                <a:defRPr sz="2400">
                  <a:solidFill>
                    <a:srgbClr val="000000"/>
                  </a:solidFill>
                  <a:latin typeface="Times" pitchFamily="1" charset="0"/>
                </a:defRPr>
              </a:lvl2pPr>
              <a:lvl3pPr marL="1143000" indent="-228600">
                <a:defRPr sz="2400">
                  <a:solidFill>
                    <a:srgbClr val="000000"/>
                  </a:solidFill>
                  <a:latin typeface="Times" pitchFamily="1" charset="0"/>
                </a:defRPr>
              </a:lvl3pPr>
              <a:lvl4pPr marL="1600200" indent="-228600">
                <a:defRPr sz="2400">
                  <a:solidFill>
                    <a:srgbClr val="000000"/>
                  </a:solidFill>
                  <a:latin typeface="Times" pitchFamily="1" charset="0"/>
                </a:defRPr>
              </a:lvl4pPr>
              <a:lvl5pPr marL="2057400" indent="-228600">
                <a:defRPr sz="2400">
                  <a:solidFill>
                    <a:srgbClr val="000000"/>
                  </a:solidFill>
                  <a:latin typeface="Times" pitchFamily="1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Times" pitchFamily="1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Times" pitchFamily="1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Times" pitchFamily="1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Times" pitchFamily="1" charset="0"/>
                </a:defRPr>
              </a:lvl9pPr>
            </a:lstStyle>
            <a:p>
              <a:endParaRPr lang="en-US"/>
            </a:p>
          </p:txBody>
        </p:sp>
        <p:grpSp>
          <p:nvGrpSpPr>
            <p:cNvPr id="20499" name="Group 167"/>
            <p:cNvGrpSpPr>
              <a:grpSpLocks/>
            </p:cNvGrpSpPr>
            <p:nvPr/>
          </p:nvGrpSpPr>
          <p:grpSpPr bwMode="auto">
            <a:xfrm>
              <a:off x="3265" y="1229"/>
              <a:ext cx="2208" cy="346"/>
              <a:chOff x="672" y="1440"/>
              <a:chExt cx="2208" cy="346"/>
            </a:xfrm>
          </p:grpSpPr>
          <p:sp>
            <p:nvSpPr>
              <p:cNvPr id="20506" name="Rectangle 168"/>
              <p:cNvSpPr>
                <a:spLocks noChangeArrowheads="1"/>
              </p:cNvSpPr>
              <p:nvPr/>
            </p:nvSpPr>
            <p:spPr bwMode="auto">
              <a:xfrm>
                <a:off x="672" y="1440"/>
                <a:ext cx="2208" cy="346"/>
              </a:xfrm>
              <a:prstGeom prst="rect">
                <a:avLst/>
              </a:prstGeom>
              <a:noFill/>
              <a:ln w="12700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507" name="Text Box 169"/>
              <p:cNvSpPr txBox="1">
                <a:spLocks noChangeArrowheads="1"/>
              </p:cNvSpPr>
              <p:nvPr/>
            </p:nvSpPr>
            <p:spPr bwMode="auto">
              <a:xfrm>
                <a:off x="2327" y="1440"/>
                <a:ext cx="553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rgbClr val="000000"/>
                    </a:solidFill>
                    <a:latin typeface="Times" pitchFamily="1" charset="0"/>
                  </a:defRPr>
                </a:lvl1pPr>
                <a:lvl2pPr marL="742950" indent="-285750">
                  <a:defRPr sz="2400">
                    <a:solidFill>
                      <a:srgbClr val="000000"/>
                    </a:solidFill>
                    <a:latin typeface="Times" pitchFamily="1" charset="0"/>
                  </a:defRPr>
                </a:lvl2pPr>
                <a:lvl3pPr marL="1143000" indent="-228600">
                  <a:defRPr sz="2400">
                    <a:solidFill>
                      <a:srgbClr val="000000"/>
                    </a:solidFill>
                    <a:latin typeface="Times" pitchFamily="1" charset="0"/>
                  </a:defRPr>
                </a:lvl3pPr>
                <a:lvl4pPr marL="1600200" indent="-228600">
                  <a:defRPr sz="2400">
                    <a:solidFill>
                      <a:srgbClr val="000000"/>
                    </a:solidFill>
                    <a:latin typeface="Times" pitchFamily="1" charset="0"/>
                  </a:defRPr>
                </a:lvl4pPr>
                <a:lvl5pPr marL="2057400" indent="-228600">
                  <a:defRPr sz="2400">
                    <a:solidFill>
                      <a:srgbClr val="000000"/>
                    </a:solidFill>
                    <a:latin typeface="Times" pitchFamily="1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Times" pitchFamily="1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Times" pitchFamily="1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Times" pitchFamily="1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Times" pitchFamily="1" charset="0"/>
                  </a:defRPr>
                </a:lvl9pPr>
              </a:lstStyle>
              <a:p>
                <a:r>
                  <a:rPr lang="en-US" b="1"/>
                  <a:t>Heap</a:t>
                </a:r>
              </a:p>
            </p:txBody>
          </p:sp>
        </p:grpSp>
        <p:grpSp>
          <p:nvGrpSpPr>
            <p:cNvPr id="20500" name="Group 170"/>
            <p:cNvGrpSpPr>
              <a:grpSpLocks/>
            </p:cNvGrpSpPr>
            <p:nvPr/>
          </p:nvGrpSpPr>
          <p:grpSpPr bwMode="auto">
            <a:xfrm>
              <a:off x="3265" y="557"/>
              <a:ext cx="2208" cy="288"/>
              <a:chOff x="672" y="768"/>
              <a:chExt cx="2208" cy="288"/>
            </a:xfrm>
          </p:grpSpPr>
          <p:sp>
            <p:nvSpPr>
              <p:cNvPr id="20504" name="Rectangle 171"/>
              <p:cNvSpPr>
                <a:spLocks noChangeArrowheads="1"/>
              </p:cNvSpPr>
              <p:nvPr/>
            </p:nvSpPr>
            <p:spPr bwMode="auto">
              <a:xfrm>
                <a:off x="672" y="768"/>
                <a:ext cx="2208" cy="288"/>
              </a:xfrm>
              <a:prstGeom prst="rect">
                <a:avLst/>
              </a:prstGeom>
              <a:noFill/>
              <a:ln w="12700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505" name="Text Box 172"/>
              <p:cNvSpPr txBox="1">
                <a:spLocks noChangeArrowheads="1"/>
              </p:cNvSpPr>
              <p:nvPr/>
            </p:nvSpPr>
            <p:spPr bwMode="auto">
              <a:xfrm>
                <a:off x="2305" y="768"/>
                <a:ext cx="575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rgbClr val="000000"/>
                    </a:solidFill>
                    <a:latin typeface="Times" pitchFamily="1" charset="0"/>
                  </a:defRPr>
                </a:lvl1pPr>
                <a:lvl2pPr marL="742950" indent="-285750">
                  <a:defRPr sz="2400">
                    <a:solidFill>
                      <a:srgbClr val="000000"/>
                    </a:solidFill>
                    <a:latin typeface="Times" pitchFamily="1" charset="0"/>
                  </a:defRPr>
                </a:lvl2pPr>
                <a:lvl3pPr marL="1143000" indent="-228600">
                  <a:defRPr sz="2400">
                    <a:solidFill>
                      <a:srgbClr val="000000"/>
                    </a:solidFill>
                    <a:latin typeface="Times" pitchFamily="1" charset="0"/>
                  </a:defRPr>
                </a:lvl3pPr>
                <a:lvl4pPr marL="1600200" indent="-228600">
                  <a:defRPr sz="2400">
                    <a:solidFill>
                      <a:srgbClr val="000000"/>
                    </a:solidFill>
                    <a:latin typeface="Times" pitchFamily="1" charset="0"/>
                  </a:defRPr>
                </a:lvl4pPr>
                <a:lvl5pPr marL="2057400" indent="-228600">
                  <a:defRPr sz="2400">
                    <a:solidFill>
                      <a:srgbClr val="000000"/>
                    </a:solidFill>
                    <a:latin typeface="Times" pitchFamily="1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Times" pitchFamily="1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Times" pitchFamily="1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Times" pitchFamily="1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Times" pitchFamily="1" charset="0"/>
                  </a:defRPr>
                </a:lvl9pPr>
              </a:lstStyle>
              <a:p>
                <a:r>
                  <a:rPr lang="en-US" b="1"/>
                  <a:t>Stack</a:t>
                </a:r>
              </a:p>
            </p:txBody>
          </p:sp>
        </p:grpSp>
        <p:sp>
          <p:nvSpPr>
            <p:cNvPr id="20501" name="Line 173"/>
            <p:cNvSpPr>
              <a:spLocks noChangeShapeType="1"/>
            </p:cNvSpPr>
            <p:nvPr/>
          </p:nvSpPr>
          <p:spPr bwMode="auto">
            <a:xfrm>
              <a:off x="3601" y="845"/>
              <a:ext cx="0" cy="24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triangl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502" name="Line 174"/>
            <p:cNvSpPr>
              <a:spLocks noChangeShapeType="1"/>
            </p:cNvSpPr>
            <p:nvPr/>
          </p:nvSpPr>
          <p:spPr bwMode="auto">
            <a:xfrm>
              <a:off x="3745" y="989"/>
              <a:ext cx="0" cy="24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triangle" w="lg" len="lg"/>
              <a:tailEnd type="non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503" name="Text Box 175"/>
            <p:cNvSpPr txBox="1">
              <a:spLocks noChangeArrowheads="1"/>
            </p:cNvSpPr>
            <p:nvPr/>
          </p:nvSpPr>
          <p:spPr bwMode="auto">
            <a:xfrm>
              <a:off x="3342" y="1296"/>
              <a:ext cx="126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rgbClr val="000000"/>
                  </a:solidFill>
                  <a:latin typeface="Times" pitchFamily="1" charset="0"/>
                </a:defRPr>
              </a:lvl1pPr>
              <a:lvl2pPr marL="742950" indent="-285750">
                <a:defRPr sz="2400">
                  <a:solidFill>
                    <a:srgbClr val="000000"/>
                  </a:solidFill>
                  <a:latin typeface="Times" pitchFamily="1" charset="0"/>
                </a:defRPr>
              </a:lvl2pPr>
              <a:lvl3pPr marL="1143000" indent="-228600">
                <a:defRPr sz="2400">
                  <a:solidFill>
                    <a:srgbClr val="000000"/>
                  </a:solidFill>
                  <a:latin typeface="Times" pitchFamily="1" charset="0"/>
                </a:defRPr>
              </a:lvl3pPr>
              <a:lvl4pPr marL="1600200" indent="-228600">
                <a:defRPr sz="2400">
                  <a:solidFill>
                    <a:srgbClr val="000000"/>
                  </a:solidFill>
                  <a:latin typeface="Times" pitchFamily="1" charset="0"/>
                </a:defRPr>
              </a:lvl4pPr>
              <a:lvl5pPr marL="2057400" indent="-228600">
                <a:defRPr sz="2400">
                  <a:solidFill>
                    <a:srgbClr val="000000"/>
                  </a:solidFill>
                  <a:latin typeface="Times" pitchFamily="1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Times" pitchFamily="1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Times" pitchFamily="1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Times" pitchFamily="1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Times" pitchFamily="1" charset="0"/>
                </a:defRPr>
              </a:lvl9pPr>
            </a:lstStyle>
            <a:p>
              <a:r>
                <a:rPr lang="en-US">
                  <a:latin typeface="Courier New" pitchFamily="49" charset="0"/>
                </a:rPr>
                <a:t>0x43178050</a:t>
              </a:r>
            </a:p>
          </p:txBody>
        </p:sp>
      </p:grpSp>
      <p:sp>
        <p:nvSpPr>
          <p:cNvPr id="20488" name="Line 176"/>
          <p:cNvSpPr>
            <a:spLocks noChangeShapeType="1"/>
          </p:cNvSpPr>
          <p:nvPr/>
        </p:nvSpPr>
        <p:spPr bwMode="auto">
          <a:xfrm>
            <a:off x="273050" y="4027488"/>
            <a:ext cx="8743950" cy="9525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14" name="Group 188"/>
          <p:cNvGrpSpPr>
            <a:grpSpLocks/>
          </p:cNvGrpSpPr>
          <p:nvPr/>
        </p:nvGrpSpPr>
        <p:grpSpPr bwMode="auto">
          <a:xfrm>
            <a:off x="1593850" y="3703638"/>
            <a:ext cx="4160838" cy="2386012"/>
            <a:chOff x="1004" y="2333"/>
            <a:chExt cx="2621" cy="1503"/>
          </a:xfrm>
        </p:grpSpPr>
        <p:sp>
          <p:nvSpPr>
            <p:cNvPr id="20494" name="Line 180"/>
            <p:cNvSpPr>
              <a:spLocks noChangeShapeType="1"/>
            </p:cNvSpPr>
            <p:nvPr/>
          </p:nvSpPr>
          <p:spPr bwMode="auto">
            <a:xfrm flipV="1">
              <a:off x="1004" y="2333"/>
              <a:ext cx="0" cy="32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triangl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495" name="Line 181"/>
            <p:cNvSpPr>
              <a:spLocks noChangeShapeType="1"/>
            </p:cNvSpPr>
            <p:nvPr/>
          </p:nvSpPr>
          <p:spPr bwMode="auto">
            <a:xfrm flipV="1">
              <a:off x="2994" y="2333"/>
              <a:ext cx="631" cy="1503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triangl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17623" name="Text Box 183"/>
          <p:cNvSpPr txBox="1">
            <a:spLocks noChangeArrowheads="1"/>
          </p:cNvSpPr>
          <p:nvPr/>
        </p:nvSpPr>
        <p:spPr bwMode="auto">
          <a:xfrm>
            <a:off x="1054100" y="5483225"/>
            <a:ext cx="3692525" cy="1200150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rgbClr val="000000"/>
                </a:solidFill>
                <a:latin typeface="Times" pitchFamily="1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Times" pitchFamily="1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Times" pitchFamily="1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Times" pitchFamily="1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Times" pitchFamily="1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pitchFamily="1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pitchFamily="1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pitchFamily="1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pitchFamily="1" charset="0"/>
              </a:defRPr>
            </a:lvl9pPr>
          </a:lstStyle>
          <a:p>
            <a:r>
              <a:rPr lang="en-US">
                <a:latin typeface="Arial Unicode MS" pitchFamily="34" charset="-128"/>
              </a:rPr>
              <a:t>pid = 128</a:t>
            </a:r>
          </a:p>
          <a:p>
            <a:r>
              <a:rPr lang="en-US">
                <a:latin typeface="Arial Unicode MS" pitchFamily="34" charset="-128"/>
              </a:rPr>
              <a:t>open files =</a:t>
            </a:r>
          </a:p>
          <a:p>
            <a:r>
              <a:rPr lang="en-US">
                <a:latin typeface="Arial Unicode MS" pitchFamily="34" charset="-128"/>
              </a:rPr>
              <a:t>last_cpu = 0</a:t>
            </a:r>
          </a:p>
        </p:txBody>
      </p:sp>
      <p:sp>
        <p:nvSpPr>
          <p:cNvPr id="20491" name="Text Box 184"/>
          <p:cNvSpPr txBox="1">
            <a:spLocks noChangeArrowheads="1"/>
          </p:cNvSpPr>
          <p:nvPr/>
        </p:nvSpPr>
        <p:spPr bwMode="auto">
          <a:xfrm>
            <a:off x="5543550" y="4510088"/>
            <a:ext cx="2257425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Times" pitchFamily="1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Times" pitchFamily="1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Times" pitchFamily="1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Times" pitchFamily="1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Times" pitchFamily="1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pitchFamily="1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pitchFamily="1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pitchFamily="1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pitchFamily="1" charset="0"/>
              </a:defRPr>
            </a:lvl9pPr>
          </a:lstStyle>
          <a:p>
            <a:r>
              <a:rPr lang="en-US" b="1"/>
              <a:t>Process Control</a:t>
            </a:r>
          </a:p>
          <a:p>
            <a:r>
              <a:rPr lang="en-US" b="1"/>
              <a:t>Blocks (PCBs)</a:t>
            </a:r>
          </a:p>
        </p:txBody>
      </p:sp>
      <p:sp>
        <p:nvSpPr>
          <p:cNvPr id="20492" name="Text Box 185"/>
          <p:cNvSpPr txBox="1">
            <a:spLocks noChangeArrowheads="1"/>
          </p:cNvSpPr>
          <p:nvPr/>
        </p:nvSpPr>
        <p:spPr bwMode="auto">
          <a:xfrm>
            <a:off x="22225" y="4011613"/>
            <a:ext cx="590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Times" pitchFamily="1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Times" pitchFamily="1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Times" pitchFamily="1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Times" pitchFamily="1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Times" pitchFamily="1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pitchFamily="1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pitchFamily="1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pitchFamily="1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pitchFamily="1" charset="0"/>
              </a:defRPr>
            </a:lvl9pPr>
          </a:lstStyle>
          <a:p>
            <a:r>
              <a:rPr lang="en-US" b="1"/>
              <a:t>OS</a:t>
            </a:r>
          </a:p>
        </p:txBody>
      </p:sp>
      <p:sp>
        <p:nvSpPr>
          <p:cNvPr id="20493" name="Text Box 186"/>
          <p:cNvSpPr txBox="1">
            <a:spLocks noChangeArrowheads="1"/>
          </p:cNvSpPr>
          <p:nvPr/>
        </p:nvSpPr>
        <p:spPr bwMode="auto">
          <a:xfrm>
            <a:off x="55563" y="3503613"/>
            <a:ext cx="99853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Times" pitchFamily="1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Times" pitchFamily="1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Times" pitchFamily="1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Times" pitchFamily="1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Times" pitchFamily="1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pitchFamily="1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pitchFamily="1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pitchFamily="1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pitchFamily="1" charset="0"/>
              </a:defRPr>
            </a:lvl9pPr>
          </a:lstStyle>
          <a:p>
            <a:r>
              <a:rPr lang="en-US" b="1"/>
              <a:t>USER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5615826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2222E-6 5.55556E-6 L 0.45417 5.55556E-6 " pathEditMode="relative" ptsTypes="AA">
                                      <p:cBhvr>
                                        <p:cTn id="6" dur="5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176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6 -3.7037E-7 L 0.00121 0.19306 " pathEditMode="relative" ptsTypes="AA">
                                      <p:cBhvr>
                                        <p:cTn id="11" dur="2000" fill="hold"/>
                                        <p:tgtEl>
                                          <p:spTgt spid="3176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3176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0"/>
                                        <p:tgtEl>
                                          <p:spTgt spid="3176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3176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8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5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619" grpId="0" animBg="1"/>
      <p:bldP spid="317619" grpId="1" animBg="1"/>
      <p:bldP spid="317619" grpId="2" animBg="1"/>
      <p:bldP spid="317623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523874" y="304800"/>
            <a:ext cx="7324725" cy="781050"/>
          </a:xfrm>
          <a:noFill/>
        </p:spPr>
        <p:txBody>
          <a:bodyPr lIns="92075" tIns="46038" rIns="92075" bIns="46038" anchor="ctr">
            <a:normAutofit/>
          </a:bodyPr>
          <a:lstStyle/>
          <a:p>
            <a:r>
              <a:rPr lang="en-US" dirty="0" smtClean="0">
                <a:solidFill>
                  <a:srgbClr val="993300"/>
                </a:solidFill>
              </a:rPr>
              <a:t>Anatomy of an address space</a:t>
            </a:r>
          </a:p>
        </p:txBody>
      </p:sp>
      <p:sp>
        <p:nvSpPr>
          <p:cNvPr id="27651" name="Rectangle 4"/>
          <p:cNvSpPr>
            <a:spLocks noChangeArrowheads="1"/>
          </p:cNvSpPr>
          <p:nvPr/>
        </p:nvSpPr>
        <p:spPr bwMode="auto">
          <a:xfrm>
            <a:off x="1196975" y="1912938"/>
            <a:ext cx="1968500" cy="673100"/>
          </a:xfrm>
          <a:prstGeom prst="rect">
            <a:avLst/>
          </a:prstGeom>
          <a:solidFill>
            <a:schemeClr val="hlink">
              <a:alpha val="50195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52" name="Rectangle 5"/>
          <p:cNvSpPr>
            <a:spLocks noChangeArrowheads="1"/>
          </p:cNvSpPr>
          <p:nvPr/>
        </p:nvSpPr>
        <p:spPr bwMode="auto">
          <a:xfrm>
            <a:off x="1784350" y="2012950"/>
            <a:ext cx="703263" cy="411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1800">
                <a:solidFill>
                  <a:schemeClr val="tx1"/>
                </a:solidFill>
                <a:latin typeface="Comic Sans MS" pitchFamily="66" charset="0"/>
              </a:rPr>
              <a:t>Code</a:t>
            </a:r>
          </a:p>
        </p:txBody>
      </p:sp>
      <p:sp>
        <p:nvSpPr>
          <p:cNvPr id="27653" name="Rectangle 6"/>
          <p:cNvSpPr>
            <a:spLocks noChangeArrowheads="1"/>
          </p:cNvSpPr>
          <p:nvPr/>
        </p:nvSpPr>
        <p:spPr bwMode="auto">
          <a:xfrm>
            <a:off x="1196975" y="1531938"/>
            <a:ext cx="1968500" cy="368300"/>
          </a:xfrm>
          <a:prstGeom prst="rect">
            <a:avLst/>
          </a:prstGeom>
          <a:solidFill>
            <a:srgbClr val="CCFF33">
              <a:alpha val="50195"/>
            </a:srgbClr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54" name="Rectangle 7"/>
          <p:cNvSpPr>
            <a:spLocks noChangeArrowheads="1"/>
          </p:cNvSpPr>
          <p:nvPr/>
        </p:nvSpPr>
        <p:spPr bwMode="auto">
          <a:xfrm>
            <a:off x="1708150" y="1555750"/>
            <a:ext cx="973138" cy="411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1800">
                <a:solidFill>
                  <a:schemeClr val="tx1"/>
                </a:solidFill>
                <a:latin typeface="Comic Sans MS" pitchFamily="66" charset="0"/>
              </a:rPr>
              <a:t>Header</a:t>
            </a:r>
          </a:p>
        </p:txBody>
      </p:sp>
      <p:sp>
        <p:nvSpPr>
          <p:cNvPr id="27655" name="Rectangle 9"/>
          <p:cNvSpPr>
            <a:spLocks noChangeArrowheads="1"/>
          </p:cNvSpPr>
          <p:nvPr/>
        </p:nvSpPr>
        <p:spPr bwMode="auto">
          <a:xfrm>
            <a:off x="1196975" y="2598738"/>
            <a:ext cx="1968500" cy="673100"/>
          </a:xfrm>
          <a:prstGeom prst="rect">
            <a:avLst/>
          </a:prstGeom>
          <a:solidFill>
            <a:srgbClr val="FFFF00">
              <a:alpha val="50195"/>
            </a:srgbClr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56" name="Rectangle 10"/>
          <p:cNvSpPr>
            <a:spLocks noChangeArrowheads="1"/>
          </p:cNvSpPr>
          <p:nvPr/>
        </p:nvSpPr>
        <p:spPr bwMode="auto">
          <a:xfrm>
            <a:off x="1327150" y="2698750"/>
            <a:ext cx="1835150" cy="411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1800">
                <a:solidFill>
                  <a:schemeClr val="tx1"/>
                </a:solidFill>
                <a:latin typeface="Comic Sans MS" pitchFamily="66" charset="0"/>
              </a:rPr>
              <a:t>Initialized data</a:t>
            </a:r>
          </a:p>
        </p:txBody>
      </p:sp>
      <p:sp>
        <p:nvSpPr>
          <p:cNvPr id="27657" name="Rectangle 12"/>
          <p:cNvSpPr>
            <a:spLocks noChangeArrowheads="1"/>
          </p:cNvSpPr>
          <p:nvPr/>
        </p:nvSpPr>
        <p:spPr bwMode="auto">
          <a:xfrm>
            <a:off x="1187450" y="3275013"/>
            <a:ext cx="1968500" cy="368300"/>
          </a:xfrm>
          <a:prstGeom prst="rect">
            <a:avLst/>
          </a:prstGeom>
          <a:solidFill>
            <a:srgbClr val="FFCCFF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58" name="Rectangle 41"/>
          <p:cNvSpPr>
            <a:spLocks noChangeArrowheads="1"/>
          </p:cNvSpPr>
          <p:nvPr/>
        </p:nvSpPr>
        <p:spPr bwMode="auto">
          <a:xfrm>
            <a:off x="1174750" y="5059363"/>
            <a:ext cx="2014538" cy="446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>
                <a:solidFill>
                  <a:schemeClr val="tx1"/>
                </a:solidFill>
                <a:latin typeface="Comic Sans MS" pitchFamily="66" charset="0"/>
              </a:rPr>
              <a:t>Executable File</a:t>
            </a:r>
          </a:p>
        </p:txBody>
      </p:sp>
      <p:sp>
        <p:nvSpPr>
          <p:cNvPr id="27666" name="Rectangle 20"/>
          <p:cNvSpPr>
            <a:spLocks noChangeArrowheads="1"/>
          </p:cNvSpPr>
          <p:nvPr/>
        </p:nvSpPr>
        <p:spPr bwMode="auto">
          <a:xfrm>
            <a:off x="6273800" y="1428750"/>
            <a:ext cx="1968500" cy="5273674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67" name="Rectangle 23"/>
          <p:cNvSpPr>
            <a:spLocks noChangeArrowheads="1"/>
          </p:cNvSpPr>
          <p:nvPr/>
        </p:nvSpPr>
        <p:spPr bwMode="auto">
          <a:xfrm>
            <a:off x="6261100" y="5351463"/>
            <a:ext cx="1968500" cy="817562"/>
          </a:xfrm>
          <a:prstGeom prst="rect">
            <a:avLst/>
          </a:prstGeom>
          <a:solidFill>
            <a:schemeClr val="hlink">
              <a:alpha val="50195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68" name="Rectangle 24"/>
          <p:cNvSpPr>
            <a:spLocks noChangeArrowheads="1"/>
          </p:cNvSpPr>
          <p:nvPr/>
        </p:nvSpPr>
        <p:spPr bwMode="auto">
          <a:xfrm>
            <a:off x="6848475" y="5472113"/>
            <a:ext cx="703263" cy="411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  <a:latin typeface="Comic Sans MS" pitchFamily="66" charset="0"/>
              </a:rPr>
              <a:t>Code</a:t>
            </a:r>
          </a:p>
        </p:txBody>
      </p:sp>
      <p:sp>
        <p:nvSpPr>
          <p:cNvPr id="27669" name="Rectangle 26"/>
          <p:cNvSpPr>
            <a:spLocks noChangeArrowheads="1"/>
          </p:cNvSpPr>
          <p:nvPr/>
        </p:nvSpPr>
        <p:spPr bwMode="auto">
          <a:xfrm>
            <a:off x="6261100" y="4518025"/>
            <a:ext cx="1968500" cy="820737"/>
          </a:xfrm>
          <a:prstGeom prst="rect">
            <a:avLst/>
          </a:prstGeom>
          <a:solidFill>
            <a:srgbClr val="FFFF00">
              <a:alpha val="50195"/>
            </a:srgbClr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70" name="Rectangle 27"/>
          <p:cNvSpPr>
            <a:spLocks noChangeArrowheads="1"/>
          </p:cNvSpPr>
          <p:nvPr/>
        </p:nvSpPr>
        <p:spPr bwMode="auto">
          <a:xfrm>
            <a:off x="6391275" y="4641850"/>
            <a:ext cx="1835150" cy="411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1800">
                <a:solidFill>
                  <a:schemeClr val="tx1"/>
                </a:solidFill>
                <a:latin typeface="Comic Sans MS" pitchFamily="66" charset="0"/>
              </a:rPr>
              <a:t>Initialized data</a:t>
            </a:r>
          </a:p>
        </p:txBody>
      </p:sp>
      <p:sp>
        <p:nvSpPr>
          <p:cNvPr id="27671" name="Rectangle 31"/>
          <p:cNvSpPr>
            <a:spLocks noChangeArrowheads="1"/>
          </p:cNvSpPr>
          <p:nvPr/>
        </p:nvSpPr>
        <p:spPr bwMode="auto">
          <a:xfrm>
            <a:off x="6261100" y="3962400"/>
            <a:ext cx="1968500" cy="549275"/>
          </a:xfrm>
          <a:prstGeom prst="rect">
            <a:avLst/>
          </a:prstGeom>
          <a:solidFill>
            <a:srgbClr val="CCECFF">
              <a:alpha val="50195"/>
            </a:srgbClr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27672" name="Rectangle 32"/>
          <p:cNvSpPr>
            <a:spLocks noChangeArrowheads="1"/>
          </p:cNvSpPr>
          <p:nvPr/>
        </p:nvSpPr>
        <p:spPr bwMode="auto">
          <a:xfrm>
            <a:off x="6835775" y="4062413"/>
            <a:ext cx="725488" cy="411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1800">
                <a:solidFill>
                  <a:schemeClr val="tx1"/>
                </a:solidFill>
                <a:latin typeface="Comic Sans MS" pitchFamily="66" charset="0"/>
              </a:rPr>
              <a:t>Heap</a:t>
            </a:r>
          </a:p>
        </p:txBody>
      </p:sp>
      <p:sp>
        <p:nvSpPr>
          <p:cNvPr id="27673" name="AutoShape 33"/>
          <p:cNvSpPr>
            <a:spLocks noChangeArrowheads="1"/>
          </p:cNvSpPr>
          <p:nvPr/>
        </p:nvSpPr>
        <p:spPr bwMode="auto">
          <a:xfrm>
            <a:off x="7035800" y="3683000"/>
            <a:ext cx="368300" cy="292100"/>
          </a:xfrm>
          <a:prstGeom prst="upArrow">
            <a:avLst>
              <a:gd name="adj1" fmla="val 75009"/>
              <a:gd name="adj2" fmla="val 49995"/>
            </a:avLst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74" name="Rectangle 34"/>
          <p:cNvSpPr>
            <a:spLocks noChangeArrowheads="1"/>
          </p:cNvSpPr>
          <p:nvPr/>
        </p:nvSpPr>
        <p:spPr bwMode="auto">
          <a:xfrm>
            <a:off x="6273800" y="2324100"/>
            <a:ext cx="1968500" cy="520700"/>
          </a:xfrm>
          <a:prstGeom prst="rect">
            <a:avLst/>
          </a:prstGeom>
          <a:solidFill>
            <a:srgbClr val="66FFCC">
              <a:alpha val="50195"/>
            </a:srgbClr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75" name="AutoShape 35"/>
          <p:cNvSpPr>
            <a:spLocks noChangeArrowheads="1"/>
          </p:cNvSpPr>
          <p:nvPr/>
        </p:nvSpPr>
        <p:spPr bwMode="auto">
          <a:xfrm>
            <a:off x="7035800" y="2857500"/>
            <a:ext cx="368300" cy="292100"/>
          </a:xfrm>
          <a:prstGeom prst="downArrow">
            <a:avLst>
              <a:gd name="adj1" fmla="val 75009"/>
              <a:gd name="adj2" fmla="val 50005"/>
            </a:avLst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76" name="Rectangle 36"/>
          <p:cNvSpPr>
            <a:spLocks noChangeArrowheads="1"/>
          </p:cNvSpPr>
          <p:nvPr/>
        </p:nvSpPr>
        <p:spPr bwMode="auto">
          <a:xfrm>
            <a:off x="6861175" y="2347913"/>
            <a:ext cx="809625" cy="411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1800">
                <a:solidFill>
                  <a:schemeClr val="tx1"/>
                </a:solidFill>
                <a:latin typeface="Comic Sans MS" pitchFamily="66" charset="0"/>
              </a:rPr>
              <a:t>Stack</a:t>
            </a:r>
          </a:p>
        </p:txBody>
      </p:sp>
      <p:sp>
        <p:nvSpPr>
          <p:cNvPr id="27677" name="Rectangle 37"/>
          <p:cNvSpPr>
            <a:spLocks noChangeArrowheads="1"/>
          </p:cNvSpPr>
          <p:nvPr/>
        </p:nvSpPr>
        <p:spPr bwMode="auto">
          <a:xfrm>
            <a:off x="6283325" y="1809750"/>
            <a:ext cx="1968500" cy="520700"/>
          </a:xfrm>
          <a:prstGeom prst="rect">
            <a:avLst/>
          </a:prstGeom>
          <a:solidFill>
            <a:srgbClr val="FFCC66">
              <a:alpha val="50195"/>
            </a:srgbClr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78" name="Rectangle 38"/>
          <p:cNvSpPr>
            <a:spLocks noChangeArrowheads="1"/>
          </p:cNvSpPr>
          <p:nvPr/>
        </p:nvSpPr>
        <p:spPr bwMode="auto">
          <a:xfrm>
            <a:off x="6804025" y="1871663"/>
            <a:ext cx="752475" cy="411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1800">
                <a:solidFill>
                  <a:schemeClr val="tx1"/>
                </a:solidFill>
                <a:latin typeface="Comic Sans MS" pitchFamily="66" charset="0"/>
              </a:rPr>
              <a:t>DLL’s</a:t>
            </a:r>
          </a:p>
        </p:txBody>
      </p:sp>
      <p:sp>
        <p:nvSpPr>
          <p:cNvPr id="27679" name="Rectangle 39"/>
          <p:cNvSpPr>
            <a:spLocks noChangeArrowheads="1"/>
          </p:cNvSpPr>
          <p:nvPr/>
        </p:nvSpPr>
        <p:spPr bwMode="auto">
          <a:xfrm>
            <a:off x="6273800" y="1438275"/>
            <a:ext cx="1968500" cy="368300"/>
          </a:xfrm>
          <a:prstGeom prst="rect">
            <a:avLst/>
          </a:prstGeom>
          <a:solidFill>
            <a:srgbClr val="CCFF66">
              <a:alpha val="50195"/>
            </a:srgbClr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80" name="Rectangle 40"/>
          <p:cNvSpPr>
            <a:spLocks noChangeArrowheads="1"/>
          </p:cNvSpPr>
          <p:nvPr/>
        </p:nvSpPr>
        <p:spPr bwMode="auto">
          <a:xfrm>
            <a:off x="6242050" y="1423988"/>
            <a:ext cx="2051050" cy="411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1800">
                <a:solidFill>
                  <a:schemeClr val="tx1"/>
                </a:solidFill>
                <a:latin typeface="Comic Sans MS" pitchFamily="66" charset="0"/>
              </a:rPr>
              <a:t>mapped segments</a:t>
            </a:r>
          </a:p>
        </p:txBody>
      </p:sp>
      <p:sp>
        <p:nvSpPr>
          <p:cNvPr id="27681" name="Rectangle 42"/>
          <p:cNvSpPr>
            <a:spLocks noChangeArrowheads="1"/>
          </p:cNvSpPr>
          <p:nvPr/>
        </p:nvSpPr>
        <p:spPr bwMode="auto">
          <a:xfrm>
            <a:off x="4117975" y="2271713"/>
            <a:ext cx="1858963" cy="800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>
                <a:solidFill>
                  <a:schemeClr val="tx1"/>
                </a:solidFill>
                <a:latin typeface="Comic Sans MS" pitchFamily="66" charset="0"/>
              </a:rPr>
              <a:t>Process’s </a:t>
            </a:r>
          </a:p>
          <a:p>
            <a:r>
              <a:rPr lang="en-US" sz="2000">
                <a:solidFill>
                  <a:schemeClr val="tx1"/>
                </a:solidFill>
                <a:latin typeface="Comic Sans MS" pitchFamily="66" charset="0"/>
              </a:rPr>
              <a:t>address space</a:t>
            </a:r>
          </a:p>
        </p:txBody>
      </p:sp>
      <p:sp>
        <p:nvSpPr>
          <p:cNvPr id="27660" name="Rectangle 43"/>
          <p:cNvSpPr>
            <a:spLocks noChangeArrowheads="1"/>
          </p:cNvSpPr>
          <p:nvPr/>
        </p:nvSpPr>
        <p:spPr bwMode="auto">
          <a:xfrm>
            <a:off x="1190625" y="1524000"/>
            <a:ext cx="1971675" cy="3343275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61" name="Oval 44"/>
          <p:cNvSpPr>
            <a:spLocks noChangeArrowheads="1"/>
          </p:cNvSpPr>
          <p:nvPr/>
        </p:nvSpPr>
        <p:spPr bwMode="auto">
          <a:xfrm>
            <a:off x="2124075" y="3835400"/>
            <a:ext cx="88900" cy="889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62" name="Oval 45"/>
          <p:cNvSpPr>
            <a:spLocks noChangeArrowheads="1"/>
          </p:cNvSpPr>
          <p:nvPr/>
        </p:nvSpPr>
        <p:spPr bwMode="auto">
          <a:xfrm>
            <a:off x="2124075" y="4187825"/>
            <a:ext cx="88900" cy="889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63" name="Oval 47"/>
          <p:cNvSpPr>
            <a:spLocks noChangeArrowheads="1"/>
          </p:cNvSpPr>
          <p:nvPr/>
        </p:nvSpPr>
        <p:spPr bwMode="auto">
          <a:xfrm>
            <a:off x="2124075" y="4568825"/>
            <a:ext cx="88900" cy="889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" name="Rectangle 23"/>
          <p:cNvSpPr>
            <a:spLocks noChangeArrowheads="1"/>
          </p:cNvSpPr>
          <p:nvPr/>
        </p:nvSpPr>
        <p:spPr bwMode="auto">
          <a:xfrm>
            <a:off x="6276563" y="6169025"/>
            <a:ext cx="1968500" cy="533399"/>
          </a:xfrm>
          <a:prstGeom prst="rect">
            <a:avLst/>
          </a:prstGeom>
          <a:solidFill>
            <a:srgbClr val="FF0000">
              <a:alpha val="50195"/>
            </a:srgbClr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" name="Rectangle 24"/>
          <p:cNvSpPr>
            <a:spLocks noChangeArrowheads="1"/>
          </p:cNvSpPr>
          <p:nvPr/>
        </p:nvSpPr>
        <p:spPr bwMode="auto">
          <a:xfrm>
            <a:off x="6477000" y="6250737"/>
            <a:ext cx="1545295" cy="3699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1800" dirty="0" smtClean="0">
                <a:solidFill>
                  <a:schemeClr val="tx1"/>
                </a:solidFill>
                <a:latin typeface="Comic Sans MS" pitchFamily="66" charset="0"/>
              </a:rPr>
              <a:t>Inaccessible</a:t>
            </a:r>
            <a:endParaRPr lang="en-US" sz="1800" dirty="0">
              <a:solidFill>
                <a:schemeClr val="tx1"/>
              </a:solidFill>
              <a:latin typeface="Comic Sans MS" pitchFamily="66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389497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Today: Machine Programming I: Basics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History of Intel processors and architectures</a:t>
            </a:r>
          </a:p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C, assembly, machine code</a:t>
            </a:r>
          </a:p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Assembly Basics: Registers, operands, move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2" name="Rectangle 2"/>
          <p:cNvSpPr>
            <a:spLocks noChangeArrowheads="1"/>
          </p:cNvSpPr>
          <p:nvPr/>
        </p:nvSpPr>
        <p:spPr bwMode="auto">
          <a:xfrm>
            <a:off x="1039812" y="3031455"/>
            <a:ext cx="727075" cy="4591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algn="r">
              <a:lnSpc>
                <a:spcPct val="100000"/>
              </a:lnSpc>
            </a:pPr>
            <a:r>
              <a:rPr lang="en-US" i="1" dirty="0">
                <a:latin typeface="Calibri" pitchFamily="34" charset="0"/>
              </a:rPr>
              <a:t>text</a:t>
            </a:r>
          </a:p>
        </p:txBody>
      </p:sp>
      <p:sp>
        <p:nvSpPr>
          <p:cNvPr id="148483" name="Rectangle 3"/>
          <p:cNvSpPr>
            <a:spLocks noChangeArrowheads="1"/>
          </p:cNvSpPr>
          <p:nvPr/>
        </p:nvSpPr>
        <p:spPr bwMode="auto">
          <a:xfrm>
            <a:off x="1039812" y="4172555"/>
            <a:ext cx="727075" cy="4591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algn="r">
              <a:lnSpc>
                <a:spcPct val="100000"/>
              </a:lnSpc>
            </a:pPr>
            <a:r>
              <a:rPr lang="en-US" i="1" dirty="0">
                <a:latin typeface="Calibri" pitchFamily="34" charset="0"/>
              </a:rPr>
              <a:t>text</a:t>
            </a:r>
          </a:p>
        </p:txBody>
      </p:sp>
      <p:sp>
        <p:nvSpPr>
          <p:cNvPr id="148484" name="Rectangle 4"/>
          <p:cNvSpPr>
            <a:spLocks noChangeArrowheads="1"/>
          </p:cNvSpPr>
          <p:nvPr/>
        </p:nvSpPr>
        <p:spPr bwMode="auto">
          <a:xfrm>
            <a:off x="766762" y="5241255"/>
            <a:ext cx="1000125" cy="4591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algn="r">
              <a:lnSpc>
                <a:spcPct val="100000"/>
              </a:lnSpc>
            </a:pPr>
            <a:r>
              <a:rPr lang="en-US" i="1" dirty="0">
                <a:latin typeface="Calibri" pitchFamily="34" charset="0"/>
              </a:rPr>
              <a:t>binary</a:t>
            </a:r>
          </a:p>
        </p:txBody>
      </p:sp>
      <p:sp>
        <p:nvSpPr>
          <p:cNvPr id="148485" name="Rectangle 5"/>
          <p:cNvSpPr>
            <a:spLocks noChangeArrowheads="1"/>
          </p:cNvSpPr>
          <p:nvPr/>
        </p:nvSpPr>
        <p:spPr bwMode="auto">
          <a:xfrm>
            <a:off x="766762" y="6384255"/>
            <a:ext cx="1000125" cy="4591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algn="r">
              <a:lnSpc>
                <a:spcPct val="100000"/>
              </a:lnSpc>
            </a:pPr>
            <a:r>
              <a:rPr lang="en-US" i="1" dirty="0">
                <a:latin typeface="Calibri" pitchFamily="34" charset="0"/>
              </a:rPr>
              <a:t>binary</a:t>
            </a:r>
          </a:p>
        </p:txBody>
      </p:sp>
      <p:sp>
        <p:nvSpPr>
          <p:cNvPr id="148486" name="Line 6"/>
          <p:cNvSpPr>
            <a:spLocks noChangeShapeType="1"/>
          </p:cNvSpPr>
          <p:nvPr/>
        </p:nvSpPr>
        <p:spPr bwMode="auto">
          <a:xfrm>
            <a:off x="3927475" y="3494088"/>
            <a:ext cx="0" cy="68036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square" lIns="90487" tIns="44450" rIns="90487" bIns="44450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48487" name="Rectangle 7"/>
          <p:cNvSpPr>
            <a:spLocks noChangeArrowheads="1"/>
          </p:cNvSpPr>
          <p:nvPr/>
        </p:nvSpPr>
        <p:spPr bwMode="auto">
          <a:xfrm>
            <a:off x="4233862" y="3641055"/>
            <a:ext cx="2501900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dirty="0">
                <a:latin typeface="Calibri" pitchFamily="34" charset="0"/>
              </a:rPr>
              <a:t>Compiler (</a:t>
            </a:r>
            <a:r>
              <a:rPr lang="en-US" sz="2000" dirty="0" err="1">
                <a:latin typeface="Courier New" pitchFamily="49" charset="0"/>
              </a:rPr>
              <a:t>gcc</a:t>
            </a:r>
            <a:r>
              <a:rPr lang="en-US" sz="2000" dirty="0">
                <a:latin typeface="Courier New" pitchFamily="49" charset="0"/>
              </a:rPr>
              <a:t> -S</a:t>
            </a:r>
            <a:r>
              <a:rPr lang="en-US" sz="2000" dirty="0">
                <a:latin typeface="Calibri" pitchFamily="34" charset="0"/>
              </a:rPr>
              <a:t>)</a:t>
            </a:r>
          </a:p>
        </p:txBody>
      </p:sp>
      <p:sp>
        <p:nvSpPr>
          <p:cNvPr id="148488" name="Rectangle 8"/>
          <p:cNvSpPr>
            <a:spLocks noChangeArrowheads="1"/>
          </p:cNvSpPr>
          <p:nvPr/>
        </p:nvSpPr>
        <p:spPr bwMode="auto">
          <a:xfrm>
            <a:off x="4217987" y="4707855"/>
            <a:ext cx="3048000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dirty="0">
                <a:latin typeface="Calibri" pitchFamily="34" charset="0"/>
              </a:rPr>
              <a:t>Assembler (</a:t>
            </a:r>
            <a:r>
              <a:rPr lang="en-US" sz="2000" dirty="0" err="1">
                <a:latin typeface="Courier New" pitchFamily="49" charset="0"/>
              </a:rPr>
              <a:t>gcc</a:t>
            </a:r>
            <a:r>
              <a:rPr lang="en-US" sz="2000" dirty="0">
                <a:latin typeface="Calibri" pitchFamily="34" charset="0"/>
              </a:rPr>
              <a:t> or </a:t>
            </a:r>
            <a:r>
              <a:rPr lang="en-US" sz="2000" dirty="0">
                <a:latin typeface="Courier New" pitchFamily="49" charset="0"/>
              </a:rPr>
              <a:t>as</a:t>
            </a:r>
            <a:r>
              <a:rPr lang="en-US" sz="2000" dirty="0">
                <a:latin typeface="Calibri" pitchFamily="34" charset="0"/>
              </a:rPr>
              <a:t>)</a:t>
            </a:r>
          </a:p>
        </p:txBody>
      </p:sp>
      <p:sp>
        <p:nvSpPr>
          <p:cNvPr id="148489" name="Rectangle 9"/>
          <p:cNvSpPr>
            <a:spLocks noChangeArrowheads="1"/>
          </p:cNvSpPr>
          <p:nvPr/>
        </p:nvSpPr>
        <p:spPr bwMode="auto">
          <a:xfrm>
            <a:off x="4233862" y="5850855"/>
            <a:ext cx="2638425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dirty="0">
                <a:latin typeface="Calibri" pitchFamily="34" charset="0"/>
              </a:rPr>
              <a:t>Linker (</a:t>
            </a:r>
            <a:r>
              <a:rPr lang="en-US" sz="2000" dirty="0" err="1">
                <a:latin typeface="Courier New" pitchFamily="49" charset="0"/>
              </a:rPr>
              <a:t>gcc</a:t>
            </a:r>
            <a:r>
              <a:rPr lang="en-US" sz="2000" dirty="0">
                <a:latin typeface="Calibri" pitchFamily="34" charset="0"/>
              </a:rPr>
              <a:t> or</a:t>
            </a:r>
            <a:r>
              <a:rPr lang="en-US" sz="2000" dirty="0">
                <a:latin typeface="Courier" pitchFamily="49" charset="0"/>
              </a:rPr>
              <a:t> </a:t>
            </a:r>
            <a:r>
              <a:rPr lang="en-US" sz="2000" dirty="0">
                <a:latin typeface="Courier New" pitchFamily="49" charset="0"/>
              </a:rPr>
              <a:t>ld</a:t>
            </a:r>
            <a:r>
              <a:rPr lang="en-US" sz="2000" dirty="0">
                <a:latin typeface="Calibri" pitchFamily="34" charset="0"/>
              </a:rPr>
              <a:t>)</a:t>
            </a:r>
          </a:p>
        </p:txBody>
      </p:sp>
      <p:sp>
        <p:nvSpPr>
          <p:cNvPr id="148490" name="Rectangle 10"/>
          <p:cNvSpPr>
            <a:spLocks noChangeArrowheads="1"/>
          </p:cNvSpPr>
          <p:nvPr/>
        </p:nvSpPr>
        <p:spPr bwMode="auto">
          <a:xfrm>
            <a:off x="2311400" y="3096543"/>
            <a:ext cx="3263900" cy="397545"/>
          </a:xfrm>
          <a:prstGeom prst="rect">
            <a:avLst/>
          </a:prstGeom>
          <a:solidFill>
            <a:srgbClr val="F6F5BD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2000" dirty="0">
                <a:latin typeface="Calibri" pitchFamily="34" charset="0"/>
              </a:rPr>
              <a:t>C program (</a:t>
            </a:r>
            <a:r>
              <a:rPr lang="en-US" sz="2000" dirty="0">
                <a:latin typeface="Courier New" pitchFamily="49" charset="0"/>
              </a:rPr>
              <a:t>p1.c p2.c</a:t>
            </a:r>
            <a:r>
              <a:rPr lang="en-US" sz="2000" dirty="0">
                <a:latin typeface="Calibri" pitchFamily="34" charset="0"/>
              </a:rPr>
              <a:t>)</a:t>
            </a:r>
          </a:p>
        </p:txBody>
      </p:sp>
      <p:sp>
        <p:nvSpPr>
          <p:cNvPr id="148491" name="Rectangle 11"/>
          <p:cNvSpPr>
            <a:spLocks noChangeArrowheads="1"/>
          </p:cNvSpPr>
          <p:nvPr/>
        </p:nvSpPr>
        <p:spPr bwMode="auto">
          <a:xfrm>
            <a:off x="2197100" y="4174455"/>
            <a:ext cx="3492500" cy="397545"/>
          </a:xfrm>
          <a:prstGeom prst="rect">
            <a:avLst/>
          </a:prstGeom>
          <a:solidFill>
            <a:srgbClr val="F6F5BD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2000" dirty="0" err="1">
                <a:latin typeface="Calibri" pitchFamily="34" charset="0"/>
              </a:rPr>
              <a:t>Asm</a:t>
            </a:r>
            <a:r>
              <a:rPr lang="en-US" sz="2000" dirty="0">
                <a:latin typeface="Calibri" pitchFamily="34" charset="0"/>
              </a:rPr>
              <a:t> program (</a:t>
            </a:r>
            <a:r>
              <a:rPr lang="en-US" sz="2000" dirty="0">
                <a:latin typeface="Courier New" pitchFamily="49" charset="0"/>
              </a:rPr>
              <a:t>p1.s p2.s</a:t>
            </a:r>
            <a:r>
              <a:rPr lang="en-US" sz="2000" dirty="0">
                <a:latin typeface="Calibri" pitchFamily="34" charset="0"/>
              </a:rPr>
              <a:t>)</a:t>
            </a:r>
          </a:p>
        </p:txBody>
      </p:sp>
      <p:sp>
        <p:nvSpPr>
          <p:cNvPr id="148492" name="Rectangle 12"/>
          <p:cNvSpPr>
            <a:spLocks noChangeArrowheads="1"/>
          </p:cNvSpPr>
          <p:nvPr/>
        </p:nvSpPr>
        <p:spPr bwMode="auto">
          <a:xfrm>
            <a:off x="2082800" y="5317455"/>
            <a:ext cx="3721100" cy="39754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2000" dirty="0">
                <a:latin typeface="Calibri" pitchFamily="34" charset="0"/>
              </a:rPr>
              <a:t>Object program (</a:t>
            </a:r>
            <a:r>
              <a:rPr lang="en-US" sz="2000" dirty="0">
                <a:latin typeface="Courier New" pitchFamily="49" charset="0"/>
              </a:rPr>
              <a:t>p1.o p2.o</a:t>
            </a:r>
            <a:r>
              <a:rPr lang="en-US" sz="2000" dirty="0">
                <a:latin typeface="Calibri" pitchFamily="34" charset="0"/>
              </a:rPr>
              <a:t>)</a:t>
            </a:r>
          </a:p>
        </p:txBody>
      </p:sp>
      <p:sp>
        <p:nvSpPr>
          <p:cNvPr id="148493" name="Rectangle 13"/>
          <p:cNvSpPr>
            <a:spLocks noChangeArrowheads="1"/>
          </p:cNvSpPr>
          <p:nvPr/>
        </p:nvSpPr>
        <p:spPr bwMode="auto">
          <a:xfrm>
            <a:off x="2069306" y="6460455"/>
            <a:ext cx="3748088" cy="397545"/>
          </a:xfrm>
          <a:prstGeom prst="rect">
            <a:avLst/>
          </a:prstGeom>
          <a:solidFill>
            <a:srgbClr val="FF9999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2000" dirty="0">
                <a:latin typeface="Calibri" pitchFamily="34" charset="0"/>
              </a:rPr>
              <a:t>Executable program (</a:t>
            </a:r>
            <a:r>
              <a:rPr lang="en-US" sz="2000" dirty="0">
                <a:latin typeface="Courier New" pitchFamily="49" charset="0"/>
              </a:rPr>
              <a:t>p</a:t>
            </a:r>
            <a:r>
              <a:rPr lang="en-US" sz="2000" dirty="0">
                <a:latin typeface="Calibri" pitchFamily="34" charset="0"/>
              </a:rPr>
              <a:t>)</a:t>
            </a:r>
          </a:p>
        </p:txBody>
      </p:sp>
      <p:sp>
        <p:nvSpPr>
          <p:cNvPr id="148494" name="Line 14"/>
          <p:cNvSpPr>
            <a:spLocks noChangeShapeType="1"/>
          </p:cNvSpPr>
          <p:nvPr/>
        </p:nvSpPr>
        <p:spPr bwMode="auto">
          <a:xfrm>
            <a:off x="3927475" y="4572000"/>
            <a:ext cx="0" cy="72640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square" lIns="90487" tIns="44450" rIns="90487" bIns="44450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48495" name="Line 15"/>
          <p:cNvSpPr>
            <a:spLocks noChangeShapeType="1"/>
          </p:cNvSpPr>
          <p:nvPr/>
        </p:nvSpPr>
        <p:spPr bwMode="auto">
          <a:xfrm>
            <a:off x="3927475" y="5715000"/>
            <a:ext cx="0" cy="72640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square" lIns="90487" tIns="44450" rIns="90487" bIns="44450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48496" name="Rectangle 16"/>
          <p:cNvSpPr>
            <a:spLocks noChangeArrowheads="1"/>
          </p:cNvSpPr>
          <p:nvPr/>
        </p:nvSpPr>
        <p:spPr bwMode="auto">
          <a:xfrm>
            <a:off x="6796087" y="5317455"/>
            <a:ext cx="2044700" cy="70532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2000" dirty="0">
                <a:latin typeface="Calibri" pitchFamily="34" charset="0"/>
              </a:rPr>
              <a:t>Static libraries (</a:t>
            </a:r>
            <a:r>
              <a:rPr lang="en-US" sz="2000" dirty="0">
                <a:latin typeface="Courier New" pitchFamily="49" charset="0"/>
              </a:rPr>
              <a:t>.a</a:t>
            </a:r>
            <a:r>
              <a:rPr lang="en-US" sz="2000" dirty="0">
                <a:latin typeface="Calibri" pitchFamily="34" charset="0"/>
              </a:rPr>
              <a:t>)</a:t>
            </a:r>
          </a:p>
        </p:txBody>
      </p:sp>
      <p:sp>
        <p:nvSpPr>
          <p:cNvPr id="148497" name="Line 17"/>
          <p:cNvSpPr>
            <a:spLocks noChangeShapeType="1"/>
          </p:cNvSpPr>
          <p:nvPr/>
        </p:nvSpPr>
        <p:spPr bwMode="auto">
          <a:xfrm flipH="1">
            <a:off x="5803900" y="5850855"/>
            <a:ext cx="990600" cy="914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lIns="90487" tIns="44450" rIns="90487" bIns="44450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48498" name="Rectangle 18"/>
          <p:cNvSpPr>
            <a:spLocks noGrp="1" noChangeArrowheads="1"/>
          </p:cNvSpPr>
          <p:nvPr>
            <p:ph type="title"/>
          </p:nvPr>
        </p:nvSpPr>
        <p:spPr>
          <a:xfrm>
            <a:off x="774700" y="493712"/>
            <a:ext cx="6997700" cy="573088"/>
          </a:xfrm>
        </p:spPr>
        <p:txBody>
          <a:bodyPr>
            <a:normAutofit fontScale="90000"/>
          </a:bodyPr>
          <a:lstStyle/>
          <a:p>
            <a:r>
              <a:rPr lang="en-US" dirty="0"/>
              <a:t>Turning C into Object Code</a:t>
            </a:r>
          </a:p>
        </p:txBody>
      </p:sp>
      <p:sp>
        <p:nvSpPr>
          <p:cNvPr id="148499" name="Rectangle 19"/>
          <p:cNvSpPr>
            <a:spLocks noGrp="1" noChangeArrowheads="1"/>
          </p:cNvSpPr>
          <p:nvPr>
            <p:ph sz="quarter" idx="1"/>
          </p:nvPr>
        </p:nvSpPr>
        <p:spPr>
          <a:xfrm>
            <a:off x="228600" y="1507455"/>
            <a:ext cx="8307387" cy="1463675"/>
          </a:xfrm>
        </p:spPr>
        <p:txBody>
          <a:bodyPr>
            <a:normAutofit fontScale="92500" lnSpcReduction="20000"/>
          </a:bodyPr>
          <a:lstStyle/>
          <a:p>
            <a:pPr marL="560388" lvl="1" indent="-222250" defTabSz="895350">
              <a:tabLst>
                <a:tab pos="2286000" algn="l"/>
                <a:tab pos="3543300" algn="l"/>
              </a:tabLst>
            </a:pPr>
            <a:r>
              <a:rPr lang="en-US" dirty="0"/>
              <a:t>Code in files</a:t>
            </a:r>
            <a:r>
              <a:rPr lang="en-US" dirty="0" smtClean="0"/>
              <a:t>  </a:t>
            </a:r>
            <a:r>
              <a:rPr lang="en-US" b="1" dirty="0" smtClean="0">
                <a:latin typeface="Courier New" pitchFamily="49" charset="0"/>
              </a:rPr>
              <a:t>p1</a:t>
            </a:r>
            <a:r>
              <a:rPr lang="en-US" b="1" dirty="0">
                <a:latin typeface="Courier New" pitchFamily="49" charset="0"/>
              </a:rPr>
              <a:t>.c p2.c</a:t>
            </a:r>
            <a:endParaRPr lang="en-US" b="1" dirty="0">
              <a:latin typeface="Courier" pitchFamily="49" charset="0"/>
            </a:endParaRPr>
          </a:p>
          <a:p>
            <a:pPr marL="560388" lvl="1" indent="-222250" defTabSz="895350">
              <a:tabLst>
                <a:tab pos="2286000" algn="l"/>
                <a:tab pos="3543300" algn="l"/>
              </a:tabLst>
            </a:pPr>
            <a:r>
              <a:rPr lang="en-US" dirty="0"/>
              <a:t>Compile with command:</a:t>
            </a:r>
            <a:r>
              <a:rPr lang="en-US" dirty="0" smtClean="0"/>
              <a:t>  </a:t>
            </a:r>
            <a:r>
              <a:rPr lang="en-US" b="1" dirty="0" err="1" smtClean="0">
                <a:latin typeface="Courier New" pitchFamily="49" charset="0"/>
              </a:rPr>
              <a:t>gcc</a:t>
            </a:r>
            <a:r>
              <a:rPr lang="en-US" b="1" dirty="0" smtClean="0">
                <a:latin typeface="Courier New" pitchFamily="49" charset="0"/>
              </a:rPr>
              <a:t> –O1 </a:t>
            </a:r>
            <a:r>
              <a:rPr lang="en-US" b="1" dirty="0">
                <a:latin typeface="Courier New" pitchFamily="49" charset="0"/>
              </a:rPr>
              <a:t>p1.c p2.c -o p</a:t>
            </a:r>
            <a:endParaRPr lang="en-US" b="1" dirty="0">
              <a:latin typeface="Courier" pitchFamily="49" charset="0"/>
            </a:endParaRPr>
          </a:p>
          <a:p>
            <a:pPr marL="839788" lvl="2" indent="-165100" defTabSz="895350">
              <a:tabLst>
                <a:tab pos="2286000" algn="l"/>
                <a:tab pos="3543300" algn="l"/>
              </a:tabLst>
            </a:pPr>
            <a:r>
              <a:rPr lang="en-US" dirty="0"/>
              <a:t>Use </a:t>
            </a:r>
            <a:r>
              <a:rPr lang="en-US" dirty="0" smtClean="0"/>
              <a:t>basic optimizations </a:t>
            </a:r>
            <a:r>
              <a:rPr lang="en-US" dirty="0"/>
              <a:t>(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</a:rPr>
              <a:t>-</a:t>
            </a:r>
            <a:r>
              <a:rPr lang="en-US" b="1" dirty="0" smtClean="0">
                <a:solidFill>
                  <a:schemeClr val="tx1"/>
                </a:solidFill>
                <a:latin typeface="Courier New" pitchFamily="49" charset="0"/>
              </a:rPr>
              <a:t>O1</a:t>
            </a:r>
            <a:r>
              <a:rPr lang="en-US" dirty="0" smtClean="0"/>
              <a:t>)</a:t>
            </a:r>
            <a:endParaRPr lang="en-US" dirty="0"/>
          </a:p>
          <a:p>
            <a:pPr marL="839788" lvl="2" indent="-165100" defTabSz="895350">
              <a:tabLst>
                <a:tab pos="2286000" algn="l"/>
                <a:tab pos="3543300" algn="l"/>
              </a:tabLst>
            </a:pPr>
            <a:r>
              <a:rPr lang="en-US" dirty="0"/>
              <a:t>Put resulting binary in file 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</a:rPr>
              <a:t>p</a:t>
            </a:r>
            <a:endParaRPr lang="en-US" b="1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6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434975"/>
            <a:ext cx="6845300" cy="555625"/>
          </a:xfrm>
          <a:noFill/>
          <a:ln/>
          <a:effectLst/>
        </p:spPr>
        <p:txBody>
          <a:bodyPr>
            <a:normAutofit fontScale="90000"/>
          </a:bodyPr>
          <a:lstStyle/>
          <a:p>
            <a:r>
              <a:rPr lang="en-US"/>
              <a:t>Compiling Into Assembly</a:t>
            </a:r>
          </a:p>
        </p:txBody>
      </p:sp>
      <p:sp>
        <p:nvSpPr>
          <p:cNvPr id="14950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04837" y="1524000"/>
            <a:ext cx="1622425" cy="363538"/>
          </a:xfrm>
          <a:noFill/>
          <a:ln/>
        </p:spPr>
        <p:txBody>
          <a:bodyPr lIns="90487" tIns="44450" rIns="90487" bIns="44450">
            <a:normAutofit fontScale="77500" lnSpcReduction="20000"/>
          </a:bodyPr>
          <a:lstStyle/>
          <a:p>
            <a:pPr>
              <a:buNone/>
            </a:pPr>
            <a:r>
              <a:rPr lang="en-US" dirty="0"/>
              <a:t>C Code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149508" name="Rectangle 4"/>
          <p:cNvSpPr>
            <a:spLocks noChangeArrowheads="1"/>
          </p:cNvSpPr>
          <p:nvPr/>
        </p:nvSpPr>
        <p:spPr bwMode="auto">
          <a:xfrm>
            <a:off x="681037" y="1981200"/>
            <a:ext cx="3883025" cy="1474763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 err="1">
                <a:latin typeface="Courier New" pitchFamily="49" charset="0"/>
              </a:rPr>
              <a:t>int</a:t>
            </a:r>
            <a:r>
              <a:rPr lang="en-US" sz="1800" dirty="0">
                <a:latin typeface="Courier New" pitchFamily="49" charset="0"/>
              </a:rPr>
              <a:t> </a:t>
            </a:r>
            <a:r>
              <a:rPr lang="en-US" sz="1800" dirty="0" err="1">
                <a:latin typeface="Courier New" pitchFamily="49" charset="0"/>
              </a:rPr>
              <a:t>sum(int</a:t>
            </a:r>
            <a:r>
              <a:rPr lang="en-US" sz="1800" dirty="0">
                <a:latin typeface="Courier New" pitchFamily="49" charset="0"/>
              </a:rPr>
              <a:t> </a:t>
            </a:r>
            <a:r>
              <a:rPr lang="en-US" sz="1800" dirty="0" err="1">
                <a:latin typeface="Courier New" pitchFamily="49" charset="0"/>
              </a:rPr>
              <a:t>x</a:t>
            </a:r>
            <a:r>
              <a:rPr lang="en-US" sz="1800" dirty="0">
                <a:latin typeface="Courier New" pitchFamily="49" charset="0"/>
              </a:rPr>
              <a:t>, </a:t>
            </a:r>
            <a:r>
              <a:rPr lang="en-US" sz="1800" dirty="0" err="1">
                <a:latin typeface="Courier New" pitchFamily="49" charset="0"/>
              </a:rPr>
              <a:t>int</a:t>
            </a:r>
            <a:r>
              <a:rPr lang="en-US" sz="1800" dirty="0">
                <a:latin typeface="Courier New" pitchFamily="49" charset="0"/>
              </a:rPr>
              <a:t> </a:t>
            </a:r>
            <a:r>
              <a:rPr lang="en-US" sz="1800" dirty="0" err="1">
                <a:latin typeface="Courier New" pitchFamily="49" charset="0"/>
              </a:rPr>
              <a:t>y</a:t>
            </a:r>
            <a:r>
              <a:rPr lang="en-US" sz="1800" dirty="0">
                <a:latin typeface="Courier New" pitchFamily="49" charset="0"/>
              </a:rPr>
              <a:t>)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{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 smtClean="0">
                <a:latin typeface="Courier New" pitchFamily="49" charset="0"/>
              </a:rPr>
              <a:t>  </a:t>
            </a:r>
            <a:r>
              <a:rPr lang="en-US" sz="1800" dirty="0" err="1" smtClean="0">
                <a:latin typeface="Courier New" pitchFamily="49" charset="0"/>
              </a:rPr>
              <a:t>int</a:t>
            </a:r>
            <a:r>
              <a:rPr lang="en-US" sz="1800" dirty="0" smtClean="0">
                <a:latin typeface="Courier New" pitchFamily="49" charset="0"/>
              </a:rPr>
              <a:t> </a:t>
            </a:r>
            <a:r>
              <a:rPr lang="en-US" sz="1800" dirty="0" err="1">
                <a:latin typeface="Courier New" pitchFamily="49" charset="0"/>
              </a:rPr>
              <a:t>t</a:t>
            </a:r>
            <a:r>
              <a:rPr lang="en-US" sz="1800" dirty="0">
                <a:latin typeface="Courier New" pitchFamily="49" charset="0"/>
              </a:rPr>
              <a:t> = </a:t>
            </a:r>
            <a:r>
              <a:rPr lang="en-US" sz="1800" dirty="0" err="1">
                <a:latin typeface="Courier New" pitchFamily="49" charset="0"/>
              </a:rPr>
              <a:t>x+y</a:t>
            </a:r>
            <a:r>
              <a:rPr lang="en-US" sz="1800" dirty="0">
                <a:latin typeface="Courier New" pitchFamily="49" charset="0"/>
              </a:rPr>
              <a:t>;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 return </a:t>
            </a:r>
            <a:r>
              <a:rPr lang="en-US" sz="1800" dirty="0" err="1">
                <a:latin typeface="Courier New" pitchFamily="49" charset="0"/>
              </a:rPr>
              <a:t>t</a:t>
            </a:r>
            <a:r>
              <a:rPr lang="en-US" sz="1800" dirty="0">
                <a:latin typeface="Courier New" pitchFamily="49" charset="0"/>
              </a:rPr>
              <a:t>;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}</a:t>
            </a:r>
          </a:p>
        </p:txBody>
      </p:sp>
      <p:sp>
        <p:nvSpPr>
          <p:cNvPr id="149509" name="Rectangle 5"/>
          <p:cNvSpPr>
            <a:spLocks noChangeArrowheads="1"/>
          </p:cNvSpPr>
          <p:nvPr/>
        </p:nvSpPr>
        <p:spPr bwMode="auto">
          <a:xfrm>
            <a:off x="4795837" y="1492250"/>
            <a:ext cx="4114800" cy="4127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/>
          <a:lstStyle/>
          <a:p>
            <a:pPr marL="223838" indent="-223838" algn="l" defTabSz="895350">
              <a:spcBef>
                <a:spcPct val="30000"/>
              </a:spcBef>
            </a:pPr>
            <a:r>
              <a:rPr lang="en-US" sz="2400" dirty="0">
                <a:solidFill>
                  <a:schemeClr val="tx2"/>
                </a:solidFill>
                <a:latin typeface="Calibri" pitchFamily="34" charset="0"/>
              </a:rPr>
              <a:t>Generated IA32 Assembly</a:t>
            </a:r>
          </a:p>
          <a:p>
            <a:pPr marL="223838" indent="-223838" defTabSz="895350">
              <a:lnSpc>
                <a:spcPct val="100000"/>
              </a:lnSpc>
            </a:pPr>
            <a:endParaRPr lang="en-US" sz="2400" dirty="0">
              <a:solidFill>
                <a:schemeClr val="tx2"/>
              </a:solidFill>
              <a:latin typeface="Calibri" pitchFamily="34" charset="0"/>
            </a:endParaRPr>
          </a:p>
        </p:txBody>
      </p:sp>
      <p:sp>
        <p:nvSpPr>
          <p:cNvPr id="149510" name="Rectangle 6"/>
          <p:cNvSpPr>
            <a:spLocks noChangeArrowheads="1"/>
          </p:cNvSpPr>
          <p:nvPr/>
        </p:nvSpPr>
        <p:spPr bwMode="auto">
          <a:xfrm>
            <a:off x="4872037" y="1973263"/>
            <a:ext cx="4195763" cy="2028761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sum:</a:t>
            </a:r>
            <a:endParaRPr lang="en-US" sz="1800" dirty="0" smtClean="0">
              <a:latin typeface="Courier New" pitchFamily="49" charset="0"/>
            </a:endParaRP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 smtClean="0">
                <a:latin typeface="Courier New" pitchFamily="49" charset="0"/>
              </a:rPr>
              <a:t>   </a:t>
            </a:r>
            <a:r>
              <a:rPr lang="en-US" sz="1800" dirty="0" err="1" smtClean="0">
                <a:latin typeface="Courier New" pitchFamily="49" charset="0"/>
              </a:rPr>
              <a:t>pushl</a:t>
            </a:r>
            <a:r>
              <a:rPr lang="en-US" sz="1800" dirty="0" smtClean="0">
                <a:latin typeface="Courier New" pitchFamily="49" charset="0"/>
              </a:rPr>
              <a:t> </a:t>
            </a:r>
            <a:r>
              <a:rPr lang="en-US" sz="1800" dirty="0">
                <a:latin typeface="Courier New" pitchFamily="49" charset="0"/>
              </a:rPr>
              <a:t>%</a:t>
            </a:r>
            <a:r>
              <a:rPr lang="en-US" sz="1800" dirty="0" err="1">
                <a:latin typeface="Courier New" pitchFamily="49" charset="0"/>
              </a:rPr>
              <a:t>ebp</a:t>
            </a:r>
            <a:endParaRPr lang="en-US" sz="1800" dirty="0" smtClean="0">
              <a:latin typeface="Courier New" pitchFamily="49" charset="0"/>
            </a:endParaRP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 smtClean="0">
                <a:latin typeface="Courier New" pitchFamily="49" charset="0"/>
              </a:rPr>
              <a:t>   </a:t>
            </a:r>
            <a:r>
              <a:rPr lang="en-US" sz="1800" dirty="0" err="1" smtClean="0">
                <a:latin typeface="Courier New" pitchFamily="49" charset="0"/>
              </a:rPr>
              <a:t>movl</a:t>
            </a:r>
            <a:r>
              <a:rPr lang="en-US" sz="1800" dirty="0" smtClean="0">
                <a:latin typeface="Courier New" pitchFamily="49" charset="0"/>
              </a:rPr>
              <a:t> </a:t>
            </a:r>
            <a:r>
              <a:rPr lang="en-US" sz="1800" dirty="0">
                <a:latin typeface="Courier New" pitchFamily="49" charset="0"/>
              </a:rPr>
              <a:t>%</a:t>
            </a:r>
            <a:r>
              <a:rPr lang="en-US" sz="1800" dirty="0" err="1">
                <a:latin typeface="Courier New" pitchFamily="49" charset="0"/>
              </a:rPr>
              <a:t>esp,%ebp</a:t>
            </a:r>
            <a:endParaRPr lang="en-US" sz="1800" dirty="0" smtClean="0">
              <a:latin typeface="Courier New" pitchFamily="49" charset="0"/>
            </a:endParaRP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 smtClean="0">
                <a:latin typeface="Courier New" pitchFamily="49" charset="0"/>
              </a:rPr>
              <a:t>   </a:t>
            </a:r>
            <a:r>
              <a:rPr lang="en-US" sz="1800" dirty="0" err="1" smtClean="0">
                <a:latin typeface="Courier New" pitchFamily="49" charset="0"/>
              </a:rPr>
              <a:t>movl</a:t>
            </a:r>
            <a:r>
              <a:rPr lang="en-US" sz="1800" dirty="0" smtClean="0">
                <a:latin typeface="Courier New" pitchFamily="49" charset="0"/>
              </a:rPr>
              <a:t> </a:t>
            </a:r>
            <a:r>
              <a:rPr lang="en-US" sz="1800" dirty="0">
                <a:latin typeface="Courier New" pitchFamily="49" charset="0"/>
              </a:rPr>
              <a:t>12(%ebp),%eax</a:t>
            </a:r>
            <a:endParaRPr lang="en-US" sz="1800" dirty="0" smtClean="0">
              <a:latin typeface="Courier New" pitchFamily="49" charset="0"/>
            </a:endParaRP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 smtClean="0">
                <a:latin typeface="Courier New" pitchFamily="49" charset="0"/>
              </a:rPr>
              <a:t>   </a:t>
            </a:r>
            <a:r>
              <a:rPr lang="en-US" sz="1800" dirty="0" err="1" smtClean="0">
                <a:latin typeface="Courier New" pitchFamily="49" charset="0"/>
              </a:rPr>
              <a:t>addl</a:t>
            </a:r>
            <a:r>
              <a:rPr lang="en-US" sz="1800" dirty="0" smtClean="0">
                <a:latin typeface="Courier New" pitchFamily="49" charset="0"/>
              </a:rPr>
              <a:t> </a:t>
            </a:r>
            <a:r>
              <a:rPr lang="en-US" sz="1800" dirty="0">
                <a:latin typeface="Courier New" pitchFamily="49" charset="0"/>
              </a:rPr>
              <a:t>8(%ebp),%</a:t>
            </a:r>
            <a:r>
              <a:rPr lang="en-US" sz="1800" dirty="0" smtClean="0">
                <a:latin typeface="Courier New" pitchFamily="49" charset="0"/>
              </a:rPr>
              <a:t>eax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 smtClean="0">
                <a:latin typeface="Courier New" pitchFamily="49" charset="0"/>
              </a:rPr>
              <a:t>   </a:t>
            </a:r>
            <a:r>
              <a:rPr lang="en-US" sz="1800" dirty="0" err="1" smtClean="0">
                <a:latin typeface="Courier New" pitchFamily="49" charset="0"/>
              </a:rPr>
              <a:t>popl</a:t>
            </a:r>
            <a:r>
              <a:rPr lang="en-US" sz="1800" dirty="0" smtClean="0">
                <a:latin typeface="Courier New" pitchFamily="49" charset="0"/>
              </a:rPr>
              <a:t> </a:t>
            </a:r>
            <a:r>
              <a:rPr lang="en-US" sz="1800" dirty="0">
                <a:latin typeface="Courier New" pitchFamily="49" charset="0"/>
              </a:rPr>
              <a:t>%</a:t>
            </a:r>
            <a:r>
              <a:rPr lang="en-US" sz="1800" dirty="0" err="1">
                <a:latin typeface="Courier New" pitchFamily="49" charset="0"/>
              </a:rPr>
              <a:t>ebp</a:t>
            </a:r>
            <a:endParaRPr lang="en-US" sz="1800" dirty="0" smtClean="0">
              <a:latin typeface="Courier New" pitchFamily="49" charset="0"/>
            </a:endParaRP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 smtClean="0">
                <a:latin typeface="Courier New" pitchFamily="49" charset="0"/>
              </a:rPr>
              <a:t>   ret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149511" name="Rectangle 7"/>
          <p:cNvSpPr>
            <a:spLocks noChangeArrowheads="1"/>
          </p:cNvSpPr>
          <p:nvPr/>
        </p:nvSpPr>
        <p:spPr bwMode="auto">
          <a:xfrm>
            <a:off x="833437" y="5367104"/>
            <a:ext cx="7467600" cy="1567096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algn="l">
              <a:lnSpc>
                <a:spcPct val="100000"/>
              </a:lnSpc>
              <a:spcBef>
                <a:spcPct val="50000"/>
              </a:spcBef>
            </a:pPr>
            <a:r>
              <a:rPr lang="en-US" dirty="0">
                <a:latin typeface="Calibri" pitchFamily="34" charset="0"/>
              </a:rPr>
              <a:t>Obtain with command</a:t>
            </a:r>
          </a:p>
          <a:p>
            <a:pPr lvl="1" algn="l">
              <a:lnSpc>
                <a:spcPct val="100000"/>
              </a:lnSpc>
              <a:spcBef>
                <a:spcPct val="50000"/>
              </a:spcBef>
            </a:pPr>
            <a:r>
              <a:rPr lang="en-US" dirty="0" smtClean="0">
                <a:latin typeface="Courier New" pitchFamily="49" charset="0"/>
              </a:rPr>
              <a:t>/</a:t>
            </a:r>
            <a:r>
              <a:rPr lang="en-US" dirty="0" err="1" smtClean="0">
                <a:latin typeface="Courier New" pitchFamily="49" charset="0"/>
              </a:rPr>
              <a:t>usr/local/bin/gcc</a:t>
            </a:r>
            <a:r>
              <a:rPr lang="en-US" dirty="0" smtClean="0">
                <a:latin typeface="Courier New" pitchFamily="49" charset="0"/>
              </a:rPr>
              <a:t> –O1 </a:t>
            </a:r>
            <a:r>
              <a:rPr lang="en-US" dirty="0">
                <a:latin typeface="Courier New" pitchFamily="49" charset="0"/>
              </a:rPr>
              <a:t>-S </a:t>
            </a:r>
            <a:r>
              <a:rPr lang="en-US" dirty="0" err="1">
                <a:latin typeface="Courier New" pitchFamily="49" charset="0"/>
              </a:rPr>
              <a:t>code.c</a:t>
            </a:r>
            <a:endParaRPr lang="en-US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  <a:spcBef>
                <a:spcPct val="50000"/>
              </a:spcBef>
            </a:pPr>
            <a:r>
              <a:rPr lang="en-US" dirty="0">
                <a:latin typeface="Calibri" pitchFamily="34" charset="0"/>
              </a:rPr>
              <a:t>Produces file </a:t>
            </a:r>
            <a:r>
              <a:rPr lang="en-US" dirty="0" err="1">
                <a:latin typeface="Courier New" pitchFamily="49" charset="0"/>
              </a:rPr>
              <a:t>code.s</a:t>
            </a:r>
            <a:endParaRPr lang="en-US" dirty="0">
              <a:latin typeface="Courier New" pitchFamily="49" charset="0"/>
            </a:endParaRPr>
          </a:p>
        </p:txBody>
      </p:sp>
      <p:grpSp>
        <p:nvGrpSpPr>
          <p:cNvPr id="12" name="Group 11"/>
          <p:cNvGrpSpPr/>
          <p:nvPr/>
        </p:nvGrpSpPr>
        <p:grpSpPr>
          <a:xfrm>
            <a:off x="528637" y="3606006"/>
            <a:ext cx="4799012" cy="1651794"/>
            <a:chOff x="228600" y="3074963"/>
            <a:chExt cx="4799012" cy="1651794"/>
          </a:xfrm>
        </p:grpSpPr>
        <p:sp>
          <p:nvSpPr>
            <p:cNvPr id="149513" name="Line 9"/>
            <p:cNvSpPr>
              <a:spLocks noChangeShapeType="1"/>
            </p:cNvSpPr>
            <p:nvPr/>
          </p:nvSpPr>
          <p:spPr bwMode="auto">
            <a:xfrm flipH="1">
              <a:off x="3856037" y="3074963"/>
              <a:ext cx="1171575" cy="1236663"/>
            </a:xfrm>
            <a:prstGeom prst="line">
              <a:avLst/>
            </a:prstGeom>
            <a:noFill/>
            <a:ln w="19050">
              <a:solidFill>
                <a:schemeClr val="accent2">
                  <a:lumMod val="75000"/>
                </a:schemeClr>
              </a:solidFill>
              <a:round/>
              <a:headEnd type="triangle" w="lg" len="med"/>
              <a:tailEnd type="none" w="sm" len="sm"/>
            </a:ln>
            <a:effectLst/>
          </p:spPr>
          <p:txBody>
            <a:bodyPr wrap="square" lIns="45720" rIns="45720" anchor="ctr">
              <a:spAutoFit/>
            </a:bodyPr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149514" name="Text Box 10"/>
            <p:cNvSpPr txBox="1">
              <a:spLocks noChangeArrowheads="1"/>
            </p:cNvSpPr>
            <p:nvPr/>
          </p:nvSpPr>
          <p:spPr bwMode="auto">
            <a:xfrm>
              <a:off x="228600" y="3896494"/>
              <a:ext cx="3627437" cy="830263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>
              <a:spAutoFit/>
            </a:bodyPr>
            <a:lstStyle/>
            <a:p>
              <a:pPr algn="l"/>
              <a:r>
                <a:rPr lang="en-US" dirty="0">
                  <a:latin typeface="Calibri" pitchFamily="34" charset="0"/>
                </a:rPr>
                <a:t>Some compilers use </a:t>
              </a:r>
              <a:r>
                <a:rPr lang="en-US" dirty="0" smtClean="0">
                  <a:latin typeface="Calibri" pitchFamily="34" charset="0"/>
                </a:rPr>
                <a:t>instruction </a:t>
              </a:r>
              <a:r>
                <a:rPr lang="en-US" dirty="0">
                  <a:latin typeface="Calibri" pitchFamily="34" charset="0"/>
                </a:rPr>
                <a:t>“</a:t>
              </a:r>
              <a:r>
                <a:rPr lang="en-US" dirty="0">
                  <a:latin typeface="Courier New" pitchFamily="49" charset="0"/>
                  <a:cs typeface="Courier New" pitchFamily="49" charset="0"/>
                </a:rPr>
                <a:t>leave</a:t>
              </a:r>
              <a:r>
                <a:rPr lang="en-US" dirty="0">
                  <a:latin typeface="Calibri" pitchFamily="34" charset="0"/>
                </a:rPr>
                <a:t>”</a:t>
              </a: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0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493712"/>
            <a:ext cx="8382000" cy="573088"/>
          </a:xfrm>
        </p:spPr>
        <p:txBody>
          <a:bodyPr>
            <a:normAutofit fontScale="90000"/>
          </a:bodyPr>
          <a:lstStyle/>
          <a:p>
            <a:r>
              <a:rPr lang="en-US" dirty="0"/>
              <a:t>Assembly </a:t>
            </a:r>
            <a:r>
              <a:rPr lang="en-US" dirty="0" smtClean="0"/>
              <a:t>Characteristics: Data Types</a:t>
            </a:r>
            <a:endParaRPr lang="en-US" dirty="0"/>
          </a:p>
        </p:txBody>
      </p:sp>
      <p:sp>
        <p:nvSpPr>
          <p:cNvPr id="15053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42913" y="1631950"/>
            <a:ext cx="8548687" cy="5530850"/>
          </a:xfrm>
        </p:spPr>
        <p:txBody>
          <a:bodyPr/>
          <a:lstStyle/>
          <a:p>
            <a:r>
              <a:rPr lang="en-US" dirty="0" smtClean="0"/>
              <a:t>“</a:t>
            </a:r>
            <a:r>
              <a:rPr lang="en-US" dirty="0"/>
              <a:t>Integer” data of 1, 2, or 4 bytes</a:t>
            </a:r>
          </a:p>
          <a:p>
            <a:pPr lvl="1"/>
            <a:r>
              <a:rPr lang="en-US" dirty="0"/>
              <a:t>Data values</a:t>
            </a:r>
          </a:p>
          <a:p>
            <a:pPr lvl="1"/>
            <a:r>
              <a:rPr lang="en-US" dirty="0"/>
              <a:t>Addresses (</a:t>
            </a:r>
            <a:r>
              <a:rPr lang="en-US" dirty="0" err="1"/>
              <a:t>untyped</a:t>
            </a:r>
            <a:r>
              <a:rPr lang="en-US" dirty="0"/>
              <a:t> pointers)</a:t>
            </a:r>
          </a:p>
          <a:p>
            <a:endParaRPr lang="en-US" dirty="0" smtClean="0"/>
          </a:p>
          <a:p>
            <a:r>
              <a:rPr lang="en-US" dirty="0" smtClean="0"/>
              <a:t>Floating </a:t>
            </a:r>
            <a:r>
              <a:rPr lang="en-US" dirty="0"/>
              <a:t>point data of 4, 8, or 10 bytes</a:t>
            </a:r>
          </a:p>
          <a:p>
            <a:endParaRPr lang="en-US" dirty="0" smtClean="0"/>
          </a:p>
          <a:p>
            <a:r>
              <a:rPr lang="en-US" dirty="0" smtClean="0"/>
              <a:t>No </a:t>
            </a:r>
            <a:r>
              <a:rPr lang="en-US" dirty="0"/>
              <a:t>aggregate types such as arrays or structures</a:t>
            </a:r>
          </a:p>
          <a:p>
            <a:pPr lvl="1"/>
            <a:r>
              <a:rPr lang="en-US" dirty="0"/>
              <a:t>Just contiguously allocated bytes in </a:t>
            </a:r>
            <a:r>
              <a:rPr lang="en-US" dirty="0" smtClean="0"/>
              <a:t>memory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0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493712"/>
            <a:ext cx="8382000" cy="573088"/>
          </a:xfrm>
        </p:spPr>
        <p:txBody>
          <a:bodyPr>
            <a:normAutofit fontScale="90000"/>
          </a:bodyPr>
          <a:lstStyle/>
          <a:p>
            <a:r>
              <a:rPr lang="en-US" dirty="0"/>
              <a:t>Assembly </a:t>
            </a:r>
            <a:r>
              <a:rPr lang="en-US" dirty="0" smtClean="0"/>
              <a:t>Characteristics: Operations</a:t>
            </a:r>
            <a:endParaRPr lang="en-US" dirty="0"/>
          </a:p>
        </p:txBody>
      </p:sp>
      <p:sp>
        <p:nvSpPr>
          <p:cNvPr id="15053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290513" y="1479550"/>
            <a:ext cx="8548687" cy="4921250"/>
          </a:xfrm>
        </p:spPr>
        <p:txBody>
          <a:bodyPr/>
          <a:lstStyle/>
          <a:p>
            <a:r>
              <a:rPr lang="en-US" dirty="0" smtClean="0"/>
              <a:t>Perform </a:t>
            </a:r>
            <a:r>
              <a:rPr lang="en-US" dirty="0"/>
              <a:t>arithmetic function on register or memory data</a:t>
            </a:r>
          </a:p>
          <a:p>
            <a:endParaRPr lang="en-US" dirty="0" smtClean="0"/>
          </a:p>
          <a:p>
            <a:r>
              <a:rPr lang="en-US" dirty="0" smtClean="0"/>
              <a:t>Transfer </a:t>
            </a:r>
            <a:r>
              <a:rPr lang="en-US" dirty="0"/>
              <a:t>data between memory and register</a:t>
            </a:r>
          </a:p>
          <a:p>
            <a:pPr lvl="1"/>
            <a:r>
              <a:rPr lang="en-US" dirty="0"/>
              <a:t>Load data from memory into register</a:t>
            </a:r>
          </a:p>
          <a:p>
            <a:pPr lvl="1"/>
            <a:r>
              <a:rPr lang="en-US" dirty="0"/>
              <a:t>Store register data into memory</a:t>
            </a:r>
          </a:p>
          <a:p>
            <a:endParaRPr lang="en-US" dirty="0" smtClean="0"/>
          </a:p>
          <a:p>
            <a:r>
              <a:rPr lang="en-US" dirty="0" smtClean="0"/>
              <a:t>Transfer </a:t>
            </a:r>
            <a:r>
              <a:rPr lang="en-US" dirty="0"/>
              <a:t>control</a:t>
            </a:r>
          </a:p>
          <a:p>
            <a:pPr lvl="1"/>
            <a:r>
              <a:rPr lang="en-US" dirty="0"/>
              <a:t>Unconditional jumps to/from procedures</a:t>
            </a:r>
          </a:p>
          <a:p>
            <a:pPr lvl="1"/>
            <a:r>
              <a:rPr lang="en-US" dirty="0"/>
              <a:t>Conditional branches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4" name="Rectangle 2"/>
          <p:cNvSpPr>
            <a:spLocks noChangeArrowheads="1"/>
          </p:cNvSpPr>
          <p:nvPr/>
        </p:nvSpPr>
        <p:spPr bwMode="auto">
          <a:xfrm>
            <a:off x="304799" y="1447800"/>
            <a:ext cx="2601913" cy="4127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/>
          <a:lstStyle/>
          <a:p>
            <a:pPr marL="223838" indent="-223838" algn="l" defTabSz="895350">
              <a:spcBef>
                <a:spcPct val="30000"/>
              </a:spcBef>
            </a:pPr>
            <a:r>
              <a:rPr lang="en-US" sz="2400" dirty="0">
                <a:solidFill>
                  <a:schemeClr val="tx2"/>
                </a:solidFill>
                <a:latin typeface="Calibri" pitchFamily="34" charset="0"/>
              </a:rPr>
              <a:t>Code for </a:t>
            </a:r>
            <a:r>
              <a:rPr lang="en-US" sz="2400" dirty="0">
                <a:latin typeface="Courier New" pitchFamily="49" charset="0"/>
              </a:rPr>
              <a:t>sum</a:t>
            </a:r>
            <a:endParaRPr lang="en-US" sz="2400" dirty="0">
              <a:solidFill>
                <a:schemeClr val="tx2"/>
              </a:solidFill>
              <a:latin typeface="Calibri" pitchFamily="34" charset="0"/>
            </a:endParaRPr>
          </a:p>
          <a:p>
            <a:pPr marL="223838" indent="-223838" defTabSz="895350">
              <a:lnSpc>
                <a:spcPct val="100000"/>
              </a:lnSpc>
            </a:pPr>
            <a:endParaRPr lang="en-US" sz="2400" dirty="0">
              <a:solidFill>
                <a:schemeClr val="tx2"/>
              </a:solidFill>
              <a:latin typeface="Calibri" pitchFamily="34" charset="0"/>
            </a:endParaRPr>
          </a:p>
        </p:txBody>
      </p:sp>
      <p:sp>
        <p:nvSpPr>
          <p:cNvPr id="151555" name="Rectangle 3"/>
          <p:cNvSpPr>
            <a:spLocks noChangeArrowheads="1"/>
          </p:cNvSpPr>
          <p:nvPr/>
        </p:nvSpPr>
        <p:spPr bwMode="auto">
          <a:xfrm>
            <a:off x="306388" y="1981200"/>
            <a:ext cx="2598627" cy="341375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0x401040 &lt;sum&gt;</a:t>
            </a:r>
            <a:r>
              <a:rPr lang="en-US" sz="1800" dirty="0" smtClean="0">
                <a:latin typeface="Courier New" pitchFamily="49" charset="0"/>
              </a:rPr>
              <a:t>:     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 smtClean="0">
                <a:latin typeface="Courier New" pitchFamily="49" charset="0"/>
              </a:rPr>
              <a:t>   0x55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 smtClean="0">
                <a:latin typeface="Courier New" pitchFamily="49" charset="0"/>
              </a:rPr>
              <a:t>   0x89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 smtClean="0">
                <a:latin typeface="Courier New" pitchFamily="49" charset="0"/>
              </a:rPr>
              <a:t>   0xe5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 smtClean="0">
                <a:latin typeface="Courier New" pitchFamily="49" charset="0"/>
              </a:rPr>
              <a:t>   0x8b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 smtClean="0">
                <a:latin typeface="Courier New" pitchFamily="49" charset="0"/>
              </a:rPr>
              <a:t>   0x45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 smtClean="0">
                <a:latin typeface="Courier New" pitchFamily="49" charset="0"/>
              </a:rPr>
              <a:t>   0x0c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 smtClean="0">
                <a:latin typeface="Courier New" pitchFamily="49" charset="0"/>
              </a:rPr>
              <a:t>   0x03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 smtClean="0">
                <a:latin typeface="Courier New" pitchFamily="49" charset="0"/>
              </a:rPr>
              <a:t>   0x45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 smtClean="0">
                <a:latin typeface="Courier New" pitchFamily="49" charset="0"/>
              </a:rPr>
              <a:t>   0x08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 smtClean="0">
                <a:latin typeface="Courier New" pitchFamily="49" charset="0"/>
              </a:rPr>
              <a:t>   0x5d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 smtClean="0">
                <a:latin typeface="Courier New" pitchFamily="49" charset="0"/>
              </a:rPr>
              <a:t>   0xc3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151556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304800"/>
            <a:ext cx="5524500" cy="573088"/>
          </a:xfrm>
        </p:spPr>
        <p:txBody>
          <a:bodyPr>
            <a:normAutofit fontScale="90000"/>
          </a:bodyPr>
          <a:lstStyle/>
          <a:p>
            <a:r>
              <a:rPr lang="en-US"/>
              <a:t>Object Code</a:t>
            </a:r>
          </a:p>
        </p:txBody>
      </p:sp>
      <p:sp>
        <p:nvSpPr>
          <p:cNvPr id="151557" name="Rectangle 5"/>
          <p:cNvSpPr>
            <a:spLocks noGrp="1" noChangeArrowheads="1"/>
          </p:cNvSpPr>
          <p:nvPr>
            <p:ph sz="quarter" idx="1"/>
          </p:nvPr>
        </p:nvSpPr>
        <p:spPr>
          <a:xfrm>
            <a:off x="3467100" y="1295400"/>
            <a:ext cx="5676900" cy="5486400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Assembler</a:t>
            </a:r>
          </a:p>
          <a:p>
            <a:pPr lvl="1"/>
            <a:r>
              <a:rPr lang="en-US" dirty="0"/>
              <a:t>Translates </a:t>
            </a:r>
            <a:r>
              <a:rPr lang="en-US" dirty="0">
                <a:latin typeface="Courier New" pitchFamily="49" charset="0"/>
              </a:rPr>
              <a:t>.s</a:t>
            </a:r>
            <a:r>
              <a:rPr lang="en-US" dirty="0"/>
              <a:t> into </a:t>
            </a:r>
            <a:r>
              <a:rPr lang="en-US" dirty="0">
                <a:latin typeface="Courier New" pitchFamily="49" charset="0"/>
              </a:rPr>
              <a:t>.o</a:t>
            </a:r>
          </a:p>
          <a:p>
            <a:pPr lvl="1"/>
            <a:r>
              <a:rPr lang="en-US" dirty="0"/>
              <a:t>Binary encoding of each instruction</a:t>
            </a:r>
          </a:p>
          <a:p>
            <a:pPr lvl="1"/>
            <a:r>
              <a:rPr lang="en-US" dirty="0"/>
              <a:t>Nearly-complete image of executable code</a:t>
            </a:r>
          </a:p>
          <a:p>
            <a:pPr lvl="1"/>
            <a:r>
              <a:rPr lang="en-US" dirty="0"/>
              <a:t>Missing linkages between code in different files</a:t>
            </a:r>
          </a:p>
          <a:p>
            <a:r>
              <a:rPr lang="en-US" dirty="0"/>
              <a:t>Linker</a:t>
            </a:r>
          </a:p>
          <a:p>
            <a:pPr lvl="1"/>
            <a:r>
              <a:rPr lang="en-US" dirty="0"/>
              <a:t>Resolves references between files</a:t>
            </a:r>
          </a:p>
          <a:p>
            <a:pPr lvl="1"/>
            <a:r>
              <a:rPr lang="en-US" dirty="0"/>
              <a:t>Combines with static run-time libraries</a:t>
            </a:r>
          </a:p>
          <a:p>
            <a:pPr lvl="2"/>
            <a:r>
              <a:rPr lang="en-US" dirty="0"/>
              <a:t>E.g., code for </a:t>
            </a:r>
            <a:r>
              <a:rPr lang="en-US" b="1" dirty="0" err="1">
                <a:solidFill>
                  <a:schemeClr val="tx1"/>
                </a:solidFill>
                <a:latin typeface="Courier New" pitchFamily="49" charset="0"/>
              </a:rPr>
              <a:t>malloc</a:t>
            </a:r>
            <a:r>
              <a:rPr lang="en-US" b="1" dirty="0"/>
              <a:t>, </a:t>
            </a:r>
            <a:r>
              <a:rPr lang="en-US" b="1" dirty="0" err="1">
                <a:solidFill>
                  <a:schemeClr val="tx1"/>
                </a:solidFill>
                <a:latin typeface="Courier New" pitchFamily="49" charset="0"/>
              </a:rPr>
              <a:t>printf</a:t>
            </a:r>
            <a:endParaRPr lang="en-US" b="1" dirty="0">
              <a:solidFill>
                <a:schemeClr val="tx1"/>
              </a:solidFill>
              <a:latin typeface="Courier New" pitchFamily="49" charset="0"/>
            </a:endParaRPr>
          </a:p>
          <a:p>
            <a:pPr lvl="1"/>
            <a:r>
              <a:rPr lang="en-US" dirty="0"/>
              <a:t>Some libraries are </a:t>
            </a:r>
            <a:r>
              <a:rPr lang="en-US" i="1" dirty="0"/>
              <a:t>dynamically linked</a:t>
            </a:r>
          </a:p>
          <a:p>
            <a:pPr lvl="2"/>
            <a:r>
              <a:rPr lang="en-US" dirty="0"/>
              <a:t>Linking occurs when program begins execution</a:t>
            </a:r>
          </a:p>
        </p:txBody>
      </p:sp>
      <p:sp>
        <p:nvSpPr>
          <p:cNvPr id="151558" name="Text Box 6"/>
          <p:cNvSpPr txBox="1">
            <a:spLocks noChangeArrowheads="1"/>
          </p:cNvSpPr>
          <p:nvPr/>
        </p:nvSpPr>
        <p:spPr bwMode="auto">
          <a:xfrm>
            <a:off x="1257299" y="4572000"/>
            <a:ext cx="2444221" cy="1905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/>
          <a:lstStyle/>
          <a:p>
            <a:pPr marL="560388" lvl="1" indent="-222250" algn="l" defTabSz="895350">
              <a:spcBef>
                <a:spcPct val="30000"/>
              </a:spcBef>
              <a:buFontTx/>
              <a:buChar char="•"/>
            </a:pPr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Total of </a:t>
            </a:r>
            <a:r>
              <a:rPr lang="en-US" sz="1800" dirty="0" smtClean="0">
                <a:solidFill>
                  <a:srgbClr val="C00000"/>
                </a:solidFill>
                <a:latin typeface="Calibri" pitchFamily="34" charset="0"/>
              </a:rPr>
              <a:t>11 </a:t>
            </a:r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bytes</a:t>
            </a:r>
          </a:p>
          <a:p>
            <a:pPr marL="560388" lvl="1" indent="-222250" algn="l" defTabSz="895350">
              <a:spcBef>
                <a:spcPct val="30000"/>
              </a:spcBef>
              <a:buFontTx/>
              <a:buChar char="•"/>
            </a:pPr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Each instruction 1, 2, or 3 bytes</a:t>
            </a:r>
          </a:p>
          <a:p>
            <a:pPr marL="560388" lvl="1" indent="-222250" algn="l" defTabSz="895350">
              <a:spcBef>
                <a:spcPct val="30000"/>
              </a:spcBef>
              <a:buFontTx/>
              <a:buChar char="•"/>
            </a:pPr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Starts at address </a:t>
            </a:r>
            <a:r>
              <a:rPr lang="en-US" sz="1800" dirty="0">
                <a:solidFill>
                  <a:srgbClr val="C00000"/>
                </a:solidFill>
                <a:latin typeface="Courier New" pitchFamily="49" charset="0"/>
              </a:rPr>
              <a:t>0x401040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04800"/>
            <a:ext cx="7264400" cy="573088"/>
          </a:xfrm>
        </p:spPr>
        <p:txBody>
          <a:bodyPr>
            <a:normAutofit fontScale="90000"/>
          </a:bodyPr>
          <a:lstStyle/>
          <a:p>
            <a:r>
              <a:rPr lang="en-US"/>
              <a:t>Machine Instruction Example</a:t>
            </a:r>
          </a:p>
        </p:txBody>
      </p:sp>
      <p:sp>
        <p:nvSpPr>
          <p:cNvPr id="15257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419600" y="1371600"/>
            <a:ext cx="4572000" cy="5791200"/>
          </a:xfrm>
        </p:spPr>
        <p:txBody>
          <a:bodyPr>
            <a:normAutofit fontScale="92500" lnSpcReduction="20000"/>
          </a:bodyPr>
          <a:lstStyle/>
          <a:p>
            <a:pPr marL="223838" indent="-223838" defTabSz="895350">
              <a:tabLst>
                <a:tab pos="1143000" algn="l"/>
                <a:tab pos="2514600" algn="l"/>
              </a:tabLst>
            </a:pPr>
            <a:r>
              <a:rPr lang="en-US" dirty="0"/>
              <a:t>C Code</a:t>
            </a:r>
          </a:p>
          <a:p>
            <a:pPr marL="560388" lvl="1" indent="-222250" defTabSz="895350">
              <a:tabLst>
                <a:tab pos="1143000" algn="l"/>
                <a:tab pos="2514600" algn="l"/>
              </a:tabLst>
            </a:pPr>
            <a:r>
              <a:rPr lang="en-US" dirty="0"/>
              <a:t>Add two signed integers</a:t>
            </a:r>
          </a:p>
          <a:p>
            <a:pPr marL="223838" indent="-223838" defTabSz="895350">
              <a:tabLst>
                <a:tab pos="1143000" algn="l"/>
                <a:tab pos="2514600" algn="l"/>
              </a:tabLst>
            </a:pPr>
            <a:r>
              <a:rPr lang="en-US" dirty="0"/>
              <a:t>Assembly</a:t>
            </a:r>
          </a:p>
          <a:p>
            <a:pPr marL="560388" lvl="1" indent="-222250" defTabSz="895350">
              <a:tabLst>
                <a:tab pos="1143000" algn="l"/>
                <a:tab pos="2514600" algn="l"/>
              </a:tabLst>
            </a:pPr>
            <a:r>
              <a:rPr lang="en-US" dirty="0"/>
              <a:t>Add 2 4-byte integers</a:t>
            </a:r>
          </a:p>
          <a:p>
            <a:pPr marL="839788" lvl="2" indent="-165100" defTabSz="895350">
              <a:tabLst>
                <a:tab pos="1143000" algn="l"/>
                <a:tab pos="2514600" algn="l"/>
              </a:tabLst>
            </a:pPr>
            <a:r>
              <a:rPr lang="en-US" dirty="0"/>
              <a:t>“Long” words in GCC parlance</a:t>
            </a:r>
          </a:p>
          <a:p>
            <a:pPr marL="839788" lvl="2" indent="-165100" defTabSz="895350">
              <a:tabLst>
                <a:tab pos="1143000" algn="l"/>
                <a:tab pos="2514600" algn="l"/>
              </a:tabLst>
            </a:pPr>
            <a:r>
              <a:rPr lang="en-US" dirty="0"/>
              <a:t>Same instruction whether signed or unsigned</a:t>
            </a:r>
          </a:p>
          <a:p>
            <a:pPr marL="560388" lvl="1" indent="-222250" defTabSz="895350">
              <a:tabLst>
                <a:tab pos="1143000" algn="l"/>
                <a:tab pos="2514600" algn="l"/>
              </a:tabLst>
            </a:pPr>
            <a:r>
              <a:rPr lang="en-US" dirty="0"/>
              <a:t>Operands:</a:t>
            </a:r>
          </a:p>
          <a:p>
            <a:pPr marL="839788" lvl="2" indent="-165100" defTabSz="895350">
              <a:buFont typeface="Wingdings" pitchFamily="2" charset="2"/>
              <a:buNone/>
              <a:tabLst>
                <a:tab pos="1143000" algn="l"/>
                <a:tab pos="2514600" algn="l"/>
              </a:tabLst>
            </a:pPr>
            <a:r>
              <a:rPr lang="en-US" b="1" dirty="0">
                <a:latin typeface="Courier New" pitchFamily="49" charset="0"/>
              </a:rPr>
              <a:t>x</a:t>
            </a:r>
            <a:r>
              <a:rPr lang="en-US" b="1" dirty="0"/>
              <a:t>:</a:t>
            </a:r>
            <a:r>
              <a:rPr lang="en-US" dirty="0"/>
              <a:t>	Register	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</a:rPr>
              <a:t>%</a:t>
            </a:r>
            <a:r>
              <a:rPr lang="en-US" b="1" dirty="0" err="1">
                <a:solidFill>
                  <a:schemeClr val="tx1"/>
                </a:solidFill>
                <a:latin typeface="Courier New" pitchFamily="49" charset="0"/>
              </a:rPr>
              <a:t>eax</a:t>
            </a:r>
            <a:endParaRPr lang="en-US" b="1" dirty="0">
              <a:solidFill>
                <a:schemeClr val="tx1"/>
              </a:solidFill>
              <a:latin typeface="Courier New" pitchFamily="49" charset="0"/>
            </a:endParaRPr>
          </a:p>
          <a:p>
            <a:pPr marL="839788" lvl="2" indent="-165100" defTabSz="895350">
              <a:buFont typeface="Wingdings" pitchFamily="2" charset="2"/>
              <a:buNone/>
              <a:tabLst>
                <a:tab pos="1143000" algn="l"/>
                <a:tab pos="2514600" algn="l"/>
              </a:tabLst>
            </a:pPr>
            <a:r>
              <a:rPr lang="en-US" b="1" dirty="0">
                <a:latin typeface="Courier New" pitchFamily="49" charset="0"/>
              </a:rPr>
              <a:t>y</a:t>
            </a:r>
            <a:r>
              <a:rPr lang="en-US" b="1" dirty="0"/>
              <a:t>:</a:t>
            </a:r>
            <a:r>
              <a:rPr lang="en-US" dirty="0"/>
              <a:t>	Memory	</a:t>
            </a:r>
            <a:r>
              <a:rPr lang="en-US" b="1" dirty="0"/>
              <a:t>M[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</a:rPr>
              <a:t>%ebp+8]</a:t>
            </a:r>
            <a:endParaRPr lang="en-US" b="1" dirty="0"/>
          </a:p>
          <a:p>
            <a:pPr marL="839788" lvl="2" indent="-165100" defTabSz="895350">
              <a:buFont typeface="Wingdings" pitchFamily="2" charset="2"/>
              <a:buNone/>
              <a:tabLst>
                <a:tab pos="1143000" algn="l"/>
                <a:tab pos="2514600" algn="l"/>
              </a:tabLst>
            </a:pPr>
            <a:r>
              <a:rPr lang="en-US" b="1" dirty="0">
                <a:latin typeface="Courier New" pitchFamily="49" charset="0"/>
              </a:rPr>
              <a:t>t</a:t>
            </a:r>
            <a:r>
              <a:rPr lang="en-US" b="1" dirty="0"/>
              <a:t>:</a:t>
            </a:r>
            <a:r>
              <a:rPr lang="en-US" dirty="0"/>
              <a:t>	Register	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</a:rPr>
              <a:t>%</a:t>
            </a:r>
            <a:r>
              <a:rPr lang="en-US" b="1" dirty="0" err="1">
                <a:solidFill>
                  <a:schemeClr val="tx1"/>
                </a:solidFill>
                <a:latin typeface="Courier New" pitchFamily="49" charset="0"/>
              </a:rPr>
              <a:t>eax</a:t>
            </a:r>
            <a:endParaRPr lang="en-US" b="1" dirty="0">
              <a:solidFill>
                <a:schemeClr val="tx1"/>
              </a:solidFill>
              <a:latin typeface="Courier New" pitchFamily="49" charset="0"/>
            </a:endParaRPr>
          </a:p>
          <a:p>
            <a:pPr marL="1120775" lvl="3" indent="-166688" defTabSz="895350">
              <a:tabLst>
                <a:tab pos="1143000" algn="l"/>
                <a:tab pos="2514600" algn="l"/>
              </a:tabLst>
            </a:pPr>
            <a:r>
              <a:rPr lang="en-US" dirty="0"/>
              <a:t>Return function value in </a:t>
            </a:r>
            <a:r>
              <a:rPr lang="en-US" b="1" dirty="0">
                <a:latin typeface="Courier New" pitchFamily="49" charset="0"/>
              </a:rPr>
              <a:t>%</a:t>
            </a:r>
            <a:r>
              <a:rPr lang="en-US" b="1" dirty="0" err="1">
                <a:latin typeface="Courier New" pitchFamily="49" charset="0"/>
              </a:rPr>
              <a:t>eax</a:t>
            </a:r>
            <a:endParaRPr lang="en-US" b="1" dirty="0"/>
          </a:p>
          <a:p>
            <a:pPr marL="223838" indent="-223838" defTabSz="895350">
              <a:tabLst>
                <a:tab pos="1143000" algn="l"/>
                <a:tab pos="2514600" algn="l"/>
              </a:tabLst>
            </a:pPr>
            <a:r>
              <a:rPr lang="en-US" dirty="0"/>
              <a:t>Object Code</a:t>
            </a:r>
          </a:p>
          <a:p>
            <a:pPr marL="560388" lvl="1" indent="-222250" defTabSz="895350">
              <a:tabLst>
                <a:tab pos="1143000" algn="l"/>
                <a:tab pos="2514600" algn="l"/>
              </a:tabLst>
            </a:pPr>
            <a:r>
              <a:rPr lang="en-US" dirty="0"/>
              <a:t>3-byte instruction</a:t>
            </a:r>
          </a:p>
          <a:p>
            <a:pPr marL="560388" lvl="1" indent="-222250" defTabSz="895350">
              <a:tabLst>
                <a:tab pos="1143000" algn="l"/>
                <a:tab pos="2514600" algn="l"/>
              </a:tabLst>
            </a:pPr>
            <a:r>
              <a:rPr lang="en-US" dirty="0"/>
              <a:t>Stored at address </a:t>
            </a:r>
            <a:r>
              <a:rPr lang="en-US" b="1" dirty="0" smtClean="0">
                <a:latin typeface="Courier New" pitchFamily="49" charset="0"/>
              </a:rPr>
              <a:t>0x80483ca</a:t>
            </a:r>
            <a:endParaRPr lang="en-US" b="1" dirty="0">
              <a:latin typeface="Courier New" pitchFamily="49" charset="0"/>
            </a:endParaRPr>
          </a:p>
        </p:txBody>
      </p:sp>
      <p:sp>
        <p:nvSpPr>
          <p:cNvPr id="152580" name="Rectangle 4"/>
          <p:cNvSpPr>
            <a:spLocks noChangeArrowheads="1"/>
          </p:cNvSpPr>
          <p:nvPr/>
        </p:nvSpPr>
        <p:spPr bwMode="auto">
          <a:xfrm>
            <a:off x="381000" y="1828800"/>
            <a:ext cx="3883025" cy="376238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 dirty="0" err="1">
                <a:latin typeface="Courier New" pitchFamily="49" charset="0"/>
              </a:rPr>
              <a:t>int</a:t>
            </a:r>
            <a:r>
              <a:rPr lang="en-US" sz="1800" dirty="0">
                <a:latin typeface="Courier New" pitchFamily="49" charset="0"/>
              </a:rPr>
              <a:t> t = </a:t>
            </a:r>
            <a:r>
              <a:rPr lang="en-US" sz="1800" dirty="0" err="1">
                <a:latin typeface="Courier New" pitchFamily="49" charset="0"/>
              </a:rPr>
              <a:t>x+y</a:t>
            </a:r>
            <a:r>
              <a:rPr lang="en-US" sz="1800" dirty="0">
                <a:latin typeface="Courier New" pitchFamily="49" charset="0"/>
              </a:rPr>
              <a:t>;</a:t>
            </a:r>
          </a:p>
        </p:txBody>
      </p:sp>
      <p:sp>
        <p:nvSpPr>
          <p:cNvPr id="152581" name="Rectangle 5"/>
          <p:cNvSpPr>
            <a:spLocks noChangeArrowheads="1"/>
          </p:cNvSpPr>
          <p:nvPr/>
        </p:nvSpPr>
        <p:spPr bwMode="auto">
          <a:xfrm>
            <a:off x="381000" y="2971800"/>
            <a:ext cx="3886200" cy="376238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algn="l">
              <a:lnSpc>
                <a:spcPct val="100000"/>
              </a:lnSpc>
              <a:tabLst>
                <a:tab pos="457200" algn="l"/>
                <a:tab pos="1549400" algn="l"/>
              </a:tabLst>
            </a:pPr>
            <a:r>
              <a:rPr lang="en-US" sz="1800" dirty="0" err="1" smtClean="0">
                <a:latin typeface="Courier New" pitchFamily="49" charset="0"/>
              </a:rPr>
              <a:t>addl</a:t>
            </a:r>
            <a:r>
              <a:rPr lang="en-US" sz="1800" dirty="0" smtClean="0">
                <a:latin typeface="Courier New" pitchFamily="49" charset="0"/>
              </a:rPr>
              <a:t> </a:t>
            </a:r>
            <a:r>
              <a:rPr lang="en-US" sz="1800" dirty="0">
                <a:latin typeface="Courier New" pitchFamily="49" charset="0"/>
              </a:rPr>
              <a:t>8(%</a:t>
            </a:r>
            <a:r>
              <a:rPr lang="en-US" sz="1800" dirty="0" err="1">
                <a:latin typeface="Courier New" pitchFamily="49" charset="0"/>
              </a:rPr>
              <a:t>ebp</a:t>
            </a:r>
            <a:r>
              <a:rPr lang="en-US" sz="1800" dirty="0">
                <a:latin typeface="Courier New" pitchFamily="49" charset="0"/>
              </a:rPr>
              <a:t>),%</a:t>
            </a:r>
            <a:r>
              <a:rPr lang="en-US" sz="1800" dirty="0" err="1">
                <a:latin typeface="Courier New" pitchFamily="49" charset="0"/>
              </a:rPr>
              <a:t>eax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152582" name="Rectangle 6"/>
          <p:cNvSpPr>
            <a:spLocks noChangeArrowheads="1"/>
          </p:cNvSpPr>
          <p:nvPr/>
        </p:nvSpPr>
        <p:spPr bwMode="auto">
          <a:xfrm>
            <a:off x="381000" y="6172200"/>
            <a:ext cx="3886200" cy="376238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algn="l">
              <a:lnSpc>
                <a:spcPct val="100000"/>
              </a:lnSpc>
              <a:tabLst>
                <a:tab pos="292100" algn="l"/>
              </a:tabLst>
            </a:pPr>
            <a:r>
              <a:rPr lang="en-US" sz="1800" dirty="0" smtClean="0">
                <a:latin typeface="Courier New" pitchFamily="49" charset="0"/>
              </a:rPr>
              <a:t>0x80483ca:  03 </a:t>
            </a:r>
            <a:r>
              <a:rPr lang="en-US" sz="1800" dirty="0">
                <a:latin typeface="Courier New" pitchFamily="49" charset="0"/>
              </a:rPr>
              <a:t>45 08</a:t>
            </a:r>
          </a:p>
        </p:txBody>
      </p:sp>
      <p:sp>
        <p:nvSpPr>
          <p:cNvPr id="152583" name="Text Box 7"/>
          <p:cNvSpPr txBox="1">
            <a:spLocks noChangeArrowheads="1"/>
          </p:cNvSpPr>
          <p:nvPr/>
        </p:nvSpPr>
        <p:spPr bwMode="auto">
          <a:xfrm>
            <a:off x="609600" y="3505200"/>
            <a:ext cx="3429000" cy="216982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  <a:spcBef>
                <a:spcPct val="50000"/>
              </a:spcBef>
            </a:pPr>
            <a:r>
              <a:rPr lang="en-US" sz="1800" dirty="0">
                <a:latin typeface="Calibri" pitchFamily="34" charset="0"/>
              </a:rPr>
              <a:t>Similar to expression: </a:t>
            </a:r>
            <a:r>
              <a:rPr lang="en-US" sz="1800" dirty="0">
                <a:latin typeface="Courier New" pitchFamily="49" charset="0"/>
              </a:rPr>
              <a:t> </a:t>
            </a:r>
            <a:endParaRPr lang="en-US" sz="1800" dirty="0" smtClean="0">
              <a:latin typeface="Courier New" pitchFamily="49" charset="0"/>
            </a:endParaRPr>
          </a:p>
          <a:p>
            <a:pPr algn="l">
              <a:lnSpc>
                <a:spcPct val="80000"/>
              </a:lnSpc>
              <a:spcBef>
                <a:spcPct val="50000"/>
              </a:spcBef>
            </a:pPr>
            <a:r>
              <a:rPr lang="en-US" sz="1800" dirty="0" err="1" smtClean="0">
                <a:latin typeface="Courier New" pitchFamily="49" charset="0"/>
              </a:rPr>
              <a:t>x</a:t>
            </a:r>
            <a:r>
              <a:rPr lang="en-US" sz="1800" dirty="0" smtClean="0">
                <a:latin typeface="Courier New" pitchFamily="49" charset="0"/>
              </a:rPr>
              <a:t> </a:t>
            </a:r>
            <a:r>
              <a:rPr lang="en-US" sz="1800" dirty="0">
                <a:latin typeface="Courier New" pitchFamily="49" charset="0"/>
              </a:rPr>
              <a:t>+= y</a:t>
            </a:r>
          </a:p>
          <a:p>
            <a:pPr algn="l">
              <a:lnSpc>
                <a:spcPct val="80000"/>
              </a:lnSpc>
              <a:spcBef>
                <a:spcPct val="50000"/>
              </a:spcBef>
            </a:pPr>
            <a:r>
              <a:rPr lang="en-US" sz="1800" dirty="0" smtClean="0">
                <a:latin typeface="Calibri" pitchFamily="34" charset="0"/>
              </a:rPr>
              <a:t>More precisely:</a:t>
            </a:r>
          </a:p>
          <a:p>
            <a:pPr algn="l">
              <a:lnSpc>
                <a:spcPct val="80000"/>
              </a:lnSpc>
              <a:spcBef>
                <a:spcPct val="50000"/>
              </a:spcBef>
            </a:pPr>
            <a:r>
              <a:rPr lang="en-US" sz="1800" dirty="0" err="1" smtClean="0">
                <a:latin typeface="Courier New" pitchFamily="49" charset="0"/>
              </a:rPr>
              <a:t>int</a:t>
            </a:r>
            <a:r>
              <a:rPr lang="en-US" sz="1800" dirty="0" smtClean="0">
                <a:latin typeface="Courier New" pitchFamily="49" charset="0"/>
              </a:rPr>
              <a:t> </a:t>
            </a:r>
            <a:r>
              <a:rPr lang="en-US" sz="1800" dirty="0" err="1">
                <a:latin typeface="Courier New" pitchFamily="49" charset="0"/>
              </a:rPr>
              <a:t>eax</a:t>
            </a:r>
            <a:r>
              <a:rPr lang="en-US" sz="1800" dirty="0">
                <a:latin typeface="Courier New" pitchFamily="49" charset="0"/>
              </a:rPr>
              <a:t>;</a:t>
            </a:r>
            <a:endParaRPr lang="en-US" sz="1800" dirty="0" smtClean="0">
              <a:latin typeface="Courier New" pitchFamily="49" charset="0"/>
            </a:endParaRPr>
          </a:p>
          <a:p>
            <a:pPr algn="l">
              <a:lnSpc>
                <a:spcPct val="80000"/>
              </a:lnSpc>
              <a:spcBef>
                <a:spcPct val="50000"/>
              </a:spcBef>
            </a:pPr>
            <a:r>
              <a:rPr lang="en-US" sz="1800" dirty="0" err="1" smtClean="0">
                <a:latin typeface="Courier New" pitchFamily="49" charset="0"/>
              </a:rPr>
              <a:t>int</a:t>
            </a:r>
            <a:r>
              <a:rPr lang="en-US" sz="1800" dirty="0" smtClean="0">
                <a:latin typeface="Courier New" pitchFamily="49" charset="0"/>
              </a:rPr>
              <a:t> </a:t>
            </a:r>
            <a:r>
              <a:rPr lang="en-US" sz="1800" dirty="0">
                <a:latin typeface="Courier New" pitchFamily="49" charset="0"/>
              </a:rPr>
              <a:t>*</a:t>
            </a:r>
            <a:r>
              <a:rPr lang="en-US" sz="1800" dirty="0" err="1">
                <a:latin typeface="Courier New" pitchFamily="49" charset="0"/>
              </a:rPr>
              <a:t>ebp</a:t>
            </a:r>
            <a:r>
              <a:rPr lang="en-US" sz="1800" dirty="0">
                <a:latin typeface="Courier New" pitchFamily="49" charset="0"/>
              </a:rPr>
              <a:t>;</a:t>
            </a:r>
            <a:endParaRPr lang="en-US" sz="1800" dirty="0" smtClean="0">
              <a:latin typeface="Courier New" pitchFamily="49" charset="0"/>
            </a:endParaRPr>
          </a:p>
          <a:p>
            <a:pPr algn="l">
              <a:lnSpc>
                <a:spcPct val="80000"/>
              </a:lnSpc>
              <a:spcBef>
                <a:spcPct val="50000"/>
              </a:spcBef>
            </a:pPr>
            <a:r>
              <a:rPr lang="en-US" sz="1800" dirty="0" err="1" smtClean="0">
                <a:latin typeface="Courier New" pitchFamily="49" charset="0"/>
              </a:rPr>
              <a:t>eax</a:t>
            </a:r>
            <a:r>
              <a:rPr lang="en-US" sz="1800" dirty="0" smtClean="0">
                <a:latin typeface="Courier New" pitchFamily="49" charset="0"/>
              </a:rPr>
              <a:t> </a:t>
            </a:r>
            <a:r>
              <a:rPr lang="en-US" sz="1800" dirty="0">
                <a:latin typeface="Courier New" pitchFamily="49" charset="0"/>
              </a:rPr>
              <a:t>+= ebp[2]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2" name="Rectangle 2"/>
          <p:cNvSpPr>
            <a:spLocks noChangeArrowheads="1"/>
          </p:cNvSpPr>
          <p:nvPr/>
        </p:nvSpPr>
        <p:spPr bwMode="auto">
          <a:xfrm>
            <a:off x="1066800" y="1376362"/>
            <a:ext cx="2603500" cy="4127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/>
          <a:lstStyle/>
          <a:p>
            <a:pPr marL="223838" indent="-223838" algn="l" defTabSz="895350">
              <a:spcBef>
                <a:spcPct val="30000"/>
              </a:spcBef>
            </a:pPr>
            <a:r>
              <a:rPr lang="en-US" sz="2400" dirty="0">
                <a:solidFill>
                  <a:schemeClr val="tx2"/>
                </a:solidFill>
                <a:latin typeface="Calibri" pitchFamily="34" charset="0"/>
              </a:rPr>
              <a:t>Disassembled</a:t>
            </a:r>
          </a:p>
          <a:p>
            <a:pPr marL="223838" indent="-223838" defTabSz="895350">
              <a:lnSpc>
                <a:spcPct val="100000"/>
              </a:lnSpc>
            </a:pPr>
            <a:endParaRPr lang="en-US" sz="2400" dirty="0">
              <a:solidFill>
                <a:schemeClr val="tx2"/>
              </a:solidFill>
              <a:latin typeface="Calibri" pitchFamily="34" charset="0"/>
            </a:endParaRPr>
          </a:p>
        </p:txBody>
      </p:sp>
      <p:sp>
        <p:nvSpPr>
          <p:cNvPr id="153604" name="Rectangle 4"/>
          <p:cNvSpPr>
            <a:spLocks noGrp="1" noChangeArrowheads="1"/>
          </p:cNvSpPr>
          <p:nvPr>
            <p:ph type="title"/>
          </p:nvPr>
        </p:nvSpPr>
        <p:spPr>
          <a:xfrm>
            <a:off x="381000" y="381000"/>
            <a:ext cx="6819900" cy="573088"/>
          </a:xfrm>
        </p:spPr>
        <p:txBody>
          <a:bodyPr>
            <a:normAutofit fontScale="90000"/>
          </a:bodyPr>
          <a:lstStyle/>
          <a:p>
            <a:r>
              <a:rPr lang="en-US"/>
              <a:t>Disassembling Object Code</a:t>
            </a:r>
          </a:p>
        </p:txBody>
      </p:sp>
      <p:sp>
        <p:nvSpPr>
          <p:cNvPr id="153605" name="Rectangle 5"/>
          <p:cNvSpPr>
            <a:spLocks noGrp="1" noChangeArrowheads="1"/>
          </p:cNvSpPr>
          <p:nvPr>
            <p:ph sz="quarter" idx="1"/>
          </p:nvPr>
        </p:nvSpPr>
        <p:spPr>
          <a:xfrm>
            <a:off x="622300" y="4456112"/>
            <a:ext cx="8140700" cy="2249488"/>
          </a:xfrm>
        </p:spPr>
        <p:txBody>
          <a:bodyPr>
            <a:normAutofit fontScale="85000" lnSpcReduction="20000"/>
          </a:bodyPr>
          <a:lstStyle/>
          <a:p>
            <a:r>
              <a:rPr lang="en-US" dirty="0" err="1"/>
              <a:t>Disassembler</a:t>
            </a:r>
            <a:endParaRPr lang="en-US" dirty="0"/>
          </a:p>
          <a:p>
            <a:pPr lvl="1">
              <a:buFont typeface="Wingdings" pitchFamily="2" charset="2"/>
              <a:buNone/>
            </a:pPr>
            <a:r>
              <a:rPr lang="en-US" b="1" dirty="0" err="1">
                <a:latin typeface="Courier New" pitchFamily="49" charset="0"/>
              </a:rPr>
              <a:t>objdump</a:t>
            </a:r>
            <a:r>
              <a:rPr lang="en-US" b="1" dirty="0">
                <a:latin typeface="Courier New" pitchFamily="49" charset="0"/>
              </a:rPr>
              <a:t> -d p</a:t>
            </a:r>
          </a:p>
          <a:p>
            <a:pPr lvl="1"/>
            <a:r>
              <a:rPr lang="en-US" dirty="0"/>
              <a:t>Useful tool for examining object code</a:t>
            </a:r>
          </a:p>
          <a:p>
            <a:pPr lvl="1"/>
            <a:r>
              <a:rPr lang="en-US" dirty="0"/>
              <a:t>Analyzes bit pattern of series of instructions</a:t>
            </a:r>
          </a:p>
          <a:p>
            <a:pPr lvl="1"/>
            <a:r>
              <a:rPr lang="en-US" dirty="0"/>
              <a:t>Produces approximate rendition of assembly code</a:t>
            </a:r>
          </a:p>
          <a:p>
            <a:pPr lvl="1"/>
            <a:r>
              <a:rPr lang="en-US" dirty="0"/>
              <a:t>Can be run on either </a:t>
            </a:r>
            <a:r>
              <a:rPr lang="en-US" dirty="0" err="1">
                <a:latin typeface="Courier New" pitchFamily="49" charset="0"/>
              </a:rPr>
              <a:t>a.out</a:t>
            </a:r>
            <a:r>
              <a:rPr lang="en-US" dirty="0"/>
              <a:t> (complete executable) or </a:t>
            </a:r>
            <a:r>
              <a:rPr lang="en-US" dirty="0">
                <a:latin typeface="Courier New" pitchFamily="49" charset="0"/>
              </a:rPr>
              <a:t>.o</a:t>
            </a:r>
            <a:r>
              <a:rPr lang="en-US" dirty="0"/>
              <a:t> file</a:t>
            </a: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270000" y="1970151"/>
            <a:ext cx="6096000" cy="2028761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>
              <a:tabLst>
                <a:tab pos="457200" algn="l"/>
                <a:tab pos="1485900" algn="l"/>
              </a:tabLst>
            </a:pPr>
            <a:r>
              <a:rPr lang="en-US" sz="1800" dirty="0" smtClean="0">
                <a:latin typeface="Courier New" pitchFamily="49" charset="0"/>
              </a:rPr>
              <a:t>080483c4 &lt;sum&gt;:</a:t>
            </a:r>
          </a:p>
          <a:p>
            <a:pPr>
              <a:tabLst>
                <a:tab pos="457200" algn="l"/>
                <a:tab pos="1485900" algn="l"/>
              </a:tabLst>
            </a:pPr>
            <a:r>
              <a:rPr lang="en-US" sz="1800" dirty="0" smtClean="0">
                <a:latin typeface="Courier New" pitchFamily="49" charset="0"/>
              </a:rPr>
              <a:t> 80483c4:  55        push   %</a:t>
            </a:r>
            <a:r>
              <a:rPr lang="en-US" sz="1800" dirty="0" err="1" smtClean="0">
                <a:latin typeface="Courier New" pitchFamily="49" charset="0"/>
              </a:rPr>
              <a:t>ebp</a:t>
            </a:r>
            <a:endParaRPr lang="en-US" sz="1800" dirty="0" smtClean="0">
              <a:latin typeface="Courier New" pitchFamily="49" charset="0"/>
            </a:endParaRPr>
          </a:p>
          <a:p>
            <a:pPr>
              <a:tabLst>
                <a:tab pos="457200" algn="l"/>
                <a:tab pos="1485900" algn="l"/>
              </a:tabLst>
            </a:pPr>
            <a:r>
              <a:rPr lang="en-US" sz="1800" dirty="0" smtClean="0">
                <a:latin typeface="Courier New" pitchFamily="49" charset="0"/>
              </a:rPr>
              <a:t> 80483c5:  89 e5     </a:t>
            </a:r>
            <a:r>
              <a:rPr lang="en-US" sz="1800" dirty="0" err="1" smtClean="0">
                <a:latin typeface="Courier New" pitchFamily="49" charset="0"/>
              </a:rPr>
              <a:t>mov</a:t>
            </a:r>
            <a:r>
              <a:rPr lang="en-US" sz="1800" dirty="0" smtClean="0">
                <a:latin typeface="Courier New" pitchFamily="49" charset="0"/>
              </a:rPr>
              <a:t>    %</a:t>
            </a:r>
            <a:r>
              <a:rPr lang="en-US" sz="1800" dirty="0" err="1" smtClean="0">
                <a:latin typeface="Courier New" pitchFamily="49" charset="0"/>
              </a:rPr>
              <a:t>esp,%ebp</a:t>
            </a:r>
            <a:endParaRPr lang="en-US" sz="1800" dirty="0" smtClean="0">
              <a:latin typeface="Courier New" pitchFamily="49" charset="0"/>
            </a:endParaRPr>
          </a:p>
          <a:p>
            <a:pPr>
              <a:tabLst>
                <a:tab pos="457200" algn="l"/>
                <a:tab pos="1485900" algn="l"/>
              </a:tabLst>
            </a:pPr>
            <a:r>
              <a:rPr lang="en-US" sz="1800" dirty="0" smtClean="0">
                <a:latin typeface="Courier New" pitchFamily="49" charset="0"/>
              </a:rPr>
              <a:t> 80483c7:  8b 45 0c  </a:t>
            </a:r>
            <a:r>
              <a:rPr lang="en-US" sz="1800" dirty="0" err="1" smtClean="0">
                <a:latin typeface="Courier New" pitchFamily="49" charset="0"/>
              </a:rPr>
              <a:t>mov</a:t>
            </a:r>
            <a:r>
              <a:rPr lang="en-US" sz="1800" dirty="0" smtClean="0">
                <a:latin typeface="Courier New" pitchFamily="49" charset="0"/>
              </a:rPr>
              <a:t>    0xc(%ebp),%eax</a:t>
            </a:r>
          </a:p>
          <a:p>
            <a:pPr>
              <a:tabLst>
                <a:tab pos="457200" algn="l"/>
                <a:tab pos="1485900" algn="l"/>
              </a:tabLst>
            </a:pPr>
            <a:r>
              <a:rPr lang="en-US" sz="1800" dirty="0" smtClean="0">
                <a:latin typeface="Courier New" pitchFamily="49" charset="0"/>
              </a:rPr>
              <a:t> 80483ca:  03 45 08  add    0x8(%ebp),%eax</a:t>
            </a:r>
          </a:p>
          <a:p>
            <a:pPr>
              <a:tabLst>
                <a:tab pos="457200" algn="l"/>
                <a:tab pos="1485900" algn="l"/>
              </a:tabLst>
            </a:pPr>
            <a:r>
              <a:rPr lang="en-US" sz="1800" dirty="0" smtClean="0">
                <a:latin typeface="Courier New" pitchFamily="49" charset="0"/>
              </a:rPr>
              <a:t> 80483cd:  5d        pop    %</a:t>
            </a:r>
            <a:r>
              <a:rPr lang="en-US" sz="1800" dirty="0" err="1" smtClean="0">
                <a:latin typeface="Courier New" pitchFamily="49" charset="0"/>
              </a:rPr>
              <a:t>ebp</a:t>
            </a:r>
            <a:endParaRPr lang="en-US" sz="1800" dirty="0" smtClean="0">
              <a:latin typeface="Courier New" pitchFamily="49" charset="0"/>
            </a:endParaRPr>
          </a:p>
          <a:p>
            <a:pPr>
              <a:tabLst>
                <a:tab pos="457200" algn="l"/>
                <a:tab pos="1485900" algn="l"/>
              </a:tabLst>
            </a:pPr>
            <a:r>
              <a:rPr lang="en-US" sz="1800" dirty="0" smtClean="0">
                <a:latin typeface="Courier New" pitchFamily="49" charset="0"/>
              </a:rPr>
              <a:t> 80483ce:  c3        ret </a:t>
            </a:r>
            <a:endParaRPr lang="en-US" sz="1800" i="1" dirty="0">
              <a:latin typeface="Courier New" pitchFamily="49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626" name="Rectangle 2"/>
          <p:cNvSpPr>
            <a:spLocks noChangeArrowheads="1"/>
          </p:cNvSpPr>
          <p:nvPr/>
        </p:nvSpPr>
        <p:spPr bwMode="auto">
          <a:xfrm>
            <a:off x="4191000" y="1403350"/>
            <a:ext cx="2603500" cy="4127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/>
          <a:lstStyle/>
          <a:p>
            <a:pPr marL="223838" indent="-223838" algn="l" defTabSz="895350">
              <a:spcBef>
                <a:spcPct val="30000"/>
              </a:spcBef>
            </a:pPr>
            <a:r>
              <a:rPr lang="en-US" sz="2400" dirty="0">
                <a:solidFill>
                  <a:schemeClr val="tx2"/>
                </a:solidFill>
                <a:latin typeface="Calibri" pitchFamily="34" charset="0"/>
              </a:rPr>
              <a:t>Disassembled</a:t>
            </a:r>
          </a:p>
          <a:p>
            <a:pPr marL="223838" indent="-223838" defTabSz="895350">
              <a:lnSpc>
                <a:spcPct val="100000"/>
              </a:lnSpc>
            </a:pPr>
            <a:endParaRPr lang="en-US" sz="2400" dirty="0">
              <a:solidFill>
                <a:schemeClr val="tx2"/>
              </a:solidFill>
              <a:latin typeface="Calibri" pitchFamily="34" charset="0"/>
            </a:endParaRPr>
          </a:p>
        </p:txBody>
      </p:sp>
      <p:sp>
        <p:nvSpPr>
          <p:cNvPr id="154627" name="Rectangle 3"/>
          <p:cNvSpPr>
            <a:spLocks noChangeArrowheads="1"/>
          </p:cNvSpPr>
          <p:nvPr/>
        </p:nvSpPr>
        <p:spPr bwMode="auto">
          <a:xfrm>
            <a:off x="2438400" y="2193989"/>
            <a:ext cx="6553200" cy="2028761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>
              <a:tabLst>
                <a:tab pos="457200" algn="l"/>
                <a:tab pos="1485900" algn="l"/>
              </a:tabLst>
            </a:pPr>
            <a:r>
              <a:rPr lang="en-US" sz="1800" dirty="0" smtClean="0">
                <a:latin typeface="Courier New" pitchFamily="49" charset="0"/>
              </a:rPr>
              <a:t>Dump of assembler code for function sum:</a:t>
            </a:r>
          </a:p>
          <a:p>
            <a:pPr>
              <a:tabLst>
                <a:tab pos="457200" algn="l"/>
                <a:tab pos="1485900" algn="l"/>
              </a:tabLst>
            </a:pPr>
            <a:r>
              <a:rPr lang="en-US" sz="1800" dirty="0" smtClean="0">
                <a:latin typeface="Courier New" pitchFamily="49" charset="0"/>
              </a:rPr>
              <a:t>0x080483c4 &lt;sum+0&gt;:     push   %</a:t>
            </a:r>
            <a:r>
              <a:rPr lang="en-US" sz="1800" dirty="0" err="1" smtClean="0">
                <a:latin typeface="Courier New" pitchFamily="49" charset="0"/>
              </a:rPr>
              <a:t>ebp</a:t>
            </a:r>
            <a:endParaRPr lang="en-US" sz="1800" dirty="0" smtClean="0">
              <a:latin typeface="Courier New" pitchFamily="49" charset="0"/>
            </a:endParaRPr>
          </a:p>
          <a:p>
            <a:pPr>
              <a:tabLst>
                <a:tab pos="457200" algn="l"/>
                <a:tab pos="1485900" algn="l"/>
              </a:tabLst>
            </a:pPr>
            <a:r>
              <a:rPr lang="en-US" sz="1800" dirty="0" smtClean="0">
                <a:latin typeface="Courier New" pitchFamily="49" charset="0"/>
              </a:rPr>
              <a:t>0x080483c5 &lt;sum+1&gt;:     </a:t>
            </a:r>
            <a:r>
              <a:rPr lang="en-US" sz="1800" dirty="0" err="1" smtClean="0">
                <a:latin typeface="Courier New" pitchFamily="49" charset="0"/>
              </a:rPr>
              <a:t>mov</a:t>
            </a:r>
            <a:r>
              <a:rPr lang="en-US" sz="1800" dirty="0" smtClean="0">
                <a:latin typeface="Courier New" pitchFamily="49" charset="0"/>
              </a:rPr>
              <a:t>    %</a:t>
            </a:r>
            <a:r>
              <a:rPr lang="en-US" sz="1800" dirty="0" err="1" smtClean="0">
                <a:latin typeface="Courier New" pitchFamily="49" charset="0"/>
              </a:rPr>
              <a:t>esp,%ebp</a:t>
            </a:r>
            <a:endParaRPr lang="en-US" sz="1800" dirty="0" smtClean="0">
              <a:latin typeface="Courier New" pitchFamily="49" charset="0"/>
            </a:endParaRPr>
          </a:p>
          <a:p>
            <a:pPr>
              <a:tabLst>
                <a:tab pos="457200" algn="l"/>
                <a:tab pos="1485900" algn="l"/>
              </a:tabLst>
            </a:pPr>
            <a:r>
              <a:rPr lang="en-US" sz="1800" dirty="0" smtClean="0">
                <a:latin typeface="Courier New" pitchFamily="49" charset="0"/>
              </a:rPr>
              <a:t>0x080483c7 &lt;sum+3&gt;:     </a:t>
            </a:r>
            <a:r>
              <a:rPr lang="en-US" sz="1800" dirty="0" err="1" smtClean="0">
                <a:latin typeface="Courier New" pitchFamily="49" charset="0"/>
              </a:rPr>
              <a:t>mov</a:t>
            </a:r>
            <a:r>
              <a:rPr lang="en-US" sz="1800" dirty="0" smtClean="0">
                <a:latin typeface="Courier New" pitchFamily="49" charset="0"/>
              </a:rPr>
              <a:t>    0xc(%</a:t>
            </a:r>
            <a:r>
              <a:rPr lang="en-US" sz="1800" dirty="0" err="1" smtClean="0">
                <a:latin typeface="Courier New" pitchFamily="49" charset="0"/>
              </a:rPr>
              <a:t>ebp</a:t>
            </a:r>
            <a:r>
              <a:rPr lang="en-US" sz="1800" dirty="0" smtClean="0">
                <a:latin typeface="Courier New" pitchFamily="49" charset="0"/>
              </a:rPr>
              <a:t>),%</a:t>
            </a:r>
            <a:r>
              <a:rPr lang="en-US" sz="1800" dirty="0" err="1" smtClean="0">
                <a:latin typeface="Courier New" pitchFamily="49" charset="0"/>
              </a:rPr>
              <a:t>eax</a:t>
            </a:r>
            <a:endParaRPr lang="en-US" sz="1800" dirty="0" smtClean="0">
              <a:latin typeface="Courier New" pitchFamily="49" charset="0"/>
            </a:endParaRPr>
          </a:p>
          <a:p>
            <a:pPr>
              <a:tabLst>
                <a:tab pos="457200" algn="l"/>
                <a:tab pos="1485900" algn="l"/>
              </a:tabLst>
            </a:pPr>
            <a:r>
              <a:rPr lang="en-US" sz="1800" dirty="0" smtClean="0">
                <a:latin typeface="Courier New" pitchFamily="49" charset="0"/>
              </a:rPr>
              <a:t>0x080483ca &lt;sum+6&gt;:     add    0x8(%</a:t>
            </a:r>
            <a:r>
              <a:rPr lang="en-US" sz="1800" dirty="0" err="1" smtClean="0">
                <a:latin typeface="Courier New" pitchFamily="49" charset="0"/>
              </a:rPr>
              <a:t>ebp</a:t>
            </a:r>
            <a:r>
              <a:rPr lang="en-US" sz="1800" dirty="0" smtClean="0">
                <a:latin typeface="Courier New" pitchFamily="49" charset="0"/>
              </a:rPr>
              <a:t>),%</a:t>
            </a:r>
            <a:r>
              <a:rPr lang="en-US" sz="1800" dirty="0" err="1" smtClean="0">
                <a:latin typeface="Courier New" pitchFamily="49" charset="0"/>
              </a:rPr>
              <a:t>eax</a:t>
            </a:r>
            <a:endParaRPr lang="en-US" sz="1800" dirty="0" smtClean="0">
              <a:latin typeface="Courier New" pitchFamily="49" charset="0"/>
            </a:endParaRPr>
          </a:p>
          <a:p>
            <a:pPr>
              <a:tabLst>
                <a:tab pos="457200" algn="l"/>
                <a:tab pos="1485900" algn="l"/>
              </a:tabLst>
            </a:pPr>
            <a:r>
              <a:rPr lang="en-US" sz="1800" dirty="0" smtClean="0">
                <a:latin typeface="Courier New" pitchFamily="49" charset="0"/>
              </a:rPr>
              <a:t>0x080483cd &lt;sum+9&gt;:     pop    %</a:t>
            </a:r>
            <a:r>
              <a:rPr lang="en-US" sz="1800" dirty="0" err="1" smtClean="0">
                <a:latin typeface="Courier New" pitchFamily="49" charset="0"/>
              </a:rPr>
              <a:t>ebp</a:t>
            </a:r>
            <a:endParaRPr lang="en-US" sz="1800" dirty="0" smtClean="0">
              <a:latin typeface="Courier New" pitchFamily="49" charset="0"/>
            </a:endParaRPr>
          </a:p>
          <a:p>
            <a:pPr>
              <a:tabLst>
                <a:tab pos="457200" algn="l"/>
                <a:tab pos="1485900" algn="l"/>
              </a:tabLst>
            </a:pPr>
            <a:r>
              <a:rPr lang="en-US" sz="1800" dirty="0" smtClean="0">
                <a:latin typeface="Courier New" pitchFamily="49" charset="0"/>
              </a:rPr>
              <a:t>0x080483ce &lt;sum+10&gt;:    ret</a:t>
            </a:r>
            <a:endParaRPr lang="en-US" sz="1800" i="1" dirty="0">
              <a:latin typeface="Courier New" pitchFamily="49" charset="0"/>
            </a:endParaRPr>
          </a:p>
        </p:txBody>
      </p:sp>
      <p:sp>
        <p:nvSpPr>
          <p:cNvPr id="154628" name="Rectangle 4"/>
          <p:cNvSpPr>
            <a:spLocks noGrp="1" noChangeArrowheads="1"/>
          </p:cNvSpPr>
          <p:nvPr>
            <p:ph type="title"/>
          </p:nvPr>
        </p:nvSpPr>
        <p:spPr>
          <a:xfrm>
            <a:off x="533400" y="417512"/>
            <a:ext cx="6248400" cy="573088"/>
          </a:xfrm>
        </p:spPr>
        <p:txBody>
          <a:bodyPr>
            <a:normAutofit fontScale="90000"/>
          </a:bodyPr>
          <a:lstStyle/>
          <a:p>
            <a:r>
              <a:rPr lang="en-US"/>
              <a:t>Alternate Disassembly</a:t>
            </a:r>
          </a:p>
        </p:txBody>
      </p:sp>
      <p:sp>
        <p:nvSpPr>
          <p:cNvPr id="154629" name="Rectangle 5"/>
          <p:cNvSpPr>
            <a:spLocks noGrp="1" noChangeArrowheads="1"/>
          </p:cNvSpPr>
          <p:nvPr>
            <p:ph sz="quarter" idx="1"/>
          </p:nvPr>
        </p:nvSpPr>
        <p:spPr>
          <a:xfrm>
            <a:off x="2297113" y="4495800"/>
            <a:ext cx="6300787" cy="2249487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Within </a:t>
            </a:r>
            <a:r>
              <a:rPr lang="en-US" dirty="0" err="1"/>
              <a:t>gdb</a:t>
            </a:r>
            <a:r>
              <a:rPr lang="en-US" dirty="0"/>
              <a:t> Debugger</a:t>
            </a:r>
          </a:p>
          <a:p>
            <a:pPr lvl="1">
              <a:buFont typeface="Wingdings" pitchFamily="2" charset="2"/>
              <a:buNone/>
            </a:pPr>
            <a:r>
              <a:rPr lang="en-US" b="1" dirty="0" err="1">
                <a:latin typeface="Courier New" pitchFamily="49" charset="0"/>
              </a:rPr>
              <a:t>gdb</a:t>
            </a:r>
            <a:r>
              <a:rPr lang="en-US" b="1" dirty="0">
                <a:latin typeface="Courier New" pitchFamily="49" charset="0"/>
              </a:rPr>
              <a:t> p</a:t>
            </a:r>
          </a:p>
          <a:p>
            <a:pPr lvl="1">
              <a:buFont typeface="Wingdings" pitchFamily="2" charset="2"/>
              <a:buNone/>
            </a:pPr>
            <a:r>
              <a:rPr lang="en-US" b="1" dirty="0">
                <a:latin typeface="Courier New" pitchFamily="49" charset="0"/>
              </a:rPr>
              <a:t>disassemble sum</a:t>
            </a:r>
          </a:p>
          <a:p>
            <a:pPr lvl="1"/>
            <a:r>
              <a:rPr lang="en-US" dirty="0"/>
              <a:t>Disassemble procedure</a:t>
            </a:r>
          </a:p>
          <a:p>
            <a:pPr lvl="1">
              <a:buFont typeface="Wingdings" pitchFamily="2" charset="2"/>
              <a:buNone/>
            </a:pPr>
            <a:r>
              <a:rPr lang="en-US" b="1" dirty="0" smtClean="0">
                <a:latin typeface="Courier New" pitchFamily="49" charset="0"/>
              </a:rPr>
              <a:t>x/11xb </a:t>
            </a:r>
            <a:r>
              <a:rPr lang="en-US" b="1" dirty="0">
                <a:latin typeface="Courier New" pitchFamily="49" charset="0"/>
              </a:rPr>
              <a:t>sum</a:t>
            </a:r>
          </a:p>
          <a:p>
            <a:pPr lvl="1"/>
            <a:r>
              <a:rPr lang="en-US" dirty="0"/>
              <a:t>Examine the </a:t>
            </a:r>
            <a:r>
              <a:rPr lang="en-US" dirty="0" smtClean="0"/>
              <a:t>11 </a:t>
            </a:r>
            <a:r>
              <a:rPr lang="en-US" dirty="0"/>
              <a:t>bytes starting at </a:t>
            </a:r>
            <a:r>
              <a:rPr lang="en-US" dirty="0">
                <a:latin typeface="Courier New" pitchFamily="49" charset="0"/>
              </a:rPr>
              <a:t>sum</a:t>
            </a:r>
          </a:p>
          <a:p>
            <a:pPr lvl="1"/>
            <a:endParaRPr lang="en-US" dirty="0"/>
          </a:p>
        </p:txBody>
      </p:sp>
      <p:sp>
        <p:nvSpPr>
          <p:cNvPr id="154630" name="Rectangle 6"/>
          <p:cNvSpPr>
            <a:spLocks noChangeArrowheads="1"/>
          </p:cNvSpPr>
          <p:nvPr/>
        </p:nvSpPr>
        <p:spPr bwMode="auto">
          <a:xfrm>
            <a:off x="685800" y="1555750"/>
            <a:ext cx="1308100" cy="4127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/>
          <a:lstStyle/>
          <a:p>
            <a:pPr marL="223838" indent="-223838" algn="l" defTabSz="895350">
              <a:spcBef>
                <a:spcPct val="30000"/>
              </a:spcBef>
            </a:pPr>
            <a:r>
              <a:rPr lang="en-US" sz="2400" dirty="0">
                <a:solidFill>
                  <a:schemeClr val="tx2"/>
                </a:solidFill>
                <a:latin typeface="Calibri" pitchFamily="34" charset="0"/>
              </a:rPr>
              <a:t>Object</a:t>
            </a:r>
          </a:p>
          <a:p>
            <a:pPr marL="223838" indent="-223838" defTabSz="895350">
              <a:lnSpc>
                <a:spcPct val="100000"/>
              </a:lnSpc>
            </a:pPr>
            <a:endParaRPr lang="en-US" sz="2400" dirty="0">
              <a:solidFill>
                <a:schemeClr val="tx2"/>
              </a:solidFill>
              <a:latin typeface="Calibri" pitchFamily="34" charset="0"/>
            </a:endParaRPr>
          </a:p>
        </p:txBody>
      </p:sp>
      <p:sp>
        <p:nvSpPr>
          <p:cNvPr id="154631" name="Rectangle 7"/>
          <p:cNvSpPr>
            <a:spLocks noChangeArrowheads="1"/>
          </p:cNvSpPr>
          <p:nvPr/>
        </p:nvSpPr>
        <p:spPr bwMode="auto">
          <a:xfrm>
            <a:off x="609600" y="2012950"/>
            <a:ext cx="1524000" cy="341375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0x401040: </a:t>
            </a:r>
            <a:endParaRPr lang="en-US" sz="1800" dirty="0" smtClean="0">
              <a:latin typeface="Courier New" pitchFamily="49" charset="0"/>
            </a:endParaRP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 smtClean="0">
                <a:latin typeface="Courier New" pitchFamily="49" charset="0"/>
              </a:rPr>
              <a:t>   0x55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 smtClean="0">
                <a:latin typeface="Courier New" pitchFamily="49" charset="0"/>
              </a:rPr>
              <a:t>   0x89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 smtClean="0">
                <a:latin typeface="Courier New" pitchFamily="49" charset="0"/>
              </a:rPr>
              <a:t>   0xe5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 smtClean="0">
                <a:latin typeface="Courier New" pitchFamily="49" charset="0"/>
              </a:rPr>
              <a:t>   0x8b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 smtClean="0">
                <a:latin typeface="Courier New" pitchFamily="49" charset="0"/>
              </a:rPr>
              <a:t>   0x45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 smtClean="0">
                <a:latin typeface="Courier New" pitchFamily="49" charset="0"/>
              </a:rPr>
              <a:t>   0x0c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 smtClean="0">
                <a:latin typeface="Courier New" pitchFamily="49" charset="0"/>
              </a:rPr>
              <a:t>   0x03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 smtClean="0">
                <a:latin typeface="Courier New" pitchFamily="49" charset="0"/>
              </a:rPr>
              <a:t>   0x45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 smtClean="0">
                <a:latin typeface="Courier New" pitchFamily="49" charset="0"/>
              </a:rPr>
              <a:t>   0x08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 smtClean="0">
                <a:latin typeface="Courier New" pitchFamily="49" charset="0"/>
              </a:rPr>
              <a:t>   0x5d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 smtClean="0">
                <a:latin typeface="Courier New" pitchFamily="49" charset="0"/>
              </a:rPr>
              <a:t>   0xc3</a:t>
            </a:r>
            <a:endParaRPr lang="en-US" sz="1800" dirty="0">
              <a:latin typeface="Courier New" pitchFamily="49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69912"/>
            <a:ext cx="7150100" cy="573088"/>
          </a:xfrm>
        </p:spPr>
        <p:txBody>
          <a:bodyPr>
            <a:normAutofit fontScale="90000"/>
          </a:bodyPr>
          <a:lstStyle/>
          <a:p>
            <a:r>
              <a:rPr lang="en-US"/>
              <a:t>What Can be Disassembled?</a:t>
            </a:r>
          </a:p>
        </p:txBody>
      </p:sp>
      <p:sp>
        <p:nvSpPr>
          <p:cNvPr id="15565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290513" y="5551488"/>
            <a:ext cx="8624887" cy="1306512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Anything that can be interpreted as executable code</a:t>
            </a:r>
          </a:p>
          <a:p>
            <a:r>
              <a:rPr lang="en-US" dirty="0" err="1"/>
              <a:t>Disassembler</a:t>
            </a:r>
            <a:r>
              <a:rPr lang="en-US" dirty="0"/>
              <a:t> examines bytes and reconstructs assembly source</a:t>
            </a:r>
          </a:p>
        </p:txBody>
      </p:sp>
      <p:sp>
        <p:nvSpPr>
          <p:cNvPr id="155652" name="Rectangle 4"/>
          <p:cNvSpPr>
            <a:spLocks noChangeArrowheads="1"/>
          </p:cNvSpPr>
          <p:nvPr/>
        </p:nvSpPr>
        <p:spPr bwMode="auto">
          <a:xfrm>
            <a:off x="533400" y="1585912"/>
            <a:ext cx="8153400" cy="3671888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% </a:t>
            </a:r>
            <a:r>
              <a:rPr lang="en-US" sz="1800" dirty="0" err="1">
                <a:latin typeface="Courier New" pitchFamily="49" charset="0"/>
              </a:rPr>
              <a:t>objdump</a:t>
            </a:r>
            <a:r>
              <a:rPr lang="en-US" sz="1800" dirty="0">
                <a:latin typeface="Courier New" pitchFamily="49" charset="0"/>
              </a:rPr>
              <a:t> -</a:t>
            </a:r>
            <a:r>
              <a:rPr lang="en-US" sz="1800" dirty="0" err="1">
                <a:latin typeface="Courier New" pitchFamily="49" charset="0"/>
              </a:rPr>
              <a:t>d</a:t>
            </a:r>
            <a:r>
              <a:rPr lang="en-US" sz="1800" dirty="0">
                <a:latin typeface="Courier New" pitchFamily="49" charset="0"/>
              </a:rPr>
              <a:t> WINWORD.EXE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endParaRPr lang="en-US" sz="1800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WINWORD.EXE:  </a:t>
            </a:r>
            <a:r>
              <a:rPr lang="en-US" sz="1800" dirty="0" smtClean="0">
                <a:latin typeface="Courier New" pitchFamily="49" charset="0"/>
              </a:rPr>
              <a:t> file </a:t>
            </a:r>
            <a:r>
              <a:rPr lang="en-US" sz="1800" dirty="0">
                <a:latin typeface="Courier New" pitchFamily="49" charset="0"/>
              </a:rPr>
              <a:t>format pei-i386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endParaRPr lang="en-US" sz="1800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No symbols in "WINWORD.EXE".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Disassembly of section .text: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endParaRPr lang="en-US" sz="1800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30001000 &lt;.text&gt;: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30001000</a:t>
            </a:r>
            <a:r>
              <a:rPr lang="en-US" sz="1800" dirty="0" smtClean="0">
                <a:latin typeface="Courier New" pitchFamily="49" charset="0"/>
              </a:rPr>
              <a:t>:  55             push   </a:t>
            </a:r>
            <a:r>
              <a:rPr lang="en-US" sz="1800" dirty="0">
                <a:latin typeface="Courier New" pitchFamily="49" charset="0"/>
              </a:rPr>
              <a:t>%</a:t>
            </a:r>
            <a:r>
              <a:rPr lang="en-US" sz="1800" dirty="0" err="1">
                <a:latin typeface="Courier New" pitchFamily="49" charset="0"/>
              </a:rPr>
              <a:t>ebp</a:t>
            </a:r>
            <a:endParaRPr lang="en-US" sz="1800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30001001</a:t>
            </a:r>
            <a:r>
              <a:rPr lang="en-US" sz="1800" dirty="0" smtClean="0">
                <a:latin typeface="Courier New" pitchFamily="49" charset="0"/>
              </a:rPr>
              <a:t>:  8b </a:t>
            </a:r>
            <a:r>
              <a:rPr lang="en-US" sz="1800" dirty="0" err="1">
                <a:latin typeface="Courier New" pitchFamily="49" charset="0"/>
              </a:rPr>
              <a:t>ec</a:t>
            </a:r>
            <a:r>
              <a:rPr lang="en-US" sz="1800" dirty="0">
                <a:latin typeface="Courier New" pitchFamily="49" charset="0"/>
              </a:rPr>
              <a:t>         </a:t>
            </a:r>
            <a:r>
              <a:rPr lang="en-US" sz="1800" dirty="0" smtClean="0">
                <a:latin typeface="Courier New" pitchFamily="49" charset="0"/>
              </a:rPr>
              <a:t> </a:t>
            </a:r>
            <a:r>
              <a:rPr lang="en-US" sz="1800" dirty="0" err="1" smtClean="0">
                <a:latin typeface="Courier New" pitchFamily="49" charset="0"/>
              </a:rPr>
              <a:t>mov</a:t>
            </a:r>
            <a:r>
              <a:rPr lang="en-US" sz="1800" dirty="0" smtClean="0">
                <a:latin typeface="Courier New" pitchFamily="49" charset="0"/>
              </a:rPr>
              <a:t>    </a:t>
            </a:r>
            <a:r>
              <a:rPr lang="en-US" sz="1800" dirty="0">
                <a:latin typeface="Courier New" pitchFamily="49" charset="0"/>
              </a:rPr>
              <a:t>%</a:t>
            </a:r>
            <a:r>
              <a:rPr lang="en-US" sz="1800" dirty="0" err="1">
                <a:latin typeface="Courier New" pitchFamily="49" charset="0"/>
              </a:rPr>
              <a:t>esp,%ebp</a:t>
            </a:r>
            <a:endParaRPr lang="en-US" sz="1800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30001003</a:t>
            </a:r>
            <a:r>
              <a:rPr lang="en-US" sz="1800" dirty="0" smtClean="0">
                <a:latin typeface="Courier New" pitchFamily="49" charset="0"/>
              </a:rPr>
              <a:t>:  6a </a:t>
            </a:r>
            <a:r>
              <a:rPr lang="en-US" sz="1800" dirty="0">
                <a:latin typeface="Courier New" pitchFamily="49" charset="0"/>
              </a:rPr>
              <a:t>ff         </a:t>
            </a:r>
            <a:r>
              <a:rPr lang="en-US" sz="1800" dirty="0" smtClean="0">
                <a:latin typeface="Courier New" pitchFamily="49" charset="0"/>
              </a:rPr>
              <a:t> push   </a:t>
            </a:r>
            <a:r>
              <a:rPr lang="en-US" sz="1800" dirty="0">
                <a:latin typeface="Courier New" pitchFamily="49" charset="0"/>
              </a:rPr>
              <a:t>$0xffffffff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30001005</a:t>
            </a:r>
            <a:r>
              <a:rPr lang="en-US" sz="1800" dirty="0" smtClean="0">
                <a:latin typeface="Courier New" pitchFamily="49" charset="0"/>
              </a:rPr>
              <a:t>:  68 </a:t>
            </a:r>
            <a:r>
              <a:rPr lang="en-US" sz="1800" dirty="0">
                <a:latin typeface="Courier New" pitchFamily="49" charset="0"/>
              </a:rPr>
              <a:t>90 10 00 30</a:t>
            </a:r>
            <a:r>
              <a:rPr lang="en-US" sz="1800" dirty="0" smtClean="0">
                <a:latin typeface="Courier New" pitchFamily="49" charset="0"/>
              </a:rPr>
              <a:t> push   </a:t>
            </a:r>
            <a:r>
              <a:rPr lang="en-US" sz="1800" dirty="0">
                <a:latin typeface="Courier New" pitchFamily="49" charset="0"/>
              </a:rPr>
              <a:t>$0x30001090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3000100a</a:t>
            </a:r>
            <a:r>
              <a:rPr lang="en-US" sz="1800" dirty="0" smtClean="0">
                <a:latin typeface="Courier New" pitchFamily="49" charset="0"/>
              </a:rPr>
              <a:t>:  68 </a:t>
            </a:r>
            <a:r>
              <a:rPr lang="en-US" sz="1800" dirty="0">
                <a:latin typeface="Courier New" pitchFamily="49" charset="0"/>
              </a:rPr>
              <a:t>91 dc 4c 30</a:t>
            </a:r>
            <a:r>
              <a:rPr lang="en-US" sz="1800" dirty="0" smtClean="0">
                <a:latin typeface="Courier New" pitchFamily="49" charset="0"/>
              </a:rPr>
              <a:t> push   </a:t>
            </a:r>
            <a:r>
              <a:rPr lang="en-US" sz="1800" dirty="0">
                <a:latin typeface="Courier New" pitchFamily="49" charset="0"/>
              </a:rPr>
              <a:t>$0x304cdc91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Today: Machine Programming I: Basics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History of Intel processors and architectures</a:t>
            </a:r>
          </a:p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C, assembly, machine code</a:t>
            </a:r>
          </a:p>
          <a:p>
            <a:r>
              <a:rPr lang="en-US" dirty="0" smtClean="0"/>
              <a:t>Assembly Basics: Registers, operands, move</a:t>
            </a:r>
          </a:p>
          <a:p>
            <a:pPr>
              <a:buNone/>
            </a:pPr>
            <a:endParaRPr lang="en-US" dirty="0" smtClean="0"/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  <a:effectLst/>
        </p:spPr>
        <p:txBody>
          <a:bodyPr/>
          <a:lstStyle/>
          <a:p>
            <a:r>
              <a:rPr lang="en-US" dirty="0" smtClean="0"/>
              <a:t>Intel x86 Processors</a:t>
            </a:r>
            <a:endParaRPr lang="en-US" dirty="0"/>
          </a:p>
        </p:txBody>
      </p:sp>
      <p:sp>
        <p:nvSpPr>
          <p:cNvPr id="14233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81000" y="1581150"/>
            <a:ext cx="7896225" cy="4972050"/>
          </a:xfrm>
          <a:noFill/>
          <a:ln/>
        </p:spPr>
        <p:txBody>
          <a:bodyPr lIns="90487" tIns="44450" rIns="90487" bIns="44450">
            <a:normAutofit fontScale="92500" lnSpcReduction="20000"/>
          </a:bodyPr>
          <a:lstStyle/>
          <a:p>
            <a:r>
              <a:rPr lang="en-US" dirty="0"/>
              <a:t>Totally </a:t>
            </a:r>
            <a:r>
              <a:rPr lang="en-US" dirty="0" smtClean="0"/>
              <a:t>dominate laptop/desktop/server market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Evolutionary design</a:t>
            </a:r>
            <a:endParaRPr lang="en-US" dirty="0"/>
          </a:p>
          <a:p>
            <a:pPr lvl="1"/>
            <a:r>
              <a:rPr lang="en-US" dirty="0" smtClean="0"/>
              <a:t>Backwards compatible up until 8086, introduced in 1978</a:t>
            </a:r>
            <a:endParaRPr lang="en-US" dirty="0"/>
          </a:p>
          <a:p>
            <a:pPr lvl="1"/>
            <a:r>
              <a:rPr lang="en-US" dirty="0"/>
              <a:t>Added more features as time goes on</a:t>
            </a:r>
          </a:p>
          <a:p>
            <a:endParaRPr lang="en-US" dirty="0" smtClean="0"/>
          </a:p>
          <a:p>
            <a:r>
              <a:rPr lang="en-US" dirty="0" smtClean="0"/>
              <a:t>Complex instruction set computer </a:t>
            </a:r>
            <a:r>
              <a:rPr lang="en-US" dirty="0"/>
              <a:t>(CISC)</a:t>
            </a:r>
          </a:p>
          <a:p>
            <a:pPr lvl="1"/>
            <a:r>
              <a:rPr lang="en-US" dirty="0"/>
              <a:t>Many different instructions with many different formats</a:t>
            </a:r>
          </a:p>
          <a:p>
            <a:pPr lvl="2"/>
            <a:r>
              <a:rPr lang="en-US" dirty="0"/>
              <a:t>But, only small subset encountered with Linux programs</a:t>
            </a:r>
          </a:p>
          <a:p>
            <a:pPr lvl="1"/>
            <a:r>
              <a:rPr lang="en-US" dirty="0"/>
              <a:t>Hard to match performance of Reduced Instruction Set Computers (RISC)</a:t>
            </a:r>
          </a:p>
          <a:p>
            <a:pPr lvl="1"/>
            <a:r>
              <a:rPr lang="en-US" dirty="0"/>
              <a:t>But, Intel has done just that</a:t>
            </a:r>
            <a:r>
              <a:rPr lang="en-US" dirty="0" smtClean="0"/>
              <a:t>!</a:t>
            </a:r>
          </a:p>
          <a:p>
            <a:pPr lvl="2"/>
            <a:r>
              <a:rPr lang="en-US" dirty="0" smtClean="0"/>
              <a:t>In terms of speed.  Less so for low power.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Integer Registers (IA32)</a:t>
            </a:r>
            <a:endParaRPr lang="en-US" dirty="0"/>
          </a:p>
        </p:txBody>
      </p:sp>
      <p:grpSp>
        <p:nvGrpSpPr>
          <p:cNvPr id="4" name="Group 12"/>
          <p:cNvGrpSpPr>
            <a:grpSpLocks/>
          </p:cNvGrpSpPr>
          <p:nvPr/>
        </p:nvGrpSpPr>
        <p:grpSpPr bwMode="auto">
          <a:xfrm>
            <a:off x="1295400" y="1522632"/>
            <a:ext cx="5715000" cy="4533902"/>
            <a:chOff x="3984" y="1008"/>
            <a:chExt cx="1584" cy="2256"/>
          </a:xfrm>
        </p:grpSpPr>
        <p:sp>
          <p:nvSpPr>
            <p:cNvPr id="5" name="Rectangle 4"/>
            <p:cNvSpPr>
              <a:spLocks noChangeArrowheads="1"/>
            </p:cNvSpPr>
            <p:nvPr/>
          </p:nvSpPr>
          <p:spPr bwMode="auto">
            <a:xfrm>
              <a:off x="3984" y="1008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dirty="0">
                  <a:latin typeface="Courier New" pitchFamily="49" charset="0"/>
                </a:rPr>
                <a:t>%</a:t>
              </a:r>
              <a:r>
                <a:rPr lang="en-US" dirty="0" err="1">
                  <a:latin typeface="Courier New" pitchFamily="49" charset="0"/>
                </a:rPr>
                <a:t>eax</a:t>
              </a:r>
              <a:endParaRPr lang="en-US" dirty="0">
                <a:latin typeface="Courier New" pitchFamily="49" charset="0"/>
              </a:endParaRPr>
            </a:p>
          </p:txBody>
        </p:sp>
        <p:sp>
          <p:nvSpPr>
            <p:cNvPr id="6" name="Rectangle 5"/>
            <p:cNvSpPr>
              <a:spLocks noChangeArrowheads="1"/>
            </p:cNvSpPr>
            <p:nvPr/>
          </p:nvSpPr>
          <p:spPr bwMode="auto">
            <a:xfrm>
              <a:off x="3984" y="1296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dirty="0">
                  <a:latin typeface="Courier New" pitchFamily="49" charset="0"/>
                </a:rPr>
                <a:t>%</a:t>
              </a:r>
              <a:r>
                <a:rPr lang="en-US" dirty="0" err="1" smtClean="0">
                  <a:latin typeface="Courier New" pitchFamily="49" charset="0"/>
                </a:rPr>
                <a:t>ecx</a:t>
              </a:r>
              <a:endParaRPr lang="en-US" dirty="0">
                <a:latin typeface="Courier New" pitchFamily="49" charset="0"/>
              </a:endParaRPr>
            </a:p>
          </p:txBody>
        </p:sp>
        <p:sp>
          <p:nvSpPr>
            <p:cNvPr id="7" name="Rectangle 6"/>
            <p:cNvSpPr>
              <a:spLocks noChangeArrowheads="1"/>
            </p:cNvSpPr>
            <p:nvPr/>
          </p:nvSpPr>
          <p:spPr bwMode="auto">
            <a:xfrm>
              <a:off x="3984" y="1584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dirty="0">
                  <a:latin typeface="Courier New" pitchFamily="49" charset="0"/>
                </a:rPr>
                <a:t>%</a:t>
              </a:r>
              <a:r>
                <a:rPr lang="en-US" dirty="0" err="1" smtClean="0">
                  <a:latin typeface="Courier New" pitchFamily="49" charset="0"/>
                </a:rPr>
                <a:t>edx</a:t>
              </a:r>
              <a:endParaRPr lang="en-US" dirty="0">
                <a:latin typeface="Courier New" pitchFamily="49" charset="0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auto">
            <a:xfrm>
              <a:off x="3984" y="1872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>
                  <a:latin typeface="Courier New" pitchFamily="49" charset="0"/>
                </a:rPr>
                <a:t>%ebx</a:t>
              </a:r>
            </a:p>
          </p:txBody>
        </p:sp>
        <p:sp>
          <p:nvSpPr>
            <p:cNvPr id="9" name="Rectangle 8"/>
            <p:cNvSpPr>
              <a:spLocks noChangeArrowheads="1"/>
            </p:cNvSpPr>
            <p:nvPr/>
          </p:nvSpPr>
          <p:spPr bwMode="auto">
            <a:xfrm>
              <a:off x="3984" y="2160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>
                  <a:latin typeface="Courier New" pitchFamily="49" charset="0"/>
                </a:rPr>
                <a:t>%esi</a:t>
              </a:r>
            </a:p>
          </p:txBody>
        </p:sp>
        <p:sp>
          <p:nvSpPr>
            <p:cNvPr id="10" name="Rectangle 9"/>
            <p:cNvSpPr>
              <a:spLocks noChangeArrowheads="1"/>
            </p:cNvSpPr>
            <p:nvPr/>
          </p:nvSpPr>
          <p:spPr bwMode="auto">
            <a:xfrm>
              <a:off x="3984" y="2448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>
                  <a:latin typeface="Courier New" pitchFamily="49" charset="0"/>
                </a:rPr>
                <a:t>%edi</a:t>
              </a:r>
            </a:p>
          </p:txBody>
        </p:sp>
        <p:sp>
          <p:nvSpPr>
            <p:cNvPr id="11" name="Rectangle 10"/>
            <p:cNvSpPr>
              <a:spLocks noChangeArrowheads="1"/>
            </p:cNvSpPr>
            <p:nvPr/>
          </p:nvSpPr>
          <p:spPr bwMode="auto">
            <a:xfrm>
              <a:off x="3984" y="2736"/>
              <a:ext cx="1584" cy="240"/>
            </a:xfrm>
            <a:prstGeom prst="rect">
              <a:avLst/>
            </a:prstGeom>
            <a:solidFill>
              <a:srgbClr val="EFBFBF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>
                  <a:latin typeface="Courier New" pitchFamily="49" charset="0"/>
                </a:rPr>
                <a:t>%esp</a:t>
              </a:r>
            </a:p>
          </p:txBody>
        </p:sp>
        <p:sp>
          <p:nvSpPr>
            <p:cNvPr id="12" name="Rectangle 11"/>
            <p:cNvSpPr>
              <a:spLocks noChangeArrowheads="1"/>
            </p:cNvSpPr>
            <p:nvPr/>
          </p:nvSpPr>
          <p:spPr bwMode="auto">
            <a:xfrm>
              <a:off x="3984" y="3024"/>
              <a:ext cx="1584" cy="240"/>
            </a:xfrm>
            <a:prstGeom prst="rect">
              <a:avLst/>
            </a:prstGeom>
            <a:solidFill>
              <a:srgbClr val="EFBFBF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>
                  <a:latin typeface="Courier New" pitchFamily="49" charset="0"/>
                </a:rPr>
                <a:t>%ebp</a:t>
              </a:r>
            </a:p>
          </p:txBody>
        </p:sp>
      </p:grpSp>
      <p:grpSp>
        <p:nvGrpSpPr>
          <p:cNvPr id="22" name="Group 21"/>
          <p:cNvGrpSpPr/>
          <p:nvPr/>
        </p:nvGrpSpPr>
        <p:grpSpPr>
          <a:xfrm>
            <a:off x="4184326" y="1594101"/>
            <a:ext cx="2819400" cy="343694"/>
            <a:chOff x="4495800" y="1404970"/>
            <a:chExt cx="2819400" cy="343694"/>
          </a:xfrm>
        </p:grpSpPr>
        <p:sp>
          <p:nvSpPr>
            <p:cNvPr id="13" name="Rectangle 12"/>
            <p:cNvSpPr/>
            <p:nvPr/>
          </p:nvSpPr>
          <p:spPr bwMode="auto">
            <a:xfrm>
              <a:off x="4495800" y="1404970"/>
              <a:ext cx="2819400" cy="3429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</a:endParaRPr>
            </a:p>
          </p:txBody>
        </p:sp>
        <p:cxnSp>
          <p:nvCxnSpPr>
            <p:cNvPr id="19" name="Straight Connector 18"/>
            <p:cNvCxnSpPr>
              <a:stCxn id="13" idx="0"/>
              <a:endCxn id="13" idx="2"/>
            </p:cNvCxnSpPr>
            <p:nvPr/>
          </p:nvCxnSpPr>
          <p:spPr bwMode="auto">
            <a:xfrm rot="16200000" flipH="1">
              <a:off x="5734050" y="1576420"/>
              <a:ext cx="342900" cy="1588"/>
            </a:xfrm>
            <a:prstGeom prst="line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23" name="Group 22"/>
          <p:cNvGrpSpPr/>
          <p:nvPr/>
        </p:nvGrpSpPr>
        <p:grpSpPr>
          <a:xfrm>
            <a:off x="4184326" y="2178155"/>
            <a:ext cx="2819400" cy="343694"/>
            <a:chOff x="4495800" y="1404970"/>
            <a:chExt cx="2819400" cy="343694"/>
          </a:xfrm>
        </p:grpSpPr>
        <p:sp>
          <p:nvSpPr>
            <p:cNvPr id="24" name="Rectangle 23"/>
            <p:cNvSpPr/>
            <p:nvPr/>
          </p:nvSpPr>
          <p:spPr bwMode="auto">
            <a:xfrm>
              <a:off x="4495800" y="1404970"/>
              <a:ext cx="2819400" cy="3429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</a:endParaRPr>
            </a:p>
          </p:txBody>
        </p:sp>
        <p:cxnSp>
          <p:nvCxnSpPr>
            <p:cNvPr id="25" name="Straight Connector 24"/>
            <p:cNvCxnSpPr>
              <a:stCxn id="24" idx="0"/>
              <a:endCxn id="24" idx="2"/>
            </p:cNvCxnSpPr>
            <p:nvPr/>
          </p:nvCxnSpPr>
          <p:spPr bwMode="auto">
            <a:xfrm rot="16200000" flipH="1">
              <a:off x="5734050" y="1576420"/>
              <a:ext cx="342900" cy="1588"/>
            </a:xfrm>
            <a:prstGeom prst="line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26" name="Group 25"/>
          <p:cNvGrpSpPr/>
          <p:nvPr/>
        </p:nvGrpSpPr>
        <p:grpSpPr>
          <a:xfrm>
            <a:off x="4184326" y="2747711"/>
            <a:ext cx="2819400" cy="343694"/>
            <a:chOff x="4495800" y="1404970"/>
            <a:chExt cx="2819400" cy="343694"/>
          </a:xfrm>
        </p:grpSpPr>
        <p:sp>
          <p:nvSpPr>
            <p:cNvPr id="27" name="Rectangle 26"/>
            <p:cNvSpPr/>
            <p:nvPr/>
          </p:nvSpPr>
          <p:spPr bwMode="auto">
            <a:xfrm>
              <a:off x="4495800" y="1404970"/>
              <a:ext cx="2819400" cy="3429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</a:endParaRPr>
            </a:p>
          </p:txBody>
        </p:sp>
        <p:cxnSp>
          <p:nvCxnSpPr>
            <p:cNvPr id="28" name="Straight Connector 27"/>
            <p:cNvCxnSpPr>
              <a:stCxn id="27" idx="0"/>
              <a:endCxn id="27" idx="2"/>
            </p:cNvCxnSpPr>
            <p:nvPr/>
          </p:nvCxnSpPr>
          <p:spPr bwMode="auto">
            <a:xfrm rot="16200000" flipH="1">
              <a:off x="5734050" y="1576420"/>
              <a:ext cx="342900" cy="1588"/>
            </a:xfrm>
            <a:prstGeom prst="line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29" name="Group 28"/>
          <p:cNvGrpSpPr/>
          <p:nvPr/>
        </p:nvGrpSpPr>
        <p:grpSpPr>
          <a:xfrm>
            <a:off x="4184326" y="3330615"/>
            <a:ext cx="2819400" cy="343694"/>
            <a:chOff x="4495800" y="1404970"/>
            <a:chExt cx="2819400" cy="343694"/>
          </a:xfrm>
        </p:grpSpPr>
        <p:sp>
          <p:nvSpPr>
            <p:cNvPr id="30" name="Rectangle 29"/>
            <p:cNvSpPr/>
            <p:nvPr/>
          </p:nvSpPr>
          <p:spPr bwMode="auto">
            <a:xfrm>
              <a:off x="4495800" y="1404970"/>
              <a:ext cx="2819400" cy="3429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</a:endParaRPr>
            </a:p>
          </p:txBody>
        </p:sp>
        <p:cxnSp>
          <p:nvCxnSpPr>
            <p:cNvPr id="31" name="Straight Connector 30"/>
            <p:cNvCxnSpPr>
              <a:stCxn id="30" idx="0"/>
              <a:endCxn id="30" idx="2"/>
            </p:cNvCxnSpPr>
            <p:nvPr/>
          </p:nvCxnSpPr>
          <p:spPr bwMode="auto">
            <a:xfrm rot="16200000" flipH="1">
              <a:off x="5734050" y="1576420"/>
              <a:ext cx="342900" cy="1588"/>
            </a:xfrm>
            <a:prstGeom prst="line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33" name="Rectangle 32"/>
          <p:cNvSpPr/>
          <p:nvPr/>
        </p:nvSpPr>
        <p:spPr bwMode="auto">
          <a:xfrm>
            <a:off x="4184326" y="3906797"/>
            <a:ext cx="2819400" cy="342900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</a:endParaRPr>
          </a:p>
        </p:txBody>
      </p:sp>
      <p:sp>
        <p:nvSpPr>
          <p:cNvPr id="36" name="Rectangle 35"/>
          <p:cNvSpPr/>
          <p:nvPr/>
        </p:nvSpPr>
        <p:spPr bwMode="auto">
          <a:xfrm>
            <a:off x="4184326" y="4490851"/>
            <a:ext cx="2819400" cy="342900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</a:endParaRPr>
          </a:p>
        </p:txBody>
      </p:sp>
      <p:sp>
        <p:nvSpPr>
          <p:cNvPr id="39" name="Rectangle 38"/>
          <p:cNvSpPr/>
          <p:nvPr/>
        </p:nvSpPr>
        <p:spPr bwMode="auto">
          <a:xfrm>
            <a:off x="4184326" y="5060407"/>
            <a:ext cx="2819400" cy="342900"/>
          </a:xfrm>
          <a:prstGeom prst="rect">
            <a:avLst/>
          </a:prstGeom>
          <a:solidFill>
            <a:srgbClr val="FF9999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</a:endParaRPr>
          </a:p>
        </p:txBody>
      </p:sp>
      <p:sp>
        <p:nvSpPr>
          <p:cNvPr id="42" name="Rectangle 41"/>
          <p:cNvSpPr/>
          <p:nvPr/>
        </p:nvSpPr>
        <p:spPr bwMode="auto">
          <a:xfrm>
            <a:off x="4184326" y="5643311"/>
            <a:ext cx="2819400" cy="342900"/>
          </a:xfrm>
          <a:prstGeom prst="rect">
            <a:avLst/>
          </a:prstGeom>
          <a:solidFill>
            <a:srgbClr val="FF9999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  <p:sp>
        <p:nvSpPr>
          <p:cNvPr id="53" name="TextBox 52"/>
          <p:cNvSpPr txBox="1"/>
          <p:nvPr/>
        </p:nvSpPr>
        <p:spPr>
          <a:xfrm>
            <a:off x="3581400" y="1580753"/>
            <a:ext cx="5982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%ax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3581400" y="2164569"/>
            <a:ext cx="5982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%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cx</a:t>
            </a:r>
            <a:endParaRPr lang="en-US" sz="1800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3581400" y="2730427"/>
            <a:ext cx="5982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%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dx</a:t>
            </a:r>
            <a:endParaRPr lang="en-US" sz="1800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3581400" y="3320917"/>
            <a:ext cx="5982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%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bx</a:t>
            </a:r>
            <a:endParaRPr lang="en-US" sz="1800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3581400" y="3897147"/>
            <a:ext cx="5982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%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si</a:t>
            </a:r>
            <a:endParaRPr lang="en-US" sz="1800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3581400" y="4476353"/>
            <a:ext cx="5982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%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di</a:t>
            </a:r>
            <a:endParaRPr lang="en-US" sz="1800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3581400" y="5046821"/>
            <a:ext cx="5982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%sp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3581400" y="5632701"/>
            <a:ext cx="5982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%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bp</a:t>
            </a:r>
            <a:endParaRPr lang="en-US" sz="1800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4572000" y="1580753"/>
            <a:ext cx="5982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%ah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4572000" y="2164569"/>
            <a:ext cx="5982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%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ch</a:t>
            </a:r>
            <a:endParaRPr lang="en-US" sz="1800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4572000" y="2730427"/>
            <a:ext cx="5982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%dh</a:t>
            </a:r>
          </a:p>
        </p:txBody>
      </p:sp>
      <p:sp>
        <p:nvSpPr>
          <p:cNvPr id="64" name="TextBox 63"/>
          <p:cNvSpPr txBox="1"/>
          <p:nvPr/>
        </p:nvSpPr>
        <p:spPr>
          <a:xfrm>
            <a:off x="4572000" y="3320917"/>
            <a:ext cx="5982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%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bh</a:t>
            </a:r>
            <a:endParaRPr lang="en-US" sz="1800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9" name="TextBox 68"/>
          <p:cNvSpPr txBox="1"/>
          <p:nvPr/>
        </p:nvSpPr>
        <p:spPr>
          <a:xfrm>
            <a:off x="5943600" y="1580753"/>
            <a:ext cx="5982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%al</a:t>
            </a:r>
          </a:p>
        </p:txBody>
      </p:sp>
      <p:sp>
        <p:nvSpPr>
          <p:cNvPr id="70" name="TextBox 69"/>
          <p:cNvSpPr txBox="1"/>
          <p:nvPr/>
        </p:nvSpPr>
        <p:spPr>
          <a:xfrm>
            <a:off x="5943600" y="2164569"/>
            <a:ext cx="5982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%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cl</a:t>
            </a:r>
            <a:endParaRPr lang="en-US" sz="1800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71" name="TextBox 70"/>
          <p:cNvSpPr txBox="1"/>
          <p:nvPr/>
        </p:nvSpPr>
        <p:spPr>
          <a:xfrm>
            <a:off x="5943600" y="2730427"/>
            <a:ext cx="5982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%dl</a:t>
            </a:r>
          </a:p>
        </p:txBody>
      </p:sp>
      <p:sp>
        <p:nvSpPr>
          <p:cNvPr id="72" name="TextBox 71"/>
          <p:cNvSpPr txBox="1"/>
          <p:nvPr/>
        </p:nvSpPr>
        <p:spPr>
          <a:xfrm>
            <a:off x="5943600" y="3320917"/>
            <a:ext cx="5982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%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bl</a:t>
            </a:r>
            <a:endParaRPr lang="en-US" sz="1800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73" name="AutoShape 7"/>
          <p:cNvSpPr>
            <a:spLocks/>
          </p:cNvSpPr>
          <p:nvPr/>
        </p:nvSpPr>
        <p:spPr bwMode="auto">
          <a:xfrm rot="5400000">
            <a:off x="5451983" y="4860388"/>
            <a:ext cx="279400" cy="2824085"/>
          </a:xfrm>
          <a:prstGeom prst="rightBrace">
            <a:avLst>
              <a:gd name="adj1" fmla="val 25000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4" name="TextBox 73"/>
          <p:cNvSpPr txBox="1"/>
          <p:nvPr/>
        </p:nvSpPr>
        <p:spPr>
          <a:xfrm>
            <a:off x="4267200" y="6248400"/>
            <a:ext cx="266072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dirty="0" smtClean="0">
                <a:latin typeface="Calibri" pitchFamily="34" charset="0"/>
              </a:rPr>
              <a:t>16-bit virtual registers</a:t>
            </a:r>
          </a:p>
          <a:p>
            <a:pPr algn="ctr"/>
            <a:r>
              <a:rPr lang="en-US" sz="1800" dirty="0" smtClean="0">
                <a:latin typeface="Calibri" pitchFamily="34" charset="0"/>
              </a:rPr>
              <a:t>(backwards compatibility)</a:t>
            </a:r>
          </a:p>
        </p:txBody>
      </p:sp>
      <p:sp>
        <p:nvSpPr>
          <p:cNvPr id="75" name="AutoShape 7"/>
          <p:cNvSpPr>
            <a:spLocks/>
          </p:cNvSpPr>
          <p:nvPr/>
        </p:nvSpPr>
        <p:spPr bwMode="auto">
          <a:xfrm rot="10800000">
            <a:off x="914400" y="1522631"/>
            <a:ext cx="279400" cy="3376310"/>
          </a:xfrm>
          <a:prstGeom prst="rightBrace">
            <a:avLst>
              <a:gd name="adj1" fmla="val 25000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6" name="TextBox 75"/>
          <p:cNvSpPr txBox="1"/>
          <p:nvPr/>
        </p:nvSpPr>
        <p:spPr>
          <a:xfrm rot="16200000">
            <a:off x="-221736" y="3001667"/>
            <a:ext cx="17272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general purpose</a:t>
            </a:r>
          </a:p>
        </p:txBody>
      </p:sp>
      <p:sp>
        <p:nvSpPr>
          <p:cNvPr id="77" name="TextBox 76"/>
          <p:cNvSpPr txBox="1"/>
          <p:nvPr/>
        </p:nvSpPr>
        <p:spPr>
          <a:xfrm>
            <a:off x="7555159" y="1580753"/>
            <a:ext cx="125867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 smtClean="0">
                <a:solidFill>
                  <a:schemeClr val="bg1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accumulate</a:t>
            </a:r>
          </a:p>
        </p:txBody>
      </p:sp>
      <p:sp>
        <p:nvSpPr>
          <p:cNvPr id="78" name="TextBox 77"/>
          <p:cNvSpPr txBox="1"/>
          <p:nvPr/>
        </p:nvSpPr>
        <p:spPr>
          <a:xfrm>
            <a:off x="7555159" y="2164569"/>
            <a:ext cx="93647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 smtClean="0">
                <a:solidFill>
                  <a:schemeClr val="bg1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counter</a:t>
            </a:r>
          </a:p>
        </p:txBody>
      </p:sp>
      <p:sp>
        <p:nvSpPr>
          <p:cNvPr id="79" name="TextBox 78"/>
          <p:cNvSpPr txBox="1"/>
          <p:nvPr/>
        </p:nvSpPr>
        <p:spPr>
          <a:xfrm>
            <a:off x="7555159" y="2730427"/>
            <a:ext cx="61427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 smtClean="0">
                <a:solidFill>
                  <a:schemeClr val="bg1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data</a:t>
            </a:r>
          </a:p>
        </p:txBody>
      </p:sp>
      <p:sp>
        <p:nvSpPr>
          <p:cNvPr id="80" name="TextBox 79"/>
          <p:cNvSpPr txBox="1"/>
          <p:nvPr/>
        </p:nvSpPr>
        <p:spPr>
          <a:xfrm>
            <a:off x="7555159" y="3320917"/>
            <a:ext cx="61427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 smtClean="0">
                <a:solidFill>
                  <a:schemeClr val="bg1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base</a:t>
            </a:r>
          </a:p>
        </p:txBody>
      </p:sp>
      <p:sp>
        <p:nvSpPr>
          <p:cNvPr id="81" name="TextBox 80"/>
          <p:cNvSpPr txBox="1"/>
          <p:nvPr/>
        </p:nvSpPr>
        <p:spPr>
          <a:xfrm>
            <a:off x="7555159" y="3815967"/>
            <a:ext cx="93647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 smtClean="0">
                <a:solidFill>
                  <a:schemeClr val="bg1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source </a:t>
            </a:r>
          </a:p>
          <a:p>
            <a:r>
              <a:rPr lang="en-US" sz="1400" i="1" dirty="0" smtClean="0">
                <a:solidFill>
                  <a:schemeClr val="bg1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index</a:t>
            </a:r>
          </a:p>
        </p:txBody>
      </p:sp>
      <p:sp>
        <p:nvSpPr>
          <p:cNvPr id="82" name="TextBox 81"/>
          <p:cNvSpPr txBox="1"/>
          <p:nvPr/>
        </p:nvSpPr>
        <p:spPr>
          <a:xfrm>
            <a:off x="7555159" y="4393779"/>
            <a:ext cx="136608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 smtClean="0">
                <a:solidFill>
                  <a:schemeClr val="bg1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destination</a:t>
            </a:r>
          </a:p>
          <a:p>
            <a:r>
              <a:rPr lang="en-US" sz="1400" i="1" dirty="0" smtClean="0">
                <a:solidFill>
                  <a:schemeClr val="bg1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index</a:t>
            </a:r>
          </a:p>
        </p:txBody>
      </p:sp>
      <p:sp>
        <p:nvSpPr>
          <p:cNvPr id="83" name="TextBox 82"/>
          <p:cNvSpPr txBox="1"/>
          <p:nvPr/>
        </p:nvSpPr>
        <p:spPr>
          <a:xfrm>
            <a:off x="7555159" y="4890448"/>
            <a:ext cx="114967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i="1" dirty="0" smtClean="0">
                <a:latin typeface="Courier New" pitchFamily="49" charset="0"/>
                <a:cs typeface="Courier New" pitchFamily="49" charset="0"/>
              </a:rPr>
              <a:t>stack </a:t>
            </a:r>
          </a:p>
          <a:p>
            <a:r>
              <a:rPr lang="en-US" sz="1800" i="1" dirty="0" smtClean="0">
                <a:latin typeface="Courier New" pitchFamily="49" charset="0"/>
                <a:cs typeface="Courier New" pitchFamily="49" charset="0"/>
              </a:rPr>
              <a:t>pointer</a:t>
            </a:r>
          </a:p>
        </p:txBody>
      </p:sp>
      <p:sp>
        <p:nvSpPr>
          <p:cNvPr id="84" name="TextBox 83"/>
          <p:cNvSpPr txBox="1"/>
          <p:nvPr/>
        </p:nvSpPr>
        <p:spPr>
          <a:xfrm>
            <a:off x="7555159" y="5502659"/>
            <a:ext cx="114967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i="1" dirty="0" smtClean="0">
                <a:latin typeface="Courier New" pitchFamily="49" charset="0"/>
                <a:cs typeface="Courier New" pitchFamily="49" charset="0"/>
              </a:rPr>
              <a:t>base</a:t>
            </a:r>
          </a:p>
          <a:p>
            <a:r>
              <a:rPr lang="en-US" sz="1800" i="1" dirty="0" smtClean="0">
                <a:latin typeface="Courier New" pitchFamily="49" charset="0"/>
                <a:cs typeface="Courier New" pitchFamily="49" charset="0"/>
              </a:rPr>
              <a:t>pointer</a:t>
            </a:r>
          </a:p>
        </p:txBody>
      </p:sp>
      <p:sp>
        <p:nvSpPr>
          <p:cNvPr id="85" name="TextBox 84"/>
          <p:cNvSpPr txBox="1"/>
          <p:nvPr/>
        </p:nvSpPr>
        <p:spPr>
          <a:xfrm>
            <a:off x="7293942" y="609600"/>
            <a:ext cx="185005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dirty="0" smtClean="0">
                <a:latin typeface="Calibri" pitchFamily="34" charset="0"/>
              </a:rPr>
              <a:t>Origin</a:t>
            </a:r>
          </a:p>
          <a:p>
            <a:pPr algn="ctr"/>
            <a:r>
              <a:rPr lang="en-US" sz="1800" dirty="0" smtClean="0">
                <a:latin typeface="Calibri" pitchFamily="34" charset="0"/>
              </a:rPr>
              <a:t>(mostly obsolete)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 animBg="1"/>
      <p:bldP spid="36" grpId="0" animBg="1"/>
      <p:bldP spid="39" grpId="0" animBg="1"/>
      <p:bldP spid="42" grpId="0" animBg="1"/>
      <p:bldP spid="53" grpId="0"/>
      <p:bldP spid="54" grpId="0"/>
      <p:bldP spid="55" grpId="0"/>
      <p:bldP spid="56" grpId="0"/>
      <p:bldP spid="57" grpId="0"/>
      <p:bldP spid="58" grpId="0"/>
      <p:bldP spid="59" grpId="0"/>
      <p:bldP spid="60" grpId="0"/>
      <p:bldP spid="61" grpId="0"/>
      <p:bldP spid="62" grpId="0"/>
      <p:bldP spid="63" grpId="0"/>
      <p:bldP spid="64" grpId="0"/>
      <p:bldP spid="69" grpId="0"/>
      <p:bldP spid="70" grpId="0"/>
      <p:bldP spid="71" grpId="0"/>
      <p:bldP spid="72" grpId="0"/>
      <p:bldP spid="73" grpId="0" animBg="1"/>
      <p:bldP spid="74" grpId="0"/>
      <p:bldP spid="77" grpId="0"/>
      <p:bldP spid="78" grpId="0"/>
      <p:bldP spid="79" grpId="0"/>
      <p:bldP spid="80" grpId="0"/>
      <p:bldP spid="81" grpId="0"/>
      <p:bldP spid="82" grpId="0"/>
      <p:bldP spid="83" grpId="0"/>
      <p:bldP spid="84" grpId="0"/>
      <p:bldP spid="85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74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457200"/>
            <a:ext cx="5537200" cy="573088"/>
          </a:xfrm>
        </p:spPr>
        <p:txBody>
          <a:bodyPr>
            <a:normAutofit fontScale="90000"/>
          </a:bodyPr>
          <a:lstStyle/>
          <a:p>
            <a:r>
              <a:rPr lang="en-US"/>
              <a:t>Moving Data: IA32</a:t>
            </a:r>
          </a:p>
        </p:txBody>
      </p:sp>
      <p:sp>
        <p:nvSpPr>
          <p:cNvPr id="15667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290513" y="1633538"/>
            <a:ext cx="8396287" cy="5224462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Moving Data</a:t>
            </a:r>
          </a:p>
          <a:p>
            <a:pPr lvl="1">
              <a:buFont typeface="Wingdings" pitchFamily="2" charset="2"/>
              <a:buNone/>
            </a:pPr>
            <a:r>
              <a:rPr lang="en-US" b="1" dirty="0" err="1">
                <a:latin typeface="Courier New" pitchFamily="49" charset="0"/>
              </a:rPr>
              <a:t>movl</a:t>
            </a:r>
            <a:r>
              <a:rPr lang="en-US" b="1" dirty="0"/>
              <a:t> </a:t>
            </a:r>
            <a:r>
              <a:rPr lang="en-US" b="1" i="1" dirty="0"/>
              <a:t>Source</a:t>
            </a:r>
            <a:r>
              <a:rPr lang="en-US" b="1" dirty="0" smtClean="0"/>
              <a:t>, </a:t>
            </a:r>
            <a:r>
              <a:rPr lang="en-US" b="1" i="1" dirty="0" err="1" smtClean="0"/>
              <a:t>Dest</a:t>
            </a:r>
            <a:r>
              <a:rPr lang="en-US" b="1" dirty="0" smtClean="0"/>
              <a:t>:</a:t>
            </a:r>
            <a:endParaRPr lang="en-US" dirty="0" smtClean="0"/>
          </a:p>
          <a:p>
            <a:pPr>
              <a:spcBef>
                <a:spcPts val="1800"/>
              </a:spcBef>
            </a:pPr>
            <a:r>
              <a:rPr lang="en-US" dirty="0" smtClean="0"/>
              <a:t>Operand </a:t>
            </a:r>
            <a:r>
              <a:rPr lang="en-US" dirty="0"/>
              <a:t>Types</a:t>
            </a:r>
          </a:p>
          <a:p>
            <a:pPr lvl="1"/>
            <a:r>
              <a:rPr lang="en-US" b="1" i="1" dirty="0">
                <a:solidFill>
                  <a:srgbClr val="C00000"/>
                </a:solidFill>
              </a:rPr>
              <a:t>Immediate:</a:t>
            </a:r>
            <a:r>
              <a:rPr lang="en-US" dirty="0"/>
              <a:t> Constant integer data</a:t>
            </a:r>
          </a:p>
          <a:p>
            <a:pPr lvl="2"/>
            <a:r>
              <a:rPr lang="en-US" dirty="0" smtClean="0"/>
              <a:t>Example: </a:t>
            </a:r>
            <a:r>
              <a:rPr lang="en-US" b="1" dirty="0" smtClean="0">
                <a:latin typeface="Courier New" pitchFamily="49" charset="0"/>
              </a:rPr>
              <a:t>$0x400</a:t>
            </a:r>
            <a:r>
              <a:rPr lang="en-US" b="1" dirty="0" smtClean="0"/>
              <a:t>, </a:t>
            </a:r>
            <a:r>
              <a:rPr lang="en-US" b="1" dirty="0" smtClean="0">
                <a:latin typeface="Courier New" pitchFamily="49" charset="0"/>
              </a:rPr>
              <a:t>$-533</a:t>
            </a:r>
            <a:endParaRPr lang="en-US" dirty="0" smtClean="0"/>
          </a:p>
          <a:p>
            <a:pPr lvl="2"/>
            <a:r>
              <a:rPr lang="en-US" dirty="0" smtClean="0"/>
              <a:t>Like </a:t>
            </a:r>
            <a:r>
              <a:rPr lang="en-US" dirty="0"/>
              <a:t>C constant, but prefixed with </a:t>
            </a:r>
            <a:r>
              <a:rPr lang="en-US" b="1" dirty="0">
                <a:latin typeface="Courier New" pitchFamily="49" charset="0"/>
              </a:rPr>
              <a:t>‘$’</a:t>
            </a:r>
          </a:p>
          <a:p>
            <a:pPr lvl="2"/>
            <a:r>
              <a:rPr lang="en-US" dirty="0" smtClean="0"/>
              <a:t>Encoded </a:t>
            </a:r>
            <a:r>
              <a:rPr lang="en-US" dirty="0"/>
              <a:t>with 1, 2, or 4 bytes</a:t>
            </a:r>
          </a:p>
          <a:p>
            <a:pPr lvl="1"/>
            <a:r>
              <a:rPr lang="en-US" b="1" i="1" dirty="0">
                <a:solidFill>
                  <a:srgbClr val="C00000"/>
                </a:solidFill>
              </a:rPr>
              <a:t>Register: </a:t>
            </a:r>
            <a:r>
              <a:rPr lang="en-US" dirty="0"/>
              <a:t>One of 8 integer </a:t>
            </a:r>
            <a:r>
              <a:rPr lang="en-US" dirty="0" smtClean="0"/>
              <a:t>registers</a:t>
            </a:r>
          </a:p>
          <a:p>
            <a:pPr lvl="2"/>
            <a:r>
              <a:rPr lang="en-US" dirty="0" smtClean="0"/>
              <a:t>Example: </a:t>
            </a:r>
            <a:r>
              <a:rPr lang="en-US" b="1" dirty="0" smtClean="0">
                <a:latin typeface="Courier New" pitchFamily="49" charset="0"/>
              </a:rPr>
              <a:t>%</a:t>
            </a:r>
            <a:r>
              <a:rPr lang="en-US" b="1" dirty="0" err="1" smtClean="0">
                <a:latin typeface="Courier New" pitchFamily="49" charset="0"/>
              </a:rPr>
              <a:t>eax</a:t>
            </a:r>
            <a:r>
              <a:rPr lang="en-US" b="1" dirty="0" smtClean="0">
                <a:latin typeface="Courier New" pitchFamily="49" charset="0"/>
              </a:rPr>
              <a:t>, %</a:t>
            </a:r>
            <a:r>
              <a:rPr lang="en-US" b="1" dirty="0" err="1" smtClean="0">
                <a:latin typeface="Courier New" pitchFamily="49" charset="0"/>
              </a:rPr>
              <a:t>edx</a:t>
            </a:r>
            <a:endParaRPr lang="en-US" b="1" dirty="0" smtClean="0">
              <a:latin typeface="Courier New" pitchFamily="49" charset="0"/>
            </a:endParaRPr>
          </a:p>
          <a:p>
            <a:pPr lvl="2"/>
            <a:r>
              <a:rPr lang="en-US" dirty="0"/>
              <a:t>But </a:t>
            </a:r>
            <a:r>
              <a:rPr lang="en-US" b="1" dirty="0">
                <a:latin typeface="Courier New" pitchFamily="49" charset="0"/>
              </a:rPr>
              <a:t>%</a:t>
            </a:r>
            <a:r>
              <a:rPr lang="en-US" b="1" dirty="0" err="1">
                <a:latin typeface="Courier New" pitchFamily="49" charset="0"/>
              </a:rPr>
              <a:t>esp</a:t>
            </a:r>
            <a:r>
              <a:rPr lang="en-US" b="1" dirty="0">
                <a:latin typeface="Courier New" pitchFamily="49" charset="0"/>
              </a:rPr>
              <a:t> </a:t>
            </a:r>
            <a:r>
              <a:rPr lang="en-US" dirty="0"/>
              <a:t>and </a:t>
            </a:r>
            <a:r>
              <a:rPr lang="en-US" b="1" dirty="0">
                <a:latin typeface="Courier New" pitchFamily="49" charset="0"/>
              </a:rPr>
              <a:t>%</a:t>
            </a:r>
            <a:r>
              <a:rPr lang="en-US" b="1" dirty="0" err="1">
                <a:latin typeface="Courier New" pitchFamily="49" charset="0"/>
              </a:rPr>
              <a:t>ebp</a:t>
            </a:r>
            <a:r>
              <a:rPr lang="en-US" b="1" dirty="0">
                <a:latin typeface="Courier New" pitchFamily="49" charset="0"/>
              </a:rPr>
              <a:t> </a:t>
            </a:r>
            <a:r>
              <a:rPr lang="en-US" dirty="0"/>
              <a:t>reserved for special use</a:t>
            </a:r>
          </a:p>
          <a:p>
            <a:pPr lvl="2"/>
            <a:r>
              <a:rPr lang="en-US" dirty="0"/>
              <a:t>Others have special uses for particular instructions</a:t>
            </a:r>
          </a:p>
          <a:p>
            <a:pPr lvl="1"/>
            <a:r>
              <a:rPr lang="en-US" b="1" i="1" dirty="0">
                <a:solidFill>
                  <a:srgbClr val="C00000"/>
                </a:solidFill>
              </a:rPr>
              <a:t>Memory:</a:t>
            </a:r>
            <a:r>
              <a:rPr lang="en-US" dirty="0"/>
              <a:t> 4 consecutive bytes of </a:t>
            </a:r>
            <a:r>
              <a:rPr lang="en-US" dirty="0" smtClean="0"/>
              <a:t>memory at address given by register</a:t>
            </a:r>
          </a:p>
          <a:p>
            <a:pPr lvl="2"/>
            <a:r>
              <a:rPr lang="en-US" dirty="0" smtClean="0"/>
              <a:t>Simplest example: </a:t>
            </a:r>
            <a:r>
              <a:rPr lang="en-US" b="1" dirty="0" smtClean="0">
                <a:latin typeface="Courier New" pitchFamily="49" charset="0"/>
              </a:rPr>
              <a:t>(%</a:t>
            </a:r>
            <a:r>
              <a:rPr lang="en-US" b="1" dirty="0" err="1" smtClean="0">
                <a:latin typeface="Courier New" pitchFamily="49" charset="0"/>
              </a:rPr>
              <a:t>eax</a:t>
            </a:r>
            <a:r>
              <a:rPr lang="en-US" b="1" dirty="0" smtClean="0">
                <a:latin typeface="Courier New" pitchFamily="49" charset="0"/>
              </a:rPr>
              <a:t>)</a:t>
            </a:r>
            <a:endParaRPr lang="en-US" b="1" dirty="0">
              <a:latin typeface="Courier New" pitchFamily="49" charset="0"/>
            </a:endParaRPr>
          </a:p>
          <a:p>
            <a:pPr lvl="2"/>
            <a:r>
              <a:rPr lang="en-US" dirty="0"/>
              <a:t>Various </a:t>
            </a:r>
            <a:r>
              <a:rPr lang="en-US" dirty="0" smtClean="0"/>
              <a:t>other “address </a:t>
            </a:r>
            <a:r>
              <a:rPr lang="en-US" dirty="0"/>
              <a:t>modes”</a:t>
            </a:r>
          </a:p>
        </p:txBody>
      </p:sp>
      <p:grpSp>
        <p:nvGrpSpPr>
          <p:cNvPr id="2" name="Group 12"/>
          <p:cNvGrpSpPr>
            <a:grpSpLocks/>
          </p:cNvGrpSpPr>
          <p:nvPr/>
        </p:nvGrpSpPr>
        <p:grpSpPr bwMode="auto">
          <a:xfrm>
            <a:off x="6172200" y="1143000"/>
            <a:ext cx="2514600" cy="3581400"/>
            <a:chOff x="3984" y="1008"/>
            <a:chExt cx="1584" cy="2256"/>
          </a:xfrm>
        </p:grpSpPr>
        <p:sp>
          <p:nvSpPr>
            <p:cNvPr id="156676" name="Rectangle 4"/>
            <p:cNvSpPr>
              <a:spLocks noChangeArrowheads="1"/>
            </p:cNvSpPr>
            <p:nvPr/>
          </p:nvSpPr>
          <p:spPr bwMode="auto">
            <a:xfrm>
              <a:off x="3984" y="1008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>
                  <a:latin typeface="Courier New" pitchFamily="49" charset="0"/>
                </a:rPr>
                <a:t>%eax</a:t>
              </a:r>
            </a:p>
          </p:txBody>
        </p:sp>
        <p:sp>
          <p:nvSpPr>
            <p:cNvPr id="156677" name="Rectangle 5"/>
            <p:cNvSpPr>
              <a:spLocks noChangeArrowheads="1"/>
            </p:cNvSpPr>
            <p:nvPr/>
          </p:nvSpPr>
          <p:spPr bwMode="auto">
            <a:xfrm>
              <a:off x="3984" y="1296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dirty="0">
                  <a:latin typeface="Courier New" pitchFamily="49" charset="0"/>
                </a:rPr>
                <a:t>%</a:t>
              </a:r>
              <a:r>
                <a:rPr lang="en-US" dirty="0" err="1" smtClean="0">
                  <a:latin typeface="Courier New" pitchFamily="49" charset="0"/>
                </a:rPr>
                <a:t>ecx</a:t>
              </a:r>
              <a:endParaRPr lang="en-US" dirty="0">
                <a:latin typeface="Courier New" pitchFamily="49" charset="0"/>
              </a:endParaRPr>
            </a:p>
          </p:txBody>
        </p:sp>
        <p:sp>
          <p:nvSpPr>
            <p:cNvPr id="156678" name="Rectangle 6"/>
            <p:cNvSpPr>
              <a:spLocks noChangeArrowheads="1"/>
            </p:cNvSpPr>
            <p:nvPr/>
          </p:nvSpPr>
          <p:spPr bwMode="auto">
            <a:xfrm>
              <a:off x="3984" y="1584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dirty="0">
                  <a:latin typeface="Courier New" pitchFamily="49" charset="0"/>
                </a:rPr>
                <a:t>%</a:t>
              </a:r>
              <a:r>
                <a:rPr lang="en-US" dirty="0" err="1" smtClean="0">
                  <a:latin typeface="Courier New" pitchFamily="49" charset="0"/>
                </a:rPr>
                <a:t>edx</a:t>
              </a:r>
              <a:endParaRPr lang="en-US" dirty="0">
                <a:latin typeface="Courier New" pitchFamily="49" charset="0"/>
              </a:endParaRPr>
            </a:p>
          </p:txBody>
        </p:sp>
        <p:sp>
          <p:nvSpPr>
            <p:cNvPr id="156679" name="Rectangle 7"/>
            <p:cNvSpPr>
              <a:spLocks noChangeArrowheads="1"/>
            </p:cNvSpPr>
            <p:nvPr/>
          </p:nvSpPr>
          <p:spPr bwMode="auto">
            <a:xfrm>
              <a:off x="3984" y="1872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>
                  <a:latin typeface="Courier New" pitchFamily="49" charset="0"/>
                </a:rPr>
                <a:t>%ebx</a:t>
              </a:r>
            </a:p>
          </p:txBody>
        </p:sp>
        <p:sp>
          <p:nvSpPr>
            <p:cNvPr id="156680" name="Rectangle 8"/>
            <p:cNvSpPr>
              <a:spLocks noChangeArrowheads="1"/>
            </p:cNvSpPr>
            <p:nvPr/>
          </p:nvSpPr>
          <p:spPr bwMode="auto">
            <a:xfrm>
              <a:off x="3984" y="2160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>
                  <a:latin typeface="Courier New" pitchFamily="49" charset="0"/>
                </a:rPr>
                <a:t>%esi</a:t>
              </a:r>
            </a:p>
          </p:txBody>
        </p:sp>
        <p:sp>
          <p:nvSpPr>
            <p:cNvPr id="156681" name="Rectangle 9"/>
            <p:cNvSpPr>
              <a:spLocks noChangeArrowheads="1"/>
            </p:cNvSpPr>
            <p:nvPr/>
          </p:nvSpPr>
          <p:spPr bwMode="auto">
            <a:xfrm>
              <a:off x="3984" y="2448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>
                  <a:latin typeface="Courier New" pitchFamily="49" charset="0"/>
                </a:rPr>
                <a:t>%edi</a:t>
              </a:r>
            </a:p>
          </p:txBody>
        </p:sp>
        <p:sp>
          <p:nvSpPr>
            <p:cNvPr id="156682" name="Rectangle 10"/>
            <p:cNvSpPr>
              <a:spLocks noChangeArrowheads="1"/>
            </p:cNvSpPr>
            <p:nvPr/>
          </p:nvSpPr>
          <p:spPr bwMode="auto">
            <a:xfrm>
              <a:off x="3984" y="2736"/>
              <a:ext cx="1584" cy="240"/>
            </a:xfrm>
            <a:prstGeom prst="rect">
              <a:avLst/>
            </a:prstGeom>
            <a:solidFill>
              <a:srgbClr val="EFBFBF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>
                  <a:latin typeface="Courier New" pitchFamily="49" charset="0"/>
                </a:rPr>
                <a:t>%esp</a:t>
              </a:r>
            </a:p>
          </p:txBody>
        </p:sp>
        <p:sp>
          <p:nvSpPr>
            <p:cNvPr id="156683" name="Rectangle 11"/>
            <p:cNvSpPr>
              <a:spLocks noChangeArrowheads="1"/>
            </p:cNvSpPr>
            <p:nvPr/>
          </p:nvSpPr>
          <p:spPr bwMode="auto">
            <a:xfrm>
              <a:off x="3984" y="3024"/>
              <a:ext cx="1584" cy="240"/>
            </a:xfrm>
            <a:prstGeom prst="rect">
              <a:avLst/>
            </a:prstGeom>
            <a:solidFill>
              <a:srgbClr val="EFBFBF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>
                  <a:latin typeface="Courier New" pitchFamily="49" charset="0"/>
                </a:rPr>
                <a:t>%ebp</a:t>
              </a:r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698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685800"/>
            <a:ext cx="7165975" cy="573088"/>
          </a:xfrm>
        </p:spPr>
        <p:txBody>
          <a:bodyPr>
            <a:normAutofit fontScale="90000"/>
          </a:bodyPr>
          <a:lstStyle/>
          <a:p>
            <a:r>
              <a:rPr lang="en-US">
                <a:latin typeface="Courier New" pitchFamily="49" charset="0"/>
              </a:rPr>
              <a:t>movl</a:t>
            </a:r>
            <a:r>
              <a:rPr lang="en-US"/>
              <a:t> Operand Combinations</a:t>
            </a:r>
          </a:p>
        </p:txBody>
      </p:sp>
      <p:sp>
        <p:nvSpPr>
          <p:cNvPr id="15769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5943600"/>
            <a:ext cx="8140700" cy="533400"/>
          </a:xfrm>
          <a:noFill/>
        </p:spPr>
        <p:txBody>
          <a:bodyPr lIns="0" tIns="0" rIns="0" bIns="0">
            <a:normAutofit fontScale="92500"/>
          </a:bodyPr>
          <a:lstStyle/>
          <a:p>
            <a:pPr marL="0" indent="0" algn="ctr">
              <a:buNone/>
            </a:pPr>
            <a:r>
              <a:rPr lang="en-US" i="1">
                <a:solidFill>
                  <a:srgbClr val="C00000"/>
                </a:solidFill>
              </a:rPr>
              <a:t>Cannot do memory-memory transfer with a single instruction</a:t>
            </a:r>
          </a:p>
        </p:txBody>
      </p:sp>
      <p:sp>
        <p:nvSpPr>
          <p:cNvPr id="157700" name="Text Box 4"/>
          <p:cNvSpPr txBox="1">
            <a:spLocks noChangeArrowheads="1"/>
          </p:cNvSpPr>
          <p:nvPr/>
        </p:nvSpPr>
        <p:spPr bwMode="auto">
          <a:xfrm>
            <a:off x="228600" y="3771900"/>
            <a:ext cx="914400" cy="4572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400">
                <a:latin typeface="Courier New" pitchFamily="49" charset="0"/>
              </a:rPr>
              <a:t>movl</a:t>
            </a:r>
          </a:p>
        </p:txBody>
      </p:sp>
      <p:sp>
        <p:nvSpPr>
          <p:cNvPr id="157701" name="Text Box 5"/>
          <p:cNvSpPr txBox="1">
            <a:spLocks noChangeArrowheads="1"/>
          </p:cNvSpPr>
          <p:nvPr/>
        </p:nvSpPr>
        <p:spPr bwMode="auto">
          <a:xfrm>
            <a:off x="1600200" y="2705100"/>
            <a:ext cx="760144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400" i="1" dirty="0" err="1">
                <a:latin typeface="Calibri" pitchFamily="34" charset="0"/>
              </a:rPr>
              <a:t>Imm</a:t>
            </a:r>
            <a:endParaRPr lang="en-US" sz="2400" i="1" dirty="0">
              <a:latin typeface="Calibri" pitchFamily="34" charset="0"/>
            </a:endParaRPr>
          </a:p>
        </p:txBody>
      </p:sp>
      <p:sp>
        <p:nvSpPr>
          <p:cNvPr id="157702" name="Text Box 6"/>
          <p:cNvSpPr txBox="1">
            <a:spLocks noChangeArrowheads="1"/>
          </p:cNvSpPr>
          <p:nvPr/>
        </p:nvSpPr>
        <p:spPr bwMode="auto">
          <a:xfrm>
            <a:off x="1600200" y="3771900"/>
            <a:ext cx="665888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400" i="1" dirty="0" err="1">
                <a:latin typeface="Calibri" pitchFamily="34" charset="0"/>
              </a:rPr>
              <a:t>Reg</a:t>
            </a:r>
            <a:endParaRPr lang="en-US" sz="2400" i="1" dirty="0">
              <a:latin typeface="Calibri" pitchFamily="34" charset="0"/>
            </a:endParaRPr>
          </a:p>
        </p:txBody>
      </p:sp>
      <p:sp>
        <p:nvSpPr>
          <p:cNvPr id="157703" name="Text Box 7"/>
          <p:cNvSpPr txBox="1">
            <a:spLocks noChangeArrowheads="1"/>
          </p:cNvSpPr>
          <p:nvPr/>
        </p:nvSpPr>
        <p:spPr bwMode="auto">
          <a:xfrm>
            <a:off x="1600200" y="4914900"/>
            <a:ext cx="876300" cy="4572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400" i="1" dirty="0" err="1">
                <a:latin typeface="Calibri" pitchFamily="34" charset="0"/>
              </a:rPr>
              <a:t>Mem</a:t>
            </a:r>
            <a:endParaRPr lang="en-US" sz="2400" i="1" dirty="0">
              <a:latin typeface="Calibri" pitchFamily="34" charset="0"/>
            </a:endParaRPr>
          </a:p>
        </p:txBody>
      </p:sp>
      <p:sp>
        <p:nvSpPr>
          <p:cNvPr id="157704" name="Text Box 8"/>
          <p:cNvSpPr txBox="1">
            <a:spLocks noChangeArrowheads="1"/>
          </p:cNvSpPr>
          <p:nvPr/>
        </p:nvSpPr>
        <p:spPr bwMode="auto">
          <a:xfrm>
            <a:off x="2819400" y="2476500"/>
            <a:ext cx="665888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400" i="1" dirty="0" err="1">
                <a:latin typeface="Calibri" pitchFamily="34" charset="0"/>
              </a:rPr>
              <a:t>Reg</a:t>
            </a:r>
            <a:endParaRPr lang="en-US" sz="2400" i="1" dirty="0">
              <a:latin typeface="Calibri" pitchFamily="34" charset="0"/>
            </a:endParaRPr>
          </a:p>
        </p:txBody>
      </p:sp>
      <p:sp>
        <p:nvSpPr>
          <p:cNvPr id="157705" name="Text Box 9"/>
          <p:cNvSpPr txBox="1">
            <a:spLocks noChangeArrowheads="1"/>
          </p:cNvSpPr>
          <p:nvPr/>
        </p:nvSpPr>
        <p:spPr bwMode="auto">
          <a:xfrm>
            <a:off x="2819400" y="2933700"/>
            <a:ext cx="876300" cy="4572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400" i="1" dirty="0" err="1">
                <a:latin typeface="Calibri" pitchFamily="34" charset="0"/>
              </a:rPr>
              <a:t>Mem</a:t>
            </a:r>
            <a:endParaRPr lang="en-US" sz="2400" i="1" dirty="0">
              <a:latin typeface="Calibri" pitchFamily="34" charset="0"/>
            </a:endParaRPr>
          </a:p>
        </p:txBody>
      </p:sp>
      <p:sp>
        <p:nvSpPr>
          <p:cNvPr id="157706" name="Text Box 10"/>
          <p:cNvSpPr txBox="1">
            <a:spLocks noChangeArrowheads="1"/>
          </p:cNvSpPr>
          <p:nvPr/>
        </p:nvSpPr>
        <p:spPr bwMode="auto">
          <a:xfrm>
            <a:off x="2819400" y="3619500"/>
            <a:ext cx="665888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400" i="1" dirty="0" err="1">
                <a:latin typeface="Calibri" pitchFamily="34" charset="0"/>
              </a:rPr>
              <a:t>Reg</a:t>
            </a:r>
            <a:endParaRPr lang="en-US" sz="2400" i="1" dirty="0">
              <a:latin typeface="Calibri" pitchFamily="34" charset="0"/>
            </a:endParaRPr>
          </a:p>
        </p:txBody>
      </p:sp>
      <p:sp>
        <p:nvSpPr>
          <p:cNvPr id="157707" name="Text Box 11"/>
          <p:cNvSpPr txBox="1">
            <a:spLocks noChangeArrowheads="1"/>
          </p:cNvSpPr>
          <p:nvPr/>
        </p:nvSpPr>
        <p:spPr bwMode="auto">
          <a:xfrm>
            <a:off x="2819400" y="4065588"/>
            <a:ext cx="876300" cy="4572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400" i="1" dirty="0" err="1">
                <a:latin typeface="Calibri" pitchFamily="34" charset="0"/>
              </a:rPr>
              <a:t>Mem</a:t>
            </a:r>
            <a:endParaRPr lang="en-US" sz="2400" i="1" dirty="0">
              <a:latin typeface="Calibri" pitchFamily="34" charset="0"/>
            </a:endParaRPr>
          </a:p>
        </p:txBody>
      </p:sp>
      <p:sp>
        <p:nvSpPr>
          <p:cNvPr id="157708" name="Text Box 12"/>
          <p:cNvSpPr txBox="1">
            <a:spLocks noChangeArrowheads="1"/>
          </p:cNvSpPr>
          <p:nvPr/>
        </p:nvSpPr>
        <p:spPr bwMode="auto">
          <a:xfrm>
            <a:off x="2819400" y="4914900"/>
            <a:ext cx="665888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400" i="1" dirty="0" err="1">
                <a:latin typeface="Calibri" pitchFamily="34" charset="0"/>
              </a:rPr>
              <a:t>Reg</a:t>
            </a:r>
            <a:endParaRPr lang="en-US" sz="2400" i="1" dirty="0">
              <a:latin typeface="Calibri" pitchFamily="34" charset="0"/>
            </a:endParaRPr>
          </a:p>
        </p:txBody>
      </p:sp>
      <p:sp>
        <p:nvSpPr>
          <p:cNvPr id="157709" name="Text Box 13"/>
          <p:cNvSpPr txBox="1">
            <a:spLocks noChangeArrowheads="1"/>
          </p:cNvSpPr>
          <p:nvPr/>
        </p:nvSpPr>
        <p:spPr bwMode="auto">
          <a:xfrm>
            <a:off x="1447800" y="1752600"/>
            <a:ext cx="1049133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400" dirty="0">
                <a:latin typeface="Calibri" pitchFamily="34" charset="0"/>
              </a:rPr>
              <a:t>Source</a:t>
            </a:r>
          </a:p>
        </p:txBody>
      </p:sp>
      <p:sp>
        <p:nvSpPr>
          <p:cNvPr id="157710" name="Text Box 14"/>
          <p:cNvSpPr txBox="1">
            <a:spLocks noChangeArrowheads="1"/>
          </p:cNvSpPr>
          <p:nvPr/>
        </p:nvSpPr>
        <p:spPr bwMode="auto">
          <a:xfrm>
            <a:off x="2819400" y="1752600"/>
            <a:ext cx="761491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400" dirty="0" err="1">
                <a:latin typeface="Calibri" pitchFamily="34" charset="0"/>
              </a:rPr>
              <a:t>Dest</a:t>
            </a:r>
            <a:endParaRPr lang="en-US" sz="2400" dirty="0">
              <a:latin typeface="Calibri" pitchFamily="34" charset="0"/>
            </a:endParaRPr>
          </a:p>
        </p:txBody>
      </p:sp>
      <p:sp>
        <p:nvSpPr>
          <p:cNvPr id="157716" name="AutoShape 20"/>
          <p:cNvSpPr>
            <a:spLocks/>
          </p:cNvSpPr>
          <p:nvPr/>
        </p:nvSpPr>
        <p:spPr bwMode="auto">
          <a:xfrm>
            <a:off x="1295400" y="2628900"/>
            <a:ext cx="304800" cy="2743200"/>
          </a:xfrm>
          <a:prstGeom prst="leftBrace">
            <a:avLst>
              <a:gd name="adj1" fmla="val 75000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57717" name="AutoShape 21"/>
          <p:cNvSpPr>
            <a:spLocks/>
          </p:cNvSpPr>
          <p:nvPr/>
        </p:nvSpPr>
        <p:spPr bwMode="auto">
          <a:xfrm>
            <a:off x="2514600" y="2552700"/>
            <a:ext cx="304800" cy="762000"/>
          </a:xfrm>
          <a:prstGeom prst="leftBrace">
            <a:avLst>
              <a:gd name="adj1" fmla="val 20833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57718" name="AutoShape 22"/>
          <p:cNvSpPr>
            <a:spLocks/>
          </p:cNvSpPr>
          <p:nvPr/>
        </p:nvSpPr>
        <p:spPr bwMode="auto">
          <a:xfrm>
            <a:off x="2514600" y="3695700"/>
            <a:ext cx="304800" cy="762000"/>
          </a:xfrm>
          <a:prstGeom prst="leftBrace">
            <a:avLst>
              <a:gd name="adj1" fmla="val 20833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57719" name="Text Box 23"/>
          <p:cNvSpPr txBox="1">
            <a:spLocks noChangeArrowheads="1"/>
          </p:cNvSpPr>
          <p:nvPr/>
        </p:nvSpPr>
        <p:spPr bwMode="auto">
          <a:xfrm>
            <a:off x="6858000" y="1752600"/>
            <a:ext cx="1306768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400" dirty="0">
                <a:latin typeface="Calibri" pitchFamily="34" charset="0"/>
              </a:rPr>
              <a:t>C Analog</a:t>
            </a:r>
          </a:p>
        </p:txBody>
      </p:sp>
      <p:sp>
        <p:nvSpPr>
          <p:cNvPr id="157711" name="Text Box 15"/>
          <p:cNvSpPr txBox="1">
            <a:spLocks noChangeArrowheads="1"/>
          </p:cNvSpPr>
          <p:nvPr/>
        </p:nvSpPr>
        <p:spPr bwMode="auto">
          <a:xfrm>
            <a:off x="3733800" y="2506663"/>
            <a:ext cx="2317750" cy="3968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>
                <a:latin typeface="Courier New" pitchFamily="49" charset="0"/>
              </a:rPr>
              <a:t>movl $0x4,%eax</a:t>
            </a:r>
          </a:p>
        </p:txBody>
      </p:sp>
      <p:sp>
        <p:nvSpPr>
          <p:cNvPr id="157720" name="Text Box 24"/>
          <p:cNvSpPr txBox="1">
            <a:spLocks noChangeArrowheads="1"/>
          </p:cNvSpPr>
          <p:nvPr/>
        </p:nvSpPr>
        <p:spPr bwMode="auto">
          <a:xfrm>
            <a:off x="6673850" y="2506663"/>
            <a:ext cx="1860550" cy="3968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>
                <a:latin typeface="Courier New" pitchFamily="49" charset="0"/>
              </a:rPr>
              <a:t>temp = 0x4;</a:t>
            </a:r>
          </a:p>
        </p:txBody>
      </p:sp>
      <p:sp>
        <p:nvSpPr>
          <p:cNvPr id="157712" name="Text Box 16"/>
          <p:cNvSpPr txBox="1">
            <a:spLocks noChangeArrowheads="1"/>
          </p:cNvSpPr>
          <p:nvPr/>
        </p:nvSpPr>
        <p:spPr bwMode="auto">
          <a:xfrm>
            <a:off x="3733800" y="2963863"/>
            <a:ext cx="2774950" cy="3968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>
                <a:latin typeface="Courier New" pitchFamily="49" charset="0"/>
              </a:rPr>
              <a:t>movl $-147,(%eax)</a:t>
            </a:r>
          </a:p>
        </p:txBody>
      </p:sp>
      <p:sp>
        <p:nvSpPr>
          <p:cNvPr id="157721" name="Text Box 25"/>
          <p:cNvSpPr txBox="1">
            <a:spLocks noChangeArrowheads="1"/>
          </p:cNvSpPr>
          <p:nvPr/>
        </p:nvSpPr>
        <p:spPr bwMode="auto">
          <a:xfrm>
            <a:off x="6673850" y="2963863"/>
            <a:ext cx="1708150" cy="3968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>
                <a:latin typeface="Courier New" pitchFamily="49" charset="0"/>
              </a:rPr>
              <a:t>*p = -147;</a:t>
            </a:r>
          </a:p>
        </p:txBody>
      </p:sp>
      <p:sp>
        <p:nvSpPr>
          <p:cNvPr id="157713" name="Text Box 17"/>
          <p:cNvSpPr txBox="1">
            <a:spLocks noChangeArrowheads="1"/>
          </p:cNvSpPr>
          <p:nvPr/>
        </p:nvSpPr>
        <p:spPr bwMode="auto">
          <a:xfrm>
            <a:off x="3733800" y="3649663"/>
            <a:ext cx="2317750" cy="3968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>
                <a:latin typeface="Courier New" pitchFamily="49" charset="0"/>
              </a:rPr>
              <a:t>movl %eax,%edx</a:t>
            </a:r>
          </a:p>
        </p:txBody>
      </p:sp>
      <p:sp>
        <p:nvSpPr>
          <p:cNvPr id="157722" name="Text Box 26"/>
          <p:cNvSpPr txBox="1">
            <a:spLocks noChangeArrowheads="1"/>
          </p:cNvSpPr>
          <p:nvPr/>
        </p:nvSpPr>
        <p:spPr bwMode="auto">
          <a:xfrm>
            <a:off x="6673850" y="3649663"/>
            <a:ext cx="2317750" cy="3968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>
                <a:latin typeface="Courier New" pitchFamily="49" charset="0"/>
              </a:rPr>
              <a:t>temp2 = temp1;</a:t>
            </a:r>
          </a:p>
        </p:txBody>
      </p:sp>
      <p:sp>
        <p:nvSpPr>
          <p:cNvPr id="157714" name="Text Box 18"/>
          <p:cNvSpPr txBox="1">
            <a:spLocks noChangeArrowheads="1"/>
          </p:cNvSpPr>
          <p:nvPr/>
        </p:nvSpPr>
        <p:spPr bwMode="auto">
          <a:xfrm>
            <a:off x="3733800" y="4095750"/>
            <a:ext cx="2622550" cy="3968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dirty="0" err="1">
                <a:latin typeface="Courier New" pitchFamily="49" charset="0"/>
              </a:rPr>
              <a:t>movl</a:t>
            </a:r>
            <a:r>
              <a:rPr lang="en-US" sz="2000" dirty="0">
                <a:latin typeface="Courier New" pitchFamily="49" charset="0"/>
              </a:rPr>
              <a:t> %</a:t>
            </a:r>
            <a:r>
              <a:rPr lang="en-US" sz="2000" dirty="0" err="1">
                <a:latin typeface="Courier New" pitchFamily="49" charset="0"/>
              </a:rPr>
              <a:t>eax</a:t>
            </a:r>
            <a:r>
              <a:rPr lang="en-US" sz="2000" dirty="0">
                <a:latin typeface="Courier New" pitchFamily="49" charset="0"/>
              </a:rPr>
              <a:t>,(%</a:t>
            </a:r>
            <a:r>
              <a:rPr lang="en-US" sz="2000" dirty="0" err="1">
                <a:latin typeface="Courier New" pitchFamily="49" charset="0"/>
              </a:rPr>
              <a:t>edx</a:t>
            </a:r>
            <a:r>
              <a:rPr lang="en-US" sz="2000" dirty="0">
                <a:latin typeface="Courier New" pitchFamily="49" charset="0"/>
              </a:rPr>
              <a:t>)</a:t>
            </a:r>
          </a:p>
        </p:txBody>
      </p:sp>
      <p:sp>
        <p:nvSpPr>
          <p:cNvPr id="157723" name="Text Box 27"/>
          <p:cNvSpPr txBox="1">
            <a:spLocks noChangeArrowheads="1"/>
          </p:cNvSpPr>
          <p:nvPr/>
        </p:nvSpPr>
        <p:spPr bwMode="auto">
          <a:xfrm>
            <a:off x="6673850" y="4095750"/>
            <a:ext cx="1708150" cy="3968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>
                <a:latin typeface="Courier New" pitchFamily="49" charset="0"/>
              </a:rPr>
              <a:t>*p = temp;</a:t>
            </a:r>
          </a:p>
        </p:txBody>
      </p:sp>
      <p:sp>
        <p:nvSpPr>
          <p:cNvPr id="157715" name="Text Box 19"/>
          <p:cNvSpPr txBox="1">
            <a:spLocks noChangeArrowheads="1"/>
          </p:cNvSpPr>
          <p:nvPr/>
        </p:nvSpPr>
        <p:spPr bwMode="auto">
          <a:xfrm>
            <a:off x="3733800" y="4945063"/>
            <a:ext cx="2622550" cy="3968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>
                <a:latin typeface="Courier New" pitchFamily="49" charset="0"/>
              </a:rPr>
              <a:t>movl (%eax),%edx</a:t>
            </a:r>
          </a:p>
        </p:txBody>
      </p:sp>
      <p:sp>
        <p:nvSpPr>
          <p:cNvPr id="157724" name="Text Box 28"/>
          <p:cNvSpPr txBox="1">
            <a:spLocks noChangeArrowheads="1"/>
          </p:cNvSpPr>
          <p:nvPr/>
        </p:nvSpPr>
        <p:spPr bwMode="auto">
          <a:xfrm>
            <a:off x="6673850" y="4945063"/>
            <a:ext cx="1708150" cy="3968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>
                <a:latin typeface="Courier New" pitchFamily="49" charset="0"/>
              </a:rPr>
              <a:t>temp = *p;</a:t>
            </a:r>
          </a:p>
        </p:txBody>
      </p:sp>
      <p:sp>
        <p:nvSpPr>
          <p:cNvPr id="157725" name="Text Box 29"/>
          <p:cNvSpPr txBox="1">
            <a:spLocks noChangeArrowheads="1"/>
          </p:cNvSpPr>
          <p:nvPr/>
        </p:nvSpPr>
        <p:spPr bwMode="auto">
          <a:xfrm>
            <a:off x="4572000" y="1752600"/>
            <a:ext cx="1220399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400" dirty="0" err="1">
                <a:latin typeface="Calibri" pitchFamily="34" charset="0"/>
              </a:rPr>
              <a:t>Src,Dest</a:t>
            </a:r>
            <a:endParaRPr lang="en-US" sz="2400" dirty="0">
              <a:latin typeface="Calibri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7711" grpId="0"/>
      <p:bldP spid="157720" grpId="0"/>
      <p:bldP spid="157712" grpId="0"/>
      <p:bldP spid="157721" grpId="0"/>
      <p:bldP spid="157713" grpId="0"/>
      <p:bldP spid="157722" grpId="0"/>
      <p:bldP spid="157714" grpId="0"/>
      <p:bldP spid="157723" grpId="0"/>
      <p:bldP spid="157715" grpId="0"/>
      <p:bldP spid="157724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569912"/>
            <a:ext cx="8077200" cy="573088"/>
          </a:xfrm>
        </p:spPr>
        <p:txBody>
          <a:bodyPr>
            <a:normAutofit fontScale="90000"/>
          </a:bodyPr>
          <a:lstStyle/>
          <a:p>
            <a:r>
              <a:rPr lang="en-US" dirty="0"/>
              <a:t>Simple </a:t>
            </a:r>
            <a:r>
              <a:rPr lang="en-US" dirty="0" smtClean="0"/>
              <a:t>Memory Addressing </a:t>
            </a:r>
            <a:r>
              <a:rPr lang="en-US" dirty="0"/>
              <a:t>Modes</a:t>
            </a:r>
          </a:p>
        </p:txBody>
      </p:sp>
      <p:sp>
        <p:nvSpPr>
          <p:cNvPr id="158723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marL="223838" indent="-223838" defTabSz="895350">
              <a:tabLst>
                <a:tab pos="2349500" algn="l"/>
                <a:tab pos="4114800" algn="l"/>
              </a:tabLst>
            </a:pPr>
            <a:r>
              <a:rPr lang="en-US" dirty="0" smtClean="0"/>
              <a:t>Normal	(</a:t>
            </a:r>
            <a:r>
              <a:rPr lang="en-US" dirty="0"/>
              <a:t>R)	</a:t>
            </a:r>
            <a:r>
              <a:rPr lang="en-US" dirty="0" err="1"/>
              <a:t>Mem[Reg[R</a:t>
            </a:r>
            <a:r>
              <a:rPr lang="en-US" dirty="0"/>
              <a:t>]]</a:t>
            </a:r>
          </a:p>
          <a:p>
            <a:pPr marL="560388" lvl="1" indent="-222250" defTabSz="895350">
              <a:tabLst>
                <a:tab pos="2349500" algn="l"/>
                <a:tab pos="4114800" algn="l"/>
              </a:tabLst>
            </a:pPr>
            <a:r>
              <a:rPr lang="en-US" sz="2400" dirty="0"/>
              <a:t>Register R specifies memory address</a:t>
            </a:r>
            <a:br>
              <a:rPr lang="en-US" sz="2400" dirty="0"/>
            </a:br>
            <a:r>
              <a:rPr lang="en-US" sz="2400" dirty="0"/>
              <a:t/>
            </a:r>
            <a:br>
              <a:rPr lang="en-US" sz="2400" dirty="0"/>
            </a:br>
            <a:r>
              <a:rPr lang="en-US" sz="2400" b="1" dirty="0" err="1">
                <a:latin typeface="Courier New" pitchFamily="49" charset="0"/>
              </a:rPr>
              <a:t>movl</a:t>
            </a:r>
            <a:r>
              <a:rPr lang="en-US" sz="2400" b="1" dirty="0">
                <a:latin typeface="Courier New" pitchFamily="49" charset="0"/>
              </a:rPr>
              <a:t> (%</a:t>
            </a:r>
            <a:r>
              <a:rPr lang="en-US" sz="2400" b="1" dirty="0" err="1">
                <a:latin typeface="Courier New" pitchFamily="49" charset="0"/>
              </a:rPr>
              <a:t>ecx</a:t>
            </a:r>
            <a:r>
              <a:rPr lang="en-US" sz="2400" b="1" dirty="0">
                <a:latin typeface="Courier New" pitchFamily="49" charset="0"/>
              </a:rPr>
              <a:t>),%</a:t>
            </a:r>
            <a:r>
              <a:rPr lang="en-US" sz="2400" b="1" dirty="0" err="1">
                <a:latin typeface="Courier New" pitchFamily="49" charset="0"/>
              </a:rPr>
              <a:t>eax</a:t>
            </a:r>
            <a:endParaRPr lang="en-US" sz="2400" b="1" dirty="0">
              <a:latin typeface="Courier New" pitchFamily="49" charset="0"/>
            </a:endParaRPr>
          </a:p>
          <a:p>
            <a:pPr marL="560388" lvl="1" indent="-222250" defTabSz="895350">
              <a:tabLst>
                <a:tab pos="2349500" algn="l"/>
                <a:tab pos="4114800" algn="l"/>
              </a:tabLst>
            </a:pPr>
            <a:endParaRPr lang="en-US" sz="2400" dirty="0"/>
          </a:p>
          <a:p>
            <a:pPr marL="223838" indent="-223838" defTabSz="895350">
              <a:tabLst>
                <a:tab pos="2349500" algn="l"/>
                <a:tab pos="4114800" algn="l"/>
              </a:tabLst>
            </a:pPr>
            <a:r>
              <a:rPr lang="en-US" dirty="0"/>
              <a:t>Displacement	D(R)	</a:t>
            </a:r>
            <a:r>
              <a:rPr lang="en-US" dirty="0" err="1"/>
              <a:t>Mem</a:t>
            </a:r>
            <a:r>
              <a:rPr lang="en-US" dirty="0"/>
              <a:t>[</a:t>
            </a:r>
            <a:r>
              <a:rPr lang="en-US" dirty="0" err="1"/>
              <a:t>Reg</a:t>
            </a:r>
            <a:r>
              <a:rPr lang="en-US" dirty="0"/>
              <a:t>[R]+D]</a:t>
            </a:r>
          </a:p>
          <a:p>
            <a:pPr marL="560388" lvl="1" indent="-222250" defTabSz="895350">
              <a:tabLst>
                <a:tab pos="2349500" algn="l"/>
                <a:tab pos="4114800" algn="l"/>
              </a:tabLst>
            </a:pPr>
            <a:r>
              <a:rPr lang="en-US" sz="2400" dirty="0"/>
              <a:t>Register R specifies start of memory region</a:t>
            </a:r>
          </a:p>
          <a:p>
            <a:pPr marL="560388" lvl="1" indent="-222250" defTabSz="895350">
              <a:tabLst>
                <a:tab pos="2349500" algn="l"/>
                <a:tab pos="4114800" algn="l"/>
              </a:tabLst>
            </a:pPr>
            <a:r>
              <a:rPr lang="en-US" sz="2400" dirty="0"/>
              <a:t>Constant displacement D specifies offset</a:t>
            </a:r>
            <a:br>
              <a:rPr lang="en-US" sz="2400" dirty="0"/>
            </a:br>
            <a:r>
              <a:rPr lang="en-US" sz="2400" dirty="0"/>
              <a:t/>
            </a:r>
            <a:br>
              <a:rPr lang="en-US" sz="2400" dirty="0"/>
            </a:br>
            <a:r>
              <a:rPr lang="en-US" sz="2400" b="1" dirty="0" err="1">
                <a:latin typeface="Courier New" pitchFamily="49" charset="0"/>
              </a:rPr>
              <a:t>movl</a:t>
            </a:r>
            <a:r>
              <a:rPr lang="en-US" sz="2400" b="1" dirty="0">
                <a:latin typeface="Courier New" pitchFamily="49" charset="0"/>
              </a:rPr>
              <a:t> 8(%</a:t>
            </a:r>
            <a:r>
              <a:rPr lang="en-US" sz="2400" b="1" dirty="0" err="1">
                <a:latin typeface="Courier New" pitchFamily="49" charset="0"/>
              </a:rPr>
              <a:t>ebp</a:t>
            </a:r>
            <a:r>
              <a:rPr lang="en-US" sz="2400" b="1" dirty="0">
                <a:latin typeface="Courier New" pitchFamily="49" charset="0"/>
              </a:rPr>
              <a:t>),%</a:t>
            </a:r>
            <a:r>
              <a:rPr lang="en-US" sz="2400" b="1" dirty="0" err="1">
                <a:latin typeface="Courier New" pitchFamily="49" charset="0"/>
              </a:rPr>
              <a:t>edx</a:t>
            </a:r>
            <a:endParaRPr lang="en-US" sz="2400" b="1" dirty="0">
              <a:latin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6" name="Rectangle 2"/>
          <p:cNvSpPr>
            <a:spLocks noGrp="1" noChangeArrowheads="1"/>
          </p:cNvSpPr>
          <p:nvPr>
            <p:ph type="title"/>
          </p:nvPr>
        </p:nvSpPr>
        <p:spPr>
          <a:xfrm>
            <a:off x="571500" y="457200"/>
            <a:ext cx="7658100" cy="573088"/>
          </a:xfrm>
        </p:spPr>
        <p:txBody>
          <a:bodyPr>
            <a:normAutofit fontScale="90000"/>
          </a:bodyPr>
          <a:lstStyle/>
          <a:p>
            <a:r>
              <a:rPr lang="en-US" dirty="0"/>
              <a:t>Using Simple Addressing Modes</a:t>
            </a:r>
          </a:p>
        </p:txBody>
      </p:sp>
      <p:sp>
        <p:nvSpPr>
          <p:cNvPr id="159747" name="Rectangle 3"/>
          <p:cNvSpPr>
            <a:spLocks noChangeArrowheads="1"/>
          </p:cNvSpPr>
          <p:nvPr/>
        </p:nvSpPr>
        <p:spPr bwMode="auto">
          <a:xfrm>
            <a:off x="152400" y="1922983"/>
            <a:ext cx="3962400" cy="2024063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void </a:t>
            </a:r>
            <a:r>
              <a:rPr lang="en-US" sz="1800" dirty="0" err="1">
                <a:latin typeface="Courier New" pitchFamily="49" charset="0"/>
              </a:rPr>
              <a:t>swap(int</a:t>
            </a:r>
            <a:r>
              <a:rPr lang="en-US" sz="1800" dirty="0">
                <a:latin typeface="Courier New" pitchFamily="49" charset="0"/>
              </a:rPr>
              <a:t> *</a:t>
            </a:r>
            <a:r>
              <a:rPr lang="en-US" sz="1800" dirty="0" err="1">
                <a:latin typeface="Courier New" pitchFamily="49" charset="0"/>
              </a:rPr>
              <a:t>xp</a:t>
            </a:r>
            <a:r>
              <a:rPr lang="en-US" sz="1800" dirty="0">
                <a:latin typeface="Courier New" pitchFamily="49" charset="0"/>
              </a:rPr>
              <a:t>, </a:t>
            </a:r>
            <a:r>
              <a:rPr lang="en-US" sz="1800" dirty="0" err="1">
                <a:latin typeface="Courier New" pitchFamily="49" charset="0"/>
              </a:rPr>
              <a:t>int</a:t>
            </a:r>
            <a:r>
              <a:rPr lang="en-US" sz="1800" dirty="0">
                <a:latin typeface="Courier New" pitchFamily="49" charset="0"/>
              </a:rPr>
              <a:t> *</a:t>
            </a:r>
            <a:r>
              <a:rPr lang="en-US" sz="1800" dirty="0" err="1">
                <a:latin typeface="Courier New" pitchFamily="49" charset="0"/>
              </a:rPr>
              <a:t>yp</a:t>
            </a:r>
            <a:r>
              <a:rPr lang="en-US" sz="1800" dirty="0">
                <a:latin typeface="Courier New" pitchFamily="49" charset="0"/>
              </a:rPr>
              <a:t>) 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{</a:t>
            </a:r>
            <a:endParaRPr lang="en-US" sz="1800" dirty="0" smtClean="0">
              <a:latin typeface="Courier New" pitchFamily="49" charset="0"/>
            </a:endParaRP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 smtClean="0">
                <a:latin typeface="Courier New" pitchFamily="49" charset="0"/>
              </a:rPr>
              <a:t>  </a:t>
            </a:r>
            <a:r>
              <a:rPr lang="en-US" sz="1800" dirty="0" err="1" smtClean="0">
                <a:latin typeface="Courier New" pitchFamily="49" charset="0"/>
              </a:rPr>
              <a:t>int</a:t>
            </a:r>
            <a:r>
              <a:rPr lang="en-US" sz="1800" dirty="0" smtClean="0">
                <a:latin typeface="Courier New" pitchFamily="49" charset="0"/>
              </a:rPr>
              <a:t> </a:t>
            </a:r>
            <a:r>
              <a:rPr lang="en-US" sz="1800" dirty="0">
                <a:latin typeface="Courier New" pitchFamily="49" charset="0"/>
              </a:rPr>
              <a:t>t0 = *</a:t>
            </a:r>
            <a:r>
              <a:rPr lang="en-US" sz="1800" dirty="0" err="1">
                <a:latin typeface="Courier New" pitchFamily="49" charset="0"/>
              </a:rPr>
              <a:t>xp</a:t>
            </a:r>
            <a:r>
              <a:rPr lang="en-US" sz="1800" dirty="0">
                <a:latin typeface="Courier New" pitchFamily="49" charset="0"/>
              </a:rPr>
              <a:t>;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 smtClean="0">
                <a:latin typeface="Courier New" pitchFamily="49" charset="0"/>
              </a:rPr>
              <a:t>  </a:t>
            </a:r>
            <a:r>
              <a:rPr lang="en-US" sz="1800" dirty="0" err="1" smtClean="0">
                <a:latin typeface="Courier New" pitchFamily="49" charset="0"/>
              </a:rPr>
              <a:t>int</a:t>
            </a:r>
            <a:r>
              <a:rPr lang="en-US" sz="1800" dirty="0" smtClean="0">
                <a:latin typeface="Courier New" pitchFamily="49" charset="0"/>
              </a:rPr>
              <a:t> </a:t>
            </a:r>
            <a:r>
              <a:rPr lang="en-US" sz="1800" dirty="0">
                <a:latin typeface="Courier New" pitchFamily="49" charset="0"/>
              </a:rPr>
              <a:t>t1 = *</a:t>
            </a:r>
            <a:r>
              <a:rPr lang="en-US" sz="1800" dirty="0" err="1">
                <a:latin typeface="Courier New" pitchFamily="49" charset="0"/>
              </a:rPr>
              <a:t>yp</a:t>
            </a:r>
            <a:r>
              <a:rPr lang="en-US" sz="1800" dirty="0">
                <a:latin typeface="Courier New" pitchFamily="49" charset="0"/>
              </a:rPr>
              <a:t>;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 *</a:t>
            </a:r>
            <a:r>
              <a:rPr lang="en-US" sz="1800" dirty="0" err="1">
                <a:latin typeface="Courier New" pitchFamily="49" charset="0"/>
              </a:rPr>
              <a:t>xp</a:t>
            </a:r>
            <a:r>
              <a:rPr lang="en-US" sz="1800" dirty="0">
                <a:latin typeface="Courier New" pitchFamily="49" charset="0"/>
              </a:rPr>
              <a:t> = t1;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 *</a:t>
            </a:r>
            <a:r>
              <a:rPr lang="en-US" sz="1800" dirty="0" err="1">
                <a:latin typeface="Courier New" pitchFamily="49" charset="0"/>
              </a:rPr>
              <a:t>yp</a:t>
            </a:r>
            <a:r>
              <a:rPr lang="en-US" sz="1800" dirty="0">
                <a:latin typeface="Courier New" pitchFamily="49" charset="0"/>
              </a:rPr>
              <a:t> = t0;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}</a:t>
            </a:r>
          </a:p>
        </p:txBody>
      </p:sp>
      <p:sp>
        <p:nvSpPr>
          <p:cNvPr id="159749" name="AutoShape 5"/>
          <p:cNvSpPr>
            <a:spLocks/>
          </p:cNvSpPr>
          <p:nvPr/>
        </p:nvSpPr>
        <p:spPr bwMode="auto">
          <a:xfrm>
            <a:off x="7786688" y="2837383"/>
            <a:ext cx="271462" cy="1905000"/>
          </a:xfrm>
          <a:prstGeom prst="rightBrace">
            <a:avLst>
              <a:gd name="adj1" fmla="val 58480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59750" name="Text Box 6"/>
          <p:cNvSpPr txBox="1">
            <a:spLocks noChangeArrowheads="1"/>
          </p:cNvSpPr>
          <p:nvPr/>
        </p:nvSpPr>
        <p:spPr bwMode="auto">
          <a:xfrm>
            <a:off x="8134350" y="3605733"/>
            <a:ext cx="833883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Body</a:t>
            </a:r>
          </a:p>
        </p:txBody>
      </p:sp>
      <p:sp>
        <p:nvSpPr>
          <p:cNvPr id="159751" name="AutoShape 7"/>
          <p:cNvSpPr>
            <a:spLocks/>
          </p:cNvSpPr>
          <p:nvPr/>
        </p:nvSpPr>
        <p:spPr bwMode="auto">
          <a:xfrm>
            <a:off x="7778750" y="1770583"/>
            <a:ext cx="279400" cy="838200"/>
          </a:xfrm>
          <a:prstGeom prst="rightBrace">
            <a:avLst>
              <a:gd name="adj1" fmla="val 25000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59752" name="Text Box 8"/>
          <p:cNvSpPr txBox="1">
            <a:spLocks noChangeArrowheads="1"/>
          </p:cNvSpPr>
          <p:nvPr/>
        </p:nvSpPr>
        <p:spPr bwMode="auto">
          <a:xfrm>
            <a:off x="8134350" y="1869008"/>
            <a:ext cx="591316" cy="83099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Set</a:t>
            </a:r>
          </a:p>
          <a:p>
            <a:pPr algn="l"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Up</a:t>
            </a:r>
          </a:p>
        </p:txBody>
      </p:sp>
      <p:sp>
        <p:nvSpPr>
          <p:cNvPr id="159753" name="AutoShape 9"/>
          <p:cNvSpPr>
            <a:spLocks/>
          </p:cNvSpPr>
          <p:nvPr/>
        </p:nvSpPr>
        <p:spPr bwMode="auto">
          <a:xfrm>
            <a:off x="7777163" y="5123383"/>
            <a:ext cx="280987" cy="887115"/>
          </a:xfrm>
          <a:prstGeom prst="rightBrace">
            <a:avLst>
              <a:gd name="adj1" fmla="val 36158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59754" name="Text Box 10"/>
          <p:cNvSpPr txBox="1">
            <a:spLocks noChangeArrowheads="1"/>
          </p:cNvSpPr>
          <p:nvPr/>
        </p:nvSpPr>
        <p:spPr bwMode="auto">
          <a:xfrm>
            <a:off x="8134350" y="5351983"/>
            <a:ext cx="930063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Finish</a:t>
            </a:r>
          </a:p>
        </p:txBody>
      </p:sp>
      <p:sp>
        <p:nvSpPr>
          <p:cNvPr id="11" name="Rectangle 4"/>
          <p:cNvSpPr>
            <a:spLocks noChangeArrowheads="1"/>
          </p:cNvSpPr>
          <p:nvPr/>
        </p:nvSpPr>
        <p:spPr bwMode="auto">
          <a:xfrm>
            <a:off x="4191000" y="1389583"/>
            <a:ext cx="4191000" cy="470641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algn="l">
              <a:lnSpc>
                <a:spcPct val="100000"/>
              </a:lnSpc>
              <a:tabLst>
                <a:tab pos="347663" algn="l"/>
                <a:tab pos="1312863" algn="l"/>
              </a:tabLst>
            </a:pPr>
            <a:r>
              <a:rPr lang="en-US" sz="2000" dirty="0">
                <a:latin typeface="Courier New" pitchFamily="49" charset="0"/>
              </a:rPr>
              <a:t>swap:</a:t>
            </a:r>
            <a:endParaRPr lang="en-US" sz="2000" dirty="0" smtClean="0">
              <a:latin typeface="Courier New" pitchFamily="49" charset="0"/>
            </a:endParaRPr>
          </a:p>
          <a:p>
            <a:pPr algn="l">
              <a:lnSpc>
                <a:spcPct val="100000"/>
              </a:lnSpc>
              <a:tabLst>
                <a:tab pos="347663" algn="l"/>
                <a:tab pos="1312863" algn="l"/>
              </a:tabLst>
            </a:pPr>
            <a:r>
              <a:rPr lang="en-US" sz="2000" dirty="0" smtClean="0">
                <a:latin typeface="Courier New" pitchFamily="49" charset="0"/>
              </a:rPr>
              <a:t>  </a:t>
            </a:r>
            <a:r>
              <a:rPr lang="en-US" sz="2000" dirty="0" err="1" smtClean="0">
                <a:latin typeface="Courier New" pitchFamily="49" charset="0"/>
              </a:rPr>
              <a:t>pushl</a:t>
            </a:r>
            <a:r>
              <a:rPr lang="en-US" sz="2000" dirty="0" smtClean="0">
                <a:latin typeface="Courier New" pitchFamily="49" charset="0"/>
              </a:rPr>
              <a:t> </a:t>
            </a:r>
            <a:r>
              <a:rPr lang="en-US" sz="2000" dirty="0">
                <a:latin typeface="Courier New" pitchFamily="49" charset="0"/>
              </a:rPr>
              <a:t>%</a:t>
            </a:r>
            <a:r>
              <a:rPr lang="en-US" sz="2000" dirty="0" err="1">
                <a:latin typeface="Courier New" pitchFamily="49" charset="0"/>
              </a:rPr>
              <a:t>ebp</a:t>
            </a:r>
            <a:endParaRPr lang="en-US" sz="2000" dirty="0" smtClean="0">
              <a:latin typeface="Courier New" pitchFamily="49" charset="0"/>
            </a:endParaRPr>
          </a:p>
          <a:p>
            <a:pPr algn="l">
              <a:lnSpc>
                <a:spcPct val="100000"/>
              </a:lnSpc>
              <a:tabLst>
                <a:tab pos="347663" algn="l"/>
                <a:tab pos="1312863" algn="l"/>
              </a:tabLst>
            </a:pPr>
            <a:r>
              <a:rPr lang="en-US" sz="2000" dirty="0" smtClean="0">
                <a:latin typeface="Courier New" pitchFamily="49" charset="0"/>
              </a:rPr>
              <a:t>  </a:t>
            </a:r>
            <a:r>
              <a:rPr lang="en-US" sz="2000" dirty="0" err="1" smtClean="0">
                <a:latin typeface="Courier New" pitchFamily="49" charset="0"/>
              </a:rPr>
              <a:t>movl</a:t>
            </a:r>
            <a:r>
              <a:rPr lang="en-US" sz="2000" dirty="0" smtClean="0">
                <a:latin typeface="Courier New" pitchFamily="49" charset="0"/>
              </a:rPr>
              <a:t>  </a:t>
            </a:r>
            <a:r>
              <a:rPr lang="en-US" sz="2000" dirty="0">
                <a:latin typeface="Courier New" pitchFamily="49" charset="0"/>
              </a:rPr>
              <a:t>%</a:t>
            </a:r>
            <a:r>
              <a:rPr lang="en-US" sz="2000" dirty="0" err="1">
                <a:latin typeface="Courier New" pitchFamily="49" charset="0"/>
              </a:rPr>
              <a:t>esp,%ebp</a:t>
            </a:r>
            <a:endParaRPr lang="en-US" sz="2000" dirty="0" smtClean="0">
              <a:latin typeface="Courier New" pitchFamily="49" charset="0"/>
            </a:endParaRPr>
          </a:p>
          <a:p>
            <a:pPr algn="l">
              <a:lnSpc>
                <a:spcPct val="100000"/>
              </a:lnSpc>
              <a:tabLst>
                <a:tab pos="347663" algn="l"/>
                <a:tab pos="1312863" algn="l"/>
              </a:tabLst>
            </a:pPr>
            <a:r>
              <a:rPr lang="en-US" sz="2000" dirty="0" smtClean="0">
                <a:latin typeface="Courier New" pitchFamily="49" charset="0"/>
              </a:rPr>
              <a:t>  </a:t>
            </a:r>
            <a:r>
              <a:rPr lang="en-US" sz="2000" dirty="0" err="1" smtClean="0">
                <a:latin typeface="Courier New" pitchFamily="49" charset="0"/>
              </a:rPr>
              <a:t>pushl</a:t>
            </a:r>
            <a:r>
              <a:rPr lang="en-US" sz="2000" dirty="0" smtClean="0">
                <a:latin typeface="Courier New" pitchFamily="49" charset="0"/>
              </a:rPr>
              <a:t> </a:t>
            </a:r>
            <a:r>
              <a:rPr lang="en-US" sz="2000" dirty="0">
                <a:latin typeface="Courier New" pitchFamily="49" charset="0"/>
              </a:rPr>
              <a:t>%</a:t>
            </a:r>
            <a:r>
              <a:rPr lang="en-US" sz="2000" dirty="0" err="1" smtClean="0">
                <a:latin typeface="Courier New" pitchFamily="49" charset="0"/>
              </a:rPr>
              <a:t>ebx</a:t>
            </a:r>
            <a:endParaRPr lang="en-US" sz="2000" dirty="0" smtClean="0">
              <a:latin typeface="Courier New" pitchFamily="49" charset="0"/>
            </a:endParaRPr>
          </a:p>
          <a:p>
            <a:pPr algn="l">
              <a:lnSpc>
                <a:spcPct val="100000"/>
              </a:lnSpc>
              <a:tabLst>
                <a:tab pos="347663" algn="l"/>
                <a:tab pos="1312863" algn="l"/>
              </a:tabLst>
            </a:pPr>
            <a:endParaRPr lang="en-US" sz="2000" dirty="0" smtClean="0">
              <a:latin typeface="Courier New" pitchFamily="49" charset="0"/>
            </a:endParaRPr>
          </a:p>
          <a:p>
            <a:pPr>
              <a:tabLst>
                <a:tab pos="347663" algn="l"/>
                <a:tab pos="1312863" algn="l"/>
              </a:tabLst>
            </a:pPr>
            <a:r>
              <a:rPr lang="en-US" sz="2000" dirty="0" smtClean="0">
                <a:latin typeface="Courier New" pitchFamily="49" charset="0"/>
              </a:rPr>
              <a:t>  </a:t>
            </a:r>
            <a:r>
              <a:rPr lang="en-US" sz="2000" dirty="0" err="1" smtClean="0">
                <a:latin typeface="Courier New" pitchFamily="49" charset="0"/>
              </a:rPr>
              <a:t>movl</a:t>
            </a:r>
            <a:r>
              <a:rPr lang="en-US" sz="2000" dirty="0" smtClean="0">
                <a:latin typeface="Courier New" pitchFamily="49" charset="0"/>
              </a:rPr>
              <a:t>  8(%ebp), %</a:t>
            </a:r>
            <a:r>
              <a:rPr lang="en-US" sz="2000" dirty="0" err="1" smtClean="0">
                <a:latin typeface="Courier New" pitchFamily="49" charset="0"/>
              </a:rPr>
              <a:t>edx</a:t>
            </a:r>
            <a:endParaRPr lang="en-US" sz="2000" dirty="0" smtClean="0">
              <a:latin typeface="Courier New" pitchFamily="49" charset="0"/>
            </a:endParaRPr>
          </a:p>
          <a:p>
            <a:pPr>
              <a:tabLst>
                <a:tab pos="347663" algn="l"/>
                <a:tab pos="1312863" algn="l"/>
              </a:tabLst>
            </a:pPr>
            <a:r>
              <a:rPr lang="en-US" sz="2000" dirty="0" smtClean="0">
                <a:latin typeface="Courier New" pitchFamily="49" charset="0"/>
              </a:rPr>
              <a:t>  </a:t>
            </a:r>
            <a:r>
              <a:rPr lang="en-US" sz="2000" dirty="0" err="1" smtClean="0">
                <a:latin typeface="Courier New" pitchFamily="49" charset="0"/>
              </a:rPr>
              <a:t>movl</a:t>
            </a:r>
            <a:r>
              <a:rPr lang="en-US" sz="2000" dirty="0" smtClean="0">
                <a:latin typeface="Courier New" pitchFamily="49" charset="0"/>
              </a:rPr>
              <a:t>  12(%ebp), %</a:t>
            </a:r>
            <a:r>
              <a:rPr lang="en-US" sz="2000" dirty="0" err="1" smtClean="0">
                <a:latin typeface="Courier New" pitchFamily="49" charset="0"/>
              </a:rPr>
              <a:t>ecx</a:t>
            </a:r>
            <a:endParaRPr lang="en-US" sz="2000" dirty="0" smtClean="0">
              <a:latin typeface="Courier New" pitchFamily="49" charset="0"/>
            </a:endParaRPr>
          </a:p>
          <a:p>
            <a:pPr>
              <a:tabLst>
                <a:tab pos="347663" algn="l"/>
                <a:tab pos="1312863" algn="l"/>
              </a:tabLst>
            </a:pPr>
            <a:r>
              <a:rPr lang="en-US" sz="2000" dirty="0" smtClean="0">
                <a:latin typeface="Courier New" pitchFamily="49" charset="0"/>
              </a:rPr>
              <a:t>  </a:t>
            </a:r>
            <a:r>
              <a:rPr lang="en-US" sz="2000" dirty="0" err="1" smtClean="0">
                <a:latin typeface="Courier New" pitchFamily="49" charset="0"/>
              </a:rPr>
              <a:t>movl</a:t>
            </a:r>
            <a:r>
              <a:rPr lang="en-US" sz="2000" dirty="0" smtClean="0">
                <a:latin typeface="Courier New" pitchFamily="49" charset="0"/>
              </a:rPr>
              <a:t>  (%</a:t>
            </a:r>
            <a:r>
              <a:rPr lang="en-US" sz="2000" dirty="0" err="1" smtClean="0">
                <a:latin typeface="Courier New" pitchFamily="49" charset="0"/>
              </a:rPr>
              <a:t>edx</a:t>
            </a:r>
            <a:r>
              <a:rPr lang="en-US" sz="2000" dirty="0" smtClean="0">
                <a:latin typeface="Courier New" pitchFamily="49" charset="0"/>
              </a:rPr>
              <a:t>), %</a:t>
            </a:r>
            <a:r>
              <a:rPr lang="en-US" sz="2000" dirty="0" err="1" smtClean="0">
                <a:latin typeface="Courier New" pitchFamily="49" charset="0"/>
              </a:rPr>
              <a:t>ebx</a:t>
            </a:r>
            <a:endParaRPr lang="en-US" sz="2000" dirty="0" smtClean="0">
              <a:latin typeface="Courier New" pitchFamily="49" charset="0"/>
            </a:endParaRPr>
          </a:p>
          <a:p>
            <a:pPr>
              <a:tabLst>
                <a:tab pos="347663" algn="l"/>
                <a:tab pos="1312863" algn="l"/>
              </a:tabLst>
            </a:pPr>
            <a:r>
              <a:rPr lang="en-US" sz="2000" dirty="0" smtClean="0">
                <a:latin typeface="Courier New" pitchFamily="49" charset="0"/>
              </a:rPr>
              <a:t>  </a:t>
            </a:r>
            <a:r>
              <a:rPr lang="en-US" sz="2000" dirty="0" err="1" smtClean="0">
                <a:latin typeface="Courier New" pitchFamily="49" charset="0"/>
              </a:rPr>
              <a:t>movl</a:t>
            </a:r>
            <a:r>
              <a:rPr lang="en-US" sz="2000" dirty="0" smtClean="0">
                <a:latin typeface="Courier New" pitchFamily="49" charset="0"/>
              </a:rPr>
              <a:t>  (%</a:t>
            </a:r>
            <a:r>
              <a:rPr lang="en-US" sz="2000" dirty="0" err="1" smtClean="0">
                <a:latin typeface="Courier New" pitchFamily="49" charset="0"/>
              </a:rPr>
              <a:t>ecx</a:t>
            </a:r>
            <a:r>
              <a:rPr lang="en-US" sz="2000" dirty="0" smtClean="0">
                <a:latin typeface="Courier New" pitchFamily="49" charset="0"/>
              </a:rPr>
              <a:t>), %</a:t>
            </a:r>
            <a:r>
              <a:rPr lang="en-US" sz="2000" dirty="0" err="1" smtClean="0">
                <a:latin typeface="Courier New" pitchFamily="49" charset="0"/>
              </a:rPr>
              <a:t>eax</a:t>
            </a:r>
            <a:endParaRPr lang="en-US" sz="2000" dirty="0" smtClean="0">
              <a:latin typeface="Courier New" pitchFamily="49" charset="0"/>
            </a:endParaRPr>
          </a:p>
          <a:p>
            <a:pPr>
              <a:tabLst>
                <a:tab pos="347663" algn="l"/>
                <a:tab pos="1312863" algn="l"/>
              </a:tabLst>
            </a:pPr>
            <a:r>
              <a:rPr lang="en-US" sz="2000" dirty="0" smtClean="0">
                <a:latin typeface="Courier New" pitchFamily="49" charset="0"/>
              </a:rPr>
              <a:t>  </a:t>
            </a:r>
            <a:r>
              <a:rPr lang="en-US" sz="2000" dirty="0" err="1" smtClean="0">
                <a:latin typeface="Courier New" pitchFamily="49" charset="0"/>
              </a:rPr>
              <a:t>movl</a:t>
            </a:r>
            <a:r>
              <a:rPr lang="en-US" sz="2000" dirty="0" smtClean="0">
                <a:latin typeface="Courier New" pitchFamily="49" charset="0"/>
              </a:rPr>
              <a:t>  %</a:t>
            </a:r>
            <a:r>
              <a:rPr lang="en-US" sz="2000" dirty="0" err="1" smtClean="0">
                <a:latin typeface="Courier New" pitchFamily="49" charset="0"/>
              </a:rPr>
              <a:t>eax</a:t>
            </a:r>
            <a:r>
              <a:rPr lang="en-US" sz="2000" dirty="0" smtClean="0">
                <a:latin typeface="Courier New" pitchFamily="49" charset="0"/>
              </a:rPr>
              <a:t>, (%</a:t>
            </a:r>
            <a:r>
              <a:rPr lang="en-US" sz="2000" dirty="0" err="1" smtClean="0">
                <a:latin typeface="Courier New" pitchFamily="49" charset="0"/>
              </a:rPr>
              <a:t>edx</a:t>
            </a:r>
            <a:r>
              <a:rPr lang="en-US" sz="2000" dirty="0" smtClean="0">
                <a:latin typeface="Courier New" pitchFamily="49" charset="0"/>
              </a:rPr>
              <a:t>)</a:t>
            </a:r>
          </a:p>
          <a:p>
            <a:pPr>
              <a:tabLst>
                <a:tab pos="347663" algn="l"/>
                <a:tab pos="1312863" algn="l"/>
              </a:tabLst>
            </a:pPr>
            <a:r>
              <a:rPr lang="en-US" sz="2000" dirty="0" smtClean="0">
                <a:latin typeface="Courier New" pitchFamily="49" charset="0"/>
              </a:rPr>
              <a:t>  </a:t>
            </a:r>
            <a:r>
              <a:rPr lang="en-US" sz="2000" dirty="0" err="1" smtClean="0">
                <a:latin typeface="Courier New" pitchFamily="49" charset="0"/>
              </a:rPr>
              <a:t>movl</a:t>
            </a:r>
            <a:r>
              <a:rPr lang="en-US" sz="2000" dirty="0" smtClean="0">
                <a:latin typeface="Courier New" pitchFamily="49" charset="0"/>
              </a:rPr>
              <a:t>  %</a:t>
            </a:r>
            <a:r>
              <a:rPr lang="en-US" sz="2000" dirty="0" err="1" smtClean="0">
                <a:latin typeface="Courier New" pitchFamily="49" charset="0"/>
              </a:rPr>
              <a:t>ebx</a:t>
            </a:r>
            <a:r>
              <a:rPr lang="en-US" sz="2000" dirty="0" smtClean="0">
                <a:latin typeface="Courier New" pitchFamily="49" charset="0"/>
              </a:rPr>
              <a:t>, (%</a:t>
            </a:r>
            <a:r>
              <a:rPr lang="en-US" sz="2000" dirty="0" err="1" smtClean="0">
                <a:latin typeface="Courier New" pitchFamily="49" charset="0"/>
              </a:rPr>
              <a:t>ecx</a:t>
            </a:r>
            <a:r>
              <a:rPr lang="en-US" sz="2000" dirty="0" smtClean="0">
                <a:latin typeface="Courier New" pitchFamily="49" charset="0"/>
              </a:rPr>
              <a:t>)</a:t>
            </a:r>
          </a:p>
          <a:p>
            <a:pPr>
              <a:tabLst>
                <a:tab pos="347663" algn="l"/>
                <a:tab pos="1312863" algn="l"/>
              </a:tabLst>
            </a:pPr>
            <a:endParaRPr lang="en-US" sz="2000" dirty="0" smtClean="0">
              <a:latin typeface="Courier New" pitchFamily="49" charset="0"/>
            </a:endParaRPr>
          </a:p>
          <a:p>
            <a:pPr>
              <a:tabLst>
                <a:tab pos="347663" algn="l"/>
                <a:tab pos="1312863" algn="l"/>
              </a:tabLst>
            </a:pPr>
            <a:r>
              <a:rPr lang="en-US" sz="2000" dirty="0" smtClean="0">
                <a:latin typeface="Courier New" pitchFamily="49" charset="0"/>
              </a:rPr>
              <a:t>  </a:t>
            </a:r>
            <a:r>
              <a:rPr lang="en-US" sz="2000" dirty="0" err="1" smtClean="0">
                <a:latin typeface="Courier New" pitchFamily="49" charset="0"/>
              </a:rPr>
              <a:t>popl</a:t>
            </a:r>
            <a:r>
              <a:rPr lang="en-US" sz="2000" dirty="0" smtClean="0">
                <a:latin typeface="Courier New" pitchFamily="49" charset="0"/>
              </a:rPr>
              <a:t>  %</a:t>
            </a:r>
            <a:r>
              <a:rPr lang="en-US" sz="2000" dirty="0" err="1" smtClean="0">
                <a:latin typeface="Courier New" pitchFamily="49" charset="0"/>
              </a:rPr>
              <a:t>ebx</a:t>
            </a:r>
            <a:endParaRPr lang="en-US" sz="2000" dirty="0" smtClean="0">
              <a:latin typeface="Courier New" pitchFamily="49" charset="0"/>
            </a:endParaRPr>
          </a:p>
          <a:p>
            <a:pPr>
              <a:tabLst>
                <a:tab pos="347663" algn="l"/>
                <a:tab pos="1312863" algn="l"/>
              </a:tabLst>
            </a:pPr>
            <a:r>
              <a:rPr lang="en-US" sz="2000" dirty="0" smtClean="0">
                <a:latin typeface="Courier New" pitchFamily="49" charset="0"/>
              </a:rPr>
              <a:t>  </a:t>
            </a:r>
            <a:r>
              <a:rPr lang="en-US" sz="2000" dirty="0" err="1" smtClean="0">
                <a:latin typeface="Courier New" pitchFamily="49" charset="0"/>
              </a:rPr>
              <a:t>popl</a:t>
            </a:r>
            <a:r>
              <a:rPr lang="en-US" sz="2000" dirty="0" smtClean="0">
                <a:latin typeface="Courier New" pitchFamily="49" charset="0"/>
              </a:rPr>
              <a:t>  %</a:t>
            </a:r>
            <a:r>
              <a:rPr lang="en-US" sz="2000" dirty="0" err="1" smtClean="0">
                <a:latin typeface="Courier New" pitchFamily="49" charset="0"/>
              </a:rPr>
              <a:t>ebp</a:t>
            </a:r>
            <a:endParaRPr lang="en-US" sz="2000" dirty="0" smtClean="0">
              <a:latin typeface="Courier New" pitchFamily="49" charset="0"/>
            </a:endParaRPr>
          </a:p>
          <a:p>
            <a:pPr>
              <a:tabLst>
                <a:tab pos="347663" algn="l"/>
                <a:tab pos="1312863" algn="l"/>
              </a:tabLst>
            </a:pPr>
            <a:r>
              <a:rPr lang="en-US" sz="2000" dirty="0" smtClean="0">
                <a:latin typeface="Courier New" pitchFamily="49" charset="0"/>
              </a:rPr>
              <a:t>  ret</a:t>
            </a:r>
            <a:endParaRPr lang="en-US" sz="2000" dirty="0">
              <a:latin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442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04800"/>
            <a:ext cx="7658100" cy="573088"/>
          </a:xfrm>
        </p:spPr>
        <p:txBody>
          <a:bodyPr>
            <a:normAutofit fontScale="90000"/>
          </a:bodyPr>
          <a:lstStyle/>
          <a:p>
            <a:r>
              <a:rPr lang="en-US"/>
              <a:t>Using Simple Addressing Modes</a:t>
            </a:r>
          </a:p>
        </p:txBody>
      </p:sp>
      <p:sp>
        <p:nvSpPr>
          <p:cNvPr id="189443" name="Rectangle 3"/>
          <p:cNvSpPr>
            <a:spLocks noChangeArrowheads="1"/>
          </p:cNvSpPr>
          <p:nvPr/>
        </p:nvSpPr>
        <p:spPr bwMode="auto">
          <a:xfrm>
            <a:off x="152400" y="2151583"/>
            <a:ext cx="3962400" cy="2024063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void </a:t>
            </a:r>
            <a:r>
              <a:rPr lang="en-US" sz="1800" dirty="0" err="1">
                <a:latin typeface="Courier New" pitchFamily="49" charset="0"/>
              </a:rPr>
              <a:t>swap(int</a:t>
            </a:r>
            <a:r>
              <a:rPr lang="en-US" sz="1800" dirty="0">
                <a:latin typeface="Courier New" pitchFamily="49" charset="0"/>
              </a:rPr>
              <a:t> *</a:t>
            </a:r>
            <a:r>
              <a:rPr lang="en-US" sz="1800" dirty="0" err="1">
                <a:latin typeface="Courier New" pitchFamily="49" charset="0"/>
              </a:rPr>
              <a:t>xp</a:t>
            </a:r>
            <a:r>
              <a:rPr lang="en-US" sz="1800" dirty="0">
                <a:latin typeface="Courier New" pitchFamily="49" charset="0"/>
              </a:rPr>
              <a:t>, </a:t>
            </a:r>
            <a:r>
              <a:rPr lang="en-US" sz="1800" dirty="0" err="1">
                <a:latin typeface="Courier New" pitchFamily="49" charset="0"/>
              </a:rPr>
              <a:t>int</a:t>
            </a:r>
            <a:r>
              <a:rPr lang="en-US" sz="1800" dirty="0">
                <a:latin typeface="Courier New" pitchFamily="49" charset="0"/>
              </a:rPr>
              <a:t> *</a:t>
            </a:r>
            <a:r>
              <a:rPr lang="en-US" sz="1800" dirty="0" err="1">
                <a:latin typeface="Courier New" pitchFamily="49" charset="0"/>
              </a:rPr>
              <a:t>yp</a:t>
            </a:r>
            <a:r>
              <a:rPr lang="en-US" sz="1800" dirty="0">
                <a:latin typeface="Courier New" pitchFamily="49" charset="0"/>
              </a:rPr>
              <a:t>) 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{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 </a:t>
            </a:r>
            <a:r>
              <a:rPr lang="en-US" sz="1800" dirty="0" err="1">
                <a:latin typeface="Courier New" pitchFamily="49" charset="0"/>
              </a:rPr>
              <a:t>int</a:t>
            </a:r>
            <a:r>
              <a:rPr lang="en-US" sz="1800" dirty="0">
                <a:latin typeface="Courier New" pitchFamily="49" charset="0"/>
              </a:rPr>
              <a:t> t0 = *</a:t>
            </a:r>
            <a:r>
              <a:rPr lang="en-US" sz="1800" dirty="0" err="1">
                <a:latin typeface="Courier New" pitchFamily="49" charset="0"/>
              </a:rPr>
              <a:t>xp</a:t>
            </a:r>
            <a:r>
              <a:rPr lang="en-US" sz="1800" dirty="0">
                <a:latin typeface="Courier New" pitchFamily="49" charset="0"/>
              </a:rPr>
              <a:t>;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 </a:t>
            </a:r>
            <a:r>
              <a:rPr lang="en-US" sz="1800" dirty="0" err="1">
                <a:latin typeface="Courier New" pitchFamily="49" charset="0"/>
              </a:rPr>
              <a:t>int</a:t>
            </a:r>
            <a:r>
              <a:rPr lang="en-US" sz="1800" dirty="0">
                <a:latin typeface="Courier New" pitchFamily="49" charset="0"/>
              </a:rPr>
              <a:t> t1 = *</a:t>
            </a:r>
            <a:r>
              <a:rPr lang="en-US" sz="1800" dirty="0" err="1">
                <a:latin typeface="Courier New" pitchFamily="49" charset="0"/>
              </a:rPr>
              <a:t>yp</a:t>
            </a:r>
            <a:r>
              <a:rPr lang="en-US" sz="1800" dirty="0">
                <a:latin typeface="Courier New" pitchFamily="49" charset="0"/>
              </a:rPr>
              <a:t>;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 *</a:t>
            </a:r>
            <a:r>
              <a:rPr lang="en-US" sz="1800" dirty="0" err="1">
                <a:latin typeface="Courier New" pitchFamily="49" charset="0"/>
              </a:rPr>
              <a:t>xp</a:t>
            </a:r>
            <a:r>
              <a:rPr lang="en-US" sz="1800" dirty="0">
                <a:latin typeface="Courier New" pitchFamily="49" charset="0"/>
              </a:rPr>
              <a:t> = t1;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 *</a:t>
            </a:r>
            <a:r>
              <a:rPr lang="en-US" sz="1800" dirty="0" err="1">
                <a:latin typeface="Courier New" pitchFamily="49" charset="0"/>
              </a:rPr>
              <a:t>yp</a:t>
            </a:r>
            <a:r>
              <a:rPr lang="en-US" sz="1800" dirty="0">
                <a:latin typeface="Courier New" pitchFamily="49" charset="0"/>
              </a:rPr>
              <a:t> = t0;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}</a:t>
            </a:r>
          </a:p>
        </p:txBody>
      </p:sp>
      <p:sp>
        <p:nvSpPr>
          <p:cNvPr id="189444" name="Rectangle 4"/>
          <p:cNvSpPr>
            <a:spLocks noChangeArrowheads="1"/>
          </p:cNvSpPr>
          <p:nvPr/>
        </p:nvSpPr>
        <p:spPr bwMode="auto">
          <a:xfrm>
            <a:off x="4191000" y="1618183"/>
            <a:ext cx="3657600" cy="470641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algn="l">
              <a:lnSpc>
                <a:spcPct val="100000"/>
              </a:lnSpc>
              <a:tabLst>
                <a:tab pos="398463" algn="l"/>
                <a:tab pos="1201738" algn="l"/>
              </a:tabLst>
            </a:pPr>
            <a:r>
              <a:rPr lang="en-US" sz="2000" dirty="0">
                <a:latin typeface="Courier New" pitchFamily="49" charset="0"/>
              </a:rPr>
              <a:t>swap:</a:t>
            </a:r>
          </a:p>
          <a:p>
            <a:pPr algn="l">
              <a:lnSpc>
                <a:spcPct val="100000"/>
              </a:lnSpc>
              <a:tabLst>
                <a:tab pos="398463" algn="l"/>
                <a:tab pos="1201738" algn="l"/>
              </a:tabLst>
            </a:pPr>
            <a:r>
              <a:rPr lang="en-US" sz="2000" dirty="0">
                <a:latin typeface="Courier New" pitchFamily="49" charset="0"/>
              </a:rPr>
              <a:t>	</a:t>
            </a:r>
            <a:r>
              <a:rPr lang="en-US" sz="2000" dirty="0" err="1">
                <a:solidFill>
                  <a:schemeClr val="accent2">
                    <a:lumMod val="60000"/>
                    <a:lumOff val="40000"/>
                  </a:schemeClr>
                </a:solidFill>
                <a:latin typeface="Courier New" pitchFamily="49" charset="0"/>
              </a:rPr>
              <a:t>pushl</a:t>
            </a:r>
            <a:r>
              <a:rPr lang="en-US" sz="2000" dirty="0">
                <a:solidFill>
                  <a:schemeClr val="accent2">
                    <a:lumMod val="60000"/>
                    <a:lumOff val="40000"/>
                  </a:schemeClr>
                </a:solidFill>
                <a:latin typeface="Courier New" pitchFamily="49" charset="0"/>
              </a:rPr>
              <a:t> %</a:t>
            </a:r>
            <a:r>
              <a:rPr lang="en-US" sz="2000" dirty="0" err="1">
                <a:solidFill>
                  <a:schemeClr val="accent2">
                    <a:lumMod val="60000"/>
                    <a:lumOff val="40000"/>
                  </a:schemeClr>
                </a:solidFill>
                <a:latin typeface="Courier New" pitchFamily="49" charset="0"/>
              </a:rPr>
              <a:t>ebp</a:t>
            </a:r>
            <a:endParaRPr lang="en-US" sz="2000" dirty="0">
              <a:solidFill>
                <a:schemeClr val="accent2">
                  <a:lumMod val="60000"/>
                  <a:lumOff val="40000"/>
                </a:schemeClr>
              </a:solidFill>
              <a:latin typeface="Courier New" pitchFamily="49" charset="0"/>
            </a:endParaRPr>
          </a:p>
          <a:p>
            <a:pPr algn="l">
              <a:lnSpc>
                <a:spcPct val="100000"/>
              </a:lnSpc>
              <a:tabLst>
                <a:tab pos="398463" algn="l"/>
                <a:tab pos="1201738" algn="l"/>
              </a:tabLst>
            </a:pPr>
            <a:r>
              <a:rPr lang="en-US" sz="2000" dirty="0">
                <a:solidFill>
                  <a:schemeClr val="accent2">
                    <a:lumMod val="60000"/>
                    <a:lumOff val="40000"/>
                  </a:schemeClr>
                </a:solidFill>
                <a:latin typeface="Courier New" pitchFamily="49" charset="0"/>
              </a:rPr>
              <a:t>	</a:t>
            </a:r>
            <a:r>
              <a:rPr lang="en-US" sz="2000" dirty="0" err="1">
                <a:solidFill>
                  <a:schemeClr val="accent2">
                    <a:lumMod val="60000"/>
                    <a:lumOff val="40000"/>
                  </a:schemeClr>
                </a:solidFill>
                <a:latin typeface="Courier New" pitchFamily="49" charset="0"/>
              </a:rPr>
              <a:t>movl</a:t>
            </a:r>
            <a:r>
              <a:rPr lang="en-US" sz="2000" dirty="0">
                <a:solidFill>
                  <a:schemeClr val="accent2">
                    <a:lumMod val="60000"/>
                    <a:lumOff val="40000"/>
                  </a:schemeClr>
                </a:solidFill>
                <a:latin typeface="Courier New" pitchFamily="49" charset="0"/>
              </a:rPr>
              <a:t>  %</a:t>
            </a:r>
            <a:r>
              <a:rPr lang="en-US" sz="2000" dirty="0" err="1">
                <a:solidFill>
                  <a:schemeClr val="accent2">
                    <a:lumMod val="60000"/>
                    <a:lumOff val="40000"/>
                  </a:schemeClr>
                </a:solidFill>
                <a:latin typeface="Courier New" pitchFamily="49" charset="0"/>
              </a:rPr>
              <a:t>esp,%ebp</a:t>
            </a:r>
            <a:endParaRPr lang="en-US" sz="2000" dirty="0">
              <a:solidFill>
                <a:schemeClr val="accent2">
                  <a:lumMod val="60000"/>
                  <a:lumOff val="40000"/>
                </a:schemeClr>
              </a:solidFill>
              <a:latin typeface="Courier New" pitchFamily="49" charset="0"/>
            </a:endParaRPr>
          </a:p>
          <a:p>
            <a:pPr algn="l">
              <a:lnSpc>
                <a:spcPct val="100000"/>
              </a:lnSpc>
              <a:tabLst>
                <a:tab pos="398463" algn="l"/>
                <a:tab pos="1201738" algn="l"/>
              </a:tabLst>
            </a:pPr>
            <a:r>
              <a:rPr lang="en-US" sz="2000" dirty="0">
                <a:solidFill>
                  <a:schemeClr val="accent2">
                    <a:lumMod val="60000"/>
                    <a:lumOff val="40000"/>
                  </a:schemeClr>
                </a:solidFill>
                <a:latin typeface="Courier New" pitchFamily="49" charset="0"/>
              </a:rPr>
              <a:t>	</a:t>
            </a:r>
            <a:r>
              <a:rPr lang="en-US" sz="2000" dirty="0" err="1">
                <a:solidFill>
                  <a:schemeClr val="accent2">
                    <a:lumMod val="60000"/>
                    <a:lumOff val="40000"/>
                  </a:schemeClr>
                </a:solidFill>
                <a:latin typeface="Courier New" pitchFamily="49" charset="0"/>
              </a:rPr>
              <a:t>pushl</a:t>
            </a:r>
            <a:r>
              <a:rPr lang="en-US" sz="2000" dirty="0">
                <a:solidFill>
                  <a:schemeClr val="accent2">
                    <a:lumMod val="60000"/>
                    <a:lumOff val="40000"/>
                  </a:schemeClr>
                </a:solidFill>
                <a:latin typeface="Courier New" pitchFamily="49" charset="0"/>
              </a:rPr>
              <a:t> %</a:t>
            </a:r>
            <a:r>
              <a:rPr lang="en-US" sz="2000" dirty="0" err="1">
                <a:solidFill>
                  <a:schemeClr val="accent2">
                    <a:lumMod val="60000"/>
                    <a:lumOff val="40000"/>
                  </a:schemeClr>
                </a:solidFill>
                <a:latin typeface="Courier New" pitchFamily="49" charset="0"/>
              </a:rPr>
              <a:t>ebx</a:t>
            </a:r>
            <a:endParaRPr lang="en-US" sz="2000" dirty="0">
              <a:solidFill>
                <a:schemeClr val="accent2">
                  <a:lumMod val="60000"/>
                  <a:lumOff val="40000"/>
                </a:schemeClr>
              </a:solidFill>
              <a:latin typeface="Courier New" pitchFamily="49" charset="0"/>
            </a:endParaRPr>
          </a:p>
          <a:p>
            <a:pPr algn="l">
              <a:lnSpc>
                <a:spcPct val="100000"/>
              </a:lnSpc>
              <a:tabLst>
                <a:tab pos="398463" algn="l"/>
                <a:tab pos="1201738" algn="l"/>
              </a:tabLst>
            </a:pPr>
            <a:r>
              <a:rPr lang="en-US" sz="2000" dirty="0">
                <a:latin typeface="Courier New" pitchFamily="49" charset="0"/>
              </a:rPr>
              <a:t>	</a:t>
            </a:r>
          </a:p>
          <a:p>
            <a:pPr>
              <a:tabLst>
                <a:tab pos="398463" algn="l"/>
                <a:tab pos="1201738" algn="l"/>
              </a:tabLst>
            </a:pPr>
            <a:r>
              <a:rPr lang="en-US" sz="2000" dirty="0">
                <a:latin typeface="Courier New" pitchFamily="49" charset="0"/>
              </a:rPr>
              <a:t>	</a:t>
            </a:r>
            <a:r>
              <a:rPr lang="en-US" sz="2000" dirty="0" err="1" smtClean="0">
                <a:latin typeface="Courier New" pitchFamily="49" charset="0"/>
              </a:rPr>
              <a:t>movl</a:t>
            </a:r>
            <a:r>
              <a:rPr lang="en-US" sz="2000" dirty="0" smtClean="0">
                <a:latin typeface="Courier New" pitchFamily="49" charset="0"/>
              </a:rPr>
              <a:t>	8(%ebp), %</a:t>
            </a:r>
            <a:r>
              <a:rPr lang="en-US" sz="2000" dirty="0" err="1" smtClean="0">
                <a:latin typeface="Courier New" pitchFamily="49" charset="0"/>
              </a:rPr>
              <a:t>edx</a:t>
            </a:r>
            <a:endParaRPr lang="en-US" sz="2000" dirty="0" smtClean="0">
              <a:latin typeface="Courier New" pitchFamily="49" charset="0"/>
            </a:endParaRPr>
          </a:p>
          <a:p>
            <a:pPr>
              <a:tabLst>
                <a:tab pos="398463" algn="l"/>
                <a:tab pos="1201738" algn="l"/>
              </a:tabLst>
            </a:pPr>
            <a:r>
              <a:rPr lang="en-US" sz="2000" dirty="0" smtClean="0">
                <a:latin typeface="Courier New" pitchFamily="49" charset="0"/>
              </a:rPr>
              <a:t>	</a:t>
            </a:r>
            <a:r>
              <a:rPr lang="en-US" sz="2000" dirty="0" err="1" smtClean="0">
                <a:latin typeface="Courier New" pitchFamily="49" charset="0"/>
              </a:rPr>
              <a:t>movl</a:t>
            </a:r>
            <a:r>
              <a:rPr lang="en-US" sz="2000" dirty="0" smtClean="0">
                <a:latin typeface="Courier New" pitchFamily="49" charset="0"/>
              </a:rPr>
              <a:t>	12(%</a:t>
            </a:r>
            <a:r>
              <a:rPr lang="en-US" sz="2000" dirty="0" err="1" smtClean="0">
                <a:latin typeface="Courier New" pitchFamily="49" charset="0"/>
              </a:rPr>
              <a:t>ebp</a:t>
            </a:r>
            <a:r>
              <a:rPr lang="en-US" sz="2000" dirty="0" smtClean="0">
                <a:latin typeface="Courier New" pitchFamily="49" charset="0"/>
              </a:rPr>
              <a:t>), %</a:t>
            </a:r>
            <a:r>
              <a:rPr lang="en-US" sz="2000" dirty="0" err="1" smtClean="0">
                <a:latin typeface="Courier New" pitchFamily="49" charset="0"/>
              </a:rPr>
              <a:t>ecx</a:t>
            </a:r>
            <a:endParaRPr lang="en-US" sz="2000" dirty="0" smtClean="0">
              <a:latin typeface="Courier New" pitchFamily="49" charset="0"/>
            </a:endParaRPr>
          </a:p>
          <a:p>
            <a:pPr>
              <a:tabLst>
                <a:tab pos="398463" algn="l"/>
                <a:tab pos="1201738" algn="l"/>
              </a:tabLst>
            </a:pPr>
            <a:r>
              <a:rPr lang="en-US" sz="2000" dirty="0" smtClean="0">
                <a:latin typeface="Courier New" pitchFamily="49" charset="0"/>
              </a:rPr>
              <a:t>	</a:t>
            </a:r>
            <a:r>
              <a:rPr lang="en-US" sz="2000" dirty="0" err="1" smtClean="0">
                <a:latin typeface="Courier New" pitchFamily="49" charset="0"/>
              </a:rPr>
              <a:t>movl</a:t>
            </a:r>
            <a:r>
              <a:rPr lang="en-US" sz="2000" dirty="0" smtClean="0">
                <a:latin typeface="Courier New" pitchFamily="49" charset="0"/>
              </a:rPr>
              <a:t>	(%</a:t>
            </a:r>
            <a:r>
              <a:rPr lang="en-US" sz="2000" dirty="0" err="1" smtClean="0">
                <a:latin typeface="Courier New" pitchFamily="49" charset="0"/>
              </a:rPr>
              <a:t>edx</a:t>
            </a:r>
            <a:r>
              <a:rPr lang="en-US" sz="2000" dirty="0" smtClean="0">
                <a:latin typeface="Courier New" pitchFamily="49" charset="0"/>
              </a:rPr>
              <a:t>), %</a:t>
            </a:r>
            <a:r>
              <a:rPr lang="en-US" sz="2000" dirty="0" err="1" smtClean="0">
                <a:latin typeface="Courier New" pitchFamily="49" charset="0"/>
              </a:rPr>
              <a:t>ebx</a:t>
            </a:r>
            <a:endParaRPr lang="en-US" sz="2000" dirty="0" smtClean="0">
              <a:latin typeface="Courier New" pitchFamily="49" charset="0"/>
            </a:endParaRPr>
          </a:p>
          <a:p>
            <a:pPr>
              <a:tabLst>
                <a:tab pos="398463" algn="l"/>
                <a:tab pos="1201738" algn="l"/>
              </a:tabLst>
            </a:pPr>
            <a:r>
              <a:rPr lang="en-US" sz="2000" dirty="0" smtClean="0">
                <a:latin typeface="Courier New" pitchFamily="49" charset="0"/>
              </a:rPr>
              <a:t>	</a:t>
            </a:r>
            <a:r>
              <a:rPr lang="en-US" sz="2000" dirty="0" err="1" smtClean="0">
                <a:latin typeface="Courier New" pitchFamily="49" charset="0"/>
              </a:rPr>
              <a:t>movl</a:t>
            </a:r>
            <a:r>
              <a:rPr lang="en-US" sz="2000" dirty="0" smtClean="0">
                <a:latin typeface="Courier New" pitchFamily="49" charset="0"/>
              </a:rPr>
              <a:t>	(%</a:t>
            </a:r>
            <a:r>
              <a:rPr lang="en-US" sz="2000" dirty="0" err="1" smtClean="0">
                <a:latin typeface="Courier New" pitchFamily="49" charset="0"/>
              </a:rPr>
              <a:t>ecx</a:t>
            </a:r>
            <a:r>
              <a:rPr lang="en-US" sz="2000" dirty="0" smtClean="0">
                <a:latin typeface="Courier New" pitchFamily="49" charset="0"/>
              </a:rPr>
              <a:t>), %</a:t>
            </a:r>
            <a:r>
              <a:rPr lang="en-US" sz="2000" dirty="0" err="1" smtClean="0">
                <a:latin typeface="Courier New" pitchFamily="49" charset="0"/>
              </a:rPr>
              <a:t>eax</a:t>
            </a:r>
            <a:endParaRPr lang="en-US" sz="2000" dirty="0" smtClean="0">
              <a:latin typeface="Courier New" pitchFamily="49" charset="0"/>
            </a:endParaRPr>
          </a:p>
          <a:p>
            <a:pPr>
              <a:tabLst>
                <a:tab pos="398463" algn="l"/>
                <a:tab pos="1201738" algn="l"/>
              </a:tabLst>
            </a:pPr>
            <a:r>
              <a:rPr lang="en-US" sz="2000" dirty="0" smtClean="0">
                <a:latin typeface="Courier New" pitchFamily="49" charset="0"/>
              </a:rPr>
              <a:t>	</a:t>
            </a:r>
            <a:r>
              <a:rPr lang="en-US" sz="2000" dirty="0" err="1" smtClean="0">
                <a:latin typeface="Courier New" pitchFamily="49" charset="0"/>
              </a:rPr>
              <a:t>movl</a:t>
            </a:r>
            <a:r>
              <a:rPr lang="en-US" sz="2000" dirty="0" smtClean="0">
                <a:latin typeface="Courier New" pitchFamily="49" charset="0"/>
              </a:rPr>
              <a:t>	%</a:t>
            </a:r>
            <a:r>
              <a:rPr lang="en-US" sz="2000" dirty="0" err="1" smtClean="0">
                <a:latin typeface="Courier New" pitchFamily="49" charset="0"/>
              </a:rPr>
              <a:t>eax</a:t>
            </a:r>
            <a:r>
              <a:rPr lang="en-US" sz="2000" dirty="0" smtClean="0">
                <a:latin typeface="Courier New" pitchFamily="49" charset="0"/>
              </a:rPr>
              <a:t>, (%</a:t>
            </a:r>
            <a:r>
              <a:rPr lang="en-US" sz="2000" dirty="0" err="1" smtClean="0">
                <a:latin typeface="Courier New" pitchFamily="49" charset="0"/>
              </a:rPr>
              <a:t>edx</a:t>
            </a:r>
            <a:r>
              <a:rPr lang="en-US" sz="2000" dirty="0" smtClean="0">
                <a:latin typeface="Courier New" pitchFamily="49" charset="0"/>
              </a:rPr>
              <a:t>)</a:t>
            </a:r>
          </a:p>
          <a:p>
            <a:pPr>
              <a:tabLst>
                <a:tab pos="398463" algn="l"/>
                <a:tab pos="1201738" algn="l"/>
              </a:tabLst>
            </a:pPr>
            <a:r>
              <a:rPr lang="en-US" sz="2000" dirty="0" smtClean="0">
                <a:latin typeface="Courier New" pitchFamily="49" charset="0"/>
              </a:rPr>
              <a:t>	</a:t>
            </a:r>
            <a:r>
              <a:rPr lang="en-US" sz="2000" dirty="0" err="1" smtClean="0">
                <a:latin typeface="Courier New" pitchFamily="49" charset="0"/>
              </a:rPr>
              <a:t>movl</a:t>
            </a:r>
            <a:r>
              <a:rPr lang="en-US" sz="2000" dirty="0" smtClean="0">
                <a:latin typeface="Courier New" pitchFamily="49" charset="0"/>
              </a:rPr>
              <a:t>	%</a:t>
            </a:r>
            <a:r>
              <a:rPr lang="en-US" sz="2000" dirty="0" err="1" smtClean="0">
                <a:latin typeface="Courier New" pitchFamily="49" charset="0"/>
              </a:rPr>
              <a:t>ebx</a:t>
            </a:r>
            <a:r>
              <a:rPr lang="en-US" sz="2000" dirty="0" smtClean="0">
                <a:latin typeface="Courier New" pitchFamily="49" charset="0"/>
              </a:rPr>
              <a:t>, (%</a:t>
            </a:r>
            <a:r>
              <a:rPr lang="en-US" sz="2000" dirty="0" err="1" smtClean="0">
                <a:latin typeface="Courier New" pitchFamily="49" charset="0"/>
              </a:rPr>
              <a:t>ecx</a:t>
            </a:r>
            <a:r>
              <a:rPr lang="en-US" sz="2000" dirty="0" smtClean="0">
                <a:latin typeface="Courier New" pitchFamily="49" charset="0"/>
              </a:rPr>
              <a:t>)</a:t>
            </a:r>
          </a:p>
          <a:p>
            <a:pPr algn="l">
              <a:lnSpc>
                <a:spcPct val="100000"/>
              </a:lnSpc>
              <a:tabLst>
                <a:tab pos="398463" algn="l"/>
                <a:tab pos="1201738" algn="l"/>
              </a:tabLst>
            </a:pPr>
            <a:endParaRPr lang="en-US" sz="2000" dirty="0">
              <a:latin typeface="Courier New" pitchFamily="49" charset="0"/>
            </a:endParaRPr>
          </a:p>
          <a:p>
            <a:pPr>
              <a:tabLst>
                <a:tab pos="347663" algn="l"/>
                <a:tab pos="1312863" algn="l"/>
              </a:tabLst>
            </a:pPr>
            <a:r>
              <a:rPr lang="en-US" sz="2000" dirty="0">
                <a:latin typeface="Courier New" pitchFamily="49" charset="0"/>
              </a:rPr>
              <a:t>	</a:t>
            </a:r>
            <a:r>
              <a:rPr lang="en-US" sz="2000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urier New" pitchFamily="49" charset="0"/>
              </a:rPr>
              <a:t>popl</a:t>
            </a:r>
            <a:r>
              <a:rPr lang="en-US" sz="20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urier New" pitchFamily="49" charset="0"/>
              </a:rPr>
              <a:t>	%</a:t>
            </a:r>
            <a:r>
              <a:rPr lang="en-US" sz="2000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urier New" pitchFamily="49" charset="0"/>
              </a:rPr>
              <a:t>ebx</a:t>
            </a:r>
            <a:endParaRPr lang="en-US" sz="2000" dirty="0" smtClean="0">
              <a:solidFill>
                <a:schemeClr val="accent2">
                  <a:lumMod val="60000"/>
                  <a:lumOff val="40000"/>
                </a:schemeClr>
              </a:solidFill>
              <a:latin typeface="Courier New" pitchFamily="49" charset="0"/>
            </a:endParaRPr>
          </a:p>
          <a:p>
            <a:pPr>
              <a:tabLst>
                <a:tab pos="347663" algn="l"/>
                <a:tab pos="1312863" algn="l"/>
              </a:tabLst>
            </a:pPr>
            <a:r>
              <a:rPr lang="en-US" sz="20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urier New" pitchFamily="49" charset="0"/>
              </a:rPr>
              <a:t>	</a:t>
            </a:r>
            <a:r>
              <a:rPr lang="en-US" sz="2000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urier New" pitchFamily="49" charset="0"/>
              </a:rPr>
              <a:t>popl</a:t>
            </a:r>
            <a:r>
              <a:rPr lang="en-US" sz="20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urier New" pitchFamily="49" charset="0"/>
              </a:rPr>
              <a:t>	%</a:t>
            </a:r>
            <a:r>
              <a:rPr lang="en-US" sz="2000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urier New" pitchFamily="49" charset="0"/>
              </a:rPr>
              <a:t>ebp</a:t>
            </a:r>
            <a:endParaRPr lang="en-US" sz="2000" dirty="0" smtClean="0">
              <a:solidFill>
                <a:schemeClr val="accent2">
                  <a:lumMod val="60000"/>
                  <a:lumOff val="40000"/>
                </a:schemeClr>
              </a:solidFill>
              <a:latin typeface="Courier New" pitchFamily="49" charset="0"/>
            </a:endParaRPr>
          </a:p>
          <a:p>
            <a:pPr>
              <a:tabLst>
                <a:tab pos="347663" algn="l"/>
                <a:tab pos="1312863" algn="l"/>
              </a:tabLst>
            </a:pPr>
            <a:r>
              <a:rPr lang="en-US" sz="20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urier New" pitchFamily="49" charset="0"/>
              </a:rPr>
              <a:t>	ret</a:t>
            </a:r>
            <a:endParaRPr lang="en-US" sz="2000" dirty="0">
              <a:solidFill>
                <a:schemeClr val="accent2">
                  <a:lumMod val="60000"/>
                  <a:lumOff val="40000"/>
                </a:schemeClr>
              </a:solidFill>
              <a:latin typeface="Courier New" pitchFamily="49" charset="0"/>
            </a:endParaRPr>
          </a:p>
        </p:txBody>
      </p:sp>
      <p:sp>
        <p:nvSpPr>
          <p:cNvPr id="189445" name="AutoShape 5"/>
          <p:cNvSpPr>
            <a:spLocks/>
          </p:cNvSpPr>
          <p:nvPr/>
        </p:nvSpPr>
        <p:spPr bwMode="auto">
          <a:xfrm>
            <a:off x="7786688" y="3065983"/>
            <a:ext cx="271462" cy="1905000"/>
          </a:xfrm>
          <a:prstGeom prst="rightBrace">
            <a:avLst>
              <a:gd name="adj1" fmla="val 58480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89446" name="Text Box 6"/>
          <p:cNvSpPr txBox="1">
            <a:spLocks noChangeArrowheads="1"/>
          </p:cNvSpPr>
          <p:nvPr/>
        </p:nvSpPr>
        <p:spPr bwMode="auto">
          <a:xfrm>
            <a:off x="8134350" y="3834333"/>
            <a:ext cx="833883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Body</a:t>
            </a:r>
          </a:p>
        </p:txBody>
      </p:sp>
      <p:sp>
        <p:nvSpPr>
          <p:cNvPr id="189447" name="AutoShape 7"/>
          <p:cNvSpPr>
            <a:spLocks/>
          </p:cNvSpPr>
          <p:nvPr/>
        </p:nvSpPr>
        <p:spPr bwMode="auto">
          <a:xfrm>
            <a:off x="7778750" y="1999183"/>
            <a:ext cx="279400" cy="838200"/>
          </a:xfrm>
          <a:prstGeom prst="rightBrace">
            <a:avLst>
              <a:gd name="adj1" fmla="val 25000"/>
              <a:gd name="adj2" fmla="val 50000"/>
            </a:avLst>
          </a:prstGeom>
          <a:noFill/>
          <a:ln w="25400">
            <a:solidFill>
              <a:schemeClr val="accent2">
                <a:lumMod val="60000"/>
                <a:lumOff val="40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89448" name="Text Box 8"/>
          <p:cNvSpPr txBox="1">
            <a:spLocks noChangeArrowheads="1"/>
          </p:cNvSpPr>
          <p:nvPr/>
        </p:nvSpPr>
        <p:spPr bwMode="auto">
          <a:xfrm>
            <a:off x="8134350" y="2097608"/>
            <a:ext cx="591316" cy="83099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dirty="0">
                <a:solidFill>
                  <a:schemeClr val="accent2">
                    <a:lumMod val="60000"/>
                    <a:lumOff val="40000"/>
                  </a:schemeClr>
                </a:solidFill>
                <a:latin typeface="Calibri" pitchFamily="34" charset="0"/>
              </a:rPr>
              <a:t>Set</a:t>
            </a:r>
          </a:p>
          <a:p>
            <a:pPr algn="l">
              <a:lnSpc>
                <a:spcPct val="100000"/>
              </a:lnSpc>
            </a:pPr>
            <a:r>
              <a:rPr lang="en-US" dirty="0">
                <a:solidFill>
                  <a:schemeClr val="accent2">
                    <a:lumMod val="60000"/>
                    <a:lumOff val="40000"/>
                  </a:schemeClr>
                </a:solidFill>
                <a:latin typeface="Calibri" pitchFamily="34" charset="0"/>
              </a:rPr>
              <a:t>Up</a:t>
            </a:r>
          </a:p>
        </p:txBody>
      </p:sp>
      <p:sp>
        <p:nvSpPr>
          <p:cNvPr id="189449" name="AutoShape 9"/>
          <p:cNvSpPr>
            <a:spLocks/>
          </p:cNvSpPr>
          <p:nvPr/>
        </p:nvSpPr>
        <p:spPr bwMode="auto">
          <a:xfrm>
            <a:off x="7777163" y="5351983"/>
            <a:ext cx="280987" cy="887115"/>
          </a:xfrm>
          <a:prstGeom prst="rightBrace">
            <a:avLst>
              <a:gd name="adj1" fmla="val 36158"/>
              <a:gd name="adj2" fmla="val 50000"/>
            </a:avLst>
          </a:prstGeom>
          <a:noFill/>
          <a:ln w="25400">
            <a:solidFill>
              <a:schemeClr val="accent2">
                <a:lumMod val="60000"/>
                <a:lumOff val="40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89450" name="Text Box 10"/>
          <p:cNvSpPr txBox="1">
            <a:spLocks noChangeArrowheads="1"/>
          </p:cNvSpPr>
          <p:nvPr/>
        </p:nvSpPr>
        <p:spPr bwMode="auto">
          <a:xfrm>
            <a:off x="8134350" y="5580583"/>
            <a:ext cx="930063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dirty="0">
                <a:solidFill>
                  <a:schemeClr val="accent2">
                    <a:lumMod val="60000"/>
                    <a:lumOff val="40000"/>
                  </a:schemeClr>
                </a:solidFill>
                <a:latin typeface="Calibri" pitchFamily="34" charset="0"/>
              </a:rPr>
              <a:t>Finish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770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04800"/>
            <a:ext cx="6375400" cy="573088"/>
          </a:xfrm>
        </p:spPr>
        <p:txBody>
          <a:bodyPr>
            <a:normAutofit fontScale="90000"/>
          </a:bodyPr>
          <a:lstStyle/>
          <a:p>
            <a:r>
              <a:rPr lang="en-US"/>
              <a:t>Understanding Swap</a:t>
            </a:r>
          </a:p>
        </p:txBody>
      </p:sp>
      <p:sp>
        <p:nvSpPr>
          <p:cNvPr id="160771" name="Rectangle 3"/>
          <p:cNvSpPr>
            <a:spLocks noChangeArrowheads="1"/>
          </p:cNvSpPr>
          <p:nvPr/>
        </p:nvSpPr>
        <p:spPr bwMode="auto">
          <a:xfrm>
            <a:off x="304800" y="1295400"/>
            <a:ext cx="3962400" cy="2024063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>
                <a:latin typeface="Courier New" pitchFamily="49" charset="0"/>
              </a:rPr>
              <a:t>void swap(int *xp, int *yp) 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>
                <a:latin typeface="Courier New" pitchFamily="49" charset="0"/>
              </a:rPr>
              <a:t>{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>
                <a:latin typeface="Courier New" pitchFamily="49" charset="0"/>
              </a:rPr>
              <a:t>  int t0 = *xp;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>
                <a:latin typeface="Courier New" pitchFamily="49" charset="0"/>
              </a:rPr>
              <a:t>  int t1 = *yp;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>
                <a:latin typeface="Courier New" pitchFamily="49" charset="0"/>
              </a:rPr>
              <a:t>  *xp = t1;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>
                <a:latin typeface="Courier New" pitchFamily="49" charset="0"/>
              </a:rPr>
              <a:t>  *yp = t0;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>
                <a:latin typeface="Courier New" pitchFamily="49" charset="0"/>
              </a:rPr>
              <a:t>}</a:t>
            </a:r>
          </a:p>
        </p:txBody>
      </p:sp>
      <p:sp>
        <p:nvSpPr>
          <p:cNvPr id="160773" name="Text Box 5"/>
          <p:cNvSpPr txBox="1">
            <a:spLocks noChangeArrowheads="1"/>
          </p:cNvSpPr>
          <p:nvPr/>
        </p:nvSpPr>
        <p:spPr bwMode="auto">
          <a:xfrm>
            <a:off x="7391400" y="1371600"/>
            <a:ext cx="1763368" cy="83099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400" dirty="0" smtClean="0">
                <a:latin typeface="Calibri" pitchFamily="34" charset="0"/>
              </a:rPr>
              <a:t>Stack</a:t>
            </a:r>
          </a:p>
          <a:p>
            <a:pPr algn="l">
              <a:lnSpc>
                <a:spcPct val="100000"/>
              </a:lnSpc>
            </a:pPr>
            <a:r>
              <a:rPr lang="en-US" dirty="0" smtClean="0">
                <a:latin typeface="Calibri" pitchFamily="34" charset="0"/>
              </a:rPr>
              <a:t>(in memory)</a:t>
            </a:r>
            <a:endParaRPr lang="en-US" sz="2400" dirty="0">
              <a:latin typeface="Calibri" pitchFamily="34" charset="0"/>
            </a:endParaRPr>
          </a:p>
        </p:txBody>
      </p:sp>
      <p:sp>
        <p:nvSpPr>
          <p:cNvPr id="160774" name="Text Box 6"/>
          <p:cNvSpPr txBox="1">
            <a:spLocks noChangeArrowheads="1"/>
          </p:cNvSpPr>
          <p:nvPr/>
        </p:nvSpPr>
        <p:spPr bwMode="auto">
          <a:xfrm>
            <a:off x="533400" y="4114800"/>
            <a:ext cx="2438400" cy="1676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l">
              <a:lnSpc>
                <a:spcPct val="70000"/>
              </a:lnSpc>
              <a:spcBef>
                <a:spcPct val="50000"/>
              </a:spcBef>
              <a:tabLst>
                <a:tab pos="1206500" algn="l"/>
              </a:tabLst>
            </a:pPr>
            <a:r>
              <a:rPr lang="en-US" sz="1800" dirty="0">
                <a:latin typeface="Calibri" pitchFamily="34" charset="0"/>
              </a:rPr>
              <a:t>Register	</a:t>
            </a:r>
            <a:r>
              <a:rPr lang="en-US" sz="1800" dirty="0" smtClean="0">
                <a:latin typeface="Calibri" pitchFamily="34" charset="0"/>
              </a:rPr>
              <a:t>Value</a:t>
            </a:r>
            <a:endParaRPr lang="en-US" sz="1800" dirty="0">
              <a:latin typeface="Calibri" pitchFamily="34" charset="0"/>
            </a:endParaRPr>
          </a:p>
          <a:p>
            <a:pPr algn="l">
              <a:lnSpc>
                <a:spcPct val="70000"/>
              </a:lnSpc>
              <a:spcBef>
                <a:spcPct val="50000"/>
              </a:spcBef>
              <a:tabLst>
                <a:tab pos="1206500" algn="l"/>
              </a:tabLst>
            </a:pPr>
            <a:r>
              <a:rPr lang="en-US" sz="1800" dirty="0">
                <a:latin typeface="Courier New" pitchFamily="49" charset="0"/>
              </a:rPr>
              <a:t>%</a:t>
            </a:r>
            <a:r>
              <a:rPr lang="en-US" sz="1800" dirty="0" err="1" smtClean="0">
                <a:latin typeface="Courier New" pitchFamily="49" charset="0"/>
              </a:rPr>
              <a:t>edx</a:t>
            </a:r>
            <a:r>
              <a:rPr lang="en-US" sz="1800" dirty="0">
                <a:latin typeface="Courier New" pitchFamily="49" charset="0"/>
              </a:rPr>
              <a:t>	</a:t>
            </a:r>
            <a:r>
              <a:rPr lang="en-US" sz="1800" dirty="0" err="1" smtClean="0">
                <a:latin typeface="Courier New" pitchFamily="49" charset="0"/>
              </a:rPr>
              <a:t>xp</a:t>
            </a:r>
            <a:endParaRPr lang="en-US" sz="1800" dirty="0">
              <a:latin typeface="Courier New" pitchFamily="49" charset="0"/>
            </a:endParaRPr>
          </a:p>
          <a:p>
            <a:pPr algn="l">
              <a:lnSpc>
                <a:spcPct val="70000"/>
              </a:lnSpc>
              <a:spcBef>
                <a:spcPct val="50000"/>
              </a:spcBef>
              <a:tabLst>
                <a:tab pos="1206500" algn="l"/>
              </a:tabLst>
            </a:pPr>
            <a:r>
              <a:rPr lang="en-US" sz="1800" dirty="0">
                <a:latin typeface="Courier New" pitchFamily="49" charset="0"/>
              </a:rPr>
              <a:t>%</a:t>
            </a:r>
            <a:r>
              <a:rPr lang="en-US" sz="1800" dirty="0" err="1" smtClean="0">
                <a:latin typeface="Courier New" pitchFamily="49" charset="0"/>
              </a:rPr>
              <a:t>ecx</a:t>
            </a:r>
            <a:r>
              <a:rPr lang="en-US" sz="1800" dirty="0">
                <a:latin typeface="Courier New" pitchFamily="49" charset="0"/>
              </a:rPr>
              <a:t>	</a:t>
            </a:r>
            <a:r>
              <a:rPr lang="en-US" sz="1800" dirty="0" err="1" smtClean="0">
                <a:latin typeface="Courier New" pitchFamily="49" charset="0"/>
              </a:rPr>
              <a:t>yp</a:t>
            </a:r>
            <a:endParaRPr lang="en-US" sz="1800" dirty="0">
              <a:latin typeface="Courier New" pitchFamily="49" charset="0"/>
            </a:endParaRPr>
          </a:p>
          <a:p>
            <a:pPr algn="l">
              <a:lnSpc>
                <a:spcPct val="70000"/>
              </a:lnSpc>
              <a:spcBef>
                <a:spcPct val="50000"/>
              </a:spcBef>
              <a:tabLst>
                <a:tab pos="1206500" algn="l"/>
              </a:tabLst>
            </a:pPr>
            <a:r>
              <a:rPr lang="en-US" sz="1800" dirty="0">
                <a:latin typeface="Courier New" pitchFamily="49" charset="0"/>
              </a:rPr>
              <a:t>%</a:t>
            </a:r>
            <a:r>
              <a:rPr lang="en-US" sz="1800" dirty="0" err="1" smtClean="0">
                <a:latin typeface="Courier New" pitchFamily="49" charset="0"/>
              </a:rPr>
              <a:t>ebx</a:t>
            </a:r>
            <a:r>
              <a:rPr lang="en-US" sz="1800" dirty="0">
                <a:latin typeface="Courier New" pitchFamily="49" charset="0"/>
              </a:rPr>
              <a:t>	</a:t>
            </a:r>
            <a:r>
              <a:rPr lang="en-US" sz="1800" dirty="0" smtClean="0">
                <a:latin typeface="Courier New" pitchFamily="49" charset="0"/>
              </a:rPr>
              <a:t>t0</a:t>
            </a:r>
            <a:endParaRPr lang="en-US" sz="1800" dirty="0">
              <a:latin typeface="Courier New" pitchFamily="49" charset="0"/>
            </a:endParaRPr>
          </a:p>
          <a:p>
            <a:pPr algn="l">
              <a:lnSpc>
                <a:spcPct val="70000"/>
              </a:lnSpc>
              <a:spcBef>
                <a:spcPct val="50000"/>
              </a:spcBef>
              <a:tabLst>
                <a:tab pos="1206500" algn="l"/>
              </a:tabLst>
            </a:pPr>
            <a:r>
              <a:rPr lang="en-US" sz="1800" dirty="0">
                <a:latin typeface="Courier New" pitchFamily="49" charset="0"/>
              </a:rPr>
              <a:t>%</a:t>
            </a:r>
            <a:r>
              <a:rPr lang="en-US" sz="1800" dirty="0" err="1" smtClean="0">
                <a:latin typeface="Courier New" pitchFamily="49" charset="0"/>
              </a:rPr>
              <a:t>eax</a:t>
            </a:r>
            <a:r>
              <a:rPr lang="en-US" sz="1800" dirty="0">
                <a:latin typeface="Courier New" pitchFamily="49" charset="0"/>
              </a:rPr>
              <a:t>	</a:t>
            </a:r>
            <a:r>
              <a:rPr lang="en-US" sz="1800" dirty="0" smtClean="0">
                <a:latin typeface="Courier New" pitchFamily="49" charset="0"/>
              </a:rPr>
              <a:t>t1</a:t>
            </a:r>
            <a:endParaRPr lang="en-US" sz="1800" dirty="0">
              <a:latin typeface="Courier New" pitchFamily="49" charset="0"/>
            </a:endParaRPr>
          </a:p>
        </p:txBody>
      </p:sp>
      <p:grpSp>
        <p:nvGrpSpPr>
          <p:cNvPr id="26" name="Group 25"/>
          <p:cNvGrpSpPr/>
          <p:nvPr/>
        </p:nvGrpSpPr>
        <p:grpSpPr>
          <a:xfrm>
            <a:off x="5257800" y="914400"/>
            <a:ext cx="3311024" cy="3355419"/>
            <a:chOff x="5257800" y="914400"/>
            <a:chExt cx="3311024" cy="3355419"/>
          </a:xfrm>
        </p:grpSpPr>
        <p:grpSp>
          <p:nvGrpSpPr>
            <p:cNvPr id="25" name="Group 24"/>
            <p:cNvGrpSpPr/>
            <p:nvPr/>
          </p:nvGrpSpPr>
          <p:grpSpPr>
            <a:xfrm>
              <a:off x="5257800" y="914400"/>
              <a:ext cx="3305175" cy="3352800"/>
              <a:chOff x="5257800" y="914400"/>
              <a:chExt cx="3305175" cy="3352800"/>
            </a:xfrm>
          </p:grpSpPr>
          <p:sp>
            <p:nvSpPr>
              <p:cNvPr id="160776" name="Rectangle 8"/>
              <p:cNvSpPr>
                <a:spLocks noChangeArrowheads="1"/>
              </p:cNvSpPr>
              <p:nvPr/>
            </p:nvSpPr>
            <p:spPr bwMode="auto">
              <a:xfrm>
                <a:off x="6172200" y="2362200"/>
                <a:ext cx="1066800" cy="381000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lnSpc>
                    <a:spcPct val="100000"/>
                  </a:lnSpc>
                </a:pPr>
                <a:r>
                  <a:rPr lang="en-US" sz="1800">
                    <a:latin typeface="Courier New" pitchFamily="49" charset="0"/>
                  </a:rPr>
                  <a:t>yp</a:t>
                </a:r>
              </a:p>
            </p:txBody>
          </p:sp>
          <p:sp>
            <p:nvSpPr>
              <p:cNvPr id="160777" name="Rectangle 9"/>
              <p:cNvSpPr>
                <a:spLocks noChangeArrowheads="1"/>
              </p:cNvSpPr>
              <p:nvPr/>
            </p:nvSpPr>
            <p:spPr bwMode="auto">
              <a:xfrm>
                <a:off x="6172200" y="2743200"/>
                <a:ext cx="1066800" cy="381000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lnSpc>
                    <a:spcPct val="100000"/>
                  </a:lnSpc>
                </a:pPr>
                <a:r>
                  <a:rPr lang="en-US" sz="1800">
                    <a:latin typeface="Courier New" pitchFamily="49" charset="0"/>
                  </a:rPr>
                  <a:t>xp</a:t>
                </a:r>
              </a:p>
            </p:txBody>
          </p:sp>
          <p:sp>
            <p:nvSpPr>
              <p:cNvPr id="160778" name="Rectangle 10"/>
              <p:cNvSpPr>
                <a:spLocks noChangeArrowheads="1"/>
              </p:cNvSpPr>
              <p:nvPr/>
            </p:nvSpPr>
            <p:spPr bwMode="auto">
              <a:xfrm>
                <a:off x="6172200" y="3124200"/>
                <a:ext cx="1066800" cy="381000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lnSpc>
                    <a:spcPct val="100000"/>
                  </a:lnSpc>
                </a:pPr>
                <a:r>
                  <a:rPr lang="en-US" sz="1800" dirty="0" err="1">
                    <a:latin typeface="Calibri" pitchFamily="34" charset="0"/>
                  </a:rPr>
                  <a:t>Rtn</a:t>
                </a:r>
                <a:r>
                  <a:rPr lang="en-US" sz="1800" dirty="0">
                    <a:latin typeface="Calibri" pitchFamily="34" charset="0"/>
                  </a:rPr>
                  <a:t> </a:t>
                </a:r>
                <a:r>
                  <a:rPr lang="en-US" sz="1800" dirty="0" err="1">
                    <a:latin typeface="Calibri" pitchFamily="34" charset="0"/>
                  </a:rPr>
                  <a:t>adr</a:t>
                </a:r>
                <a:endParaRPr lang="en-US" sz="1800" dirty="0">
                  <a:latin typeface="Calibri" pitchFamily="34" charset="0"/>
                </a:endParaRPr>
              </a:p>
            </p:txBody>
          </p:sp>
          <p:sp>
            <p:nvSpPr>
              <p:cNvPr id="160779" name="Rectangle 11"/>
              <p:cNvSpPr>
                <a:spLocks noChangeArrowheads="1"/>
              </p:cNvSpPr>
              <p:nvPr/>
            </p:nvSpPr>
            <p:spPr bwMode="auto">
              <a:xfrm>
                <a:off x="6172200" y="3505200"/>
                <a:ext cx="1066800" cy="381000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lnSpc>
                    <a:spcPct val="100000"/>
                  </a:lnSpc>
                </a:pPr>
                <a:r>
                  <a:rPr lang="en-US" sz="1800" dirty="0">
                    <a:latin typeface="Calibri" pitchFamily="34" charset="0"/>
                  </a:rPr>
                  <a:t>Old %</a:t>
                </a:r>
                <a:r>
                  <a:rPr lang="en-US" sz="1800" dirty="0" err="1">
                    <a:latin typeface="Courier New" pitchFamily="49" charset="0"/>
                  </a:rPr>
                  <a:t>ebp</a:t>
                </a:r>
                <a:endParaRPr lang="en-US" sz="1800" dirty="0">
                  <a:latin typeface="Calibri" pitchFamily="34" charset="0"/>
                </a:endParaRPr>
              </a:p>
            </p:txBody>
          </p:sp>
          <p:sp>
            <p:nvSpPr>
              <p:cNvPr id="160780" name="Line 12"/>
              <p:cNvSpPr>
                <a:spLocks noChangeShapeType="1"/>
              </p:cNvSpPr>
              <p:nvPr/>
            </p:nvSpPr>
            <p:spPr bwMode="auto">
              <a:xfrm flipH="1">
                <a:off x="7239000" y="3690938"/>
                <a:ext cx="457200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 sz="1800" dirty="0">
                  <a:latin typeface="Calibri" pitchFamily="34" charset="0"/>
                </a:endParaRPr>
              </a:p>
            </p:txBody>
          </p:sp>
          <p:sp>
            <p:nvSpPr>
              <p:cNvPr id="160781" name="Text Box 13"/>
              <p:cNvSpPr txBox="1">
                <a:spLocks noChangeArrowheads="1"/>
              </p:cNvSpPr>
              <p:nvPr/>
            </p:nvSpPr>
            <p:spPr bwMode="auto">
              <a:xfrm>
                <a:off x="7832725" y="3519488"/>
                <a:ext cx="730250" cy="366713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l">
                  <a:lnSpc>
                    <a:spcPct val="100000"/>
                  </a:lnSpc>
                </a:pPr>
                <a:r>
                  <a:rPr lang="en-US" sz="1800" dirty="0">
                    <a:latin typeface="Courier New" pitchFamily="49" charset="0"/>
                  </a:rPr>
                  <a:t>%</a:t>
                </a:r>
                <a:r>
                  <a:rPr lang="en-US" sz="1800" dirty="0" err="1">
                    <a:latin typeface="Courier New" pitchFamily="49" charset="0"/>
                  </a:rPr>
                  <a:t>ebp</a:t>
                </a:r>
                <a:endParaRPr lang="en-US" sz="1800" dirty="0">
                  <a:latin typeface="Courier New" pitchFamily="49" charset="0"/>
                </a:endParaRPr>
              </a:p>
            </p:txBody>
          </p:sp>
          <p:sp>
            <p:nvSpPr>
              <p:cNvPr id="160782" name="Text Box 14"/>
              <p:cNvSpPr txBox="1">
                <a:spLocks noChangeArrowheads="1"/>
              </p:cNvSpPr>
              <p:nvPr/>
            </p:nvSpPr>
            <p:spPr bwMode="auto">
              <a:xfrm>
                <a:off x="5638800" y="3505200"/>
                <a:ext cx="593725" cy="366713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l">
                  <a:lnSpc>
                    <a:spcPct val="100000"/>
                  </a:lnSpc>
                </a:pPr>
                <a:r>
                  <a:rPr lang="en-US" sz="1800">
                    <a:latin typeface="Courier New" pitchFamily="49" charset="0"/>
                  </a:rPr>
                  <a:t> 0 </a:t>
                </a:r>
              </a:p>
            </p:txBody>
          </p:sp>
          <p:sp>
            <p:nvSpPr>
              <p:cNvPr id="160783" name="Text Box 15"/>
              <p:cNvSpPr txBox="1">
                <a:spLocks noChangeArrowheads="1"/>
              </p:cNvSpPr>
              <p:nvPr/>
            </p:nvSpPr>
            <p:spPr bwMode="auto">
              <a:xfrm>
                <a:off x="5638800" y="3124200"/>
                <a:ext cx="593725" cy="366713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l">
                  <a:lnSpc>
                    <a:spcPct val="100000"/>
                  </a:lnSpc>
                </a:pPr>
                <a:r>
                  <a:rPr lang="en-US" sz="1800">
                    <a:latin typeface="Courier New" pitchFamily="49" charset="0"/>
                  </a:rPr>
                  <a:t> 4 </a:t>
                </a:r>
              </a:p>
            </p:txBody>
          </p:sp>
          <p:sp>
            <p:nvSpPr>
              <p:cNvPr id="160784" name="Text Box 16"/>
              <p:cNvSpPr txBox="1">
                <a:spLocks noChangeArrowheads="1"/>
              </p:cNvSpPr>
              <p:nvPr/>
            </p:nvSpPr>
            <p:spPr bwMode="auto">
              <a:xfrm>
                <a:off x="5638800" y="2743200"/>
                <a:ext cx="593725" cy="366713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l">
                  <a:lnSpc>
                    <a:spcPct val="100000"/>
                  </a:lnSpc>
                </a:pPr>
                <a:r>
                  <a:rPr lang="en-US" sz="1800">
                    <a:latin typeface="Courier New" pitchFamily="49" charset="0"/>
                  </a:rPr>
                  <a:t> 8 </a:t>
                </a:r>
              </a:p>
            </p:txBody>
          </p:sp>
          <p:sp>
            <p:nvSpPr>
              <p:cNvPr id="160785" name="Text Box 17"/>
              <p:cNvSpPr txBox="1">
                <a:spLocks noChangeArrowheads="1"/>
              </p:cNvSpPr>
              <p:nvPr/>
            </p:nvSpPr>
            <p:spPr bwMode="auto">
              <a:xfrm>
                <a:off x="5638800" y="2362200"/>
                <a:ext cx="593725" cy="366713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l">
                  <a:lnSpc>
                    <a:spcPct val="100000"/>
                  </a:lnSpc>
                </a:pPr>
                <a:r>
                  <a:rPr lang="en-US" sz="1800">
                    <a:latin typeface="Courier New" pitchFamily="49" charset="0"/>
                  </a:rPr>
                  <a:t>12 </a:t>
                </a:r>
              </a:p>
            </p:txBody>
          </p:sp>
          <p:sp>
            <p:nvSpPr>
              <p:cNvPr id="160786" name="Text Box 18"/>
              <p:cNvSpPr txBox="1">
                <a:spLocks noChangeArrowheads="1"/>
              </p:cNvSpPr>
              <p:nvPr/>
            </p:nvSpPr>
            <p:spPr bwMode="auto">
              <a:xfrm>
                <a:off x="5257800" y="1905000"/>
                <a:ext cx="769938" cy="369888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l">
                  <a:lnSpc>
                    <a:spcPct val="100000"/>
                  </a:lnSpc>
                </a:pPr>
                <a:r>
                  <a:rPr lang="en-US" sz="1800" dirty="0">
                    <a:latin typeface="Calibri" pitchFamily="34" charset="0"/>
                  </a:rPr>
                  <a:t>Offset</a:t>
                </a:r>
              </a:p>
            </p:txBody>
          </p:sp>
          <p:sp>
            <p:nvSpPr>
              <p:cNvPr id="160787" name="Rectangle 19"/>
              <p:cNvSpPr>
                <a:spLocks noChangeArrowheads="1"/>
              </p:cNvSpPr>
              <p:nvPr/>
            </p:nvSpPr>
            <p:spPr bwMode="auto">
              <a:xfrm>
                <a:off x="6172200" y="914400"/>
                <a:ext cx="1066800" cy="1447800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lnSpc>
                    <a:spcPct val="100000"/>
                  </a:lnSpc>
                </a:pPr>
                <a:r>
                  <a:rPr lang="en-US" sz="1800" dirty="0">
                    <a:latin typeface="Calibri" pitchFamily="34" charset="0"/>
                  </a:rPr>
                  <a:t>•</a:t>
                </a:r>
              </a:p>
              <a:p>
                <a:pPr algn="ctr">
                  <a:lnSpc>
                    <a:spcPct val="100000"/>
                  </a:lnSpc>
                </a:pPr>
                <a:r>
                  <a:rPr lang="en-US" sz="1800" dirty="0">
                    <a:latin typeface="Calibri" pitchFamily="34" charset="0"/>
                  </a:rPr>
                  <a:t>•</a:t>
                </a:r>
              </a:p>
              <a:p>
                <a:pPr algn="ctr">
                  <a:lnSpc>
                    <a:spcPct val="100000"/>
                  </a:lnSpc>
                </a:pPr>
                <a:r>
                  <a:rPr lang="en-US" sz="1800" dirty="0">
                    <a:latin typeface="Calibri" pitchFamily="34" charset="0"/>
                  </a:rPr>
                  <a:t>•</a:t>
                </a:r>
                <a:endParaRPr lang="en-US" sz="1800" dirty="0">
                  <a:latin typeface="Courier New" pitchFamily="49" charset="0"/>
                </a:endParaRPr>
              </a:p>
            </p:txBody>
          </p:sp>
          <p:sp>
            <p:nvSpPr>
              <p:cNvPr id="160788" name="Rectangle 20"/>
              <p:cNvSpPr>
                <a:spLocks noChangeArrowheads="1"/>
              </p:cNvSpPr>
              <p:nvPr/>
            </p:nvSpPr>
            <p:spPr bwMode="auto">
              <a:xfrm>
                <a:off x="6172200" y="3886200"/>
                <a:ext cx="1066800" cy="381000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lnSpc>
                    <a:spcPct val="100000"/>
                  </a:lnSpc>
                </a:pPr>
                <a:r>
                  <a:rPr lang="en-US" sz="1800" dirty="0">
                    <a:latin typeface="Calibri" pitchFamily="34" charset="0"/>
                  </a:rPr>
                  <a:t>Old %</a:t>
                </a:r>
                <a:r>
                  <a:rPr lang="en-US" sz="1800" dirty="0" err="1">
                    <a:latin typeface="Courier New" pitchFamily="49" charset="0"/>
                  </a:rPr>
                  <a:t>ebx</a:t>
                </a:r>
                <a:endParaRPr lang="en-US" sz="1800" dirty="0">
                  <a:latin typeface="Calibri" pitchFamily="34" charset="0"/>
                </a:endParaRPr>
              </a:p>
            </p:txBody>
          </p:sp>
          <p:sp>
            <p:nvSpPr>
              <p:cNvPr id="160789" name="Text Box 21"/>
              <p:cNvSpPr txBox="1">
                <a:spLocks noChangeArrowheads="1"/>
              </p:cNvSpPr>
              <p:nvPr/>
            </p:nvSpPr>
            <p:spPr bwMode="auto">
              <a:xfrm>
                <a:off x="5638800" y="3886200"/>
                <a:ext cx="593725" cy="366713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l">
                  <a:lnSpc>
                    <a:spcPct val="100000"/>
                  </a:lnSpc>
                </a:pPr>
                <a:r>
                  <a:rPr lang="en-US" sz="1800">
                    <a:latin typeface="Courier New" pitchFamily="49" charset="0"/>
                  </a:rPr>
                  <a:t>-4 </a:t>
                </a:r>
              </a:p>
            </p:txBody>
          </p:sp>
        </p:grpSp>
        <p:sp>
          <p:nvSpPr>
            <p:cNvPr id="23" name="Line 12"/>
            <p:cNvSpPr>
              <a:spLocks noChangeShapeType="1"/>
            </p:cNvSpPr>
            <p:nvPr/>
          </p:nvSpPr>
          <p:spPr bwMode="auto">
            <a:xfrm flipH="1">
              <a:off x="7239000" y="4071937"/>
              <a:ext cx="45720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sz="1800" dirty="0">
                <a:latin typeface="Calibri" pitchFamily="34" charset="0"/>
              </a:endParaRPr>
            </a:p>
          </p:txBody>
        </p:sp>
        <p:sp>
          <p:nvSpPr>
            <p:cNvPr id="24" name="Text Box 13"/>
            <p:cNvSpPr txBox="1">
              <a:spLocks noChangeArrowheads="1"/>
            </p:cNvSpPr>
            <p:nvPr/>
          </p:nvSpPr>
          <p:spPr bwMode="auto">
            <a:xfrm>
              <a:off x="7832725" y="3900487"/>
              <a:ext cx="736099" cy="36933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1800" dirty="0">
                  <a:latin typeface="Courier New" pitchFamily="49" charset="0"/>
                </a:rPr>
                <a:t>%</a:t>
              </a:r>
              <a:r>
                <a:rPr lang="en-US" sz="1800" dirty="0" err="1" smtClean="0">
                  <a:latin typeface="Courier New" pitchFamily="49" charset="0"/>
                </a:rPr>
                <a:t>esp</a:t>
              </a:r>
              <a:endParaRPr lang="en-US" sz="1800" dirty="0">
                <a:latin typeface="Courier New" pitchFamily="49" charset="0"/>
              </a:endParaRPr>
            </a:p>
          </p:txBody>
        </p:sp>
      </p:grpSp>
      <p:sp>
        <p:nvSpPr>
          <p:cNvPr id="22" name="Rectangle 4"/>
          <p:cNvSpPr>
            <a:spLocks noChangeArrowheads="1"/>
          </p:cNvSpPr>
          <p:nvPr/>
        </p:nvSpPr>
        <p:spPr bwMode="auto">
          <a:xfrm>
            <a:off x="3055938" y="4915319"/>
            <a:ext cx="5943600" cy="17517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>
              <a:tabLst>
                <a:tab pos="398463" algn="l"/>
                <a:tab pos="1201738" algn="l"/>
                <a:tab pos="3370263" algn="l"/>
              </a:tabLst>
            </a:pPr>
            <a:r>
              <a:rPr lang="en-US" sz="1800" dirty="0">
                <a:latin typeface="Courier New" pitchFamily="49" charset="0"/>
              </a:rPr>
              <a:t>	</a:t>
            </a:r>
            <a:r>
              <a:rPr lang="en-US" sz="1800" dirty="0" err="1" smtClean="0">
                <a:latin typeface="Courier New" pitchFamily="49" charset="0"/>
              </a:rPr>
              <a:t>movl</a:t>
            </a:r>
            <a:r>
              <a:rPr lang="en-US" sz="1800" dirty="0" smtClean="0">
                <a:latin typeface="Courier New" pitchFamily="49" charset="0"/>
              </a:rPr>
              <a:t>	8(%</a:t>
            </a:r>
            <a:r>
              <a:rPr lang="en-US" sz="1800" dirty="0" err="1" smtClean="0">
                <a:latin typeface="Courier New" pitchFamily="49" charset="0"/>
              </a:rPr>
              <a:t>ebp</a:t>
            </a:r>
            <a:r>
              <a:rPr lang="en-US" sz="1800" dirty="0" smtClean="0">
                <a:latin typeface="Courier New" pitchFamily="49" charset="0"/>
              </a:rPr>
              <a:t>), %</a:t>
            </a:r>
            <a:r>
              <a:rPr lang="en-US" sz="1800" dirty="0" err="1" smtClean="0">
                <a:latin typeface="Courier New" pitchFamily="49" charset="0"/>
              </a:rPr>
              <a:t>edx</a:t>
            </a:r>
            <a:r>
              <a:rPr lang="en-US" sz="1800" dirty="0" smtClean="0">
                <a:latin typeface="Courier New" pitchFamily="49" charset="0"/>
              </a:rPr>
              <a:t>	# </a:t>
            </a:r>
            <a:r>
              <a:rPr lang="en-US" sz="1800" dirty="0" err="1" smtClean="0">
                <a:latin typeface="Courier New" pitchFamily="49" charset="0"/>
              </a:rPr>
              <a:t>edx</a:t>
            </a:r>
            <a:r>
              <a:rPr lang="en-US" sz="1800" dirty="0" smtClean="0">
                <a:latin typeface="Courier New" pitchFamily="49" charset="0"/>
              </a:rPr>
              <a:t> = </a:t>
            </a:r>
            <a:r>
              <a:rPr lang="en-US" sz="1800" dirty="0" err="1" smtClean="0">
                <a:latin typeface="Courier New" pitchFamily="49" charset="0"/>
              </a:rPr>
              <a:t>xp</a:t>
            </a:r>
            <a:endParaRPr lang="en-US" sz="1800" dirty="0" smtClean="0">
              <a:latin typeface="Courier New" pitchFamily="49" charset="0"/>
            </a:endParaRPr>
          </a:p>
          <a:p>
            <a:pPr>
              <a:tabLst>
                <a:tab pos="398463" algn="l"/>
                <a:tab pos="1201738" algn="l"/>
                <a:tab pos="3370263" algn="l"/>
              </a:tabLst>
            </a:pPr>
            <a:r>
              <a:rPr lang="en-US" sz="1800" dirty="0" smtClean="0">
                <a:latin typeface="Courier New" pitchFamily="49" charset="0"/>
              </a:rPr>
              <a:t>	</a:t>
            </a:r>
            <a:r>
              <a:rPr lang="en-US" sz="1800" dirty="0" err="1" smtClean="0">
                <a:latin typeface="Courier New" pitchFamily="49" charset="0"/>
              </a:rPr>
              <a:t>movl</a:t>
            </a:r>
            <a:r>
              <a:rPr lang="en-US" sz="1800" dirty="0" smtClean="0">
                <a:latin typeface="Courier New" pitchFamily="49" charset="0"/>
              </a:rPr>
              <a:t>	12(%</a:t>
            </a:r>
            <a:r>
              <a:rPr lang="en-US" sz="1800" dirty="0" err="1" smtClean="0">
                <a:latin typeface="Courier New" pitchFamily="49" charset="0"/>
              </a:rPr>
              <a:t>ebp</a:t>
            </a:r>
            <a:r>
              <a:rPr lang="en-US" sz="1800" dirty="0" smtClean="0">
                <a:latin typeface="Courier New" pitchFamily="49" charset="0"/>
              </a:rPr>
              <a:t>), %</a:t>
            </a:r>
            <a:r>
              <a:rPr lang="en-US" sz="1800" dirty="0" err="1" smtClean="0">
                <a:latin typeface="Courier New" pitchFamily="49" charset="0"/>
              </a:rPr>
              <a:t>ecx</a:t>
            </a:r>
            <a:r>
              <a:rPr lang="en-US" sz="1800" dirty="0" smtClean="0">
                <a:latin typeface="Courier New" pitchFamily="49" charset="0"/>
              </a:rPr>
              <a:t>	# </a:t>
            </a:r>
            <a:r>
              <a:rPr lang="en-US" sz="1800" dirty="0" err="1" smtClean="0">
                <a:latin typeface="Courier New" pitchFamily="49" charset="0"/>
              </a:rPr>
              <a:t>ecx</a:t>
            </a:r>
            <a:r>
              <a:rPr lang="en-US" sz="1800" dirty="0" smtClean="0">
                <a:latin typeface="Courier New" pitchFamily="49" charset="0"/>
              </a:rPr>
              <a:t> = </a:t>
            </a:r>
            <a:r>
              <a:rPr lang="en-US" sz="1800" dirty="0" err="1" smtClean="0">
                <a:latin typeface="Courier New" pitchFamily="49" charset="0"/>
              </a:rPr>
              <a:t>yp</a:t>
            </a:r>
            <a:endParaRPr lang="en-US" sz="1800" dirty="0" smtClean="0">
              <a:latin typeface="Courier New" pitchFamily="49" charset="0"/>
            </a:endParaRPr>
          </a:p>
          <a:p>
            <a:pPr>
              <a:tabLst>
                <a:tab pos="398463" algn="l"/>
                <a:tab pos="1201738" algn="l"/>
                <a:tab pos="3370263" algn="l"/>
              </a:tabLst>
            </a:pPr>
            <a:r>
              <a:rPr lang="en-US" sz="1800" dirty="0" smtClean="0">
                <a:latin typeface="Courier New" pitchFamily="49" charset="0"/>
              </a:rPr>
              <a:t>	</a:t>
            </a:r>
            <a:r>
              <a:rPr lang="en-US" sz="1800" dirty="0" err="1" smtClean="0">
                <a:latin typeface="Courier New" pitchFamily="49" charset="0"/>
              </a:rPr>
              <a:t>movl</a:t>
            </a:r>
            <a:r>
              <a:rPr lang="en-US" sz="1800" dirty="0" smtClean="0">
                <a:latin typeface="Courier New" pitchFamily="49" charset="0"/>
              </a:rPr>
              <a:t>	(%</a:t>
            </a:r>
            <a:r>
              <a:rPr lang="en-US" sz="1800" dirty="0" err="1" smtClean="0">
                <a:latin typeface="Courier New" pitchFamily="49" charset="0"/>
              </a:rPr>
              <a:t>edx</a:t>
            </a:r>
            <a:r>
              <a:rPr lang="en-US" sz="1800" dirty="0" smtClean="0">
                <a:latin typeface="Courier New" pitchFamily="49" charset="0"/>
              </a:rPr>
              <a:t>), %</a:t>
            </a:r>
            <a:r>
              <a:rPr lang="en-US" sz="1800" dirty="0" err="1" smtClean="0">
                <a:latin typeface="Courier New" pitchFamily="49" charset="0"/>
              </a:rPr>
              <a:t>ebx</a:t>
            </a:r>
            <a:r>
              <a:rPr lang="en-US" sz="1800" dirty="0" smtClean="0">
                <a:latin typeface="Courier New" pitchFamily="49" charset="0"/>
              </a:rPr>
              <a:t>	# </a:t>
            </a:r>
            <a:r>
              <a:rPr lang="en-US" sz="1800" dirty="0" err="1" smtClean="0">
                <a:latin typeface="Courier New" pitchFamily="49" charset="0"/>
              </a:rPr>
              <a:t>ebx</a:t>
            </a:r>
            <a:r>
              <a:rPr lang="en-US" sz="1800" dirty="0" smtClean="0">
                <a:latin typeface="Courier New" pitchFamily="49" charset="0"/>
              </a:rPr>
              <a:t> = *</a:t>
            </a:r>
            <a:r>
              <a:rPr lang="en-US" sz="1800" dirty="0" err="1" smtClean="0">
                <a:latin typeface="Courier New" pitchFamily="49" charset="0"/>
              </a:rPr>
              <a:t>xp</a:t>
            </a:r>
            <a:r>
              <a:rPr lang="en-US" sz="1800" dirty="0" smtClean="0">
                <a:latin typeface="Courier New" pitchFamily="49" charset="0"/>
              </a:rPr>
              <a:t> (t0)</a:t>
            </a:r>
          </a:p>
          <a:p>
            <a:pPr>
              <a:tabLst>
                <a:tab pos="398463" algn="l"/>
                <a:tab pos="1201738" algn="l"/>
                <a:tab pos="3370263" algn="l"/>
              </a:tabLst>
            </a:pPr>
            <a:r>
              <a:rPr lang="en-US" sz="1800" dirty="0" smtClean="0">
                <a:latin typeface="Courier New" pitchFamily="49" charset="0"/>
              </a:rPr>
              <a:t>	</a:t>
            </a:r>
            <a:r>
              <a:rPr lang="en-US" sz="1800" dirty="0" err="1" smtClean="0">
                <a:latin typeface="Courier New" pitchFamily="49" charset="0"/>
              </a:rPr>
              <a:t>movl</a:t>
            </a:r>
            <a:r>
              <a:rPr lang="en-US" sz="1800" dirty="0" smtClean="0">
                <a:latin typeface="Courier New" pitchFamily="49" charset="0"/>
              </a:rPr>
              <a:t>	(%</a:t>
            </a:r>
            <a:r>
              <a:rPr lang="en-US" sz="1800" dirty="0" err="1" smtClean="0">
                <a:latin typeface="Courier New" pitchFamily="49" charset="0"/>
              </a:rPr>
              <a:t>ecx</a:t>
            </a:r>
            <a:r>
              <a:rPr lang="en-US" sz="1800" dirty="0" smtClean="0">
                <a:latin typeface="Courier New" pitchFamily="49" charset="0"/>
              </a:rPr>
              <a:t>), %</a:t>
            </a:r>
            <a:r>
              <a:rPr lang="en-US" sz="1800" dirty="0" err="1" smtClean="0">
                <a:latin typeface="Courier New" pitchFamily="49" charset="0"/>
              </a:rPr>
              <a:t>eax</a:t>
            </a:r>
            <a:r>
              <a:rPr lang="en-US" sz="1800" dirty="0" smtClean="0">
                <a:latin typeface="Courier New" pitchFamily="49" charset="0"/>
              </a:rPr>
              <a:t>	# </a:t>
            </a:r>
            <a:r>
              <a:rPr lang="en-US" sz="1800" dirty="0" err="1" smtClean="0">
                <a:latin typeface="Courier New" pitchFamily="49" charset="0"/>
              </a:rPr>
              <a:t>eax</a:t>
            </a:r>
            <a:r>
              <a:rPr lang="en-US" sz="1800" dirty="0" smtClean="0">
                <a:latin typeface="Courier New" pitchFamily="49" charset="0"/>
              </a:rPr>
              <a:t> = *</a:t>
            </a:r>
            <a:r>
              <a:rPr lang="en-US" sz="1800" dirty="0" err="1" smtClean="0">
                <a:latin typeface="Courier New" pitchFamily="49" charset="0"/>
              </a:rPr>
              <a:t>yp</a:t>
            </a:r>
            <a:r>
              <a:rPr lang="en-US" sz="1800" dirty="0" smtClean="0">
                <a:latin typeface="Courier New" pitchFamily="49" charset="0"/>
              </a:rPr>
              <a:t> (t1)</a:t>
            </a:r>
          </a:p>
          <a:p>
            <a:pPr>
              <a:tabLst>
                <a:tab pos="398463" algn="l"/>
                <a:tab pos="1201738" algn="l"/>
                <a:tab pos="3370263" algn="l"/>
              </a:tabLst>
            </a:pPr>
            <a:r>
              <a:rPr lang="en-US" sz="1800" dirty="0" smtClean="0">
                <a:latin typeface="Courier New" pitchFamily="49" charset="0"/>
              </a:rPr>
              <a:t>	</a:t>
            </a:r>
            <a:r>
              <a:rPr lang="en-US" sz="1800" dirty="0" err="1" smtClean="0">
                <a:latin typeface="Courier New" pitchFamily="49" charset="0"/>
              </a:rPr>
              <a:t>movl</a:t>
            </a:r>
            <a:r>
              <a:rPr lang="en-US" sz="1800" dirty="0" smtClean="0">
                <a:latin typeface="Courier New" pitchFamily="49" charset="0"/>
              </a:rPr>
              <a:t>	%</a:t>
            </a:r>
            <a:r>
              <a:rPr lang="en-US" sz="1800" dirty="0" err="1" smtClean="0">
                <a:latin typeface="Courier New" pitchFamily="49" charset="0"/>
              </a:rPr>
              <a:t>eax</a:t>
            </a:r>
            <a:r>
              <a:rPr lang="en-US" sz="1800" dirty="0" smtClean="0">
                <a:latin typeface="Courier New" pitchFamily="49" charset="0"/>
              </a:rPr>
              <a:t>, (%</a:t>
            </a:r>
            <a:r>
              <a:rPr lang="en-US" sz="1800" dirty="0" err="1" smtClean="0">
                <a:latin typeface="Courier New" pitchFamily="49" charset="0"/>
              </a:rPr>
              <a:t>edx</a:t>
            </a:r>
            <a:r>
              <a:rPr lang="en-US" sz="1800" dirty="0" smtClean="0">
                <a:latin typeface="Courier New" pitchFamily="49" charset="0"/>
              </a:rPr>
              <a:t>)	# *</a:t>
            </a:r>
            <a:r>
              <a:rPr lang="en-US" sz="1800" dirty="0" err="1" smtClean="0">
                <a:latin typeface="Courier New" pitchFamily="49" charset="0"/>
              </a:rPr>
              <a:t>xp</a:t>
            </a:r>
            <a:r>
              <a:rPr lang="en-US" sz="1800" dirty="0" smtClean="0">
                <a:latin typeface="Courier New" pitchFamily="49" charset="0"/>
              </a:rPr>
              <a:t> = t1</a:t>
            </a:r>
          </a:p>
          <a:p>
            <a:pPr>
              <a:tabLst>
                <a:tab pos="398463" algn="l"/>
                <a:tab pos="1201738" algn="l"/>
                <a:tab pos="3370263" algn="l"/>
              </a:tabLst>
            </a:pPr>
            <a:r>
              <a:rPr lang="en-US" sz="1800" dirty="0" smtClean="0">
                <a:latin typeface="Courier New" pitchFamily="49" charset="0"/>
              </a:rPr>
              <a:t>	</a:t>
            </a:r>
            <a:r>
              <a:rPr lang="en-US" sz="1800" dirty="0" err="1" smtClean="0">
                <a:latin typeface="Courier New" pitchFamily="49" charset="0"/>
              </a:rPr>
              <a:t>movl</a:t>
            </a:r>
            <a:r>
              <a:rPr lang="en-US" sz="1800" dirty="0" smtClean="0">
                <a:latin typeface="Courier New" pitchFamily="49" charset="0"/>
              </a:rPr>
              <a:t>	%</a:t>
            </a:r>
            <a:r>
              <a:rPr lang="en-US" sz="1800" dirty="0" err="1" smtClean="0">
                <a:latin typeface="Courier New" pitchFamily="49" charset="0"/>
              </a:rPr>
              <a:t>ebx</a:t>
            </a:r>
            <a:r>
              <a:rPr lang="en-US" sz="1800" dirty="0" smtClean="0">
                <a:latin typeface="Courier New" pitchFamily="49" charset="0"/>
              </a:rPr>
              <a:t>, (%</a:t>
            </a:r>
            <a:r>
              <a:rPr lang="en-US" sz="1800" dirty="0" err="1" smtClean="0">
                <a:latin typeface="Courier New" pitchFamily="49" charset="0"/>
              </a:rPr>
              <a:t>ecx</a:t>
            </a:r>
            <a:r>
              <a:rPr lang="en-US" sz="1800" dirty="0" smtClean="0">
                <a:latin typeface="Courier New" pitchFamily="49" charset="0"/>
              </a:rPr>
              <a:t>)	# *</a:t>
            </a:r>
            <a:r>
              <a:rPr lang="en-US" sz="1800" dirty="0" err="1" smtClean="0">
                <a:latin typeface="Courier New" pitchFamily="49" charset="0"/>
              </a:rPr>
              <a:t>yp</a:t>
            </a:r>
            <a:r>
              <a:rPr lang="en-US" sz="1800" dirty="0" smtClean="0">
                <a:latin typeface="Courier New" pitchFamily="49" charset="0"/>
              </a:rPr>
              <a:t> = t0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04800"/>
            <a:ext cx="6375400" cy="573088"/>
          </a:xfrm>
        </p:spPr>
        <p:txBody>
          <a:bodyPr>
            <a:normAutofit fontScale="90000"/>
          </a:bodyPr>
          <a:lstStyle/>
          <a:p>
            <a:r>
              <a:rPr lang="en-US"/>
              <a:t>Understanding Swap</a:t>
            </a:r>
          </a:p>
        </p:txBody>
      </p:sp>
      <p:sp>
        <p:nvSpPr>
          <p:cNvPr id="176136" name="Rectangle 8"/>
          <p:cNvSpPr>
            <a:spLocks noChangeArrowheads="1"/>
          </p:cNvSpPr>
          <p:nvPr/>
        </p:nvSpPr>
        <p:spPr bwMode="auto">
          <a:xfrm>
            <a:off x="6553200" y="236220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0x120</a:t>
            </a:r>
          </a:p>
        </p:txBody>
      </p:sp>
      <p:sp>
        <p:nvSpPr>
          <p:cNvPr id="176137" name="Rectangle 9"/>
          <p:cNvSpPr>
            <a:spLocks noChangeArrowheads="1"/>
          </p:cNvSpPr>
          <p:nvPr/>
        </p:nvSpPr>
        <p:spPr bwMode="auto">
          <a:xfrm>
            <a:off x="6553200" y="274320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0x124</a:t>
            </a:r>
          </a:p>
        </p:txBody>
      </p:sp>
      <p:sp>
        <p:nvSpPr>
          <p:cNvPr id="176138" name="Rectangle 10"/>
          <p:cNvSpPr>
            <a:spLocks noChangeArrowheads="1"/>
          </p:cNvSpPr>
          <p:nvPr/>
        </p:nvSpPr>
        <p:spPr bwMode="auto">
          <a:xfrm>
            <a:off x="6553200" y="312420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800" dirty="0" err="1">
                <a:latin typeface="Calibri" pitchFamily="34" charset="0"/>
              </a:rPr>
              <a:t>Rtn</a:t>
            </a:r>
            <a:r>
              <a:rPr lang="en-US" sz="1800" dirty="0">
                <a:latin typeface="Calibri" pitchFamily="34" charset="0"/>
              </a:rPr>
              <a:t> </a:t>
            </a:r>
            <a:r>
              <a:rPr lang="en-US" sz="1800" dirty="0" err="1">
                <a:latin typeface="Calibri" pitchFamily="34" charset="0"/>
              </a:rPr>
              <a:t>adr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176139" name="Rectangle 11"/>
          <p:cNvSpPr>
            <a:spLocks noChangeArrowheads="1"/>
          </p:cNvSpPr>
          <p:nvPr/>
        </p:nvSpPr>
        <p:spPr bwMode="auto">
          <a:xfrm>
            <a:off x="6553200" y="350520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sz="1800" dirty="0">
              <a:latin typeface="Calibri" pitchFamily="34" charset="0"/>
            </a:endParaRPr>
          </a:p>
        </p:txBody>
      </p:sp>
      <p:sp>
        <p:nvSpPr>
          <p:cNvPr id="176140" name="Line 12"/>
          <p:cNvSpPr>
            <a:spLocks noChangeShapeType="1"/>
          </p:cNvSpPr>
          <p:nvPr/>
        </p:nvSpPr>
        <p:spPr bwMode="auto">
          <a:xfrm>
            <a:off x="5715000" y="3733800"/>
            <a:ext cx="4572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176141" name="Text Box 13"/>
          <p:cNvSpPr txBox="1">
            <a:spLocks noChangeArrowheads="1"/>
          </p:cNvSpPr>
          <p:nvPr/>
        </p:nvSpPr>
        <p:spPr bwMode="auto">
          <a:xfrm>
            <a:off x="4953000" y="3581400"/>
            <a:ext cx="73025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%ebp</a:t>
            </a:r>
          </a:p>
        </p:txBody>
      </p:sp>
      <p:sp>
        <p:nvSpPr>
          <p:cNvPr id="176142" name="Text Box 14"/>
          <p:cNvSpPr txBox="1">
            <a:spLocks noChangeArrowheads="1"/>
          </p:cNvSpPr>
          <p:nvPr/>
        </p:nvSpPr>
        <p:spPr bwMode="auto">
          <a:xfrm>
            <a:off x="6019800" y="3505200"/>
            <a:ext cx="593725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 0 </a:t>
            </a:r>
          </a:p>
        </p:txBody>
      </p:sp>
      <p:sp>
        <p:nvSpPr>
          <p:cNvPr id="176143" name="Text Box 15"/>
          <p:cNvSpPr txBox="1">
            <a:spLocks noChangeArrowheads="1"/>
          </p:cNvSpPr>
          <p:nvPr/>
        </p:nvSpPr>
        <p:spPr bwMode="auto">
          <a:xfrm>
            <a:off x="6019800" y="3124200"/>
            <a:ext cx="593725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 4 </a:t>
            </a:r>
          </a:p>
        </p:txBody>
      </p:sp>
      <p:sp>
        <p:nvSpPr>
          <p:cNvPr id="176144" name="Text Box 16"/>
          <p:cNvSpPr txBox="1">
            <a:spLocks noChangeArrowheads="1"/>
          </p:cNvSpPr>
          <p:nvPr/>
        </p:nvSpPr>
        <p:spPr bwMode="auto">
          <a:xfrm>
            <a:off x="6019800" y="2743200"/>
            <a:ext cx="593725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 8 </a:t>
            </a:r>
          </a:p>
        </p:txBody>
      </p:sp>
      <p:sp>
        <p:nvSpPr>
          <p:cNvPr id="176145" name="Text Box 17"/>
          <p:cNvSpPr txBox="1">
            <a:spLocks noChangeArrowheads="1"/>
          </p:cNvSpPr>
          <p:nvPr/>
        </p:nvSpPr>
        <p:spPr bwMode="auto">
          <a:xfrm>
            <a:off x="6019800" y="2362200"/>
            <a:ext cx="593725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12 </a:t>
            </a:r>
          </a:p>
        </p:txBody>
      </p:sp>
      <p:sp>
        <p:nvSpPr>
          <p:cNvPr id="176146" name="Text Box 18"/>
          <p:cNvSpPr txBox="1">
            <a:spLocks noChangeArrowheads="1"/>
          </p:cNvSpPr>
          <p:nvPr/>
        </p:nvSpPr>
        <p:spPr bwMode="auto">
          <a:xfrm>
            <a:off x="5638800" y="1905000"/>
            <a:ext cx="770724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 dirty="0">
                <a:latin typeface="Calibri" pitchFamily="34" charset="0"/>
              </a:rPr>
              <a:t>Offset</a:t>
            </a:r>
          </a:p>
        </p:txBody>
      </p:sp>
      <p:sp>
        <p:nvSpPr>
          <p:cNvPr id="176148" name="Rectangle 20"/>
          <p:cNvSpPr>
            <a:spLocks noChangeArrowheads="1"/>
          </p:cNvSpPr>
          <p:nvPr/>
        </p:nvSpPr>
        <p:spPr bwMode="auto">
          <a:xfrm>
            <a:off x="6553200" y="388620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sz="1800" dirty="0">
              <a:latin typeface="Calibri" pitchFamily="34" charset="0"/>
            </a:endParaRPr>
          </a:p>
        </p:txBody>
      </p:sp>
      <p:sp>
        <p:nvSpPr>
          <p:cNvPr id="176149" name="Text Box 21"/>
          <p:cNvSpPr txBox="1">
            <a:spLocks noChangeArrowheads="1"/>
          </p:cNvSpPr>
          <p:nvPr/>
        </p:nvSpPr>
        <p:spPr bwMode="auto">
          <a:xfrm>
            <a:off x="6019800" y="3886200"/>
            <a:ext cx="593725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-4 </a:t>
            </a:r>
          </a:p>
        </p:txBody>
      </p:sp>
      <p:sp>
        <p:nvSpPr>
          <p:cNvPr id="176151" name="Rectangle 23"/>
          <p:cNvSpPr>
            <a:spLocks noChangeArrowheads="1"/>
          </p:cNvSpPr>
          <p:nvPr/>
        </p:nvSpPr>
        <p:spPr bwMode="auto">
          <a:xfrm>
            <a:off x="6553200" y="45720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123</a:t>
            </a:r>
          </a:p>
        </p:txBody>
      </p:sp>
      <p:sp>
        <p:nvSpPr>
          <p:cNvPr id="176152" name="Rectangle 24"/>
          <p:cNvSpPr>
            <a:spLocks noChangeArrowheads="1"/>
          </p:cNvSpPr>
          <p:nvPr/>
        </p:nvSpPr>
        <p:spPr bwMode="auto">
          <a:xfrm>
            <a:off x="6553200" y="83820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456</a:t>
            </a:r>
          </a:p>
        </p:txBody>
      </p:sp>
      <p:sp>
        <p:nvSpPr>
          <p:cNvPr id="176153" name="Rectangle 25"/>
          <p:cNvSpPr>
            <a:spLocks noChangeArrowheads="1"/>
          </p:cNvSpPr>
          <p:nvPr/>
        </p:nvSpPr>
        <p:spPr bwMode="auto">
          <a:xfrm>
            <a:off x="6553200" y="121920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sz="1800">
              <a:latin typeface="Courier New" pitchFamily="49" charset="0"/>
            </a:endParaRPr>
          </a:p>
        </p:txBody>
      </p:sp>
      <p:sp>
        <p:nvSpPr>
          <p:cNvPr id="176154" name="Rectangle 26"/>
          <p:cNvSpPr>
            <a:spLocks noChangeArrowheads="1"/>
          </p:cNvSpPr>
          <p:nvPr/>
        </p:nvSpPr>
        <p:spPr bwMode="auto">
          <a:xfrm>
            <a:off x="6553200" y="160020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sz="1800">
              <a:latin typeface="Courier New" pitchFamily="49" charset="0"/>
            </a:endParaRPr>
          </a:p>
        </p:txBody>
      </p:sp>
      <p:sp>
        <p:nvSpPr>
          <p:cNvPr id="176155" name="Rectangle 27"/>
          <p:cNvSpPr>
            <a:spLocks noChangeArrowheads="1"/>
          </p:cNvSpPr>
          <p:nvPr/>
        </p:nvSpPr>
        <p:spPr bwMode="auto">
          <a:xfrm>
            <a:off x="6553200" y="198120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sz="1800">
              <a:latin typeface="Courier New" pitchFamily="49" charset="0"/>
            </a:endParaRPr>
          </a:p>
        </p:txBody>
      </p:sp>
      <p:sp>
        <p:nvSpPr>
          <p:cNvPr id="176156" name="Text Box 28"/>
          <p:cNvSpPr txBox="1">
            <a:spLocks noChangeArrowheads="1"/>
          </p:cNvSpPr>
          <p:nvPr/>
        </p:nvSpPr>
        <p:spPr bwMode="auto">
          <a:xfrm>
            <a:off x="7620000" y="164068"/>
            <a:ext cx="948337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 dirty="0">
                <a:latin typeface="Calibri" pitchFamily="34" charset="0"/>
              </a:rPr>
              <a:t>Address</a:t>
            </a:r>
          </a:p>
        </p:txBody>
      </p:sp>
      <p:sp>
        <p:nvSpPr>
          <p:cNvPr id="176157" name="Text Box 29"/>
          <p:cNvSpPr txBox="1">
            <a:spLocks noChangeArrowheads="1"/>
          </p:cNvSpPr>
          <p:nvPr/>
        </p:nvSpPr>
        <p:spPr bwMode="auto">
          <a:xfrm>
            <a:off x="7696200" y="457200"/>
            <a:ext cx="121920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0x124 </a:t>
            </a:r>
          </a:p>
        </p:txBody>
      </p:sp>
      <p:sp>
        <p:nvSpPr>
          <p:cNvPr id="176158" name="Text Box 30"/>
          <p:cNvSpPr txBox="1">
            <a:spLocks noChangeArrowheads="1"/>
          </p:cNvSpPr>
          <p:nvPr/>
        </p:nvSpPr>
        <p:spPr bwMode="auto">
          <a:xfrm>
            <a:off x="7696200" y="852488"/>
            <a:ext cx="1219200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0x120 </a:t>
            </a:r>
          </a:p>
        </p:txBody>
      </p:sp>
      <p:sp>
        <p:nvSpPr>
          <p:cNvPr id="176159" name="Text Box 31"/>
          <p:cNvSpPr txBox="1">
            <a:spLocks noChangeArrowheads="1"/>
          </p:cNvSpPr>
          <p:nvPr/>
        </p:nvSpPr>
        <p:spPr bwMode="auto">
          <a:xfrm>
            <a:off x="7696200" y="1247775"/>
            <a:ext cx="121920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0x11c </a:t>
            </a:r>
          </a:p>
        </p:txBody>
      </p:sp>
      <p:sp>
        <p:nvSpPr>
          <p:cNvPr id="176160" name="Text Box 32"/>
          <p:cNvSpPr txBox="1">
            <a:spLocks noChangeArrowheads="1"/>
          </p:cNvSpPr>
          <p:nvPr/>
        </p:nvSpPr>
        <p:spPr bwMode="auto">
          <a:xfrm>
            <a:off x="7696200" y="1643063"/>
            <a:ext cx="1219200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0x118 </a:t>
            </a:r>
          </a:p>
        </p:txBody>
      </p:sp>
      <p:sp>
        <p:nvSpPr>
          <p:cNvPr id="176161" name="Text Box 33"/>
          <p:cNvSpPr txBox="1">
            <a:spLocks noChangeArrowheads="1"/>
          </p:cNvSpPr>
          <p:nvPr/>
        </p:nvSpPr>
        <p:spPr bwMode="auto">
          <a:xfrm>
            <a:off x="7696200" y="2038350"/>
            <a:ext cx="121920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0x114 </a:t>
            </a:r>
          </a:p>
        </p:txBody>
      </p:sp>
      <p:sp>
        <p:nvSpPr>
          <p:cNvPr id="176162" name="Text Box 34"/>
          <p:cNvSpPr txBox="1">
            <a:spLocks noChangeArrowheads="1"/>
          </p:cNvSpPr>
          <p:nvPr/>
        </p:nvSpPr>
        <p:spPr bwMode="auto">
          <a:xfrm>
            <a:off x="7696200" y="2433638"/>
            <a:ext cx="1219200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0x110 </a:t>
            </a:r>
          </a:p>
        </p:txBody>
      </p:sp>
      <p:sp>
        <p:nvSpPr>
          <p:cNvPr id="176163" name="Text Box 35"/>
          <p:cNvSpPr txBox="1">
            <a:spLocks noChangeArrowheads="1"/>
          </p:cNvSpPr>
          <p:nvPr/>
        </p:nvSpPr>
        <p:spPr bwMode="auto">
          <a:xfrm>
            <a:off x="7696200" y="2828925"/>
            <a:ext cx="121920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0x10c</a:t>
            </a:r>
          </a:p>
        </p:txBody>
      </p:sp>
      <p:sp>
        <p:nvSpPr>
          <p:cNvPr id="176164" name="Text Box 36"/>
          <p:cNvSpPr txBox="1">
            <a:spLocks noChangeArrowheads="1"/>
          </p:cNvSpPr>
          <p:nvPr/>
        </p:nvSpPr>
        <p:spPr bwMode="auto">
          <a:xfrm>
            <a:off x="7696200" y="3224213"/>
            <a:ext cx="1219200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0x108 </a:t>
            </a:r>
          </a:p>
        </p:txBody>
      </p:sp>
      <p:sp>
        <p:nvSpPr>
          <p:cNvPr id="176165" name="Text Box 37"/>
          <p:cNvSpPr txBox="1">
            <a:spLocks noChangeArrowheads="1"/>
          </p:cNvSpPr>
          <p:nvPr/>
        </p:nvSpPr>
        <p:spPr bwMode="auto">
          <a:xfrm>
            <a:off x="7696200" y="3619500"/>
            <a:ext cx="121920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0x104 </a:t>
            </a:r>
          </a:p>
        </p:txBody>
      </p:sp>
      <p:sp>
        <p:nvSpPr>
          <p:cNvPr id="176166" name="Text Box 38"/>
          <p:cNvSpPr txBox="1">
            <a:spLocks noChangeArrowheads="1"/>
          </p:cNvSpPr>
          <p:nvPr/>
        </p:nvSpPr>
        <p:spPr bwMode="auto">
          <a:xfrm>
            <a:off x="7696200" y="4014788"/>
            <a:ext cx="1219200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0x100 </a:t>
            </a:r>
          </a:p>
        </p:txBody>
      </p:sp>
      <p:sp>
        <p:nvSpPr>
          <p:cNvPr id="176167" name="Rectangle 39"/>
          <p:cNvSpPr>
            <a:spLocks noChangeArrowheads="1"/>
          </p:cNvSpPr>
          <p:nvPr/>
        </p:nvSpPr>
        <p:spPr bwMode="auto">
          <a:xfrm>
            <a:off x="5029200" y="2362200"/>
            <a:ext cx="654050" cy="369332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>
            <a:spAutoFit/>
          </a:bodyPr>
          <a:lstStyle/>
          <a:p>
            <a:r>
              <a:rPr lang="en-US" sz="1800">
                <a:latin typeface="Courier New" pitchFamily="49" charset="0"/>
              </a:rPr>
              <a:t>yp</a:t>
            </a:r>
          </a:p>
        </p:txBody>
      </p:sp>
      <p:sp>
        <p:nvSpPr>
          <p:cNvPr id="176168" name="Rectangle 40"/>
          <p:cNvSpPr>
            <a:spLocks noChangeArrowheads="1"/>
          </p:cNvSpPr>
          <p:nvPr/>
        </p:nvSpPr>
        <p:spPr bwMode="auto">
          <a:xfrm>
            <a:off x="5029200" y="2743200"/>
            <a:ext cx="654050" cy="369332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>
            <a:spAutoFit/>
          </a:bodyPr>
          <a:lstStyle/>
          <a:p>
            <a:r>
              <a:rPr lang="en-US" sz="1800">
                <a:latin typeface="Courier New" pitchFamily="49" charset="0"/>
              </a:rPr>
              <a:t>xp</a:t>
            </a:r>
          </a:p>
        </p:txBody>
      </p:sp>
      <p:grpSp>
        <p:nvGrpSpPr>
          <p:cNvPr id="2" name="Group 42"/>
          <p:cNvGrpSpPr>
            <a:grpSpLocks/>
          </p:cNvGrpSpPr>
          <p:nvPr/>
        </p:nvGrpSpPr>
        <p:grpSpPr bwMode="auto">
          <a:xfrm>
            <a:off x="533400" y="1524000"/>
            <a:ext cx="685800" cy="3581400"/>
            <a:chOff x="3984" y="1008"/>
            <a:chExt cx="1584" cy="2256"/>
          </a:xfrm>
        </p:grpSpPr>
        <p:sp>
          <p:nvSpPr>
            <p:cNvPr id="176171" name="Rectangle 43"/>
            <p:cNvSpPr>
              <a:spLocks noChangeArrowheads="1"/>
            </p:cNvSpPr>
            <p:nvPr/>
          </p:nvSpPr>
          <p:spPr bwMode="auto">
            <a:xfrm>
              <a:off x="3984" y="1008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800">
                  <a:latin typeface="Courier New" pitchFamily="49" charset="0"/>
                </a:rPr>
                <a:t>%eax</a:t>
              </a:r>
            </a:p>
          </p:txBody>
        </p:sp>
        <p:sp>
          <p:nvSpPr>
            <p:cNvPr id="176172" name="Rectangle 44"/>
            <p:cNvSpPr>
              <a:spLocks noChangeArrowheads="1"/>
            </p:cNvSpPr>
            <p:nvPr/>
          </p:nvSpPr>
          <p:spPr bwMode="auto">
            <a:xfrm>
              <a:off x="3984" y="1296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800" dirty="0">
                  <a:latin typeface="Courier New" pitchFamily="49" charset="0"/>
                </a:rPr>
                <a:t>%</a:t>
              </a:r>
              <a:r>
                <a:rPr lang="en-US" sz="1800" dirty="0" err="1" smtClean="0">
                  <a:latin typeface="Courier New" pitchFamily="49" charset="0"/>
                </a:rPr>
                <a:t>edx</a:t>
              </a:r>
              <a:endParaRPr lang="en-US" sz="1800" dirty="0">
                <a:latin typeface="Courier New" pitchFamily="49" charset="0"/>
              </a:endParaRPr>
            </a:p>
          </p:txBody>
        </p:sp>
        <p:sp>
          <p:nvSpPr>
            <p:cNvPr id="176173" name="Rectangle 45"/>
            <p:cNvSpPr>
              <a:spLocks noChangeArrowheads="1"/>
            </p:cNvSpPr>
            <p:nvPr/>
          </p:nvSpPr>
          <p:spPr bwMode="auto">
            <a:xfrm>
              <a:off x="3984" y="1584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800" dirty="0">
                  <a:latin typeface="Courier New" pitchFamily="49" charset="0"/>
                </a:rPr>
                <a:t>%</a:t>
              </a:r>
              <a:r>
                <a:rPr lang="en-US" sz="1800" dirty="0" err="1" smtClean="0">
                  <a:latin typeface="Courier New" pitchFamily="49" charset="0"/>
                </a:rPr>
                <a:t>ecx</a:t>
              </a:r>
              <a:endParaRPr lang="en-US" sz="1800" dirty="0">
                <a:latin typeface="Courier New" pitchFamily="49" charset="0"/>
              </a:endParaRPr>
            </a:p>
          </p:txBody>
        </p:sp>
        <p:sp>
          <p:nvSpPr>
            <p:cNvPr id="176174" name="Rectangle 46"/>
            <p:cNvSpPr>
              <a:spLocks noChangeArrowheads="1"/>
            </p:cNvSpPr>
            <p:nvPr/>
          </p:nvSpPr>
          <p:spPr bwMode="auto">
            <a:xfrm>
              <a:off x="3984" y="1872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800">
                  <a:latin typeface="Courier New" pitchFamily="49" charset="0"/>
                </a:rPr>
                <a:t>%ebx</a:t>
              </a:r>
            </a:p>
          </p:txBody>
        </p:sp>
        <p:sp>
          <p:nvSpPr>
            <p:cNvPr id="176175" name="Rectangle 47"/>
            <p:cNvSpPr>
              <a:spLocks noChangeArrowheads="1"/>
            </p:cNvSpPr>
            <p:nvPr/>
          </p:nvSpPr>
          <p:spPr bwMode="auto">
            <a:xfrm>
              <a:off x="3984" y="2160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800">
                  <a:latin typeface="Courier New" pitchFamily="49" charset="0"/>
                </a:rPr>
                <a:t>%esi</a:t>
              </a:r>
            </a:p>
          </p:txBody>
        </p:sp>
        <p:sp>
          <p:nvSpPr>
            <p:cNvPr id="176176" name="Rectangle 48"/>
            <p:cNvSpPr>
              <a:spLocks noChangeArrowheads="1"/>
            </p:cNvSpPr>
            <p:nvPr/>
          </p:nvSpPr>
          <p:spPr bwMode="auto">
            <a:xfrm>
              <a:off x="3984" y="2448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800">
                  <a:latin typeface="Courier New" pitchFamily="49" charset="0"/>
                </a:rPr>
                <a:t>%edi</a:t>
              </a:r>
            </a:p>
          </p:txBody>
        </p:sp>
        <p:sp>
          <p:nvSpPr>
            <p:cNvPr id="176177" name="Rectangle 49"/>
            <p:cNvSpPr>
              <a:spLocks noChangeArrowheads="1"/>
            </p:cNvSpPr>
            <p:nvPr/>
          </p:nvSpPr>
          <p:spPr bwMode="auto">
            <a:xfrm>
              <a:off x="3984" y="2736"/>
              <a:ext cx="1584" cy="240"/>
            </a:xfrm>
            <a:prstGeom prst="rect">
              <a:avLst/>
            </a:prstGeom>
            <a:solidFill>
              <a:srgbClr val="EFBFBF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800">
                  <a:latin typeface="Courier New" pitchFamily="49" charset="0"/>
                </a:rPr>
                <a:t>%esp</a:t>
              </a:r>
            </a:p>
          </p:txBody>
        </p:sp>
        <p:sp>
          <p:nvSpPr>
            <p:cNvPr id="176178" name="Rectangle 50"/>
            <p:cNvSpPr>
              <a:spLocks noChangeArrowheads="1"/>
            </p:cNvSpPr>
            <p:nvPr/>
          </p:nvSpPr>
          <p:spPr bwMode="auto">
            <a:xfrm>
              <a:off x="3984" y="3024"/>
              <a:ext cx="1584" cy="240"/>
            </a:xfrm>
            <a:prstGeom prst="rect">
              <a:avLst/>
            </a:prstGeom>
            <a:solidFill>
              <a:srgbClr val="EFBFBF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800">
                  <a:latin typeface="Courier New" pitchFamily="49" charset="0"/>
                </a:rPr>
                <a:t>%ebp</a:t>
              </a:r>
            </a:p>
          </p:txBody>
        </p:sp>
      </p:grpSp>
      <p:grpSp>
        <p:nvGrpSpPr>
          <p:cNvPr id="3" name="Group 51"/>
          <p:cNvGrpSpPr>
            <a:grpSpLocks/>
          </p:cNvGrpSpPr>
          <p:nvPr/>
        </p:nvGrpSpPr>
        <p:grpSpPr bwMode="auto">
          <a:xfrm>
            <a:off x="1219200" y="1524000"/>
            <a:ext cx="1066800" cy="3581400"/>
            <a:chOff x="3984" y="1008"/>
            <a:chExt cx="1584" cy="2256"/>
          </a:xfrm>
        </p:grpSpPr>
        <p:sp>
          <p:nvSpPr>
            <p:cNvPr id="176180" name="Rectangle 52"/>
            <p:cNvSpPr>
              <a:spLocks noChangeArrowheads="1"/>
            </p:cNvSpPr>
            <p:nvPr/>
          </p:nvSpPr>
          <p:spPr bwMode="auto">
            <a:xfrm>
              <a:off x="3984" y="1008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>
                <a:lnSpc>
                  <a:spcPct val="100000"/>
                </a:lnSpc>
              </a:pPr>
              <a:endParaRPr lang="en-US" sz="1800">
                <a:latin typeface="Courier New" pitchFamily="49" charset="0"/>
              </a:endParaRPr>
            </a:p>
          </p:txBody>
        </p:sp>
        <p:sp>
          <p:nvSpPr>
            <p:cNvPr id="176181" name="Rectangle 53"/>
            <p:cNvSpPr>
              <a:spLocks noChangeArrowheads="1"/>
            </p:cNvSpPr>
            <p:nvPr/>
          </p:nvSpPr>
          <p:spPr bwMode="auto">
            <a:xfrm>
              <a:off x="3984" y="1296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>
                <a:lnSpc>
                  <a:spcPct val="100000"/>
                </a:lnSpc>
              </a:pPr>
              <a:endParaRPr lang="en-US" sz="1800">
                <a:latin typeface="Courier New" pitchFamily="49" charset="0"/>
              </a:endParaRPr>
            </a:p>
          </p:txBody>
        </p:sp>
        <p:sp>
          <p:nvSpPr>
            <p:cNvPr id="176182" name="Rectangle 54"/>
            <p:cNvSpPr>
              <a:spLocks noChangeArrowheads="1"/>
            </p:cNvSpPr>
            <p:nvPr/>
          </p:nvSpPr>
          <p:spPr bwMode="auto">
            <a:xfrm>
              <a:off x="3984" y="1584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>
                <a:lnSpc>
                  <a:spcPct val="100000"/>
                </a:lnSpc>
              </a:pPr>
              <a:endParaRPr lang="en-US" sz="1800">
                <a:latin typeface="Courier New" pitchFamily="49" charset="0"/>
              </a:endParaRPr>
            </a:p>
          </p:txBody>
        </p:sp>
        <p:sp>
          <p:nvSpPr>
            <p:cNvPr id="176183" name="Rectangle 55"/>
            <p:cNvSpPr>
              <a:spLocks noChangeArrowheads="1"/>
            </p:cNvSpPr>
            <p:nvPr/>
          </p:nvSpPr>
          <p:spPr bwMode="auto">
            <a:xfrm>
              <a:off x="3984" y="1872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>
                <a:lnSpc>
                  <a:spcPct val="100000"/>
                </a:lnSpc>
              </a:pPr>
              <a:endParaRPr lang="en-US" sz="1800">
                <a:latin typeface="Courier New" pitchFamily="49" charset="0"/>
              </a:endParaRPr>
            </a:p>
          </p:txBody>
        </p:sp>
        <p:sp>
          <p:nvSpPr>
            <p:cNvPr id="176184" name="Rectangle 56"/>
            <p:cNvSpPr>
              <a:spLocks noChangeArrowheads="1"/>
            </p:cNvSpPr>
            <p:nvPr/>
          </p:nvSpPr>
          <p:spPr bwMode="auto">
            <a:xfrm>
              <a:off x="3984" y="2160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>
                <a:lnSpc>
                  <a:spcPct val="100000"/>
                </a:lnSpc>
              </a:pPr>
              <a:endParaRPr lang="en-US" sz="1800">
                <a:latin typeface="Courier New" pitchFamily="49" charset="0"/>
              </a:endParaRPr>
            </a:p>
          </p:txBody>
        </p:sp>
        <p:sp>
          <p:nvSpPr>
            <p:cNvPr id="176185" name="Rectangle 57"/>
            <p:cNvSpPr>
              <a:spLocks noChangeArrowheads="1"/>
            </p:cNvSpPr>
            <p:nvPr/>
          </p:nvSpPr>
          <p:spPr bwMode="auto">
            <a:xfrm>
              <a:off x="3984" y="2448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>
                <a:lnSpc>
                  <a:spcPct val="100000"/>
                </a:lnSpc>
              </a:pPr>
              <a:endParaRPr lang="en-US" sz="1800">
                <a:latin typeface="Courier New" pitchFamily="49" charset="0"/>
              </a:endParaRPr>
            </a:p>
          </p:txBody>
        </p:sp>
        <p:sp>
          <p:nvSpPr>
            <p:cNvPr id="176186" name="Rectangle 58"/>
            <p:cNvSpPr>
              <a:spLocks noChangeArrowheads="1"/>
            </p:cNvSpPr>
            <p:nvPr/>
          </p:nvSpPr>
          <p:spPr bwMode="auto">
            <a:xfrm>
              <a:off x="3984" y="2736"/>
              <a:ext cx="1584" cy="240"/>
            </a:xfrm>
            <a:prstGeom prst="rect">
              <a:avLst/>
            </a:prstGeom>
            <a:solidFill>
              <a:srgbClr val="EFBFBF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>
                <a:lnSpc>
                  <a:spcPct val="100000"/>
                </a:lnSpc>
              </a:pPr>
              <a:endParaRPr lang="en-US" sz="1800">
                <a:latin typeface="Courier New" pitchFamily="49" charset="0"/>
              </a:endParaRPr>
            </a:p>
          </p:txBody>
        </p:sp>
        <p:sp>
          <p:nvSpPr>
            <p:cNvPr id="176187" name="Rectangle 59"/>
            <p:cNvSpPr>
              <a:spLocks noChangeArrowheads="1"/>
            </p:cNvSpPr>
            <p:nvPr/>
          </p:nvSpPr>
          <p:spPr bwMode="auto">
            <a:xfrm>
              <a:off x="3984" y="3024"/>
              <a:ext cx="1584" cy="240"/>
            </a:xfrm>
            <a:prstGeom prst="rect">
              <a:avLst/>
            </a:prstGeom>
            <a:solidFill>
              <a:srgbClr val="EFBFBF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>
                <a:lnSpc>
                  <a:spcPct val="100000"/>
                </a:lnSpc>
              </a:pPr>
              <a:r>
                <a:rPr lang="en-US" sz="1800">
                  <a:latin typeface="Courier New" pitchFamily="49" charset="0"/>
                </a:rPr>
                <a:t>0x104</a:t>
              </a:r>
            </a:p>
          </p:txBody>
        </p:sp>
      </p:grpSp>
      <p:sp>
        <p:nvSpPr>
          <p:cNvPr id="53" name="Rectangle 4"/>
          <p:cNvSpPr>
            <a:spLocks noChangeArrowheads="1"/>
          </p:cNvSpPr>
          <p:nvPr/>
        </p:nvSpPr>
        <p:spPr bwMode="auto">
          <a:xfrm>
            <a:off x="2743200" y="4495800"/>
            <a:ext cx="5943600" cy="17517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>
              <a:tabLst>
                <a:tab pos="398463" algn="l"/>
                <a:tab pos="1201738" algn="l"/>
                <a:tab pos="3370263" algn="l"/>
              </a:tabLst>
            </a:pPr>
            <a:r>
              <a:rPr lang="en-US" sz="1800" dirty="0">
                <a:latin typeface="Courier New" pitchFamily="49" charset="0"/>
              </a:rPr>
              <a:t>	</a:t>
            </a:r>
            <a:r>
              <a:rPr lang="en-US" sz="1800" dirty="0" err="1" smtClean="0">
                <a:latin typeface="Courier New" pitchFamily="49" charset="0"/>
              </a:rPr>
              <a:t>movl</a:t>
            </a:r>
            <a:r>
              <a:rPr lang="en-US" sz="1800" dirty="0" smtClean="0">
                <a:latin typeface="Courier New" pitchFamily="49" charset="0"/>
              </a:rPr>
              <a:t>	8(%</a:t>
            </a:r>
            <a:r>
              <a:rPr lang="en-US" sz="1800" dirty="0" err="1" smtClean="0">
                <a:latin typeface="Courier New" pitchFamily="49" charset="0"/>
              </a:rPr>
              <a:t>ebp</a:t>
            </a:r>
            <a:r>
              <a:rPr lang="en-US" sz="1800" dirty="0" smtClean="0">
                <a:latin typeface="Courier New" pitchFamily="49" charset="0"/>
              </a:rPr>
              <a:t>), %</a:t>
            </a:r>
            <a:r>
              <a:rPr lang="en-US" sz="1800" dirty="0" err="1" smtClean="0">
                <a:latin typeface="Courier New" pitchFamily="49" charset="0"/>
              </a:rPr>
              <a:t>edx</a:t>
            </a:r>
            <a:r>
              <a:rPr lang="en-US" sz="1800" dirty="0" smtClean="0">
                <a:latin typeface="Courier New" pitchFamily="49" charset="0"/>
              </a:rPr>
              <a:t>	# </a:t>
            </a:r>
            <a:r>
              <a:rPr lang="en-US" sz="1800" dirty="0" err="1" smtClean="0">
                <a:latin typeface="Courier New" pitchFamily="49" charset="0"/>
              </a:rPr>
              <a:t>edx</a:t>
            </a:r>
            <a:r>
              <a:rPr lang="en-US" sz="1800" dirty="0" smtClean="0">
                <a:latin typeface="Courier New" pitchFamily="49" charset="0"/>
              </a:rPr>
              <a:t> = </a:t>
            </a:r>
            <a:r>
              <a:rPr lang="en-US" sz="1800" dirty="0" err="1" smtClean="0">
                <a:latin typeface="Courier New" pitchFamily="49" charset="0"/>
              </a:rPr>
              <a:t>xp</a:t>
            </a:r>
            <a:endParaRPr lang="en-US" sz="1800" dirty="0" smtClean="0">
              <a:latin typeface="Courier New" pitchFamily="49" charset="0"/>
            </a:endParaRPr>
          </a:p>
          <a:p>
            <a:pPr>
              <a:tabLst>
                <a:tab pos="398463" algn="l"/>
                <a:tab pos="1201738" algn="l"/>
                <a:tab pos="3370263" algn="l"/>
              </a:tabLst>
            </a:pPr>
            <a:r>
              <a:rPr lang="en-US" sz="1800" dirty="0" smtClean="0">
                <a:latin typeface="Courier New" pitchFamily="49" charset="0"/>
              </a:rPr>
              <a:t>	</a:t>
            </a:r>
            <a:r>
              <a:rPr lang="en-US" sz="1800" dirty="0" err="1" smtClean="0">
                <a:latin typeface="Courier New" pitchFamily="49" charset="0"/>
              </a:rPr>
              <a:t>movl</a:t>
            </a:r>
            <a:r>
              <a:rPr lang="en-US" sz="1800" dirty="0" smtClean="0">
                <a:latin typeface="Courier New" pitchFamily="49" charset="0"/>
              </a:rPr>
              <a:t>	12(%</a:t>
            </a:r>
            <a:r>
              <a:rPr lang="en-US" sz="1800" dirty="0" err="1" smtClean="0">
                <a:latin typeface="Courier New" pitchFamily="49" charset="0"/>
              </a:rPr>
              <a:t>ebp</a:t>
            </a:r>
            <a:r>
              <a:rPr lang="en-US" sz="1800" dirty="0" smtClean="0">
                <a:latin typeface="Courier New" pitchFamily="49" charset="0"/>
              </a:rPr>
              <a:t>), %</a:t>
            </a:r>
            <a:r>
              <a:rPr lang="en-US" sz="1800" dirty="0" err="1" smtClean="0">
                <a:latin typeface="Courier New" pitchFamily="49" charset="0"/>
              </a:rPr>
              <a:t>ecx</a:t>
            </a:r>
            <a:r>
              <a:rPr lang="en-US" sz="1800" dirty="0" smtClean="0">
                <a:latin typeface="Courier New" pitchFamily="49" charset="0"/>
              </a:rPr>
              <a:t>	# </a:t>
            </a:r>
            <a:r>
              <a:rPr lang="en-US" sz="1800" dirty="0" err="1" smtClean="0">
                <a:latin typeface="Courier New" pitchFamily="49" charset="0"/>
              </a:rPr>
              <a:t>ecx</a:t>
            </a:r>
            <a:r>
              <a:rPr lang="en-US" sz="1800" dirty="0" smtClean="0">
                <a:latin typeface="Courier New" pitchFamily="49" charset="0"/>
              </a:rPr>
              <a:t> = </a:t>
            </a:r>
            <a:r>
              <a:rPr lang="en-US" sz="1800" dirty="0" err="1" smtClean="0">
                <a:latin typeface="Courier New" pitchFamily="49" charset="0"/>
              </a:rPr>
              <a:t>yp</a:t>
            </a:r>
            <a:endParaRPr lang="en-US" sz="1800" dirty="0" smtClean="0">
              <a:latin typeface="Courier New" pitchFamily="49" charset="0"/>
            </a:endParaRPr>
          </a:p>
          <a:p>
            <a:pPr>
              <a:tabLst>
                <a:tab pos="398463" algn="l"/>
                <a:tab pos="1201738" algn="l"/>
                <a:tab pos="3370263" algn="l"/>
              </a:tabLst>
            </a:pPr>
            <a:r>
              <a:rPr lang="en-US" sz="1800" dirty="0" smtClean="0">
                <a:latin typeface="Courier New" pitchFamily="49" charset="0"/>
              </a:rPr>
              <a:t>	</a:t>
            </a:r>
            <a:r>
              <a:rPr lang="en-US" sz="1800" dirty="0" err="1" smtClean="0">
                <a:latin typeface="Courier New" pitchFamily="49" charset="0"/>
              </a:rPr>
              <a:t>movl</a:t>
            </a:r>
            <a:r>
              <a:rPr lang="en-US" sz="1800" dirty="0" smtClean="0">
                <a:latin typeface="Courier New" pitchFamily="49" charset="0"/>
              </a:rPr>
              <a:t>	(%</a:t>
            </a:r>
            <a:r>
              <a:rPr lang="en-US" sz="1800" dirty="0" err="1" smtClean="0">
                <a:latin typeface="Courier New" pitchFamily="49" charset="0"/>
              </a:rPr>
              <a:t>edx</a:t>
            </a:r>
            <a:r>
              <a:rPr lang="en-US" sz="1800" dirty="0" smtClean="0">
                <a:latin typeface="Courier New" pitchFamily="49" charset="0"/>
              </a:rPr>
              <a:t>), %</a:t>
            </a:r>
            <a:r>
              <a:rPr lang="en-US" sz="1800" dirty="0" err="1" smtClean="0">
                <a:latin typeface="Courier New" pitchFamily="49" charset="0"/>
              </a:rPr>
              <a:t>ebx</a:t>
            </a:r>
            <a:r>
              <a:rPr lang="en-US" sz="1800" dirty="0" smtClean="0">
                <a:latin typeface="Courier New" pitchFamily="49" charset="0"/>
              </a:rPr>
              <a:t>	# </a:t>
            </a:r>
            <a:r>
              <a:rPr lang="en-US" sz="1800" dirty="0" err="1" smtClean="0">
                <a:latin typeface="Courier New" pitchFamily="49" charset="0"/>
              </a:rPr>
              <a:t>ebx</a:t>
            </a:r>
            <a:r>
              <a:rPr lang="en-US" sz="1800" dirty="0" smtClean="0">
                <a:latin typeface="Courier New" pitchFamily="49" charset="0"/>
              </a:rPr>
              <a:t> = *</a:t>
            </a:r>
            <a:r>
              <a:rPr lang="en-US" sz="1800" dirty="0" err="1" smtClean="0">
                <a:latin typeface="Courier New" pitchFamily="49" charset="0"/>
              </a:rPr>
              <a:t>xp</a:t>
            </a:r>
            <a:r>
              <a:rPr lang="en-US" sz="1800" dirty="0" smtClean="0">
                <a:latin typeface="Courier New" pitchFamily="49" charset="0"/>
              </a:rPr>
              <a:t> (t0)</a:t>
            </a:r>
          </a:p>
          <a:p>
            <a:pPr>
              <a:tabLst>
                <a:tab pos="398463" algn="l"/>
                <a:tab pos="1201738" algn="l"/>
                <a:tab pos="3370263" algn="l"/>
              </a:tabLst>
            </a:pPr>
            <a:r>
              <a:rPr lang="en-US" sz="1800" dirty="0" smtClean="0">
                <a:latin typeface="Courier New" pitchFamily="49" charset="0"/>
              </a:rPr>
              <a:t>	</a:t>
            </a:r>
            <a:r>
              <a:rPr lang="en-US" sz="1800" dirty="0" err="1" smtClean="0">
                <a:latin typeface="Courier New" pitchFamily="49" charset="0"/>
              </a:rPr>
              <a:t>movl</a:t>
            </a:r>
            <a:r>
              <a:rPr lang="en-US" sz="1800" dirty="0" smtClean="0">
                <a:latin typeface="Courier New" pitchFamily="49" charset="0"/>
              </a:rPr>
              <a:t>	(%</a:t>
            </a:r>
            <a:r>
              <a:rPr lang="en-US" sz="1800" dirty="0" err="1" smtClean="0">
                <a:latin typeface="Courier New" pitchFamily="49" charset="0"/>
              </a:rPr>
              <a:t>ecx</a:t>
            </a:r>
            <a:r>
              <a:rPr lang="en-US" sz="1800" dirty="0" smtClean="0">
                <a:latin typeface="Courier New" pitchFamily="49" charset="0"/>
              </a:rPr>
              <a:t>), %</a:t>
            </a:r>
            <a:r>
              <a:rPr lang="en-US" sz="1800" dirty="0" err="1" smtClean="0">
                <a:latin typeface="Courier New" pitchFamily="49" charset="0"/>
              </a:rPr>
              <a:t>eax</a:t>
            </a:r>
            <a:r>
              <a:rPr lang="en-US" sz="1800" dirty="0" smtClean="0">
                <a:latin typeface="Courier New" pitchFamily="49" charset="0"/>
              </a:rPr>
              <a:t>	# </a:t>
            </a:r>
            <a:r>
              <a:rPr lang="en-US" sz="1800" dirty="0" err="1" smtClean="0">
                <a:latin typeface="Courier New" pitchFamily="49" charset="0"/>
              </a:rPr>
              <a:t>eax</a:t>
            </a:r>
            <a:r>
              <a:rPr lang="en-US" sz="1800" dirty="0" smtClean="0">
                <a:latin typeface="Courier New" pitchFamily="49" charset="0"/>
              </a:rPr>
              <a:t> = *</a:t>
            </a:r>
            <a:r>
              <a:rPr lang="en-US" sz="1800" dirty="0" err="1" smtClean="0">
                <a:latin typeface="Courier New" pitchFamily="49" charset="0"/>
              </a:rPr>
              <a:t>yp</a:t>
            </a:r>
            <a:r>
              <a:rPr lang="en-US" sz="1800" dirty="0" smtClean="0">
                <a:latin typeface="Courier New" pitchFamily="49" charset="0"/>
              </a:rPr>
              <a:t> (t1)</a:t>
            </a:r>
          </a:p>
          <a:p>
            <a:pPr>
              <a:tabLst>
                <a:tab pos="398463" algn="l"/>
                <a:tab pos="1201738" algn="l"/>
                <a:tab pos="3370263" algn="l"/>
              </a:tabLst>
            </a:pPr>
            <a:r>
              <a:rPr lang="en-US" sz="1800" dirty="0" smtClean="0">
                <a:latin typeface="Courier New" pitchFamily="49" charset="0"/>
              </a:rPr>
              <a:t>	</a:t>
            </a:r>
            <a:r>
              <a:rPr lang="en-US" sz="1800" dirty="0" err="1" smtClean="0">
                <a:latin typeface="Courier New" pitchFamily="49" charset="0"/>
              </a:rPr>
              <a:t>movl</a:t>
            </a:r>
            <a:r>
              <a:rPr lang="en-US" sz="1800" dirty="0" smtClean="0">
                <a:latin typeface="Courier New" pitchFamily="49" charset="0"/>
              </a:rPr>
              <a:t>	%</a:t>
            </a:r>
            <a:r>
              <a:rPr lang="en-US" sz="1800" dirty="0" err="1" smtClean="0">
                <a:latin typeface="Courier New" pitchFamily="49" charset="0"/>
              </a:rPr>
              <a:t>eax</a:t>
            </a:r>
            <a:r>
              <a:rPr lang="en-US" sz="1800" dirty="0" smtClean="0">
                <a:latin typeface="Courier New" pitchFamily="49" charset="0"/>
              </a:rPr>
              <a:t>, (%</a:t>
            </a:r>
            <a:r>
              <a:rPr lang="en-US" sz="1800" dirty="0" err="1" smtClean="0">
                <a:latin typeface="Courier New" pitchFamily="49" charset="0"/>
              </a:rPr>
              <a:t>edx</a:t>
            </a:r>
            <a:r>
              <a:rPr lang="en-US" sz="1800" dirty="0" smtClean="0">
                <a:latin typeface="Courier New" pitchFamily="49" charset="0"/>
              </a:rPr>
              <a:t>)	# *</a:t>
            </a:r>
            <a:r>
              <a:rPr lang="en-US" sz="1800" dirty="0" err="1" smtClean="0">
                <a:latin typeface="Courier New" pitchFamily="49" charset="0"/>
              </a:rPr>
              <a:t>xp</a:t>
            </a:r>
            <a:r>
              <a:rPr lang="en-US" sz="1800" dirty="0" smtClean="0">
                <a:latin typeface="Courier New" pitchFamily="49" charset="0"/>
              </a:rPr>
              <a:t> = t1</a:t>
            </a:r>
          </a:p>
          <a:p>
            <a:pPr>
              <a:tabLst>
                <a:tab pos="398463" algn="l"/>
                <a:tab pos="1201738" algn="l"/>
                <a:tab pos="3370263" algn="l"/>
              </a:tabLst>
            </a:pPr>
            <a:r>
              <a:rPr lang="en-US" sz="1800" dirty="0" smtClean="0">
                <a:latin typeface="Courier New" pitchFamily="49" charset="0"/>
              </a:rPr>
              <a:t>	</a:t>
            </a:r>
            <a:r>
              <a:rPr lang="en-US" sz="1800" dirty="0" err="1" smtClean="0">
                <a:latin typeface="Courier New" pitchFamily="49" charset="0"/>
              </a:rPr>
              <a:t>movl</a:t>
            </a:r>
            <a:r>
              <a:rPr lang="en-US" sz="1800" dirty="0" smtClean="0">
                <a:latin typeface="Courier New" pitchFamily="49" charset="0"/>
              </a:rPr>
              <a:t>	%</a:t>
            </a:r>
            <a:r>
              <a:rPr lang="en-US" sz="1800" dirty="0" err="1" smtClean="0">
                <a:latin typeface="Courier New" pitchFamily="49" charset="0"/>
              </a:rPr>
              <a:t>ebx</a:t>
            </a:r>
            <a:r>
              <a:rPr lang="en-US" sz="1800" dirty="0" smtClean="0">
                <a:latin typeface="Courier New" pitchFamily="49" charset="0"/>
              </a:rPr>
              <a:t>, (%</a:t>
            </a:r>
            <a:r>
              <a:rPr lang="en-US" sz="1800" dirty="0" err="1" smtClean="0">
                <a:latin typeface="Courier New" pitchFamily="49" charset="0"/>
              </a:rPr>
              <a:t>ecx</a:t>
            </a:r>
            <a:r>
              <a:rPr lang="en-US" sz="1800" dirty="0" smtClean="0">
                <a:latin typeface="Courier New" pitchFamily="49" charset="0"/>
              </a:rPr>
              <a:t>)	# *</a:t>
            </a:r>
            <a:r>
              <a:rPr lang="en-US" sz="1800" dirty="0" err="1" smtClean="0">
                <a:latin typeface="Courier New" pitchFamily="49" charset="0"/>
              </a:rPr>
              <a:t>yp</a:t>
            </a:r>
            <a:r>
              <a:rPr lang="en-US" sz="1800" dirty="0" smtClean="0">
                <a:latin typeface="Courier New" pitchFamily="49" charset="0"/>
              </a:rPr>
              <a:t> = t0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154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04800"/>
            <a:ext cx="6375400" cy="573088"/>
          </a:xfrm>
        </p:spPr>
        <p:txBody>
          <a:bodyPr>
            <a:normAutofit fontScale="90000"/>
          </a:bodyPr>
          <a:lstStyle/>
          <a:p>
            <a:r>
              <a:rPr lang="en-US"/>
              <a:t>Understanding Swap</a:t>
            </a:r>
          </a:p>
        </p:txBody>
      </p:sp>
      <p:sp>
        <p:nvSpPr>
          <p:cNvPr id="177156" name="Rectangle 4"/>
          <p:cNvSpPr>
            <a:spLocks noChangeArrowheads="1"/>
          </p:cNvSpPr>
          <p:nvPr/>
        </p:nvSpPr>
        <p:spPr bwMode="auto">
          <a:xfrm>
            <a:off x="6553200" y="236220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0x120</a:t>
            </a:r>
          </a:p>
        </p:txBody>
      </p:sp>
      <p:sp>
        <p:nvSpPr>
          <p:cNvPr id="177157" name="Rectangle 5"/>
          <p:cNvSpPr>
            <a:spLocks noChangeArrowheads="1"/>
          </p:cNvSpPr>
          <p:nvPr/>
        </p:nvSpPr>
        <p:spPr bwMode="auto">
          <a:xfrm>
            <a:off x="6553200" y="274320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0x124</a:t>
            </a:r>
          </a:p>
        </p:txBody>
      </p:sp>
      <p:sp>
        <p:nvSpPr>
          <p:cNvPr id="177158" name="Rectangle 6"/>
          <p:cNvSpPr>
            <a:spLocks noChangeArrowheads="1"/>
          </p:cNvSpPr>
          <p:nvPr/>
        </p:nvSpPr>
        <p:spPr bwMode="auto">
          <a:xfrm>
            <a:off x="6553200" y="312420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800" dirty="0" err="1">
                <a:latin typeface="Calibri" pitchFamily="34" charset="0"/>
              </a:rPr>
              <a:t>Rtn</a:t>
            </a:r>
            <a:r>
              <a:rPr lang="en-US" sz="1800" dirty="0">
                <a:latin typeface="Calibri" pitchFamily="34" charset="0"/>
              </a:rPr>
              <a:t> </a:t>
            </a:r>
            <a:r>
              <a:rPr lang="en-US" sz="1800" dirty="0" err="1">
                <a:latin typeface="Calibri" pitchFamily="34" charset="0"/>
              </a:rPr>
              <a:t>adr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177159" name="Rectangle 7"/>
          <p:cNvSpPr>
            <a:spLocks noChangeArrowheads="1"/>
          </p:cNvSpPr>
          <p:nvPr/>
        </p:nvSpPr>
        <p:spPr bwMode="auto">
          <a:xfrm>
            <a:off x="6553200" y="350520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sz="1800" dirty="0">
              <a:latin typeface="Calibri" pitchFamily="34" charset="0"/>
            </a:endParaRPr>
          </a:p>
        </p:txBody>
      </p:sp>
      <p:sp>
        <p:nvSpPr>
          <p:cNvPr id="177160" name="Line 8"/>
          <p:cNvSpPr>
            <a:spLocks noChangeShapeType="1"/>
          </p:cNvSpPr>
          <p:nvPr/>
        </p:nvSpPr>
        <p:spPr bwMode="auto">
          <a:xfrm>
            <a:off x="5715000" y="3733800"/>
            <a:ext cx="4572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177161" name="Text Box 9"/>
          <p:cNvSpPr txBox="1">
            <a:spLocks noChangeArrowheads="1"/>
          </p:cNvSpPr>
          <p:nvPr/>
        </p:nvSpPr>
        <p:spPr bwMode="auto">
          <a:xfrm>
            <a:off x="4953000" y="3581400"/>
            <a:ext cx="73025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%ebp</a:t>
            </a:r>
          </a:p>
        </p:txBody>
      </p:sp>
      <p:sp>
        <p:nvSpPr>
          <p:cNvPr id="177162" name="Text Box 10"/>
          <p:cNvSpPr txBox="1">
            <a:spLocks noChangeArrowheads="1"/>
          </p:cNvSpPr>
          <p:nvPr/>
        </p:nvSpPr>
        <p:spPr bwMode="auto">
          <a:xfrm>
            <a:off x="6019800" y="3505200"/>
            <a:ext cx="593725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 0 </a:t>
            </a:r>
          </a:p>
        </p:txBody>
      </p:sp>
      <p:sp>
        <p:nvSpPr>
          <p:cNvPr id="177163" name="Text Box 11"/>
          <p:cNvSpPr txBox="1">
            <a:spLocks noChangeArrowheads="1"/>
          </p:cNvSpPr>
          <p:nvPr/>
        </p:nvSpPr>
        <p:spPr bwMode="auto">
          <a:xfrm>
            <a:off x="6019800" y="3124200"/>
            <a:ext cx="593725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 4 </a:t>
            </a:r>
          </a:p>
        </p:txBody>
      </p:sp>
      <p:sp>
        <p:nvSpPr>
          <p:cNvPr id="177164" name="Text Box 12"/>
          <p:cNvSpPr txBox="1">
            <a:spLocks noChangeArrowheads="1"/>
          </p:cNvSpPr>
          <p:nvPr/>
        </p:nvSpPr>
        <p:spPr bwMode="auto">
          <a:xfrm>
            <a:off x="6019800" y="2743200"/>
            <a:ext cx="593725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 8 </a:t>
            </a:r>
          </a:p>
        </p:txBody>
      </p:sp>
      <p:sp>
        <p:nvSpPr>
          <p:cNvPr id="177165" name="Text Box 13"/>
          <p:cNvSpPr txBox="1">
            <a:spLocks noChangeArrowheads="1"/>
          </p:cNvSpPr>
          <p:nvPr/>
        </p:nvSpPr>
        <p:spPr bwMode="auto">
          <a:xfrm>
            <a:off x="6019800" y="2362200"/>
            <a:ext cx="593725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12 </a:t>
            </a:r>
          </a:p>
        </p:txBody>
      </p:sp>
      <p:sp>
        <p:nvSpPr>
          <p:cNvPr id="177166" name="Text Box 14"/>
          <p:cNvSpPr txBox="1">
            <a:spLocks noChangeArrowheads="1"/>
          </p:cNvSpPr>
          <p:nvPr/>
        </p:nvSpPr>
        <p:spPr bwMode="auto">
          <a:xfrm>
            <a:off x="5638800" y="1905000"/>
            <a:ext cx="770724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 dirty="0">
                <a:latin typeface="Calibri" pitchFamily="34" charset="0"/>
              </a:rPr>
              <a:t>Offset</a:t>
            </a:r>
          </a:p>
        </p:txBody>
      </p:sp>
      <p:sp>
        <p:nvSpPr>
          <p:cNvPr id="177167" name="Rectangle 15"/>
          <p:cNvSpPr>
            <a:spLocks noChangeArrowheads="1"/>
          </p:cNvSpPr>
          <p:nvPr/>
        </p:nvSpPr>
        <p:spPr bwMode="auto">
          <a:xfrm>
            <a:off x="6553200" y="388620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sz="1800" dirty="0">
              <a:latin typeface="Calibri" pitchFamily="34" charset="0"/>
            </a:endParaRPr>
          </a:p>
        </p:txBody>
      </p:sp>
      <p:sp>
        <p:nvSpPr>
          <p:cNvPr id="177168" name="Text Box 16"/>
          <p:cNvSpPr txBox="1">
            <a:spLocks noChangeArrowheads="1"/>
          </p:cNvSpPr>
          <p:nvPr/>
        </p:nvSpPr>
        <p:spPr bwMode="auto">
          <a:xfrm>
            <a:off x="6019800" y="3886200"/>
            <a:ext cx="593725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-4 </a:t>
            </a:r>
          </a:p>
        </p:txBody>
      </p:sp>
      <p:sp>
        <p:nvSpPr>
          <p:cNvPr id="177169" name="Rectangle 17"/>
          <p:cNvSpPr>
            <a:spLocks noChangeArrowheads="1"/>
          </p:cNvSpPr>
          <p:nvPr/>
        </p:nvSpPr>
        <p:spPr bwMode="auto">
          <a:xfrm>
            <a:off x="6553200" y="45720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123</a:t>
            </a:r>
          </a:p>
        </p:txBody>
      </p:sp>
      <p:sp>
        <p:nvSpPr>
          <p:cNvPr id="177170" name="Rectangle 18"/>
          <p:cNvSpPr>
            <a:spLocks noChangeArrowheads="1"/>
          </p:cNvSpPr>
          <p:nvPr/>
        </p:nvSpPr>
        <p:spPr bwMode="auto">
          <a:xfrm>
            <a:off x="6553200" y="83820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456</a:t>
            </a:r>
          </a:p>
        </p:txBody>
      </p:sp>
      <p:sp>
        <p:nvSpPr>
          <p:cNvPr id="177171" name="Rectangle 19"/>
          <p:cNvSpPr>
            <a:spLocks noChangeArrowheads="1"/>
          </p:cNvSpPr>
          <p:nvPr/>
        </p:nvSpPr>
        <p:spPr bwMode="auto">
          <a:xfrm>
            <a:off x="6553200" y="121920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sz="1800">
              <a:latin typeface="Courier New" pitchFamily="49" charset="0"/>
            </a:endParaRPr>
          </a:p>
        </p:txBody>
      </p:sp>
      <p:sp>
        <p:nvSpPr>
          <p:cNvPr id="177172" name="Rectangle 20"/>
          <p:cNvSpPr>
            <a:spLocks noChangeArrowheads="1"/>
          </p:cNvSpPr>
          <p:nvPr/>
        </p:nvSpPr>
        <p:spPr bwMode="auto">
          <a:xfrm>
            <a:off x="6553200" y="160020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sz="1800">
              <a:latin typeface="Courier New" pitchFamily="49" charset="0"/>
            </a:endParaRPr>
          </a:p>
        </p:txBody>
      </p:sp>
      <p:sp>
        <p:nvSpPr>
          <p:cNvPr id="177173" name="Rectangle 21"/>
          <p:cNvSpPr>
            <a:spLocks noChangeArrowheads="1"/>
          </p:cNvSpPr>
          <p:nvPr/>
        </p:nvSpPr>
        <p:spPr bwMode="auto">
          <a:xfrm>
            <a:off x="6553200" y="198120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sz="1800">
              <a:latin typeface="Courier New" pitchFamily="49" charset="0"/>
            </a:endParaRPr>
          </a:p>
        </p:txBody>
      </p:sp>
      <p:sp>
        <p:nvSpPr>
          <p:cNvPr id="177174" name="Text Box 22"/>
          <p:cNvSpPr txBox="1">
            <a:spLocks noChangeArrowheads="1"/>
          </p:cNvSpPr>
          <p:nvPr/>
        </p:nvSpPr>
        <p:spPr bwMode="auto">
          <a:xfrm>
            <a:off x="7620000" y="164068"/>
            <a:ext cx="948337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 dirty="0">
                <a:latin typeface="Calibri" pitchFamily="34" charset="0"/>
              </a:rPr>
              <a:t>Address</a:t>
            </a:r>
          </a:p>
        </p:txBody>
      </p:sp>
      <p:sp>
        <p:nvSpPr>
          <p:cNvPr id="177175" name="Text Box 23"/>
          <p:cNvSpPr txBox="1">
            <a:spLocks noChangeArrowheads="1"/>
          </p:cNvSpPr>
          <p:nvPr/>
        </p:nvSpPr>
        <p:spPr bwMode="auto">
          <a:xfrm>
            <a:off x="7696200" y="457200"/>
            <a:ext cx="121920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0x124 </a:t>
            </a:r>
          </a:p>
        </p:txBody>
      </p:sp>
      <p:sp>
        <p:nvSpPr>
          <p:cNvPr id="177176" name="Text Box 24"/>
          <p:cNvSpPr txBox="1">
            <a:spLocks noChangeArrowheads="1"/>
          </p:cNvSpPr>
          <p:nvPr/>
        </p:nvSpPr>
        <p:spPr bwMode="auto">
          <a:xfrm>
            <a:off x="7696200" y="852488"/>
            <a:ext cx="1219200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0x120 </a:t>
            </a:r>
          </a:p>
        </p:txBody>
      </p:sp>
      <p:sp>
        <p:nvSpPr>
          <p:cNvPr id="177177" name="Text Box 25"/>
          <p:cNvSpPr txBox="1">
            <a:spLocks noChangeArrowheads="1"/>
          </p:cNvSpPr>
          <p:nvPr/>
        </p:nvSpPr>
        <p:spPr bwMode="auto">
          <a:xfrm>
            <a:off x="7696200" y="1247775"/>
            <a:ext cx="121920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0x11c </a:t>
            </a:r>
          </a:p>
        </p:txBody>
      </p:sp>
      <p:sp>
        <p:nvSpPr>
          <p:cNvPr id="177178" name="Text Box 26"/>
          <p:cNvSpPr txBox="1">
            <a:spLocks noChangeArrowheads="1"/>
          </p:cNvSpPr>
          <p:nvPr/>
        </p:nvSpPr>
        <p:spPr bwMode="auto">
          <a:xfrm>
            <a:off x="7696200" y="1643063"/>
            <a:ext cx="1219200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0x118 </a:t>
            </a:r>
          </a:p>
        </p:txBody>
      </p:sp>
      <p:sp>
        <p:nvSpPr>
          <p:cNvPr id="177179" name="Text Box 27"/>
          <p:cNvSpPr txBox="1">
            <a:spLocks noChangeArrowheads="1"/>
          </p:cNvSpPr>
          <p:nvPr/>
        </p:nvSpPr>
        <p:spPr bwMode="auto">
          <a:xfrm>
            <a:off x="7696200" y="2038350"/>
            <a:ext cx="121920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0x114 </a:t>
            </a:r>
          </a:p>
        </p:txBody>
      </p:sp>
      <p:sp>
        <p:nvSpPr>
          <p:cNvPr id="177180" name="Text Box 28"/>
          <p:cNvSpPr txBox="1">
            <a:spLocks noChangeArrowheads="1"/>
          </p:cNvSpPr>
          <p:nvPr/>
        </p:nvSpPr>
        <p:spPr bwMode="auto">
          <a:xfrm>
            <a:off x="7696200" y="2433638"/>
            <a:ext cx="1219200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0x110 </a:t>
            </a:r>
          </a:p>
        </p:txBody>
      </p:sp>
      <p:sp>
        <p:nvSpPr>
          <p:cNvPr id="177181" name="Text Box 29"/>
          <p:cNvSpPr txBox="1">
            <a:spLocks noChangeArrowheads="1"/>
          </p:cNvSpPr>
          <p:nvPr/>
        </p:nvSpPr>
        <p:spPr bwMode="auto">
          <a:xfrm>
            <a:off x="7696200" y="2828925"/>
            <a:ext cx="121920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0x10c</a:t>
            </a:r>
          </a:p>
        </p:txBody>
      </p:sp>
      <p:sp>
        <p:nvSpPr>
          <p:cNvPr id="177182" name="Text Box 30"/>
          <p:cNvSpPr txBox="1">
            <a:spLocks noChangeArrowheads="1"/>
          </p:cNvSpPr>
          <p:nvPr/>
        </p:nvSpPr>
        <p:spPr bwMode="auto">
          <a:xfrm>
            <a:off x="7696200" y="3224213"/>
            <a:ext cx="1219200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0x108 </a:t>
            </a:r>
          </a:p>
        </p:txBody>
      </p:sp>
      <p:sp>
        <p:nvSpPr>
          <p:cNvPr id="177183" name="Text Box 31"/>
          <p:cNvSpPr txBox="1">
            <a:spLocks noChangeArrowheads="1"/>
          </p:cNvSpPr>
          <p:nvPr/>
        </p:nvSpPr>
        <p:spPr bwMode="auto">
          <a:xfrm>
            <a:off x="7696200" y="3619500"/>
            <a:ext cx="121920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0x104 </a:t>
            </a:r>
          </a:p>
        </p:txBody>
      </p:sp>
      <p:sp>
        <p:nvSpPr>
          <p:cNvPr id="177184" name="Text Box 32"/>
          <p:cNvSpPr txBox="1">
            <a:spLocks noChangeArrowheads="1"/>
          </p:cNvSpPr>
          <p:nvPr/>
        </p:nvSpPr>
        <p:spPr bwMode="auto">
          <a:xfrm>
            <a:off x="7696200" y="4014788"/>
            <a:ext cx="1219200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0x100 </a:t>
            </a:r>
          </a:p>
        </p:txBody>
      </p:sp>
      <p:sp>
        <p:nvSpPr>
          <p:cNvPr id="177185" name="Rectangle 33"/>
          <p:cNvSpPr>
            <a:spLocks noChangeArrowheads="1"/>
          </p:cNvSpPr>
          <p:nvPr/>
        </p:nvSpPr>
        <p:spPr bwMode="auto">
          <a:xfrm>
            <a:off x="5029200" y="2362200"/>
            <a:ext cx="654050" cy="369332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>
            <a:spAutoFit/>
          </a:bodyPr>
          <a:lstStyle/>
          <a:p>
            <a:r>
              <a:rPr lang="en-US" sz="1800">
                <a:latin typeface="Courier New" pitchFamily="49" charset="0"/>
              </a:rPr>
              <a:t>yp</a:t>
            </a:r>
          </a:p>
        </p:txBody>
      </p:sp>
      <p:sp>
        <p:nvSpPr>
          <p:cNvPr id="177186" name="Rectangle 34"/>
          <p:cNvSpPr>
            <a:spLocks noChangeArrowheads="1"/>
          </p:cNvSpPr>
          <p:nvPr/>
        </p:nvSpPr>
        <p:spPr bwMode="auto">
          <a:xfrm>
            <a:off x="5029200" y="2743200"/>
            <a:ext cx="654050" cy="369332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>
            <a:spAutoFit/>
          </a:bodyPr>
          <a:lstStyle/>
          <a:p>
            <a:r>
              <a:rPr lang="en-US" sz="1800">
                <a:latin typeface="Courier New" pitchFamily="49" charset="0"/>
              </a:rPr>
              <a:t>xp</a:t>
            </a:r>
          </a:p>
        </p:txBody>
      </p:sp>
      <p:grpSp>
        <p:nvGrpSpPr>
          <p:cNvPr id="2" name="Group 35"/>
          <p:cNvGrpSpPr>
            <a:grpSpLocks/>
          </p:cNvGrpSpPr>
          <p:nvPr/>
        </p:nvGrpSpPr>
        <p:grpSpPr bwMode="auto">
          <a:xfrm>
            <a:off x="533400" y="1524000"/>
            <a:ext cx="685800" cy="3581400"/>
            <a:chOff x="3984" y="1008"/>
            <a:chExt cx="1584" cy="2256"/>
          </a:xfrm>
        </p:grpSpPr>
        <p:sp>
          <p:nvSpPr>
            <p:cNvPr id="177188" name="Rectangle 36"/>
            <p:cNvSpPr>
              <a:spLocks noChangeArrowheads="1"/>
            </p:cNvSpPr>
            <p:nvPr/>
          </p:nvSpPr>
          <p:spPr bwMode="auto">
            <a:xfrm>
              <a:off x="3984" y="1008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800">
                  <a:latin typeface="Courier New" pitchFamily="49" charset="0"/>
                </a:rPr>
                <a:t>%eax</a:t>
              </a:r>
            </a:p>
          </p:txBody>
        </p:sp>
        <p:sp>
          <p:nvSpPr>
            <p:cNvPr id="177189" name="Rectangle 37"/>
            <p:cNvSpPr>
              <a:spLocks noChangeArrowheads="1"/>
            </p:cNvSpPr>
            <p:nvPr/>
          </p:nvSpPr>
          <p:spPr bwMode="auto">
            <a:xfrm>
              <a:off x="3984" y="1296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800" dirty="0">
                  <a:latin typeface="Courier New" pitchFamily="49" charset="0"/>
                </a:rPr>
                <a:t>%</a:t>
              </a:r>
              <a:r>
                <a:rPr lang="en-US" sz="1800" dirty="0" err="1">
                  <a:latin typeface="Courier New" pitchFamily="49" charset="0"/>
                </a:rPr>
                <a:t>edx</a:t>
              </a:r>
              <a:endParaRPr lang="en-US" sz="1800" dirty="0">
                <a:latin typeface="Courier New" pitchFamily="49" charset="0"/>
              </a:endParaRPr>
            </a:p>
          </p:txBody>
        </p:sp>
        <p:sp>
          <p:nvSpPr>
            <p:cNvPr id="177190" name="Rectangle 38"/>
            <p:cNvSpPr>
              <a:spLocks noChangeArrowheads="1"/>
            </p:cNvSpPr>
            <p:nvPr/>
          </p:nvSpPr>
          <p:spPr bwMode="auto">
            <a:xfrm>
              <a:off x="3984" y="1584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800">
                  <a:latin typeface="Courier New" pitchFamily="49" charset="0"/>
                </a:rPr>
                <a:t>%ecx</a:t>
              </a:r>
            </a:p>
          </p:txBody>
        </p:sp>
        <p:sp>
          <p:nvSpPr>
            <p:cNvPr id="177191" name="Rectangle 39"/>
            <p:cNvSpPr>
              <a:spLocks noChangeArrowheads="1"/>
            </p:cNvSpPr>
            <p:nvPr/>
          </p:nvSpPr>
          <p:spPr bwMode="auto">
            <a:xfrm>
              <a:off x="3984" y="1872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800">
                  <a:latin typeface="Courier New" pitchFamily="49" charset="0"/>
                </a:rPr>
                <a:t>%ebx</a:t>
              </a:r>
            </a:p>
          </p:txBody>
        </p:sp>
        <p:sp>
          <p:nvSpPr>
            <p:cNvPr id="177192" name="Rectangle 40"/>
            <p:cNvSpPr>
              <a:spLocks noChangeArrowheads="1"/>
            </p:cNvSpPr>
            <p:nvPr/>
          </p:nvSpPr>
          <p:spPr bwMode="auto">
            <a:xfrm>
              <a:off x="3984" y="2160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800">
                  <a:latin typeface="Courier New" pitchFamily="49" charset="0"/>
                </a:rPr>
                <a:t>%esi</a:t>
              </a:r>
            </a:p>
          </p:txBody>
        </p:sp>
        <p:sp>
          <p:nvSpPr>
            <p:cNvPr id="177193" name="Rectangle 41"/>
            <p:cNvSpPr>
              <a:spLocks noChangeArrowheads="1"/>
            </p:cNvSpPr>
            <p:nvPr/>
          </p:nvSpPr>
          <p:spPr bwMode="auto">
            <a:xfrm>
              <a:off x="3984" y="2448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800">
                  <a:latin typeface="Courier New" pitchFamily="49" charset="0"/>
                </a:rPr>
                <a:t>%edi</a:t>
              </a:r>
            </a:p>
          </p:txBody>
        </p:sp>
        <p:sp>
          <p:nvSpPr>
            <p:cNvPr id="177194" name="Rectangle 42"/>
            <p:cNvSpPr>
              <a:spLocks noChangeArrowheads="1"/>
            </p:cNvSpPr>
            <p:nvPr/>
          </p:nvSpPr>
          <p:spPr bwMode="auto">
            <a:xfrm>
              <a:off x="3984" y="2736"/>
              <a:ext cx="1584" cy="240"/>
            </a:xfrm>
            <a:prstGeom prst="rect">
              <a:avLst/>
            </a:prstGeom>
            <a:solidFill>
              <a:srgbClr val="EFBFBF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800" dirty="0">
                  <a:latin typeface="Courier New" pitchFamily="49" charset="0"/>
                </a:rPr>
                <a:t>%</a:t>
              </a:r>
              <a:r>
                <a:rPr lang="en-US" sz="1800" dirty="0" err="1">
                  <a:latin typeface="Courier New" pitchFamily="49" charset="0"/>
                </a:rPr>
                <a:t>esp</a:t>
              </a:r>
              <a:endParaRPr lang="en-US" sz="1800" dirty="0">
                <a:latin typeface="Courier New" pitchFamily="49" charset="0"/>
              </a:endParaRPr>
            </a:p>
          </p:txBody>
        </p:sp>
        <p:sp>
          <p:nvSpPr>
            <p:cNvPr id="177195" name="Rectangle 43"/>
            <p:cNvSpPr>
              <a:spLocks noChangeArrowheads="1"/>
            </p:cNvSpPr>
            <p:nvPr/>
          </p:nvSpPr>
          <p:spPr bwMode="auto">
            <a:xfrm>
              <a:off x="3984" y="3024"/>
              <a:ext cx="1584" cy="240"/>
            </a:xfrm>
            <a:prstGeom prst="rect">
              <a:avLst/>
            </a:prstGeom>
            <a:solidFill>
              <a:srgbClr val="EFBFBF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800">
                  <a:latin typeface="Courier New" pitchFamily="49" charset="0"/>
                </a:rPr>
                <a:t>%ebp</a:t>
              </a:r>
            </a:p>
          </p:txBody>
        </p:sp>
      </p:grpSp>
      <p:sp>
        <p:nvSpPr>
          <p:cNvPr id="177197" name="Rectangle 45"/>
          <p:cNvSpPr>
            <a:spLocks noChangeArrowheads="1"/>
          </p:cNvSpPr>
          <p:nvPr/>
        </p:nvSpPr>
        <p:spPr bwMode="auto">
          <a:xfrm>
            <a:off x="1219200" y="1524000"/>
            <a:ext cx="1066800" cy="3810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endParaRPr lang="en-US" sz="1800">
              <a:latin typeface="Courier New" pitchFamily="49" charset="0"/>
            </a:endParaRPr>
          </a:p>
        </p:txBody>
      </p:sp>
      <p:sp>
        <p:nvSpPr>
          <p:cNvPr id="177198" name="Rectangle 46"/>
          <p:cNvSpPr>
            <a:spLocks noChangeArrowheads="1"/>
          </p:cNvSpPr>
          <p:nvPr/>
        </p:nvSpPr>
        <p:spPr bwMode="auto">
          <a:xfrm>
            <a:off x="1219200" y="1981200"/>
            <a:ext cx="1066800" cy="3810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800" dirty="0" smtClean="0">
                <a:solidFill>
                  <a:srgbClr val="FF0000"/>
                </a:solidFill>
                <a:latin typeface="Courier New" pitchFamily="49" charset="0"/>
              </a:rPr>
              <a:t>0x124</a:t>
            </a:r>
            <a:endParaRPr lang="en-US" sz="1800" dirty="0">
              <a:solidFill>
                <a:srgbClr val="FF0000"/>
              </a:solidFill>
              <a:latin typeface="Courier New" pitchFamily="49" charset="0"/>
            </a:endParaRPr>
          </a:p>
        </p:txBody>
      </p:sp>
      <p:sp>
        <p:nvSpPr>
          <p:cNvPr id="177199" name="Rectangle 47"/>
          <p:cNvSpPr>
            <a:spLocks noChangeArrowheads="1"/>
          </p:cNvSpPr>
          <p:nvPr/>
        </p:nvSpPr>
        <p:spPr bwMode="auto">
          <a:xfrm>
            <a:off x="1219200" y="2438400"/>
            <a:ext cx="1066800" cy="3810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endParaRPr lang="en-US" sz="1800">
              <a:solidFill>
                <a:srgbClr val="CC0000"/>
              </a:solidFill>
              <a:latin typeface="Courier New" pitchFamily="49" charset="0"/>
            </a:endParaRPr>
          </a:p>
        </p:txBody>
      </p:sp>
      <p:sp>
        <p:nvSpPr>
          <p:cNvPr id="177200" name="Rectangle 48"/>
          <p:cNvSpPr>
            <a:spLocks noChangeArrowheads="1"/>
          </p:cNvSpPr>
          <p:nvPr/>
        </p:nvSpPr>
        <p:spPr bwMode="auto">
          <a:xfrm>
            <a:off x="1219200" y="2895600"/>
            <a:ext cx="1066800" cy="3810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endParaRPr lang="en-US" sz="1800">
              <a:latin typeface="Courier New" pitchFamily="49" charset="0"/>
            </a:endParaRPr>
          </a:p>
        </p:txBody>
      </p:sp>
      <p:sp>
        <p:nvSpPr>
          <p:cNvPr id="177201" name="Rectangle 49"/>
          <p:cNvSpPr>
            <a:spLocks noChangeArrowheads="1"/>
          </p:cNvSpPr>
          <p:nvPr/>
        </p:nvSpPr>
        <p:spPr bwMode="auto">
          <a:xfrm>
            <a:off x="1219200" y="3352800"/>
            <a:ext cx="1066800" cy="3810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endParaRPr lang="en-US" sz="1800">
              <a:latin typeface="Courier New" pitchFamily="49" charset="0"/>
            </a:endParaRPr>
          </a:p>
        </p:txBody>
      </p:sp>
      <p:sp>
        <p:nvSpPr>
          <p:cNvPr id="177202" name="Rectangle 50"/>
          <p:cNvSpPr>
            <a:spLocks noChangeArrowheads="1"/>
          </p:cNvSpPr>
          <p:nvPr/>
        </p:nvSpPr>
        <p:spPr bwMode="auto">
          <a:xfrm>
            <a:off x="1219200" y="3810000"/>
            <a:ext cx="1066800" cy="3810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endParaRPr lang="en-US" sz="1800">
              <a:latin typeface="Courier New" pitchFamily="49" charset="0"/>
            </a:endParaRPr>
          </a:p>
        </p:txBody>
      </p:sp>
      <p:sp>
        <p:nvSpPr>
          <p:cNvPr id="177203" name="Rectangle 51"/>
          <p:cNvSpPr>
            <a:spLocks noChangeArrowheads="1"/>
          </p:cNvSpPr>
          <p:nvPr/>
        </p:nvSpPr>
        <p:spPr bwMode="auto">
          <a:xfrm>
            <a:off x="1219200" y="4267200"/>
            <a:ext cx="1066800" cy="381000"/>
          </a:xfrm>
          <a:prstGeom prst="rect">
            <a:avLst/>
          </a:prstGeom>
          <a:solidFill>
            <a:srgbClr val="EFBFBF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endParaRPr lang="en-US" sz="1800">
              <a:latin typeface="Courier New" pitchFamily="49" charset="0"/>
            </a:endParaRPr>
          </a:p>
        </p:txBody>
      </p:sp>
      <p:sp>
        <p:nvSpPr>
          <p:cNvPr id="177204" name="Rectangle 52"/>
          <p:cNvSpPr>
            <a:spLocks noChangeArrowheads="1"/>
          </p:cNvSpPr>
          <p:nvPr/>
        </p:nvSpPr>
        <p:spPr bwMode="auto">
          <a:xfrm>
            <a:off x="1219200" y="4724400"/>
            <a:ext cx="1066800" cy="381000"/>
          </a:xfrm>
          <a:prstGeom prst="rect">
            <a:avLst/>
          </a:prstGeom>
          <a:solidFill>
            <a:srgbClr val="EFBFBF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0x104</a:t>
            </a:r>
          </a:p>
        </p:txBody>
      </p:sp>
      <p:sp>
        <p:nvSpPr>
          <p:cNvPr id="177215" name="Rectangle 63"/>
          <p:cNvSpPr>
            <a:spLocks noChangeArrowheads="1"/>
          </p:cNvSpPr>
          <p:nvPr/>
        </p:nvSpPr>
        <p:spPr bwMode="auto">
          <a:xfrm>
            <a:off x="6553200" y="236220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0x120</a:t>
            </a:r>
          </a:p>
        </p:txBody>
      </p:sp>
      <p:sp>
        <p:nvSpPr>
          <p:cNvPr id="177216" name="Rectangle 64"/>
          <p:cNvSpPr>
            <a:spLocks noChangeArrowheads="1"/>
          </p:cNvSpPr>
          <p:nvPr/>
        </p:nvSpPr>
        <p:spPr bwMode="auto">
          <a:xfrm>
            <a:off x="1219200" y="2438400"/>
            <a:ext cx="1066800" cy="3810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sz="1800" dirty="0">
              <a:solidFill>
                <a:srgbClr val="CC0000"/>
              </a:solidFill>
              <a:latin typeface="Courier New" pitchFamily="49" charset="0"/>
            </a:endParaRPr>
          </a:p>
        </p:txBody>
      </p:sp>
      <p:sp>
        <p:nvSpPr>
          <p:cNvPr id="55" name="Rectangle 4"/>
          <p:cNvSpPr>
            <a:spLocks noChangeArrowheads="1"/>
          </p:cNvSpPr>
          <p:nvPr/>
        </p:nvSpPr>
        <p:spPr bwMode="auto">
          <a:xfrm>
            <a:off x="2743200" y="4495800"/>
            <a:ext cx="5943600" cy="17517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>
              <a:tabLst>
                <a:tab pos="398463" algn="l"/>
                <a:tab pos="1201738" algn="l"/>
                <a:tab pos="3370263" algn="l"/>
              </a:tabLst>
            </a:pPr>
            <a:r>
              <a:rPr lang="en-US" sz="1800" dirty="0">
                <a:latin typeface="Courier New" pitchFamily="49" charset="0"/>
              </a:rPr>
              <a:t>	</a:t>
            </a:r>
            <a:r>
              <a:rPr lang="en-US" sz="1800" dirty="0" err="1" smtClean="0">
                <a:solidFill>
                  <a:srgbClr val="FF0000"/>
                </a:solidFill>
                <a:latin typeface="Courier New" pitchFamily="49" charset="0"/>
              </a:rPr>
              <a:t>movl</a:t>
            </a:r>
            <a:r>
              <a:rPr lang="en-US" sz="1800" dirty="0" smtClean="0">
                <a:solidFill>
                  <a:srgbClr val="FF0000"/>
                </a:solidFill>
                <a:latin typeface="Courier New" pitchFamily="49" charset="0"/>
              </a:rPr>
              <a:t>	8(%</a:t>
            </a:r>
            <a:r>
              <a:rPr lang="en-US" sz="1800" dirty="0" err="1" smtClean="0">
                <a:solidFill>
                  <a:srgbClr val="FF0000"/>
                </a:solidFill>
                <a:latin typeface="Courier New" pitchFamily="49" charset="0"/>
              </a:rPr>
              <a:t>ebp</a:t>
            </a:r>
            <a:r>
              <a:rPr lang="en-US" sz="1800" dirty="0" smtClean="0">
                <a:solidFill>
                  <a:srgbClr val="FF0000"/>
                </a:solidFill>
                <a:latin typeface="Courier New" pitchFamily="49" charset="0"/>
              </a:rPr>
              <a:t>), %</a:t>
            </a:r>
            <a:r>
              <a:rPr lang="en-US" sz="1800" dirty="0" err="1" smtClean="0">
                <a:solidFill>
                  <a:srgbClr val="FF0000"/>
                </a:solidFill>
                <a:latin typeface="Courier New" pitchFamily="49" charset="0"/>
              </a:rPr>
              <a:t>edx</a:t>
            </a:r>
            <a:r>
              <a:rPr lang="en-US" sz="1800" dirty="0" smtClean="0">
                <a:solidFill>
                  <a:srgbClr val="FF0000"/>
                </a:solidFill>
                <a:latin typeface="Courier New" pitchFamily="49" charset="0"/>
              </a:rPr>
              <a:t>	# </a:t>
            </a:r>
            <a:r>
              <a:rPr lang="en-US" sz="1800" dirty="0" err="1" smtClean="0">
                <a:solidFill>
                  <a:srgbClr val="FF0000"/>
                </a:solidFill>
                <a:latin typeface="Courier New" pitchFamily="49" charset="0"/>
              </a:rPr>
              <a:t>edx</a:t>
            </a:r>
            <a:r>
              <a:rPr lang="en-US" sz="1800" dirty="0" smtClean="0">
                <a:solidFill>
                  <a:srgbClr val="FF0000"/>
                </a:solidFill>
                <a:latin typeface="Courier New" pitchFamily="49" charset="0"/>
              </a:rPr>
              <a:t> = </a:t>
            </a:r>
            <a:r>
              <a:rPr lang="en-US" sz="1800" dirty="0" err="1" smtClean="0">
                <a:solidFill>
                  <a:srgbClr val="FF0000"/>
                </a:solidFill>
                <a:latin typeface="Courier New" pitchFamily="49" charset="0"/>
              </a:rPr>
              <a:t>xp</a:t>
            </a:r>
            <a:endParaRPr lang="en-US" sz="1800" dirty="0" smtClean="0">
              <a:solidFill>
                <a:srgbClr val="FF0000"/>
              </a:solidFill>
              <a:latin typeface="Courier New" pitchFamily="49" charset="0"/>
            </a:endParaRPr>
          </a:p>
          <a:p>
            <a:pPr>
              <a:tabLst>
                <a:tab pos="398463" algn="l"/>
                <a:tab pos="1201738" algn="l"/>
                <a:tab pos="3370263" algn="l"/>
              </a:tabLst>
            </a:pPr>
            <a:r>
              <a:rPr lang="en-US" sz="1800" dirty="0" smtClean="0">
                <a:latin typeface="Courier New" pitchFamily="49" charset="0"/>
              </a:rPr>
              <a:t>	</a:t>
            </a:r>
            <a:r>
              <a:rPr lang="en-US" sz="1800" dirty="0" err="1" smtClean="0">
                <a:latin typeface="Courier New" pitchFamily="49" charset="0"/>
              </a:rPr>
              <a:t>movl</a:t>
            </a:r>
            <a:r>
              <a:rPr lang="en-US" sz="1800" dirty="0" smtClean="0">
                <a:latin typeface="Courier New" pitchFamily="49" charset="0"/>
              </a:rPr>
              <a:t>	12(%</a:t>
            </a:r>
            <a:r>
              <a:rPr lang="en-US" sz="1800" dirty="0" err="1" smtClean="0">
                <a:latin typeface="Courier New" pitchFamily="49" charset="0"/>
              </a:rPr>
              <a:t>ebp</a:t>
            </a:r>
            <a:r>
              <a:rPr lang="en-US" sz="1800" dirty="0" smtClean="0">
                <a:latin typeface="Courier New" pitchFamily="49" charset="0"/>
              </a:rPr>
              <a:t>), %</a:t>
            </a:r>
            <a:r>
              <a:rPr lang="en-US" sz="1800" dirty="0" err="1" smtClean="0">
                <a:latin typeface="Courier New" pitchFamily="49" charset="0"/>
              </a:rPr>
              <a:t>ecx</a:t>
            </a:r>
            <a:r>
              <a:rPr lang="en-US" sz="1800" dirty="0" smtClean="0">
                <a:latin typeface="Courier New" pitchFamily="49" charset="0"/>
              </a:rPr>
              <a:t>	# </a:t>
            </a:r>
            <a:r>
              <a:rPr lang="en-US" sz="1800" dirty="0" err="1" smtClean="0">
                <a:latin typeface="Courier New" pitchFamily="49" charset="0"/>
              </a:rPr>
              <a:t>ecx</a:t>
            </a:r>
            <a:r>
              <a:rPr lang="en-US" sz="1800" dirty="0" smtClean="0">
                <a:latin typeface="Courier New" pitchFamily="49" charset="0"/>
              </a:rPr>
              <a:t> = </a:t>
            </a:r>
            <a:r>
              <a:rPr lang="en-US" sz="1800" dirty="0" err="1" smtClean="0">
                <a:latin typeface="Courier New" pitchFamily="49" charset="0"/>
              </a:rPr>
              <a:t>yp</a:t>
            </a:r>
            <a:endParaRPr lang="en-US" sz="1800" dirty="0" smtClean="0">
              <a:latin typeface="Courier New" pitchFamily="49" charset="0"/>
            </a:endParaRPr>
          </a:p>
          <a:p>
            <a:pPr>
              <a:tabLst>
                <a:tab pos="398463" algn="l"/>
                <a:tab pos="1201738" algn="l"/>
                <a:tab pos="3370263" algn="l"/>
              </a:tabLst>
            </a:pPr>
            <a:r>
              <a:rPr lang="en-US" sz="1800" dirty="0" smtClean="0">
                <a:latin typeface="Courier New" pitchFamily="49" charset="0"/>
              </a:rPr>
              <a:t>	</a:t>
            </a:r>
            <a:r>
              <a:rPr lang="en-US" sz="1800" dirty="0" err="1" smtClean="0">
                <a:latin typeface="Courier New" pitchFamily="49" charset="0"/>
              </a:rPr>
              <a:t>movl</a:t>
            </a:r>
            <a:r>
              <a:rPr lang="en-US" sz="1800" dirty="0" smtClean="0">
                <a:latin typeface="Courier New" pitchFamily="49" charset="0"/>
              </a:rPr>
              <a:t>	(%</a:t>
            </a:r>
            <a:r>
              <a:rPr lang="en-US" sz="1800" dirty="0" err="1" smtClean="0">
                <a:latin typeface="Courier New" pitchFamily="49" charset="0"/>
              </a:rPr>
              <a:t>edx</a:t>
            </a:r>
            <a:r>
              <a:rPr lang="en-US" sz="1800" dirty="0" smtClean="0">
                <a:latin typeface="Courier New" pitchFamily="49" charset="0"/>
              </a:rPr>
              <a:t>), %</a:t>
            </a:r>
            <a:r>
              <a:rPr lang="en-US" sz="1800" dirty="0" err="1" smtClean="0">
                <a:latin typeface="Courier New" pitchFamily="49" charset="0"/>
              </a:rPr>
              <a:t>ebx</a:t>
            </a:r>
            <a:r>
              <a:rPr lang="en-US" sz="1800" dirty="0" smtClean="0">
                <a:latin typeface="Courier New" pitchFamily="49" charset="0"/>
              </a:rPr>
              <a:t>	# </a:t>
            </a:r>
            <a:r>
              <a:rPr lang="en-US" sz="1800" dirty="0" err="1" smtClean="0">
                <a:latin typeface="Courier New" pitchFamily="49" charset="0"/>
              </a:rPr>
              <a:t>ebx</a:t>
            </a:r>
            <a:r>
              <a:rPr lang="en-US" sz="1800" dirty="0" smtClean="0">
                <a:latin typeface="Courier New" pitchFamily="49" charset="0"/>
              </a:rPr>
              <a:t> = *</a:t>
            </a:r>
            <a:r>
              <a:rPr lang="en-US" sz="1800" dirty="0" err="1" smtClean="0">
                <a:latin typeface="Courier New" pitchFamily="49" charset="0"/>
              </a:rPr>
              <a:t>xp</a:t>
            </a:r>
            <a:r>
              <a:rPr lang="en-US" sz="1800" dirty="0" smtClean="0">
                <a:latin typeface="Courier New" pitchFamily="49" charset="0"/>
              </a:rPr>
              <a:t> (t0)</a:t>
            </a:r>
          </a:p>
          <a:p>
            <a:pPr>
              <a:tabLst>
                <a:tab pos="398463" algn="l"/>
                <a:tab pos="1201738" algn="l"/>
                <a:tab pos="3370263" algn="l"/>
              </a:tabLst>
            </a:pPr>
            <a:r>
              <a:rPr lang="en-US" sz="1800" dirty="0" smtClean="0">
                <a:latin typeface="Courier New" pitchFamily="49" charset="0"/>
              </a:rPr>
              <a:t>	</a:t>
            </a:r>
            <a:r>
              <a:rPr lang="en-US" sz="1800" dirty="0" err="1" smtClean="0">
                <a:latin typeface="Courier New" pitchFamily="49" charset="0"/>
              </a:rPr>
              <a:t>movl</a:t>
            </a:r>
            <a:r>
              <a:rPr lang="en-US" sz="1800" dirty="0" smtClean="0">
                <a:latin typeface="Courier New" pitchFamily="49" charset="0"/>
              </a:rPr>
              <a:t>	(%</a:t>
            </a:r>
            <a:r>
              <a:rPr lang="en-US" sz="1800" dirty="0" err="1" smtClean="0">
                <a:latin typeface="Courier New" pitchFamily="49" charset="0"/>
              </a:rPr>
              <a:t>ecx</a:t>
            </a:r>
            <a:r>
              <a:rPr lang="en-US" sz="1800" dirty="0" smtClean="0">
                <a:latin typeface="Courier New" pitchFamily="49" charset="0"/>
              </a:rPr>
              <a:t>), %</a:t>
            </a:r>
            <a:r>
              <a:rPr lang="en-US" sz="1800" dirty="0" err="1" smtClean="0">
                <a:latin typeface="Courier New" pitchFamily="49" charset="0"/>
              </a:rPr>
              <a:t>eax</a:t>
            </a:r>
            <a:r>
              <a:rPr lang="en-US" sz="1800" dirty="0" smtClean="0">
                <a:latin typeface="Courier New" pitchFamily="49" charset="0"/>
              </a:rPr>
              <a:t>	# </a:t>
            </a:r>
            <a:r>
              <a:rPr lang="en-US" sz="1800" dirty="0" err="1" smtClean="0">
                <a:latin typeface="Courier New" pitchFamily="49" charset="0"/>
              </a:rPr>
              <a:t>eax</a:t>
            </a:r>
            <a:r>
              <a:rPr lang="en-US" sz="1800" dirty="0" smtClean="0">
                <a:latin typeface="Courier New" pitchFamily="49" charset="0"/>
              </a:rPr>
              <a:t> = *</a:t>
            </a:r>
            <a:r>
              <a:rPr lang="en-US" sz="1800" dirty="0" err="1" smtClean="0">
                <a:latin typeface="Courier New" pitchFamily="49" charset="0"/>
              </a:rPr>
              <a:t>yp</a:t>
            </a:r>
            <a:r>
              <a:rPr lang="en-US" sz="1800" dirty="0" smtClean="0">
                <a:latin typeface="Courier New" pitchFamily="49" charset="0"/>
              </a:rPr>
              <a:t> (t1)</a:t>
            </a:r>
          </a:p>
          <a:p>
            <a:pPr>
              <a:tabLst>
                <a:tab pos="398463" algn="l"/>
                <a:tab pos="1201738" algn="l"/>
                <a:tab pos="3370263" algn="l"/>
              </a:tabLst>
            </a:pPr>
            <a:r>
              <a:rPr lang="en-US" sz="1800" dirty="0" smtClean="0">
                <a:latin typeface="Courier New" pitchFamily="49" charset="0"/>
              </a:rPr>
              <a:t>	</a:t>
            </a:r>
            <a:r>
              <a:rPr lang="en-US" sz="1800" dirty="0" err="1" smtClean="0">
                <a:latin typeface="Courier New" pitchFamily="49" charset="0"/>
              </a:rPr>
              <a:t>movl</a:t>
            </a:r>
            <a:r>
              <a:rPr lang="en-US" sz="1800" dirty="0" smtClean="0">
                <a:latin typeface="Courier New" pitchFamily="49" charset="0"/>
              </a:rPr>
              <a:t>	%</a:t>
            </a:r>
            <a:r>
              <a:rPr lang="en-US" sz="1800" dirty="0" err="1" smtClean="0">
                <a:latin typeface="Courier New" pitchFamily="49" charset="0"/>
              </a:rPr>
              <a:t>eax</a:t>
            </a:r>
            <a:r>
              <a:rPr lang="en-US" sz="1800" dirty="0" smtClean="0">
                <a:latin typeface="Courier New" pitchFamily="49" charset="0"/>
              </a:rPr>
              <a:t>, (%</a:t>
            </a:r>
            <a:r>
              <a:rPr lang="en-US" sz="1800" dirty="0" err="1" smtClean="0">
                <a:latin typeface="Courier New" pitchFamily="49" charset="0"/>
              </a:rPr>
              <a:t>edx</a:t>
            </a:r>
            <a:r>
              <a:rPr lang="en-US" sz="1800" dirty="0" smtClean="0">
                <a:latin typeface="Courier New" pitchFamily="49" charset="0"/>
              </a:rPr>
              <a:t>)	# *</a:t>
            </a:r>
            <a:r>
              <a:rPr lang="en-US" sz="1800" dirty="0" err="1" smtClean="0">
                <a:latin typeface="Courier New" pitchFamily="49" charset="0"/>
              </a:rPr>
              <a:t>xp</a:t>
            </a:r>
            <a:r>
              <a:rPr lang="en-US" sz="1800" dirty="0" smtClean="0">
                <a:latin typeface="Courier New" pitchFamily="49" charset="0"/>
              </a:rPr>
              <a:t> = t1</a:t>
            </a:r>
          </a:p>
          <a:p>
            <a:pPr>
              <a:tabLst>
                <a:tab pos="398463" algn="l"/>
                <a:tab pos="1201738" algn="l"/>
                <a:tab pos="3370263" algn="l"/>
              </a:tabLst>
            </a:pPr>
            <a:r>
              <a:rPr lang="en-US" sz="1800" dirty="0" smtClean="0">
                <a:latin typeface="Courier New" pitchFamily="49" charset="0"/>
              </a:rPr>
              <a:t>	</a:t>
            </a:r>
            <a:r>
              <a:rPr lang="en-US" sz="1800" dirty="0" err="1" smtClean="0">
                <a:latin typeface="Courier New" pitchFamily="49" charset="0"/>
              </a:rPr>
              <a:t>movl</a:t>
            </a:r>
            <a:r>
              <a:rPr lang="en-US" sz="1800" dirty="0" smtClean="0">
                <a:latin typeface="Courier New" pitchFamily="49" charset="0"/>
              </a:rPr>
              <a:t>	%</a:t>
            </a:r>
            <a:r>
              <a:rPr lang="en-US" sz="1800" dirty="0" err="1" smtClean="0">
                <a:latin typeface="Courier New" pitchFamily="49" charset="0"/>
              </a:rPr>
              <a:t>ebx</a:t>
            </a:r>
            <a:r>
              <a:rPr lang="en-US" sz="1800" dirty="0" smtClean="0">
                <a:latin typeface="Courier New" pitchFamily="49" charset="0"/>
              </a:rPr>
              <a:t>, (%</a:t>
            </a:r>
            <a:r>
              <a:rPr lang="en-US" sz="1800" dirty="0" err="1" smtClean="0">
                <a:latin typeface="Courier New" pitchFamily="49" charset="0"/>
              </a:rPr>
              <a:t>ecx</a:t>
            </a:r>
            <a:r>
              <a:rPr lang="en-US" sz="1800" dirty="0" smtClean="0">
                <a:latin typeface="Courier New" pitchFamily="49" charset="0"/>
              </a:rPr>
              <a:t>)	# *</a:t>
            </a:r>
            <a:r>
              <a:rPr lang="en-US" sz="1800" dirty="0" err="1" smtClean="0">
                <a:latin typeface="Courier New" pitchFamily="49" charset="0"/>
              </a:rPr>
              <a:t>yp</a:t>
            </a:r>
            <a:r>
              <a:rPr lang="en-US" sz="1800" dirty="0" smtClean="0">
                <a:latin typeface="Courier New" pitchFamily="49" charset="0"/>
              </a:rPr>
              <a:t> = t0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231" name="Rectangle 55"/>
          <p:cNvSpPr>
            <a:spLocks noChangeArrowheads="1"/>
          </p:cNvSpPr>
          <p:nvPr/>
        </p:nvSpPr>
        <p:spPr bwMode="auto">
          <a:xfrm>
            <a:off x="1219200" y="1981200"/>
            <a:ext cx="1066800" cy="3810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endParaRPr lang="en-US" sz="1800">
              <a:latin typeface="Courier New" pitchFamily="49" charset="0"/>
            </a:endParaRPr>
          </a:p>
        </p:txBody>
      </p:sp>
      <p:sp>
        <p:nvSpPr>
          <p:cNvPr id="17817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04800"/>
            <a:ext cx="6375400" cy="573088"/>
          </a:xfrm>
        </p:spPr>
        <p:txBody>
          <a:bodyPr>
            <a:normAutofit fontScale="90000"/>
          </a:bodyPr>
          <a:lstStyle/>
          <a:p>
            <a:r>
              <a:rPr lang="en-US"/>
              <a:t>Understanding Swap</a:t>
            </a:r>
          </a:p>
        </p:txBody>
      </p:sp>
      <p:sp>
        <p:nvSpPr>
          <p:cNvPr id="178180" name="Rectangle 4"/>
          <p:cNvSpPr>
            <a:spLocks noChangeArrowheads="1"/>
          </p:cNvSpPr>
          <p:nvPr/>
        </p:nvSpPr>
        <p:spPr bwMode="auto">
          <a:xfrm>
            <a:off x="6553200" y="236220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800" dirty="0">
                <a:latin typeface="Courier New" pitchFamily="49" charset="0"/>
              </a:rPr>
              <a:t>0x120</a:t>
            </a:r>
          </a:p>
        </p:txBody>
      </p:sp>
      <p:sp>
        <p:nvSpPr>
          <p:cNvPr id="178181" name="Rectangle 5"/>
          <p:cNvSpPr>
            <a:spLocks noChangeArrowheads="1"/>
          </p:cNvSpPr>
          <p:nvPr/>
        </p:nvSpPr>
        <p:spPr bwMode="auto">
          <a:xfrm>
            <a:off x="6553200" y="274320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0x124</a:t>
            </a:r>
          </a:p>
        </p:txBody>
      </p:sp>
      <p:sp>
        <p:nvSpPr>
          <p:cNvPr id="178182" name="Rectangle 6"/>
          <p:cNvSpPr>
            <a:spLocks noChangeArrowheads="1"/>
          </p:cNvSpPr>
          <p:nvPr/>
        </p:nvSpPr>
        <p:spPr bwMode="auto">
          <a:xfrm>
            <a:off x="6553200" y="312420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800" dirty="0" err="1">
                <a:latin typeface="Calibri" pitchFamily="34" charset="0"/>
              </a:rPr>
              <a:t>Rtn</a:t>
            </a:r>
            <a:r>
              <a:rPr lang="en-US" sz="1800" dirty="0">
                <a:latin typeface="Calibri" pitchFamily="34" charset="0"/>
              </a:rPr>
              <a:t> </a:t>
            </a:r>
            <a:r>
              <a:rPr lang="en-US" sz="1800" dirty="0" err="1">
                <a:latin typeface="Calibri" pitchFamily="34" charset="0"/>
              </a:rPr>
              <a:t>adr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178183" name="Rectangle 7"/>
          <p:cNvSpPr>
            <a:spLocks noChangeArrowheads="1"/>
          </p:cNvSpPr>
          <p:nvPr/>
        </p:nvSpPr>
        <p:spPr bwMode="auto">
          <a:xfrm>
            <a:off x="6553200" y="350520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sz="1800" dirty="0">
              <a:latin typeface="Calibri" pitchFamily="34" charset="0"/>
            </a:endParaRPr>
          </a:p>
        </p:txBody>
      </p:sp>
      <p:sp>
        <p:nvSpPr>
          <p:cNvPr id="178184" name="Line 8"/>
          <p:cNvSpPr>
            <a:spLocks noChangeShapeType="1"/>
          </p:cNvSpPr>
          <p:nvPr/>
        </p:nvSpPr>
        <p:spPr bwMode="auto">
          <a:xfrm>
            <a:off x="5715000" y="3733800"/>
            <a:ext cx="4572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178185" name="Text Box 9"/>
          <p:cNvSpPr txBox="1">
            <a:spLocks noChangeArrowheads="1"/>
          </p:cNvSpPr>
          <p:nvPr/>
        </p:nvSpPr>
        <p:spPr bwMode="auto">
          <a:xfrm>
            <a:off x="4953000" y="3581400"/>
            <a:ext cx="73025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%ebp</a:t>
            </a:r>
          </a:p>
        </p:txBody>
      </p:sp>
      <p:sp>
        <p:nvSpPr>
          <p:cNvPr id="178186" name="Text Box 10"/>
          <p:cNvSpPr txBox="1">
            <a:spLocks noChangeArrowheads="1"/>
          </p:cNvSpPr>
          <p:nvPr/>
        </p:nvSpPr>
        <p:spPr bwMode="auto">
          <a:xfrm>
            <a:off x="6019800" y="3505200"/>
            <a:ext cx="593725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 0 </a:t>
            </a:r>
          </a:p>
        </p:txBody>
      </p:sp>
      <p:sp>
        <p:nvSpPr>
          <p:cNvPr id="178187" name="Text Box 11"/>
          <p:cNvSpPr txBox="1">
            <a:spLocks noChangeArrowheads="1"/>
          </p:cNvSpPr>
          <p:nvPr/>
        </p:nvSpPr>
        <p:spPr bwMode="auto">
          <a:xfrm>
            <a:off x="6019800" y="3124200"/>
            <a:ext cx="593725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 4 </a:t>
            </a:r>
          </a:p>
        </p:txBody>
      </p:sp>
      <p:sp>
        <p:nvSpPr>
          <p:cNvPr id="178188" name="Text Box 12"/>
          <p:cNvSpPr txBox="1">
            <a:spLocks noChangeArrowheads="1"/>
          </p:cNvSpPr>
          <p:nvPr/>
        </p:nvSpPr>
        <p:spPr bwMode="auto">
          <a:xfrm>
            <a:off x="6019800" y="2743200"/>
            <a:ext cx="593725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 8 </a:t>
            </a:r>
          </a:p>
        </p:txBody>
      </p:sp>
      <p:sp>
        <p:nvSpPr>
          <p:cNvPr id="178189" name="Text Box 13"/>
          <p:cNvSpPr txBox="1">
            <a:spLocks noChangeArrowheads="1"/>
          </p:cNvSpPr>
          <p:nvPr/>
        </p:nvSpPr>
        <p:spPr bwMode="auto">
          <a:xfrm>
            <a:off x="6019800" y="2362200"/>
            <a:ext cx="593725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12 </a:t>
            </a:r>
          </a:p>
        </p:txBody>
      </p:sp>
      <p:sp>
        <p:nvSpPr>
          <p:cNvPr id="178190" name="Text Box 14"/>
          <p:cNvSpPr txBox="1">
            <a:spLocks noChangeArrowheads="1"/>
          </p:cNvSpPr>
          <p:nvPr/>
        </p:nvSpPr>
        <p:spPr bwMode="auto">
          <a:xfrm>
            <a:off x="5638800" y="1905000"/>
            <a:ext cx="770724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 dirty="0">
                <a:latin typeface="Calibri" pitchFamily="34" charset="0"/>
              </a:rPr>
              <a:t>Offset</a:t>
            </a:r>
          </a:p>
        </p:txBody>
      </p:sp>
      <p:sp>
        <p:nvSpPr>
          <p:cNvPr id="178191" name="Rectangle 15"/>
          <p:cNvSpPr>
            <a:spLocks noChangeArrowheads="1"/>
          </p:cNvSpPr>
          <p:nvPr/>
        </p:nvSpPr>
        <p:spPr bwMode="auto">
          <a:xfrm>
            <a:off x="6553200" y="388620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sz="1800" dirty="0">
              <a:latin typeface="Calibri" pitchFamily="34" charset="0"/>
            </a:endParaRPr>
          </a:p>
        </p:txBody>
      </p:sp>
      <p:sp>
        <p:nvSpPr>
          <p:cNvPr id="178192" name="Text Box 16"/>
          <p:cNvSpPr txBox="1">
            <a:spLocks noChangeArrowheads="1"/>
          </p:cNvSpPr>
          <p:nvPr/>
        </p:nvSpPr>
        <p:spPr bwMode="auto">
          <a:xfrm>
            <a:off x="6019800" y="3886200"/>
            <a:ext cx="593725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-4 </a:t>
            </a:r>
          </a:p>
        </p:txBody>
      </p:sp>
      <p:sp>
        <p:nvSpPr>
          <p:cNvPr id="178193" name="Rectangle 17"/>
          <p:cNvSpPr>
            <a:spLocks noChangeArrowheads="1"/>
          </p:cNvSpPr>
          <p:nvPr/>
        </p:nvSpPr>
        <p:spPr bwMode="auto">
          <a:xfrm>
            <a:off x="6553200" y="45720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123</a:t>
            </a:r>
          </a:p>
        </p:txBody>
      </p:sp>
      <p:sp>
        <p:nvSpPr>
          <p:cNvPr id="178194" name="Rectangle 18"/>
          <p:cNvSpPr>
            <a:spLocks noChangeArrowheads="1"/>
          </p:cNvSpPr>
          <p:nvPr/>
        </p:nvSpPr>
        <p:spPr bwMode="auto">
          <a:xfrm>
            <a:off x="6553200" y="83820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456</a:t>
            </a:r>
          </a:p>
        </p:txBody>
      </p:sp>
      <p:sp>
        <p:nvSpPr>
          <p:cNvPr id="178195" name="Rectangle 19"/>
          <p:cNvSpPr>
            <a:spLocks noChangeArrowheads="1"/>
          </p:cNvSpPr>
          <p:nvPr/>
        </p:nvSpPr>
        <p:spPr bwMode="auto">
          <a:xfrm>
            <a:off x="6553200" y="121920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sz="1800">
              <a:latin typeface="Courier New" pitchFamily="49" charset="0"/>
            </a:endParaRPr>
          </a:p>
        </p:txBody>
      </p:sp>
      <p:sp>
        <p:nvSpPr>
          <p:cNvPr id="178196" name="Rectangle 20"/>
          <p:cNvSpPr>
            <a:spLocks noChangeArrowheads="1"/>
          </p:cNvSpPr>
          <p:nvPr/>
        </p:nvSpPr>
        <p:spPr bwMode="auto">
          <a:xfrm>
            <a:off x="6553200" y="160020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sz="1800">
              <a:latin typeface="Courier New" pitchFamily="49" charset="0"/>
            </a:endParaRPr>
          </a:p>
        </p:txBody>
      </p:sp>
      <p:sp>
        <p:nvSpPr>
          <p:cNvPr id="178197" name="Rectangle 21"/>
          <p:cNvSpPr>
            <a:spLocks noChangeArrowheads="1"/>
          </p:cNvSpPr>
          <p:nvPr/>
        </p:nvSpPr>
        <p:spPr bwMode="auto">
          <a:xfrm>
            <a:off x="6553200" y="198120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sz="1800">
              <a:latin typeface="Courier New" pitchFamily="49" charset="0"/>
            </a:endParaRPr>
          </a:p>
        </p:txBody>
      </p:sp>
      <p:sp>
        <p:nvSpPr>
          <p:cNvPr id="178198" name="Text Box 22"/>
          <p:cNvSpPr txBox="1">
            <a:spLocks noChangeArrowheads="1"/>
          </p:cNvSpPr>
          <p:nvPr/>
        </p:nvSpPr>
        <p:spPr bwMode="auto">
          <a:xfrm>
            <a:off x="7620000" y="164068"/>
            <a:ext cx="948337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 dirty="0">
                <a:latin typeface="Calibri" pitchFamily="34" charset="0"/>
              </a:rPr>
              <a:t>Address</a:t>
            </a:r>
          </a:p>
        </p:txBody>
      </p:sp>
      <p:sp>
        <p:nvSpPr>
          <p:cNvPr id="178199" name="Text Box 23"/>
          <p:cNvSpPr txBox="1">
            <a:spLocks noChangeArrowheads="1"/>
          </p:cNvSpPr>
          <p:nvPr/>
        </p:nvSpPr>
        <p:spPr bwMode="auto">
          <a:xfrm>
            <a:off x="7696200" y="457200"/>
            <a:ext cx="121920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0x124 </a:t>
            </a:r>
          </a:p>
        </p:txBody>
      </p:sp>
      <p:sp>
        <p:nvSpPr>
          <p:cNvPr id="178200" name="Text Box 24"/>
          <p:cNvSpPr txBox="1">
            <a:spLocks noChangeArrowheads="1"/>
          </p:cNvSpPr>
          <p:nvPr/>
        </p:nvSpPr>
        <p:spPr bwMode="auto">
          <a:xfrm>
            <a:off x="7696200" y="852488"/>
            <a:ext cx="1219200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0x120 </a:t>
            </a:r>
          </a:p>
        </p:txBody>
      </p:sp>
      <p:sp>
        <p:nvSpPr>
          <p:cNvPr id="178201" name="Text Box 25"/>
          <p:cNvSpPr txBox="1">
            <a:spLocks noChangeArrowheads="1"/>
          </p:cNvSpPr>
          <p:nvPr/>
        </p:nvSpPr>
        <p:spPr bwMode="auto">
          <a:xfrm>
            <a:off x="7696200" y="1247775"/>
            <a:ext cx="121920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0x11c </a:t>
            </a:r>
          </a:p>
        </p:txBody>
      </p:sp>
      <p:sp>
        <p:nvSpPr>
          <p:cNvPr id="178202" name="Text Box 26"/>
          <p:cNvSpPr txBox="1">
            <a:spLocks noChangeArrowheads="1"/>
          </p:cNvSpPr>
          <p:nvPr/>
        </p:nvSpPr>
        <p:spPr bwMode="auto">
          <a:xfrm>
            <a:off x="7696200" y="1643063"/>
            <a:ext cx="1219200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0x118 </a:t>
            </a:r>
          </a:p>
        </p:txBody>
      </p:sp>
      <p:sp>
        <p:nvSpPr>
          <p:cNvPr id="178203" name="Text Box 27"/>
          <p:cNvSpPr txBox="1">
            <a:spLocks noChangeArrowheads="1"/>
          </p:cNvSpPr>
          <p:nvPr/>
        </p:nvSpPr>
        <p:spPr bwMode="auto">
          <a:xfrm>
            <a:off x="7696200" y="2038350"/>
            <a:ext cx="121920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0x114 </a:t>
            </a:r>
          </a:p>
        </p:txBody>
      </p:sp>
      <p:sp>
        <p:nvSpPr>
          <p:cNvPr id="178204" name="Text Box 28"/>
          <p:cNvSpPr txBox="1">
            <a:spLocks noChangeArrowheads="1"/>
          </p:cNvSpPr>
          <p:nvPr/>
        </p:nvSpPr>
        <p:spPr bwMode="auto">
          <a:xfrm>
            <a:off x="7696200" y="2433638"/>
            <a:ext cx="1219200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0x110 </a:t>
            </a:r>
          </a:p>
        </p:txBody>
      </p:sp>
      <p:sp>
        <p:nvSpPr>
          <p:cNvPr id="178205" name="Text Box 29"/>
          <p:cNvSpPr txBox="1">
            <a:spLocks noChangeArrowheads="1"/>
          </p:cNvSpPr>
          <p:nvPr/>
        </p:nvSpPr>
        <p:spPr bwMode="auto">
          <a:xfrm>
            <a:off x="7696200" y="2828925"/>
            <a:ext cx="121920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0x10c</a:t>
            </a:r>
          </a:p>
        </p:txBody>
      </p:sp>
      <p:sp>
        <p:nvSpPr>
          <p:cNvPr id="178206" name="Text Box 30"/>
          <p:cNvSpPr txBox="1">
            <a:spLocks noChangeArrowheads="1"/>
          </p:cNvSpPr>
          <p:nvPr/>
        </p:nvSpPr>
        <p:spPr bwMode="auto">
          <a:xfrm>
            <a:off x="7696200" y="3224213"/>
            <a:ext cx="1219200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0x108 </a:t>
            </a:r>
          </a:p>
        </p:txBody>
      </p:sp>
      <p:sp>
        <p:nvSpPr>
          <p:cNvPr id="178207" name="Text Box 31"/>
          <p:cNvSpPr txBox="1">
            <a:spLocks noChangeArrowheads="1"/>
          </p:cNvSpPr>
          <p:nvPr/>
        </p:nvSpPr>
        <p:spPr bwMode="auto">
          <a:xfrm>
            <a:off x="7696200" y="3619500"/>
            <a:ext cx="121920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0x104 </a:t>
            </a:r>
          </a:p>
        </p:txBody>
      </p:sp>
      <p:sp>
        <p:nvSpPr>
          <p:cNvPr id="178208" name="Text Box 32"/>
          <p:cNvSpPr txBox="1">
            <a:spLocks noChangeArrowheads="1"/>
          </p:cNvSpPr>
          <p:nvPr/>
        </p:nvSpPr>
        <p:spPr bwMode="auto">
          <a:xfrm>
            <a:off x="7696200" y="4014788"/>
            <a:ext cx="1219200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0x100 </a:t>
            </a:r>
          </a:p>
        </p:txBody>
      </p:sp>
      <p:sp>
        <p:nvSpPr>
          <p:cNvPr id="178209" name="Rectangle 33"/>
          <p:cNvSpPr>
            <a:spLocks noChangeArrowheads="1"/>
          </p:cNvSpPr>
          <p:nvPr/>
        </p:nvSpPr>
        <p:spPr bwMode="auto">
          <a:xfrm>
            <a:off x="5029200" y="2362200"/>
            <a:ext cx="654050" cy="369332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>
            <a:spAutoFit/>
          </a:bodyPr>
          <a:lstStyle/>
          <a:p>
            <a:r>
              <a:rPr lang="en-US" sz="1800">
                <a:latin typeface="Courier New" pitchFamily="49" charset="0"/>
              </a:rPr>
              <a:t>yp</a:t>
            </a:r>
          </a:p>
        </p:txBody>
      </p:sp>
      <p:sp>
        <p:nvSpPr>
          <p:cNvPr id="178210" name="Rectangle 34"/>
          <p:cNvSpPr>
            <a:spLocks noChangeArrowheads="1"/>
          </p:cNvSpPr>
          <p:nvPr/>
        </p:nvSpPr>
        <p:spPr bwMode="auto">
          <a:xfrm>
            <a:off x="5029200" y="2743200"/>
            <a:ext cx="654050" cy="369332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>
            <a:spAutoFit/>
          </a:bodyPr>
          <a:lstStyle/>
          <a:p>
            <a:r>
              <a:rPr lang="en-US" sz="1800">
                <a:latin typeface="Courier New" pitchFamily="49" charset="0"/>
              </a:rPr>
              <a:t>xp</a:t>
            </a:r>
          </a:p>
        </p:txBody>
      </p:sp>
      <p:grpSp>
        <p:nvGrpSpPr>
          <p:cNvPr id="2" name="Group 35"/>
          <p:cNvGrpSpPr>
            <a:grpSpLocks/>
          </p:cNvGrpSpPr>
          <p:nvPr/>
        </p:nvGrpSpPr>
        <p:grpSpPr bwMode="auto">
          <a:xfrm>
            <a:off x="533400" y="1524000"/>
            <a:ext cx="685800" cy="3581400"/>
            <a:chOff x="3984" y="1008"/>
            <a:chExt cx="1584" cy="2256"/>
          </a:xfrm>
        </p:grpSpPr>
        <p:sp>
          <p:nvSpPr>
            <p:cNvPr id="178212" name="Rectangle 36"/>
            <p:cNvSpPr>
              <a:spLocks noChangeArrowheads="1"/>
            </p:cNvSpPr>
            <p:nvPr/>
          </p:nvSpPr>
          <p:spPr bwMode="auto">
            <a:xfrm>
              <a:off x="3984" y="1008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800">
                  <a:latin typeface="Courier New" pitchFamily="49" charset="0"/>
                </a:rPr>
                <a:t>%eax</a:t>
              </a:r>
            </a:p>
          </p:txBody>
        </p:sp>
        <p:sp>
          <p:nvSpPr>
            <p:cNvPr id="178213" name="Rectangle 37"/>
            <p:cNvSpPr>
              <a:spLocks noChangeArrowheads="1"/>
            </p:cNvSpPr>
            <p:nvPr/>
          </p:nvSpPr>
          <p:spPr bwMode="auto">
            <a:xfrm>
              <a:off x="3984" y="1296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800">
                  <a:latin typeface="Courier New" pitchFamily="49" charset="0"/>
                </a:rPr>
                <a:t>%edx</a:t>
              </a:r>
            </a:p>
          </p:txBody>
        </p:sp>
        <p:sp>
          <p:nvSpPr>
            <p:cNvPr id="178214" name="Rectangle 38"/>
            <p:cNvSpPr>
              <a:spLocks noChangeArrowheads="1"/>
            </p:cNvSpPr>
            <p:nvPr/>
          </p:nvSpPr>
          <p:spPr bwMode="auto">
            <a:xfrm>
              <a:off x="3984" y="1584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800">
                  <a:latin typeface="Courier New" pitchFamily="49" charset="0"/>
                </a:rPr>
                <a:t>%ecx</a:t>
              </a:r>
            </a:p>
          </p:txBody>
        </p:sp>
        <p:sp>
          <p:nvSpPr>
            <p:cNvPr id="178215" name="Rectangle 39"/>
            <p:cNvSpPr>
              <a:spLocks noChangeArrowheads="1"/>
            </p:cNvSpPr>
            <p:nvPr/>
          </p:nvSpPr>
          <p:spPr bwMode="auto">
            <a:xfrm>
              <a:off x="3984" y="1872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800">
                  <a:latin typeface="Courier New" pitchFamily="49" charset="0"/>
                </a:rPr>
                <a:t>%ebx</a:t>
              </a:r>
            </a:p>
          </p:txBody>
        </p:sp>
        <p:sp>
          <p:nvSpPr>
            <p:cNvPr id="178216" name="Rectangle 40"/>
            <p:cNvSpPr>
              <a:spLocks noChangeArrowheads="1"/>
            </p:cNvSpPr>
            <p:nvPr/>
          </p:nvSpPr>
          <p:spPr bwMode="auto">
            <a:xfrm>
              <a:off x="3984" y="2160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800">
                  <a:latin typeface="Courier New" pitchFamily="49" charset="0"/>
                </a:rPr>
                <a:t>%esi</a:t>
              </a:r>
            </a:p>
          </p:txBody>
        </p:sp>
        <p:sp>
          <p:nvSpPr>
            <p:cNvPr id="178217" name="Rectangle 41"/>
            <p:cNvSpPr>
              <a:spLocks noChangeArrowheads="1"/>
            </p:cNvSpPr>
            <p:nvPr/>
          </p:nvSpPr>
          <p:spPr bwMode="auto">
            <a:xfrm>
              <a:off x="3984" y="2448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800">
                  <a:latin typeface="Courier New" pitchFamily="49" charset="0"/>
                </a:rPr>
                <a:t>%edi</a:t>
              </a:r>
            </a:p>
          </p:txBody>
        </p:sp>
        <p:sp>
          <p:nvSpPr>
            <p:cNvPr id="178218" name="Rectangle 42"/>
            <p:cNvSpPr>
              <a:spLocks noChangeArrowheads="1"/>
            </p:cNvSpPr>
            <p:nvPr/>
          </p:nvSpPr>
          <p:spPr bwMode="auto">
            <a:xfrm>
              <a:off x="3984" y="2736"/>
              <a:ext cx="1584" cy="240"/>
            </a:xfrm>
            <a:prstGeom prst="rect">
              <a:avLst/>
            </a:prstGeom>
            <a:solidFill>
              <a:srgbClr val="EFBFBF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800">
                  <a:latin typeface="Courier New" pitchFamily="49" charset="0"/>
                </a:rPr>
                <a:t>%esp</a:t>
              </a:r>
            </a:p>
          </p:txBody>
        </p:sp>
        <p:sp>
          <p:nvSpPr>
            <p:cNvPr id="178219" name="Rectangle 43"/>
            <p:cNvSpPr>
              <a:spLocks noChangeArrowheads="1"/>
            </p:cNvSpPr>
            <p:nvPr/>
          </p:nvSpPr>
          <p:spPr bwMode="auto">
            <a:xfrm>
              <a:off x="3984" y="3024"/>
              <a:ext cx="1584" cy="240"/>
            </a:xfrm>
            <a:prstGeom prst="rect">
              <a:avLst/>
            </a:prstGeom>
            <a:solidFill>
              <a:srgbClr val="EFBFBF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800">
                  <a:latin typeface="Courier New" pitchFamily="49" charset="0"/>
                </a:rPr>
                <a:t>%ebp</a:t>
              </a:r>
            </a:p>
          </p:txBody>
        </p:sp>
      </p:grpSp>
      <p:sp>
        <p:nvSpPr>
          <p:cNvPr id="178221" name="Rectangle 45"/>
          <p:cNvSpPr>
            <a:spLocks noChangeArrowheads="1"/>
          </p:cNvSpPr>
          <p:nvPr/>
        </p:nvSpPr>
        <p:spPr bwMode="auto">
          <a:xfrm>
            <a:off x="1219200" y="1524000"/>
            <a:ext cx="1066800" cy="3810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endParaRPr lang="en-US" sz="1800">
              <a:latin typeface="Courier New" pitchFamily="49" charset="0"/>
            </a:endParaRPr>
          </a:p>
        </p:txBody>
      </p:sp>
      <p:sp>
        <p:nvSpPr>
          <p:cNvPr id="178223" name="Rectangle 47"/>
          <p:cNvSpPr>
            <a:spLocks noChangeArrowheads="1"/>
          </p:cNvSpPr>
          <p:nvPr/>
        </p:nvSpPr>
        <p:spPr bwMode="auto">
          <a:xfrm>
            <a:off x="1219200" y="2438400"/>
            <a:ext cx="1066800" cy="3810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800" dirty="0">
                <a:solidFill>
                  <a:srgbClr val="FF0000"/>
                </a:solidFill>
                <a:latin typeface="Courier New" pitchFamily="49" charset="0"/>
              </a:rPr>
              <a:t>0x120</a:t>
            </a:r>
          </a:p>
        </p:txBody>
      </p:sp>
      <p:sp>
        <p:nvSpPr>
          <p:cNvPr id="178224" name="Rectangle 48"/>
          <p:cNvSpPr>
            <a:spLocks noChangeArrowheads="1"/>
          </p:cNvSpPr>
          <p:nvPr/>
        </p:nvSpPr>
        <p:spPr bwMode="auto">
          <a:xfrm>
            <a:off x="1219200" y="2895600"/>
            <a:ext cx="1066800" cy="3810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endParaRPr lang="en-US" sz="1800">
              <a:latin typeface="Courier New" pitchFamily="49" charset="0"/>
            </a:endParaRPr>
          </a:p>
        </p:txBody>
      </p:sp>
      <p:sp>
        <p:nvSpPr>
          <p:cNvPr id="178225" name="Rectangle 49"/>
          <p:cNvSpPr>
            <a:spLocks noChangeArrowheads="1"/>
          </p:cNvSpPr>
          <p:nvPr/>
        </p:nvSpPr>
        <p:spPr bwMode="auto">
          <a:xfrm>
            <a:off x="1219200" y="3352800"/>
            <a:ext cx="1066800" cy="3810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endParaRPr lang="en-US" sz="1800">
              <a:latin typeface="Courier New" pitchFamily="49" charset="0"/>
            </a:endParaRPr>
          </a:p>
        </p:txBody>
      </p:sp>
      <p:sp>
        <p:nvSpPr>
          <p:cNvPr id="178226" name="Rectangle 50"/>
          <p:cNvSpPr>
            <a:spLocks noChangeArrowheads="1"/>
          </p:cNvSpPr>
          <p:nvPr/>
        </p:nvSpPr>
        <p:spPr bwMode="auto">
          <a:xfrm>
            <a:off x="1219200" y="3810000"/>
            <a:ext cx="1066800" cy="3810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endParaRPr lang="en-US" sz="1800">
              <a:latin typeface="Courier New" pitchFamily="49" charset="0"/>
            </a:endParaRPr>
          </a:p>
        </p:txBody>
      </p:sp>
      <p:sp>
        <p:nvSpPr>
          <p:cNvPr id="178227" name="Rectangle 51"/>
          <p:cNvSpPr>
            <a:spLocks noChangeArrowheads="1"/>
          </p:cNvSpPr>
          <p:nvPr/>
        </p:nvSpPr>
        <p:spPr bwMode="auto">
          <a:xfrm>
            <a:off x="1219200" y="4267200"/>
            <a:ext cx="1066800" cy="381000"/>
          </a:xfrm>
          <a:prstGeom prst="rect">
            <a:avLst/>
          </a:prstGeom>
          <a:solidFill>
            <a:srgbClr val="EFBFBF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endParaRPr lang="en-US" sz="1800">
              <a:latin typeface="Courier New" pitchFamily="49" charset="0"/>
            </a:endParaRPr>
          </a:p>
        </p:txBody>
      </p:sp>
      <p:sp>
        <p:nvSpPr>
          <p:cNvPr id="178228" name="Rectangle 52"/>
          <p:cNvSpPr>
            <a:spLocks noChangeArrowheads="1"/>
          </p:cNvSpPr>
          <p:nvPr/>
        </p:nvSpPr>
        <p:spPr bwMode="auto">
          <a:xfrm>
            <a:off x="1219200" y="4724400"/>
            <a:ext cx="1066800" cy="381000"/>
          </a:xfrm>
          <a:prstGeom prst="rect">
            <a:avLst/>
          </a:prstGeom>
          <a:solidFill>
            <a:srgbClr val="EFBFBF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0x104</a:t>
            </a:r>
          </a:p>
        </p:txBody>
      </p:sp>
      <p:sp>
        <p:nvSpPr>
          <p:cNvPr id="178230" name="Rectangle 54"/>
          <p:cNvSpPr>
            <a:spLocks noChangeArrowheads="1"/>
          </p:cNvSpPr>
          <p:nvPr/>
        </p:nvSpPr>
        <p:spPr bwMode="auto">
          <a:xfrm>
            <a:off x="6553200" y="274320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0x124</a:t>
            </a:r>
          </a:p>
        </p:txBody>
      </p:sp>
      <p:sp>
        <p:nvSpPr>
          <p:cNvPr id="178222" name="Rectangle 46"/>
          <p:cNvSpPr>
            <a:spLocks noChangeArrowheads="1"/>
          </p:cNvSpPr>
          <p:nvPr/>
        </p:nvSpPr>
        <p:spPr bwMode="auto">
          <a:xfrm>
            <a:off x="1219200" y="1981200"/>
            <a:ext cx="1066800" cy="3810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800" dirty="0">
                <a:latin typeface="Courier New" pitchFamily="49" charset="0"/>
              </a:rPr>
              <a:t>0x124</a:t>
            </a:r>
          </a:p>
        </p:txBody>
      </p:sp>
      <p:sp>
        <p:nvSpPr>
          <p:cNvPr id="55" name="Rectangle 4"/>
          <p:cNvSpPr>
            <a:spLocks noChangeArrowheads="1"/>
          </p:cNvSpPr>
          <p:nvPr/>
        </p:nvSpPr>
        <p:spPr bwMode="auto">
          <a:xfrm>
            <a:off x="2743200" y="4495800"/>
            <a:ext cx="5943600" cy="17517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>
              <a:tabLst>
                <a:tab pos="398463" algn="l"/>
                <a:tab pos="1201738" algn="l"/>
                <a:tab pos="3370263" algn="l"/>
              </a:tabLst>
            </a:pPr>
            <a:r>
              <a:rPr lang="en-US" sz="1800" dirty="0">
                <a:latin typeface="Courier New" pitchFamily="49" charset="0"/>
              </a:rPr>
              <a:t>	</a:t>
            </a:r>
            <a:r>
              <a:rPr lang="en-US" sz="1800" dirty="0" err="1" smtClean="0">
                <a:latin typeface="Courier New" pitchFamily="49" charset="0"/>
              </a:rPr>
              <a:t>movl</a:t>
            </a:r>
            <a:r>
              <a:rPr lang="en-US" sz="1800" dirty="0" smtClean="0">
                <a:latin typeface="Courier New" pitchFamily="49" charset="0"/>
              </a:rPr>
              <a:t>	8(%</a:t>
            </a:r>
            <a:r>
              <a:rPr lang="en-US" sz="1800" dirty="0" err="1" smtClean="0">
                <a:latin typeface="Courier New" pitchFamily="49" charset="0"/>
              </a:rPr>
              <a:t>ebp</a:t>
            </a:r>
            <a:r>
              <a:rPr lang="en-US" sz="1800" dirty="0" smtClean="0">
                <a:latin typeface="Courier New" pitchFamily="49" charset="0"/>
              </a:rPr>
              <a:t>), %</a:t>
            </a:r>
            <a:r>
              <a:rPr lang="en-US" sz="1800" dirty="0" err="1" smtClean="0">
                <a:latin typeface="Courier New" pitchFamily="49" charset="0"/>
              </a:rPr>
              <a:t>edx</a:t>
            </a:r>
            <a:r>
              <a:rPr lang="en-US" sz="1800" dirty="0" smtClean="0">
                <a:latin typeface="Courier New" pitchFamily="49" charset="0"/>
              </a:rPr>
              <a:t>	# </a:t>
            </a:r>
            <a:r>
              <a:rPr lang="en-US" sz="1800" dirty="0" err="1" smtClean="0">
                <a:latin typeface="Courier New" pitchFamily="49" charset="0"/>
              </a:rPr>
              <a:t>edx</a:t>
            </a:r>
            <a:r>
              <a:rPr lang="en-US" sz="1800" dirty="0" smtClean="0">
                <a:latin typeface="Courier New" pitchFamily="49" charset="0"/>
              </a:rPr>
              <a:t> = </a:t>
            </a:r>
            <a:r>
              <a:rPr lang="en-US" sz="1800" dirty="0" err="1" smtClean="0">
                <a:latin typeface="Courier New" pitchFamily="49" charset="0"/>
              </a:rPr>
              <a:t>xp</a:t>
            </a:r>
            <a:endParaRPr lang="en-US" sz="1800" dirty="0" smtClean="0">
              <a:latin typeface="Courier New" pitchFamily="49" charset="0"/>
            </a:endParaRPr>
          </a:p>
          <a:p>
            <a:pPr>
              <a:tabLst>
                <a:tab pos="398463" algn="l"/>
                <a:tab pos="1201738" algn="l"/>
                <a:tab pos="3370263" algn="l"/>
              </a:tabLst>
            </a:pPr>
            <a:r>
              <a:rPr lang="en-US" sz="1800" dirty="0" smtClean="0">
                <a:latin typeface="Courier New" pitchFamily="49" charset="0"/>
              </a:rPr>
              <a:t>	</a:t>
            </a:r>
            <a:r>
              <a:rPr lang="en-US" sz="1800" dirty="0" err="1" smtClean="0">
                <a:solidFill>
                  <a:srgbClr val="FF0000"/>
                </a:solidFill>
                <a:latin typeface="Courier New" pitchFamily="49" charset="0"/>
              </a:rPr>
              <a:t>movl</a:t>
            </a:r>
            <a:r>
              <a:rPr lang="en-US" sz="1800" dirty="0" smtClean="0">
                <a:solidFill>
                  <a:srgbClr val="FF0000"/>
                </a:solidFill>
                <a:latin typeface="Courier New" pitchFamily="49" charset="0"/>
              </a:rPr>
              <a:t>	12(%</a:t>
            </a:r>
            <a:r>
              <a:rPr lang="en-US" sz="1800" dirty="0" err="1" smtClean="0">
                <a:solidFill>
                  <a:srgbClr val="FF0000"/>
                </a:solidFill>
                <a:latin typeface="Courier New" pitchFamily="49" charset="0"/>
              </a:rPr>
              <a:t>ebp</a:t>
            </a:r>
            <a:r>
              <a:rPr lang="en-US" sz="1800" dirty="0" smtClean="0">
                <a:solidFill>
                  <a:srgbClr val="FF0000"/>
                </a:solidFill>
                <a:latin typeface="Courier New" pitchFamily="49" charset="0"/>
              </a:rPr>
              <a:t>), %</a:t>
            </a:r>
            <a:r>
              <a:rPr lang="en-US" sz="1800" dirty="0" err="1" smtClean="0">
                <a:solidFill>
                  <a:srgbClr val="FF0000"/>
                </a:solidFill>
                <a:latin typeface="Courier New" pitchFamily="49" charset="0"/>
              </a:rPr>
              <a:t>ecx</a:t>
            </a:r>
            <a:r>
              <a:rPr lang="en-US" sz="1800" dirty="0" smtClean="0">
                <a:solidFill>
                  <a:srgbClr val="FF0000"/>
                </a:solidFill>
                <a:latin typeface="Courier New" pitchFamily="49" charset="0"/>
              </a:rPr>
              <a:t>	# </a:t>
            </a:r>
            <a:r>
              <a:rPr lang="en-US" sz="1800" dirty="0" err="1" smtClean="0">
                <a:solidFill>
                  <a:srgbClr val="FF0000"/>
                </a:solidFill>
                <a:latin typeface="Courier New" pitchFamily="49" charset="0"/>
              </a:rPr>
              <a:t>ecx</a:t>
            </a:r>
            <a:r>
              <a:rPr lang="en-US" sz="1800" dirty="0" smtClean="0">
                <a:solidFill>
                  <a:srgbClr val="FF0000"/>
                </a:solidFill>
                <a:latin typeface="Courier New" pitchFamily="49" charset="0"/>
              </a:rPr>
              <a:t> = </a:t>
            </a:r>
            <a:r>
              <a:rPr lang="en-US" sz="1800" dirty="0" err="1" smtClean="0">
                <a:solidFill>
                  <a:srgbClr val="FF0000"/>
                </a:solidFill>
                <a:latin typeface="Courier New" pitchFamily="49" charset="0"/>
              </a:rPr>
              <a:t>yp</a:t>
            </a:r>
            <a:endParaRPr lang="en-US" sz="1800" dirty="0" smtClean="0">
              <a:solidFill>
                <a:srgbClr val="FF0000"/>
              </a:solidFill>
              <a:latin typeface="Courier New" pitchFamily="49" charset="0"/>
            </a:endParaRPr>
          </a:p>
          <a:p>
            <a:pPr>
              <a:tabLst>
                <a:tab pos="398463" algn="l"/>
                <a:tab pos="1201738" algn="l"/>
                <a:tab pos="3370263" algn="l"/>
              </a:tabLst>
            </a:pPr>
            <a:r>
              <a:rPr lang="en-US" sz="1800" dirty="0" smtClean="0">
                <a:latin typeface="Courier New" pitchFamily="49" charset="0"/>
              </a:rPr>
              <a:t>	</a:t>
            </a:r>
            <a:r>
              <a:rPr lang="en-US" sz="1800" dirty="0" err="1" smtClean="0">
                <a:latin typeface="Courier New" pitchFamily="49" charset="0"/>
              </a:rPr>
              <a:t>movl</a:t>
            </a:r>
            <a:r>
              <a:rPr lang="en-US" sz="1800" dirty="0" smtClean="0">
                <a:latin typeface="Courier New" pitchFamily="49" charset="0"/>
              </a:rPr>
              <a:t>	(%</a:t>
            </a:r>
            <a:r>
              <a:rPr lang="en-US" sz="1800" dirty="0" err="1" smtClean="0">
                <a:latin typeface="Courier New" pitchFamily="49" charset="0"/>
              </a:rPr>
              <a:t>edx</a:t>
            </a:r>
            <a:r>
              <a:rPr lang="en-US" sz="1800" dirty="0" smtClean="0">
                <a:latin typeface="Courier New" pitchFamily="49" charset="0"/>
              </a:rPr>
              <a:t>), %</a:t>
            </a:r>
            <a:r>
              <a:rPr lang="en-US" sz="1800" dirty="0" err="1" smtClean="0">
                <a:latin typeface="Courier New" pitchFamily="49" charset="0"/>
              </a:rPr>
              <a:t>ebx</a:t>
            </a:r>
            <a:r>
              <a:rPr lang="en-US" sz="1800" dirty="0" smtClean="0">
                <a:latin typeface="Courier New" pitchFamily="49" charset="0"/>
              </a:rPr>
              <a:t>	# </a:t>
            </a:r>
            <a:r>
              <a:rPr lang="en-US" sz="1800" dirty="0" err="1" smtClean="0">
                <a:latin typeface="Courier New" pitchFamily="49" charset="0"/>
              </a:rPr>
              <a:t>ebx</a:t>
            </a:r>
            <a:r>
              <a:rPr lang="en-US" sz="1800" dirty="0" smtClean="0">
                <a:latin typeface="Courier New" pitchFamily="49" charset="0"/>
              </a:rPr>
              <a:t> = *</a:t>
            </a:r>
            <a:r>
              <a:rPr lang="en-US" sz="1800" dirty="0" err="1" smtClean="0">
                <a:latin typeface="Courier New" pitchFamily="49" charset="0"/>
              </a:rPr>
              <a:t>xp</a:t>
            </a:r>
            <a:r>
              <a:rPr lang="en-US" sz="1800" dirty="0" smtClean="0">
                <a:latin typeface="Courier New" pitchFamily="49" charset="0"/>
              </a:rPr>
              <a:t> (t0)</a:t>
            </a:r>
          </a:p>
          <a:p>
            <a:pPr>
              <a:tabLst>
                <a:tab pos="398463" algn="l"/>
                <a:tab pos="1201738" algn="l"/>
                <a:tab pos="3370263" algn="l"/>
              </a:tabLst>
            </a:pPr>
            <a:r>
              <a:rPr lang="en-US" sz="1800" dirty="0" smtClean="0">
                <a:latin typeface="Courier New" pitchFamily="49" charset="0"/>
              </a:rPr>
              <a:t>	</a:t>
            </a:r>
            <a:r>
              <a:rPr lang="en-US" sz="1800" dirty="0" err="1" smtClean="0">
                <a:latin typeface="Courier New" pitchFamily="49" charset="0"/>
              </a:rPr>
              <a:t>movl</a:t>
            </a:r>
            <a:r>
              <a:rPr lang="en-US" sz="1800" dirty="0" smtClean="0">
                <a:latin typeface="Courier New" pitchFamily="49" charset="0"/>
              </a:rPr>
              <a:t>	(%</a:t>
            </a:r>
            <a:r>
              <a:rPr lang="en-US" sz="1800" dirty="0" err="1" smtClean="0">
                <a:latin typeface="Courier New" pitchFamily="49" charset="0"/>
              </a:rPr>
              <a:t>ecx</a:t>
            </a:r>
            <a:r>
              <a:rPr lang="en-US" sz="1800" dirty="0" smtClean="0">
                <a:latin typeface="Courier New" pitchFamily="49" charset="0"/>
              </a:rPr>
              <a:t>), %</a:t>
            </a:r>
            <a:r>
              <a:rPr lang="en-US" sz="1800" dirty="0" err="1" smtClean="0">
                <a:latin typeface="Courier New" pitchFamily="49" charset="0"/>
              </a:rPr>
              <a:t>eax</a:t>
            </a:r>
            <a:r>
              <a:rPr lang="en-US" sz="1800" dirty="0" smtClean="0">
                <a:latin typeface="Courier New" pitchFamily="49" charset="0"/>
              </a:rPr>
              <a:t>	# </a:t>
            </a:r>
            <a:r>
              <a:rPr lang="en-US" sz="1800" dirty="0" err="1" smtClean="0">
                <a:latin typeface="Courier New" pitchFamily="49" charset="0"/>
              </a:rPr>
              <a:t>eax</a:t>
            </a:r>
            <a:r>
              <a:rPr lang="en-US" sz="1800" dirty="0" smtClean="0">
                <a:latin typeface="Courier New" pitchFamily="49" charset="0"/>
              </a:rPr>
              <a:t> = *</a:t>
            </a:r>
            <a:r>
              <a:rPr lang="en-US" sz="1800" dirty="0" err="1" smtClean="0">
                <a:latin typeface="Courier New" pitchFamily="49" charset="0"/>
              </a:rPr>
              <a:t>yp</a:t>
            </a:r>
            <a:r>
              <a:rPr lang="en-US" sz="1800" dirty="0" smtClean="0">
                <a:latin typeface="Courier New" pitchFamily="49" charset="0"/>
              </a:rPr>
              <a:t> (t1)</a:t>
            </a:r>
          </a:p>
          <a:p>
            <a:pPr>
              <a:tabLst>
                <a:tab pos="398463" algn="l"/>
                <a:tab pos="1201738" algn="l"/>
                <a:tab pos="3370263" algn="l"/>
              </a:tabLst>
            </a:pPr>
            <a:r>
              <a:rPr lang="en-US" sz="1800" dirty="0" smtClean="0">
                <a:latin typeface="Courier New" pitchFamily="49" charset="0"/>
              </a:rPr>
              <a:t>	</a:t>
            </a:r>
            <a:r>
              <a:rPr lang="en-US" sz="1800" dirty="0" err="1" smtClean="0">
                <a:latin typeface="Courier New" pitchFamily="49" charset="0"/>
              </a:rPr>
              <a:t>movl</a:t>
            </a:r>
            <a:r>
              <a:rPr lang="en-US" sz="1800" dirty="0" smtClean="0">
                <a:latin typeface="Courier New" pitchFamily="49" charset="0"/>
              </a:rPr>
              <a:t>	%</a:t>
            </a:r>
            <a:r>
              <a:rPr lang="en-US" sz="1800" dirty="0" err="1" smtClean="0">
                <a:latin typeface="Courier New" pitchFamily="49" charset="0"/>
              </a:rPr>
              <a:t>eax</a:t>
            </a:r>
            <a:r>
              <a:rPr lang="en-US" sz="1800" dirty="0" smtClean="0">
                <a:latin typeface="Courier New" pitchFamily="49" charset="0"/>
              </a:rPr>
              <a:t>, (%</a:t>
            </a:r>
            <a:r>
              <a:rPr lang="en-US" sz="1800" dirty="0" err="1" smtClean="0">
                <a:latin typeface="Courier New" pitchFamily="49" charset="0"/>
              </a:rPr>
              <a:t>edx</a:t>
            </a:r>
            <a:r>
              <a:rPr lang="en-US" sz="1800" dirty="0" smtClean="0">
                <a:latin typeface="Courier New" pitchFamily="49" charset="0"/>
              </a:rPr>
              <a:t>)	# *</a:t>
            </a:r>
            <a:r>
              <a:rPr lang="en-US" sz="1800" dirty="0" err="1" smtClean="0">
                <a:latin typeface="Courier New" pitchFamily="49" charset="0"/>
              </a:rPr>
              <a:t>xp</a:t>
            </a:r>
            <a:r>
              <a:rPr lang="en-US" sz="1800" dirty="0" smtClean="0">
                <a:latin typeface="Courier New" pitchFamily="49" charset="0"/>
              </a:rPr>
              <a:t> = t1</a:t>
            </a:r>
          </a:p>
          <a:p>
            <a:pPr>
              <a:tabLst>
                <a:tab pos="398463" algn="l"/>
                <a:tab pos="1201738" algn="l"/>
                <a:tab pos="3370263" algn="l"/>
              </a:tabLst>
            </a:pPr>
            <a:r>
              <a:rPr lang="en-US" sz="1800" dirty="0" smtClean="0">
                <a:latin typeface="Courier New" pitchFamily="49" charset="0"/>
              </a:rPr>
              <a:t>	</a:t>
            </a:r>
            <a:r>
              <a:rPr lang="en-US" sz="1800" dirty="0" err="1" smtClean="0">
                <a:latin typeface="Courier New" pitchFamily="49" charset="0"/>
              </a:rPr>
              <a:t>movl</a:t>
            </a:r>
            <a:r>
              <a:rPr lang="en-US" sz="1800" dirty="0" smtClean="0">
                <a:latin typeface="Courier New" pitchFamily="49" charset="0"/>
              </a:rPr>
              <a:t>	%</a:t>
            </a:r>
            <a:r>
              <a:rPr lang="en-US" sz="1800" dirty="0" err="1" smtClean="0">
                <a:latin typeface="Courier New" pitchFamily="49" charset="0"/>
              </a:rPr>
              <a:t>ebx</a:t>
            </a:r>
            <a:r>
              <a:rPr lang="en-US" sz="1800" dirty="0" smtClean="0">
                <a:latin typeface="Courier New" pitchFamily="49" charset="0"/>
              </a:rPr>
              <a:t>, (%</a:t>
            </a:r>
            <a:r>
              <a:rPr lang="en-US" sz="1800" dirty="0" err="1" smtClean="0">
                <a:latin typeface="Courier New" pitchFamily="49" charset="0"/>
              </a:rPr>
              <a:t>ecx</a:t>
            </a:r>
            <a:r>
              <a:rPr lang="en-US" sz="1800" dirty="0" smtClean="0">
                <a:latin typeface="Courier New" pitchFamily="49" charset="0"/>
              </a:rPr>
              <a:t>)	# *</a:t>
            </a:r>
            <a:r>
              <a:rPr lang="en-US" sz="1800" dirty="0" err="1" smtClean="0">
                <a:latin typeface="Courier New" pitchFamily="49" charset="0"/>
              </a:rPr>
              <a:t>yp</a:t>
            </a:r>
            <a:r>
              <a:rPr lang="en-US" sz="1800" dirty="0" smtClean="0">
                <a:latin typeface="Courier New" pitchFamily="49" charset="0"/>
              </a:rPr>
              <a:t> = t0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69912"/>
            <a:ext cx="8229600" cy="573088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Intel x86 Evolution: Milestones</a:t>
            </a:r>
            <a:endParaRPr lang="en-US" dirty="0"/>
          </a:p>
        </p:txBody>
      </p:sp>
      <p:sp>
        <p:nvSpPr>
          <p:cNvPr id="14336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533400" y="1676400"/>
            <a:ext cx="7924800" cy="5105400"/>
          </a:xfrm>
        </p:spPr>
        <p:txBody>
          <a:bodyPr>
            <a:normAutofit fontScale="85000" lnSpcReduction="20000"/>
          </a:bodyPr>
          <a:lstStyle/>
          <a:p>
            <a:pPr marL="223838" indent="-223838" defTabSz="895350">
              <a:buNone/>
              <a:tabLst>
                <a:tab pos="2055813" algn="l"/>
                <a:tab pos="3884613" algn="l"/>
                <a:tab pos="5946775" algn="l"/>
              </a:tabLst>
            </a:pPr>
            <a:r>
              <a:rPr lang="en-US" i="1" dirty="0" smtClean="0">
                <a:solidFill>
                  <a:srgbClr val="C00000"/>
                </a:solidFill>
              </a:rPr>
              <a:t>	Name</a:t>
            </a:r>
            <a:r>
              <a:rPr lang="en-US" i="1" dirty="0">
                <a:solidFill>
                  <a:srgbClr val="C00000"/>
                </a:solidFill>
              </a:rPr>
              <a:t>	Date	</a:t>
            </a:r>
            <a:r>
              <a:rPr lang="en-US" i="1" dirty="0" smtClean="0">
                <a:solidFill>
                  <a:srgbClr val="C00000"/>
                </a:solidFill>
              </a:rPr>
              <a:t>Transistors	MHz</a:t>
            </a:r>
            <a:endParaRPr lang="en-US" i="1" dirty="0">
              <a:solidFill>
                <a:srgbClr val="C00000"/>
              </a:solidFill>
            </a:endParaRPr>
          </a:p>
          <a:p>
            <a:pPr marL="223838" indent="-223838" defTabSz="895350">
              <a:tabLst>
                <a:tab pos="2055813" algn="l"/>
                <a:tab pos="3884613" algn="l"/>
                <a:tab pos="5946775" algn="l"/>
              </a:tabLst>
            </a:pPr>
            <a:r>
              <a:rPr lang="en-US" dirty="0"/>
              <a:t>8086	1978	</a:t>
            </a:r>
            <a:r>
              <a:rPr lang="en-US" dirty="0" smtClean="0"/>
              <a:t>29K	5-10</a:t>
            </a:r>
            <a:endParaRPr lang="en-US" dirty="0"/>
          </a:p>
          <a:p>
            <a:pPr marL="560388" lvl="1" indent="-222250" defTabSz="895350">
              <a:tabLst>
                <a:tab pos="2055813" algn="l"/>
                <a:tab pos="3884613" algn="l"/>
                <a:tab pos="5946775" algn="l"/>
              </a:tabLst>
            </a:pPr>
            <a:r>
              <a:rPr lang="en-US" dirty="0" smtClean="0"/>
              <a:t>First 16-bit </a:t>
            </a:r>
            <a:r>
              <a:rPr lang="en-US" dirty="0"/>
              <a:t>processor.  Basis for IBM PC &amp; DOS</a:t>
            </a:r>
          </a:p>
          <a:p>
            <a:pPr marL="560388" lvl="1" indent="-222250" defTabSz="895350">
              <a:tabLst>
                <a:tab pos="2055813" algn="l"/>
                <a:tab pos="3884613" algn="l"/>
                <a:tab pos="5946775" algn="l"/>
              </a:tabLst>
            </a:pPr>
            <a:r>
              <a:rPr lang="en-US" dirty="0" smtClean="0"/>
              <a:t>1MB </a:t>
            </a:r>
            <a:r>
              <a:rPr lang="en-US" dirty="0"/>
              <a:t>address </a:t>
            </a:r>
            <a:r>
              <a:rPr lang="en-US" dirty="0" smtClean="0"/>
              <a:t>space</a:t>
            </a:r>
            <a:endParaRPr lang="en-US" dirty="0"/>
          </a:p>
          <a:p>
            <a:pPr marL="223838" indent="-223838" defTabSz="895350">
              <a:tabLst>
                <a:tab pos="2055813" algn="l"/>
                <a:tab pos="3884613" algn="l"/>
                <a:tab pos="5946775" algn="l"/>
              </a:tabLst>
            </a:pPr>
            <a:r>
              <a:rPr lang="en-US" dirty="0"/>
              <a:t>386	1985	</a:t>
            </a:r>
            <a:r>
              <a:rPr lang="en-US" dirty="0" smtClean="0"/>
              <a:t>275K	16-33</a:t>
            </a:r>
            <a:r>
              <a:rPr lang="en-US" dirty="0"/>
              <a:t>	</a:t>
            </a:r>
          </a:p>
          <a:p>
            <a:pPr marL="560388" lvl="1" indent="-222250" defTabSz="895350">
              <a:tabLst>
                <a:tab pos="2055813" algn="l"/>
                <a:tab pos="3884613" algn="l"/>
                <a:tab pos="5946775" algn="l"/>
              </a:tabLst>
            </a:pPr>
            <a:r>
              <a:rPr lang="en-US" dirty="0" smtClean="0"/>
              <a:t>First 32 bit processor , referred to as IA32</a:t>
            </a:r>
          </a:p>
          <a:p>
            <a:pPr marL="560388" lvl="1" indent="-222250" defTabSz="895350">
              <a:tabLst>
                <a:tab pos="2055813" algn="l"/>
                <a:tab pos="3884613" algn="l"/>
                <a:tab pos="5946775" algn="l"/>
              </a:tabLst>
            </a:pPr>
            <a:r>
              <a:rPr lang="en-US" dirty="0" smtClean="0"/>
              <a:t>Added </a:t>
            </a:r>
            <a:r>
              <a:rPr lang="en-US" dirty="0"/>
              <a:t>“flat addressing”</a:t>
            </a:r>
          </a:p>
          <a:p>
            <a:pPr marL="560388" lvl="1" indent="-222250" defTabSz="895350">
              <a:tabLst>
                <a:tab pos="2055813" algn="l"/>
                <a:tab pos="3884613" algn="l"/>
                <a:tab pos="5946775" algn="l"/>
              </a:tabLst>
            </a:pPr>
            <a:r>
              <a:rPr lang="en-US" dirty="0"/>
              <a:t>Capable of running Unix</a:t>
            </a:r>
          </a:p>
          <a:p>
            <a:pPr marL="560388" lvl="1" indent="-222250" defTabSz="895350">
              <a:tabLst>
                <a:tab pos="2055813" algn="l"/>
                <a:tab pos="3884613" algn="l"/>
                <a:tab pos="5946775" algn="l"/>
              </a:tabLst>
            </a:pPr>
            <a:r>
              <a:rPr lang="en-US" dirty="0" smtClean="0"/>
              <a:t>32-bit </a:t>
            </a:r>
            <a:r>
              <a:rPr lang="en-US" dirty="0"/>
              <a:t>Linux/</a:t>
            </a:r>
            <a:r>
              <a:rPr lang="en-US" dirty="0" err="1"/>
              <a:t>gcc</a:t>
            </a:r>
            <a:r>
              <a:rPr lang="en-US" dirty="0"/>
              <a:t> uses no instructions introduced in later </a:t>
            </a:r>
            <a:r>
              <a:rPr lang="en-US" dirty="0" smtClean="0"/>
              <a:t>models</a:t>
            </a:r>
          </a:p>
          <a:p>
            <a:pPr marL="160338" indent="-222250" defTabSz="895350">
              <a:tabLst>
                <a:tab pos="2055813" algn="l"/>
                <a:tab pos="3884613" algn="l"/>
                <a:tab pos="5946775" algn="l"/>
              </a:tabLst>
            </a:pPr>
            <a:r>
              <a:rPr lang="en-US" dirty="0" smtClean="0"/>
              <a:t>Pentium 4F	2004	125M	2800-3800</a:t>
            </a:r>
          </a:p>
          <a:p>
            <a:pPr marL="560388" lvl="1" indent="-222250" defTabSz="895350">
              <a:tabLst>
                <a:tab pos="2055813" algn="l"/>
                <a:tab pos="3884613" algn="l"/>
                <a:tab pos="5946775" algn="l"/>
              </a:tabLst>
            </a:pPr>
            <a:r>
              <a:rPr lang="en-US" dirty="0" smtClean="0"/>
              <a:t>First 64-bit processor, referred to as x86-64</a:t>
            </a:r>
          </a:p>
          <a:p>
            <a:pPr marL="160338" indent="-222250" defTabSz="895350">
              <a:tabLst>
                <a:tab pos="2055813" algn="l"/>
                <a:tab pos="3884613" algn="l"/>
                <a:tab pos="5946775" algn="l"/>
              </a:tabLst>
            </a:pPr>
            <a:r>
              <a:rPr lang="en-US" dirty="0" smtClean="0"/>
              <a:t>Core i7	2008	731M</a:t>
            </a:r>
            <a:r>
              <a:rPr lang="en-US" smtClean="0"/>
              <a:t>	2667-3333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6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6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6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6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257" name="Rectangle 57"/>
          <p:cNvSpPr>
            <a:spLocks noChangeArrowheads="1"/>
          </p:cNvSpPr>
          <p:nvPr/>
        </p:nvSpPr>
        <p:spPr bwMode="auto">
          <a:xfrm>
            <a:off x="6553200" y="83820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456</a:t>
            </a:r>
          </a:p>
        </p:txBody>
      </p:sp>
      <p:sp>
        <p:nvSpPr>
          <p:cNvPr id="179256" name="Rectangle 56"/>
          <p:cNvSpPr>
            <a:spLocks noChangeArrowheads="1"/>
          </p:cNvSpPr>
          <p:nvPr/>
        </p:nvSpPr>
        <p:spPr bwMode="auto">
          <a:xfrm>
            <a:off x="1219200" y="1524000"/>
            <a:ext cx="1066800" cy="3810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endParaRPr lang="en-US" sz="1800">
              <a:latin typeface="Courier New" pitchFamily="49" charset="0"/>
            </a:endParaRPr>
          </a:p>
        </p:txBody>
      </p:sp>
      <p:sp>
        <p:nvSpPr>
          <p:cNvPr id="179202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04800"/>
            <a:ext cx="6375400" cy="573088"/>
          </a:xfrm>
        </p:spPr>
        <p:txBody>
          <a:bodyPr>
            <a:normAutofit fontScale="90000"/>
          </a:bodyPr>
          <a:lstStyle/>
          <a:p>
            <a:r>
              <a:rPr lang="en-US"/>
              <a:t>Understanding Swap</a:t>
            </a:r>
          </a:p>
        </p:txBody>
      </p:sp>
      <p:sp>
        <p:nvSpPr>
          <p:cNvPr id="179204" name="Rectangle 4"/>
          <p:cNvSpPr>
            <a:spLocks noChangeArrowheads="1"/>
          </p:cNvSpPr>
          <p:nvPr/>
        </p:nvSpPr>
        <p:spPr bwMode="auto">
          <a:xfrm>
            <a:off x="6553200" y="236220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0x120</a:t>
            </a:r>
          </a:p>
        </p:txBody>
      </p:sp>
      <p:sp>
        <p:nvSpPr>
          <p:cNvPr id="179205" name="Rectangle 5"/>
          <p:cNvSpPr>
            <a:spLocks noChangeArrowheads="1"/>
          </p:cNvSpPr>
          <p:nvPr/>
        </p:nvSpPr>
        <p:spPr bwMode="auto">
          <a:xfrm>
            <a:off x="6553200" y="274320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0x124</a:t>
            </a:r>
          </a:p>
        </p:txBody>
      </p:sp>
      <p:sp>
        <p:nvSpPr>
          <p:cNvPr id="179206" name="Rectangle 6"/>
          <p:cNvSpPr>
            <a:spLocks noChangeArrowheads="1"/>
          </p:cNvSpPr>
          <p:nvPr/>
        </p:nvSpPr>
        <p:spPr bwMode="auto">
          <a:xfrm>
            <a:off x="6553200" y="312420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800" dirty="0" err="1">
                <a:latin typeface="Calibri" pitchFamily="34" charset="0"/>
              </a:rPr>
              <a:t>Rtn</a:t>
            </a:r>
            <a:r>
              <a:rPr lang="en-US" sz="1800" dirty="0">
                <a:latin typeface="Calibri" pitchFamily="34" charset="0"/>
              </a:rPr>
              <a:t> </a:t>
            </a:r>
            <a:r>
              <a:rPr lang="en-US" sz="1800" dirty="0" err="1">
                <a:latin typeface="Calibri" pitchFamily="34" charset="0"/>
              </a:rPr>
              <a:t>adr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179207" name="Rectangle 7"/>
          <p:cNvSpPr>
            <a:spLocks noChangeArrowheads="1"/>
          </p:cNvSpPr>
          <p:nvPr/>
        </p:nvSpPr>
        <p:spPr bwMode="auto">
          <a:xfrm>
            <a:off x="6553200" y="350520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sz="1800" dirty="0">
              <a:latin typeface="Calibri" pitchFamily="34" charset="0"/>
            </a:endParaRPr>
          </a:p>
        </p:txBody>
      </p:sp>
      <p:sp>
        <p:nvSpPr>
          <p:cNvPr id="179208" name="Line 8"/>
          <p:cNvSpPr>
            <a:spLocks noChangeShapeType="1"/>
          </p:cNvSpPr>
          <p:nvPr/>
        </p:nvSpPr>
        <p:spPr bwMode="auto">
          <a:xfrm>
            <a:off x="5715000" y="3733800"/>
            <a:ext cx="4572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179209" name="Text Box 9"/>
          <p:cNvSpPr txBox="1">
            <a:spLocks noChangeArrowheads="1"/>
          </p:cNvSpPr>
          <p:nvPr/>
        </p:nvSpPr>
        <p:spPr bwMode="auto">
          <a:xfrm>
            <a:off x="4953000" y="3581400"/>
            <a:ext cx="73025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%ebp</a:t>
            </a:r>
          </a:p>
        </p:txBody>
      </p:sp>
      <p:sp>
        <p:nvSpPr>
          <p:cNvPr id="179210" name="Text Box 10"/>
          <p:cNvSpPr txBox="1">
            <a:spLocks noChangeArrowheads="1"/>
          </p:cNvSpPr>
          <p:nvPr/>
        </p:nvSpPr>
        <p:spPr bwMode="auto">
          <a:xfrm>
            <a:off x="6019800" y="3505200"/>
            <a:ext cx="593725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 0 </a:t>
            </a:r>
          </a:p>
        </p:txBody>
      </p:sp>
      <p:sp>
        <p:nvSpPr>
          <p:cNvPr id="179211" name="Text Box 11"/>
          <p:cNvSpPr txBox="1">
            <a:spLocks noChangeArrowheads="1"/>
          </p:cNvSpPr>
          <p:nvPr/>
        </p:nvSpPr>
        <p:spPr bwMode="auto">
          <a:xfrm>
            <a:off x="6019800" y="3124200"/>
            <a:ext cx="593725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 4 </a:t>
            </a:r>
          </a:p>
        </p:txBody>
      </p:sp>
      <p:sp>
        <p:nvSpPr>
          <p:cNvPr id="179212" name="Text Box 12"/>
          <p:cNvSpPr txBox="1">
            <a:spLocks noChangeArrowheads="1"/>
          </p:cNvSpPr>
          <p:nvPr/>
        </p:nvSpPr>
        <p:spPr bwMode="auto">
          <a:xfrm>
            <a:off x="6019800" y="2743200"/>
            <a:ext cx="593725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 8 </a:t>
            </a:r>
          </a:p>
        </p:txBody>
      </p:sp>
      <p:sp>
        <p:nvSpPr>
          <p:cNvPr id="179213" name="Text Box 13"/>
          <p:cNvSpPr txBox="1">
            <a:spLocks noChangeArrowheads="1"/>
          </p:cNvSpPr>
          <p:nvPr/>
        </p:nvSpPr>
        <p:spPr bwMode="auto">
          <a:xfrm>
            <a:off x="6019800" y="2362200"/>
            <a:ext cx="593725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12 </a:t>
            </a:r>
          </a:p>
        </p:txBody>
      </p:sp>
      <p:sp>
        <p:nvSpPr>
          <p:cNvPr id="179214" name="Text Box 14"/>
          <p:cNvSpPr txBox="1">
            <a:spLocks noChangeArrowheads="1"/>
          </p:cNvSpPr>
          <p:nvPr/>
        </p:nvSpPr>
        <p:spPr bwMode="auto">
          <a:xfrm>
            <a:off x="5638800" y="1905000"/>
            <a:ext cx="770724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 dirty="0">
                <a:latin typeface="Calibri" pitchFamily="34" charset="0"/>
              </a:rPr>
              <a:t>Offset</a:t>
            </a:r>
          </a:p>
        </p:txBody>
      </p:sp>
      <p:sp>
        <p:nvSpPr>
          <p:cNvPr id="179215" name="Rectangle 15"/>
          <p:cNvSpPr>
            <a:spLocks noChangeArrowheads="1"/>
          </p:cNvSpPr>
          <p:nvPr/>
        </p:nvSpPr>
        <p:spPr bwMode="auto">
          <a:xfrm>
            <a:off x="6553200" y="388620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sz="1800" dirty="0">
              <a:latin typeface="Calibri" pitchFamily="34" charset="0"/>
            </a:endParaRPr>
          </a:p>
        </p:txBody>
      </p:sp>
      <p:sp>
        <p:nvSpPr>
          <p:cNvPr id="179216" name="Text Box 16"/>
          <p:cNvSpPr txBox="1">
            <a:spLocks noChangeArrowheads="1"/>
          </p:cNvSpPr>
          <p:nvPr/>
        </p:nvSpPr>
        <p:spPr bwMode="auto">
          <a:xfrm>
            <a:off x="6019800" y="3886200"/>
            <a:ext cx="593725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-4 </a:t>
            </a:r>
          </a:p>
        </p:txBody>
      </p:sp>
      <p:sp>
        <p:nvSpPr>
          <p:cNvPr id="179217" name="Rectangle 17"/>
          <p:cNvSpPr>
            <a:spLocks noChangeArrowheads="1"/>
          </p:cNvSpPr>
          <p:nvPr/>
        </p:nvSpPr>
        <p:spPr bwMode="auto">
          <a:xfrm>
            <a:off x="6553200" y="45720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123</a:t>
            </a:r>
          </a:p>
        </p:txBody>
      </p:sp>
      <p:sp>
        <p:nvSpPr>
          <p:cNvPr id="179218" name="Rectangle 18"/>
          <p:cNvSpPr>
            <a:spLocks noChangeArrowheads="1"/>
          </p:cNvSpPr>
          <p:nvPr/>
        </p:nvSpPr>
        <p:spPr bwMode="auto">
          <a:xfrm>
            <a:off x="6553200" y="83820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456</a:t>
            </a:r>
          </a:p>
        </p:txBody>
      </p:sp>
      <p:sp>
        <p:nvSpPr>
          <p:cNvPr id="179219" name="Rectangle 19"/>
          <p:cNvSpPr>
            <a:spLocks noChangeArrowheads="1"/>
          </p:cNvSpPr>
          <p:nvPr/>
        </p:nvSpPr>
        <p:spPr bwMode="auto">
          <a:xfrm>
            <a:off x="6553200" y="121920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sz="1800">
              <a:latin typeface="Courier New" pitchFamily="49" charset="0"/>
            </a:endParaRPr>
          </a:p>
        </p:txBody>
      </p:sp>
      <p:sp>
        <p:nvSpPr>
          <p:cNvPr id="179220" name="Rectangle 20"/>
          <p:cNvSpPr>
            <a:spLocks noChangeArrowheads="1"/>
          </p:cNvSpPr>
          <p:nvPr/>
        </p:nvSpPr>
        <p:spPr bwMode="auto">
          <a:xfrm>
            <a:off x="6553200" y="160020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sz="1800">
              <a:latin typeface="Courier New" pitchFamily="49" charset="0"/>
            </a:endParaRPr>
          </a:p>
        </p:txBody>
      </p:sp>
      <p:sp>
        <p:nvSpPr>
          <p:cNvPr id="179221" name="Rectangle 21"/>
          <p:cNvSpPr>
            <a:spLocks noChangeArrowheads="1"/>
          </p:cNvSpPr>
          <p:nvPr/>
        </p:nvSpPr>
        <p:spPr bwMode="auto">
          <a:xfrm>
            <a:off x="6553200" y="198120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sz="1800">
              <a:latin typeface="Courier New" pitchFamily="49" charset="0"/>
            </a:endParaRPr>
          </a:p>
        </p:txBody>
      </p:sp>
      <p:sp>
        <p:nvSpPr>
          <p:cNvPr id="179222" name="Text Box 22"/>
          <p:cNvSpPr txBox="1">
            <a:spLocks noChangeArrowheads="1"/>
          </p:cNvSpPr>
          <p:nvPr/>
        </p:nvSpPr>
        <p:spPr bwMode="auto">
          <a:xfrm>
            <a:off x="7620000" y="164068"/>
            <a:ext cx="948337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 dirty="0">
                <a:latin typeface="Calibri" pitchFamily="34" charset="0"/>
              </a:rPr>
              <a:t>Address</a:t>
            </a:r>
          </a:p>
        </p:txBody>
      </p:sp>
      <p:sp>
        <p:nvSpPr>
          <p:cNvPr id="179223" name="Text Box 23"/>
          <p:cNvSpPr txBox="1">
            <a:spLocks noChangeArrowheads="1"/>
          </p:cNvSpPr>
          <p:nvPr/>
        </p:nvSpPr>
        <p:spPr bwMode="auto">
          <a:xfrm>
            <a:off x="7696200" y="457200"/>
            <a:ext cx="121920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0x124 </a:t>
            </a:r>
          </a:p>
        </p:txBody>
      </p:sp>
      <p:sp>
        <p:nvSpPr>
          <p:cNvPr id="179224" name="Text Box 24"/>
          <p:cNvSpPr txBox="1">
            <a:spLocks noChangeArrowheads="1"/>
          </p:cNvSpPr>
          <p:nvPr/>
        </p:nvSpPr>
        <p:spPr bwMode="auto">
          <a:xfrm>
            <a:off x="7696200" y="852488"/>
            <a:ext cx="1219200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0x120 </a:t>
            </a:r>
          </a:p>
        </p:txBody>
      </p:sp>
      <p:sp>
        <p:nvSpPr>
          <p:cNvPr id="179225" name="Text Box 25"/>
          <p:cNvSpPr txBox="1">
            <a:spLocks noChangeArrowheads="1"/>
          </p:cNvSpPr>
          <p:nvPr/>
        </p:nvSpPr>
        <p:spPr bwMode="auto">
          <a:xfrm>
            <a:off x="7696200" y="1247775"/>
            <a:ext cx="121920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0x11c </a:t>
            </a:r>
          </a:p>
        </p:txBody>
      </p:sp>
      <p:sp>
        <p:nvSpPr>
          <p:cNvPr id="179226" name="Text Box 26"/>
          <p:cNvSpPr txBox="1">
            <a:spLocks noChangeArrowheads="1"/>
          </p:cNvSpPr>
          <p:nvPr/>
        </p:nvSpPr>
        <p:spPr bwMode="auto">
          <a:xfrm>
            <a:off x="7696200" y="1643063"/>
            <a:ext cx="1219200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0x118 </a:t>
            </a:r>
          </a:p>
        </p:txBody>
      </p:sp>
      <p:sp>
        <p:nvSpPr>
          <p:cNvPr id="179227" name="Text Box 27"/>
          <p:cNvSpPr txBox="1">
            <a:spLocks noChangeArrowheads="1"/>
          </p:cNvSpPr>
          <p:nvPr/>
        </p:nvSpPr>
        <p:spPr bwMode="auto">
          <a:xfrm>
            <a:off x="7696200" y="2038350"/>
            <a:ext cx="121920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0x114 </a:t>
            </a:r>
          </a:p>
        </p:txBody>
      </p:sp>
      <p:sp>
        <p:nvSpPr>
          <p:cNvPr id="179228" name="Text Box 28"/>
          <p:cNvSpPr txBox="1">
            <a:spLocks noChangeArrowheads="1"/>
          </p:cNvSpPr>
          <p:nvPr/>
        </p:nvSpPr>
        <p:spPr bwMode="auto">
          <a:xfrm>
            <a:off x="7696200" y="2433638"/>
            <a:ext cx="1219200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0x110 </a:t>
            </a:r>
          </a:p>
        </p:txBody>
      </p:sp>
      <p:sp>
        <p:nvSpPr>
          <p:cNvPr id="179229" name="Text Box 29"/>
          <p:cNvSpPr txBox="1">
            <a:spLocks noChangeArrowheads="1"/>
          </p:cNvSpPr>
          <p:nvPr/>
        </p:nvSpPr>
        <p:spPr bwMode="auto">
          <a:xfrm>
            <a:off x="7696200" y="2828925"/>
            <a:ext cx="121920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0x10c</a:t>
            </a:r>
          </a:p>
        </p:txBody>
      </p:sp>
      <p:sp>
        <p:nvSpPr>
          <p:cNvPr id="179230" name="Text Box 30"/>
          <p:cNvSpPr txBox="1">
            <a:spLocks noChangeArrowheads="1"/>
          </p:cNvSpPr>
          <p:nvPr/>
        </p:nvSpPr>
        <p:spPr bwMode="auto">
          <a:xfrm>
            <a:off x="7696200" y="3224213"/>
            <a:ext cx="1219200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0x108 </a:t>
            </a:r>
          </a:p>
        </p:txBody>
      </p:sp>
      <p:sp>
        <p:nvSpPr>
          <p:cNvPr id="179231" name="Text Box 31"/>
          <p:cNvSpPr txBox="1">
            <a:spLocks noChangeArrowheads="1"/>
          </p:cNvSpPr>
          <p:nvPr/>
        </p:nvSpPr>
        <p:spPr bwMode="auto">
          <a:xfrm>
            <a:off x="7696200" y="3619500"/>
            <a:ext cx="121920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0x104 </a:t>
            </a:r>
          </a:p>
        </p:txBody>
      </p:sp>
      <p:sp>
        <p:nvSpPr>
          <p:cNvPr id="179232" name="Text Box 32"/>
          <p:cNvSpPr txBox="1">
            <a:spLocks noChangeArrowheads="1"/>
          </p:cNvSpPr>
          <p:nvPr/>
        </p:nvSpPr>
        <p:spPr bwMode="auto">
          <a:xfrm>
            <a:off x="7696200" y="4014788"/>
            <a:ext cx="1219200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0x100 </a:t>
            </a:r>
          </a:p>
        </p:txBody>
      </p:sp>
      <p:sp>
        <p:nvSpPr>
          <p:cNvPr id="179233" name="Rectangle 33"/>
          <p:cNvSpPr>
            <a:spLocks noChangeArrowheads="1"/>
          </p:cNvSpPr>
          <p:nvPr/>
        </p:nvSpPr>
        <p:spPr bwMode="auto">
          <a:xfrm>
            <a:off x="5029200" y="2362200"/>
            <a:ext cx="654050" cy="369332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>
            <a:spAutoFit/>
          </a:bodyPr>
          <a:lstStyle/>
          <a:p>
            <a:r>
              <a:rPr lang="en-US" sz="1800">
                <a:latin typeface="Courier New" pitchFamily="49" charset="0"/>
              </a:rPr>
              <a:t>yp</a:t>
            </a:r>
          </a:p>
        </p:txBody>
      </p:sp>
      <p:sp>
        <p:nvSpPr>
          <p:cNvPr id="179234" name="Rectangle 34"/>
          <p:cNvSpPr>
            <a:spLocks noChangeArrowheads="1"/>
          </p:cNvSpPr>
          <p:nvPr/>
        </p:nvSpPr>
        <p:spPr bwMode="auto">
          <a:xfrm>
            <a:off x="5029200" y="2743200"/>
            <a:ext cx="654050" cy="369332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>
            <a:spAutoFit/>
          </a:bodyPr>
          <a:lstStyle/>
          <a:p>
            <a:r>
              <a:rPr lang="en-US" sz="1800">
                <a:latin typeface="Courier New" pitchFamily="49" charset="0"/>
              </a:rPr>
              <a:t>xp</a:t>
            </a:r>
          </a:p>
        </p:txBody>
      </p:sp>
      <p:grpSp>
        <p:nvGrpSpPr>
          <p:cNvPr id="2" name="Group 35"/>
          <p:cNvGrpSpPr>
            <a:grpSpLocks/>
          </p:cNvGrpSpPr>
          <p:nvPr/>
        </p:nvGrpSpPr>
        <p:grpSpPr bwMode="auto">
          <a:xfrm>
            <a:off x="533400" y="1524000"/>
            <a:ext cx="685800" cy="3581400"/>
            <a:chOff x="3984" y="1008"/>
            <a:chExt cx="1584" cy="2256"/>
          </a:xfrm>
        </p:grpSpPr>
        <p:sp>
          <p:nvSpPr>
            <p:cNvPr id="179236" name="Rectangle 36"/>
            <p:cNvSpPr>
              <a:spLocks noChangeArrowheads="1"/>
            </p:cNvSpPr>
            <p:nvPr/>
          </p:nvSpPr>
          <p:spPr bwMode="auto">
            <a:xfrm>
              <a:off x="3984" y="1008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800">
                  <a:latin typeface="Courier New" pitchFamily="49" charset="0"/>
                </a:rPr>
                <a:t>%eax</a:t>
              </a:r>
            </a:p>
          </p:txBody>
        </p:sp>
        <p:sp>
          <p:nvSpPr>
            <p:cNvPr id="179237" name="Rectangle 37"/>
            <p:cNvSpPr>
              <a:spLocks noChangeArrowheads="1"/>
            </p:cNvSpPr>
            <p:nvPr/>
          </p:nvSpPr>
          <p:spPr bwMode="auto">
            <a:xfrm>
              <a:off x="3984" y="1296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800">
                  <a:latin typeface="Courier New" pitchFamily="49" charset="0"/>
                </a:rPr>
                <a:t>%edx</a:t>
              </a:r>
            </a:p>
          </p:txBody>
        </p:sp>
        <p:sp>
          <p:nvSpPr>
            <p:cNvPr id="179238" name="Rectangle 38"/>
            <p:cNvSpPr>
              <a:spLocks noChangeArrowheads="1"/>
            </p:cNvSpPr>
            <p:nvPr/>
          </p:nvSpPr>
          <p:spPr bwMode="auto">
            <a:xfrm>
              <a:off x="3984" y="1584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800">
                  <a:latin typeface="Courier New" pitchFamily="49" charset="0"/>
                </a:rPr>
                <a:t>%ecx</a:t>
              </a:r>
            </a:p>
          </p:txBody>
        </p:sp>
        <p:sp>
          <p:nvSpPr>
            <p:cNvPr id="179239" name="Rectangle 39"/>
            <p:cNvSpPr>
              <a:spLocks noChangeArrowheads="1"/>
            </p:cNvSpPr>
            <p:nvPr/>
          </p:nvSpPr>
          <p:spPr bwMode="auto">
            <a:xfrm>
              <a:off x="3984" y="1872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800">
                  <a:latin typeface="Courier New" pitchFamily="49" charset="0"/>
                </a:rPr>
                <a:t>%ebx</a:t>
              </a:r>
            </a:p>
          </p:txBody>
        </p:sp>
        <p:sp>
          <p:nvSpPr>
            <p:cNvPr id="179240" name="Rectangle 40"/>
            <p:cNvSpPr>
              <a:spLocks noChangeArrowheads="1"/>
            </p:cNvSpPr>
            <p:nvPr/>
          </p:nvSpPr>
          <p:spPr bwMode="auto">
            <a:xfrm>
              <a:off x="3984" y="2160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800">
                  <a:latin typeface="Courier New" pitchFamily="49" charset="0"/>
                </a:rPr>
                <a:t>%esi</a:t>
              </a:r>
            </a:p>
          </p:txBody>
        </p:sp>
        <p:sp>
          <p:nvSpPr>
            <p:cNvPr id="179241" name="Rectangle 41"/>
            <p:cNvSpPr>
              <a:spLocks noChangeArrowheads="1"/>
            </p:cNvSpPr>
            <p:nvPr/>
          </p:nvSpPr>
          <p:spPr bwMode="auto">
            <a:xfrm>
              <a:off x="3984" y="2448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800">
                  <a:latin typeface="Courier New" pitchFamily="49" charset="0"/>
                </a:rPr>
                <a:t>%edi</a:t>
              </a:r>
            </a:p>
          </p:txBody>
        </p:sp>
        <p:sp>
          <p:nvSpPr>
            <p:cNvPr id="179242" name="Rectangle 42"/>
            <p:cNvSpPr>
              <a:spLocks noChangeArrowheads="1"/>
            </p:cNvSpPr>
            <p:nvPr/>
          </p:nvSpPr>
          <p:spPr bwMode="auto">
            <a:xfrm>
              <a:off x="3984" y="2736"/>
              <a:ext cx="1584" cy="240"/>
            </a:xfrm>
            <a:prstGeom prst="rect">
              <a:avLst/>
            </a:prstGeom>
            <a:solidFill>
              <a:srgbClr val="EFBFBF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800" dirty="0">
                  <a:latin typeface="Courier New" pitchFamily="49" charset="0"/>
                </a:rPr>
                <a:t>%</a:t>
              </a:r>
              <a:r>
                <a:rPr lang="en-US" sz="1800" dirty="0" err="1">
                  <a:latin typeface="Courier New" pitchFamily="49" charset="0"/>
                </a:rPr>
                <a:t>esp</a:t>
              </a:r>
              <a:endParaRPr lang="en-US" sz="1800" dirty="0">
                <a:latin typeface="Courier New" pitchFamily="49" charset="0"/>
              </a:endParaRPr>
            </a:p>
          </p:txBody>
        </p:sp>
        <p:sp>
          <p:nvSpPr>
            <p:cNvPr id="179243" name="Rectangle 43"/>
            <p:cNvSpPr>
              <a:spLocks noChangeArrowheads="1"/>
            </p:cNvSpPr>
            <p:nvPr/>
          </p:nvSpPr>
          <p:spPr bwMode="auto">
            <a:xfrm>
              <a:off x="3984" y="3024"/>
              <a:ext cx="1584" cy="240"/>
            </a:xfrm>
            <a:prstGeom prst="rect">
              <a:avLst/>
            </a:prstGeom>
            <a:solidFill>
              <a:srgbClr val="EFBFBF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800">
                  <a:latin typeface="Courier New" pitchFamily="49" charset="0"/>
                </a:rPr>
                <a:t>%ebp</a:t>
              </a:r>
            </a:p>
          </p:txBody>
        </p:sp>
      </p:grpSp>
      <p:sp>
        <p:nvSpPr>
          <p:cNvPr id="179246" name="Rectangle 46"/>
          <p:cNvSpPr>
            <a:spLocks noChangeArrowheads="1"/>
          </p:cNvSpPr>
          <p:nvPr/>
        </p:nvSpPr>
        <p:spPr bwMode="auto">
          <a:xfrm>
            <a:off x="1219200" y="1981200"/>
            <a:ext cx="1066800" cy="3810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0x124</a:t>
            </a:r>
          </a:p>
        </p:txBody>
      </p:sp>
      <p:sp>
        <p:nvSpPr>
          <p:cNvPr id="179247" name="Rectangle 47"/>
          <p:cNvSpPr>
            <a:spLocks noChangeArrowheads="1"/>
          </p:cNvSpPr>
          <p:nvPr/>
        </p:nvSpPr>
        <p:spPr bwMode="auto">
          <a:xfrm>
            <a:off x="1219200" y="2438400"/>
            <a:ext cx="1066800" cy="3810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0x120</a:t>
            </a:r>
          </a:p>
        </p:txBody>
      </p:sp>
      <p:sp>
        <p:nvSpPr>
          <p:cNvPr id="179248" name="Rectangle 48"/>
          <p:cNvSpPr>
            <a:spLocks noChangeArrowheads="1"/>
          </p:cNvSpPr>
          <p:nvPr/>
        </p:nvSpPr>
        <p:spPr bwMode="auto">
          <a:xfrm>
            <a:off x="1219200" y="2895600"/>
            <a:ext cx="1066800" cy="3810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800" dirty="0" smtClean="0">
                <a:solidFill>
                  <a:srgbClr val="FF0000"/>
                </a:solidFill>
                <a:latin typeface="Courier New" pitchFamily="49" charset="0"/>
              </a:rPr>
              <a:t>123</a:t>
            </a:r>
            <a:endParaRPr lang="en-US" sz="1800" dirty="0">
              <a:solidFill>
                <a:srgbClr val="FF0000"/>
              </a:solidFill>
              <a:latin typeface="Courier New" pitchFamily="49" charset="0"/>
            </a:endParaRPr>
          </a:p>
        </p:txBody>
      </p:sp>
      <p:sp>
        <p:nvSpPr>
          <p:cNvPr id="179249" name="Rectangle 49"/>
          <p:cNvSpPr>
            <a:spLocks noChangeArrowheads="1"/>
          </p:cNvSpPr>
          <p:nvPr/>
        </p:nvSpPr>
        <p:spPr bwMode="auto">
          <a:xfrm>
            <a:off x="1219200" y="3352800"/>
            <a:ext cx="1066800" cy="3810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endParaRPr lang="en-US" sz="1800">
              <a:latin typeface="Courier New" pitchFamily="49" charset="0"/>
            </a:endParaRPr>
          </a:p>
        </p:txBody>
      </p:sp>
      <p:sp>
        <p:nvSpPr>
          <p:cNvPr id="179250" name="Rectangle 50"/>
          <p:cNvSpPr>
            <a:spLocks noChangeArrowheads="1"/>
          </p:cNvSpPr>
          <p:nvPr/>
        </p:nvSpPr>
        <p:spPr bwMode="auto">
          <a:xfrm>
            <a:off x="1219200" y="3810000"/>
            <a:ext cx="1066800" cy="3810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endParaRPr lang="en-US" sz="1800">
              <a:latin typeface="Courier New" pitchFamily="49" charset="0"/>
            </a:endParaRPr>
          </a:p>
        </p:txBody>
      </p:sp>
      <p:sp>
        <p:nvSpPr>
          <p:cNvPr id="179251" name="Rectangle 51"/>
          <p:cNvSpPr>
            <a:spLocks noChangeArrowheads="1"/>
          </p:cNvSpPr>
          <p:nvPr/>
        </p:nvSpPr>
        <p:spPr bwMode="auto">
          <a:xfrm>
            <a:off x="1219200" y="4267200"/>
            <a:ext cx="1066800" cy="381000"/>
          </a:xfrm>
          <a:prstGeom prst="rect">
            <a:avLst/>
          </a:prstGeom>
          <a:solidFill>
            <a:srgbClr val="EFBFBF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endParaRPr lang="en-US" sz="1800">
              <a:latin typeface="Courier New" pitchFamily="49" charset="0"/>
            </a:endParaRPr>
          </a:p>
        </p:txBody>
      </p:sp>
      <p:sp>
        <p:nvSpPr>
          <p:cNvPr id="179252" name="Rectangle 52"/>
          <p:cNvSpPr>
            <a:spLocks noChangeArrowheads="1"/>
          </p:cNvSpPr>
          <p:nvPr/>
        </p:nvSpPr>
        <p:spPr bwMode="auto">
          <a:xfrm>
            <a:off x="1219200" y="4724400"/>
            <a:ext cx="1066800" cy="381000"/>
          </a:xfrm>
          <a:prstGeom prst="rect">
            <a:avLst/>
          </a:prstGeom>
          <a:solidFill>
            <a:srgbClr val="EFBFBF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0x104</a:t>
            </a:r>
          </a:p>
        </p:txBody>
      </p:sp>
      <p:sp>
        <p:nvSpPr>
          <p:cNvPr id="179245" name="Rectangle 45"/>
          <p:cNvSpPr>
            <a:spLocks noChangeArrowheads="1"/>
          </p:cNvSpPr>
          <p:nvPr/>
        </p:nvSpPr>
        <p:spPr bwMode="auto">
          <a:xfrm>
            <a:off x="1219200" y="1524000"/>
            <a:ext cx="1066800" cy="3810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endParaRPr lang="en-US" sz="1800" dirty="0">
              <a:solidFill>
                <a:srgbClr val="CC0000"/>
              </a:solidFill>
              <a:latin typeface="Courier New" pitchFamily="49" charset="0"/>
            </a:endParaRPr>
          </a:p>
        </p:txBody>
      </p:sp>
      <p:sp>
        <p:nvSpPr>
          <p:cNvPr id="55" name="Rectangle 4"/>
          <p:cNvSpPr>
            <a:spLocks noChangeArrowheads="1"/>
          </p:cNvSpPr>
          <p:nvPr/>
        </p:nvSpPr>
        <p:spPr bwMode="auto">
          <a:xfrm>
            <a:off x="2743200" y="4495800"/>
            <a:ext cx="5943600" cy="17517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>
              <a:tabLst>
                <a:tab pos="398463" algn="l"/>
                <a:tab pos="1201738" algn="l"/>
                <a:tab pos="3370263" algn="l"/>
              </a:tabLst>
            </a:pPr>
            <a:r>
              <a:rPr lang="en-US" sz="1800" dirty="0">
                <a:latin typeface="Courier New" pitchFamily="49" charset="0"/>
              </a:rPr>
              <a:t>	</a:t>
            </a:r>
            <a:r>
              <a:rPr lang="en-US" sz="1800" dirty="0" err="1" smtClean="0">
                <a:latin typeface="Courier New" pitchFamily="49" charset="0"/>
              </a:rPr>
              <a:t>movl</a:t>
            </a:r>
            <a:r>
              <a:rPr lang="en-US" sz="1800" dirty="0" smtClean="0">
                <a:latin typeface="Courier New" pitchFamily="49" charset="0"/>
              </a:rPr>
              <a:t>	8(%</a:t>
            </a:r>
            <a:r>
              <a:rPr lang="en-US" sz="1800" dirty="0" err="1" smtClean="0">
                <a:latin typeface="Courier New" pitchFamily="49" charset="0"/>
              </a:rPr>
              <a:t>ebp</a:t>
            </a:r>
            <a:r>
              <a:rPr lang="en-US" sz="1800" dirty="0" smtClean="0">
                <a:latin typeface="Courier New" pitchFamily="49" charset="0"/>
              </a:rPr>
              <a:t>), %</a:t>
            </a:r>
            <a:r>
              <a:rPr lang="en-US" sz="1800" dirty="0" err="1" smtClean="0">
                <a:latin typeface="Courier New" pitchFamily="49" charset="0"/>
              </a:rPr>
              <a:t>edx</a:t>
            </a:r>
            <a:r>
              <a:rPr lang="en-US" sz="1800" dirty="0" smtClean="0">
                <a:latin typeface="Courier New" pitchFamily="49" charset="0"/>
              </a:rPr>
              <a:t>	# </a:t>
            </a:r>
            <a:r>
              <a:rPr lang="en-US" sz="1800" dirty="0" err="1" smtClean="0">
                <a:latin typeface="Courier New" pitchFamily="49" charset="0"/>
              </a:rPr>
              <a:t>edx</a:t>
            </a:r>
            <a:r>
              <a:rPr lang="en-US" sz="1800" dirty="0" smtClean="0">
                <a:latin typeface="Courier New" pitchFamily="49" charset="0"/>
              </a:rPr>
              <a:t> = </a:t>
            </a:r>
            <a:r>
              <a:rPr lang="en-US" sz="1800" dirty="0" err="1" smtClean="0">
                <a:latin typeface="Courier New" pitchFamily="49" charset="0"/>
              </a:rPr>
              <a:t>xp</a:t>
            </a:r>
            <a:endParaRPr lang="en-US" sz="1800" dirty="0" smtClean="0">
              <a:latin typeface="Courier New" pitchFamily="49" charset="0"/>
            </a:endParaRPr>
          </a:p>
          <a:p>
            <a:pPr>
              <a:tabLst>
                <a:tab pos="398463" algn="l"/>
                <a:tab pos="1201738" algn="l"/>
                <a:tab pos="3370263" algn="l"/>
              </a:tabLst>
            </a:pPr>
            <a:r>
              <a:rPr lang="en-US" sz="1800" dirty="0" smtClean="0">
                <a:latin typeface="Courier New" pitchFamily="49" charset="0"/>
              </a:rPr>
              <a:t>	</a:t>
            </a:r>
            <a:r>
              <a:rPr lang="en-US" sz="1800" dirty="0" err="1" smtClean="0">
                <a:latin typeface="Courier New" pitchFamily="49" charset="0"/>
              </a:rPr>
              <a:t>movl</a:t>
            </a:r>
            <a:r>
              <a:rPr lang="en-US" sz="1800" dirty="0" smtClean="0">
                <a:latin typeface="Courier New" pitchFamily="49" charset="0"/>
              </a:rPr>
              <a:t>	12(%</a:t>
            </a:r>
            <a:r>
              <a:rPr lang="en-US" sz="1800" dirty="0" err="1" smtClean="0">
                <a:latin typeface="Courier New" pitchFamily="49" charset="0"/>
              </a:rPr>
              <a:t>ebp</a:t>
            </a:r>
            <a:r>
              <a:rPr lang="en-US" sz="1800" dirty="0" smtClean="0">
                <a:latin typeface="Courier New" pitchFamily="49" charset="0"/>
              </a:rPr>
              <a:t>), %</a:t>
            </a:r>
            <a:r>
              <a:rPr lang="en-US" sz="1800" dirty="0" err="1" smtClean="0">
                <a:latin typeface="Courier New" pitchFamily="49" charset="0"/>
              </a:rPr>
              <a:t>ecx</a:t>
            </a:r>
            <a:r>
              <a:rPr lang="en-US" sz="1800" dirty="0" smtClean="0">
                <a:latin typeface="Courier New" pitchFamily="49" charset="0"/>
              </a:rPr>
              <a:t>	# </a:t>
            </a:r>
            <a:r>
              <a:rPr lang="en-US" sz="1800" dirty="0" err="1" smtClean="0">
                <a:latin typeface="Courier New" pitchFamily="49" charset="0"/>
              </a:rPr>
              <a:t>ecx</a:t>
            </a:r>
            <a:r>
              <a:rPr lang="en-US" sz="1800" dirty="0" smtClean="0">
                <a:latin typeface="Courier New" pitchFamily="49" charset="0"/>
              </a:rPr>
              <a:t> = </a:t>
            </a:r>
            <a:r>
              <a:rPr lang="en-US" sz="1800" dirty="0" err="1" smtClean="0">
                <a:latin typeface="Courier New" pitchFamily="49" charset="0"/>
              </a:rPr>
              <a:t>yp</a:t>
            </a:r>
            <a:endParaRPr lang="en-US" sz="1800" dirty="0" smtClean="0">
              <a:latin typeface="Courier New" pitchFamily="49" charset="0"/>
            </a:endParaRPr>
          </a:p>
          <a:p>
            <a:pPr>
              <a:tabLst>
                <a:tab pos="398463" algn="l"/>
                <a:tab pos="1201738" algn="l"/>
                <a:tab pos="3370263" algn="l"/>
              </a:tabLst>
            </a:pPr>
            <a:r>
              <a:rPr lang="en-US" sz="1800" dirty="0" smtClean="0">
                <a:latin typeface="Courier New" pitchFamily="49" charset="0"/>
              </a:rPr>
              <a:t>	</a:t>
            </a:r>
            <a:r>
              <a:rPr lang="en-US" sz="1800" dirty="0" err="1" smtClean="0">
                <a:solidFill>
                  <a:srgbClr val="FF0000"/>
                </a:solidFill>
                <a:latin typeface="Courier New" pitchFamily="49" charset="0"/>
              </a:rPr>
              <a:t>movl</a:t>
            </a:r>
            <a:r>
              <a:rPr lang="en-US" sz="1800" dirty="0" smtClean="0">
                <a:solidFill>
                  <a:srgbClr val="FF0000"/>
                </a:solidFill>
                <a:latin typeface="Courier New" pitchFamily="49" charset="0"/>
              </a:rPr>
              <a:t>	(%</a:t>
            </a:r>
            <a:r>
              <a:rPr lang="en-US" sz="1800" dirty="0" err="1" smtClean="0">
                <a:solidFill>
                  <a:srgbClr val="FF0000"/>
                </a:solidFill>
                <a:latin typeface="Courier New" pitchFamily="49" charset="0"/>
              </a:rPr>
              <a:t>edx</a:t>
            </a:r>
            <a:r>
              <a:rPr lang="en-US" sz="1800" dirty="0" smtClean="0">
                <a:solidFill>
                  <a:srgbClr val="FF0000"/>
                </a:solidFill>
                <a:latin typeface="Courier New" pitchFamily="49" charset="0"/>
              </a:rPr>
              <a:t>), %</a:t>
            </a:r>
            <a:r>
              <a:rPr lang="en-US" sz="1800" dirty="0" err="1" smtClean="0">
                <a:solidFill>
                  <a:srgbClr val="FF0000"/>
                </a:solidFill>
                <a:latin typeface="Courier New" pitchFamily="49" charset="0"/>
              </a:rPr>
              <a:t>ebx</a:t>
            </a:r>
            <a:r>
              <a:rPr lang="en-US" sz="1800" dirty="0" smtClean="0">
                <a:solidFill>
                  <a:srgbClr val="FF0000"/>
                </a:solidFill>
                <a:latin typeface="Courier New" pitchFamily="49" charset="0"/>
              </a:rPr>
              <a:t>	# </a:t>
            </a:r>
            <a:r>
              <a:rPr lang="en-US" sz="1800" dirty="0" err="1" smtClean="0">
                <a:solidFill>
                  <a:srgbClr val="FF0000"/>
                </a:solidFill>
                <a:latin typeface="Courier New" pitchFamily="49" charset="0"/>
              </a:rPr>
              <a:t>ebx</a:t>
            </a:r>
            <a:r>
              <a:rPr lang="en-US" sz="1800" dirty="0" smtClean="0">
                <a:solidFill>
                  <a:srgbClr val="FF0000"/>
                </a:solidFill>
                <a:latin typeface="Courier New" pitchFamily="49" charset="0"/>
              </a:rPr>
              <a:t> = *</a:t>
            </a:r>
            <a:r>
              <a:rPr lang="en-US" sz="1800" dirty="0" err="1" smtClean="0">
                <a:solidFill>
                  <a:srgbClr val="FF0000"/>
                </a:solidFill>
                <a:latin typeface="Courier New" pitchFamily="49" charset="0"/>
              </a:rPr>
              <a:t>xp</a:t>
            </a:r>
            <a:r>
              <a:rPr lang="en-US" sz="1800" dirty="0" smtClean="0">
                <a:solidFill>
                  <a:srgbClr val="FF0000"/>
                </a:solidFill>
                <a:latin typeface="Courier New" pitchFamily="49" charset="0"/>
              </a:rPr>
              <a:t> (t0)</a:t>
            </a:r>
          </a:p>
          <a:p>
            <a:pPr>
              <a:tabLst>
                <a:tab pos="398463" algn="l"/>
                <a:tab pos="1201738" algn="l"/>
                <a:tab pos="3370263" algn="l"/>
              </a:tabLst>
            </a:pPr>
            <a:r>
              <a:rPr lang="en-US" sz="1800" dirty="0" smtClean="0">
                <a:latin typeface="Courier New" pitchFamily="49" charset="0"/>
              </a:rPr>
              <a:t>	</a:t>
            </a:r>
            <a:r>
              <a:rPr lang="en-US" sz="1800" dirty="0" err="1" smtClean="0">
                <a:latin typeface="Courier New" pitchFamily="49" charset="0"/>
              </a:rPr>
              <a:t>movl</a:t>
            </a:r>
            <a:r>
              <a:rPr lang="en-US" sz="1800" dirty="0" smtClean="0">
                <a:latin typeface="Courier New" pitchFamily="49" charset="0"/>
              </a:rPr>
              <a:t>	(%</a:t>
            </a:r>
            <a:r>
              <a:rPr lang="en-US" sz="1800" dirty="0" err="1" smtClean="0">
                <a:latin typeface="Courier New" pitchFamily="49" charset="0"/>
              </a:rPr>
              <a:t>ecx</a:t>
            </a:r>
            <a:r>
              <a:rPr lang="en-US" sz="1800" dirty="0" smtClean="0">
                <a:latin typeface="Courier New" pitchFamily="49" charset="0"/>
              </a:rPr>
              <a:t>), %</a:t>
            </a:r>
            <a:r>
              <a:rPr lang="en-US" sz="1800" dirty="0" err="1" smtClean="0">
                <a:latin typeface="Courier New" pitchFamily="49" charset="0"/>
              </a:rPr>
              <a:t>eax</a:t>
            </a:r>
            <a:r>
              <a:rPr lang="en-US" sz="1800" dirty="0" smtClean="0">
                <a:latin typeface="Courier New" pitchFamily="49" charset="0"/>
              </a:rPr>
              <a:t>	# </a:t>
            </a:r>
            <a:r>
              <a:rPr lang="en-US" sz="1800" dirty="0" err="1" smtClean="0">
                <a:latin typeface="Courier New" pitchFamily="49" charset="0"/>
              </a:rPr>
              <a:t>eax</a:t>
            </a:r>
            <a:r>
              <a:rPr lang="en-US" sz="1800" dirty="0" smtClean="0">
                <a:latin typeface="Courier New" pitchFamily="49" charset="0"/>
              </a:rPr>
              <a:t> = *</a:t>
            </a:r>
            <a:r>
              <a:rPr lang="en-US" sz="1800" dirty="0" err="1" smtClean="0">
                <a:latin typeface="Courier New" pitchFamily="49" charset="0"/>
              </a:rPr>
              <a:t>yp</a:t>
            </a:r>
            <a:r>
              <a:rPr lang="en-US" sz="1800" dirty="0" smtClean="0">
                <a:latin typeface="Courier New" pitchFamily="49" charset="0"/>
              </a:rPr>
              <a:t> (t1)</a:t>
            </a:r>
          </a:p>
          <a:p>
            <a:pPr>
              <a:tabLst>
                <a:tab pos="398463" algn="l"/>
                <a:tab pos="1201738" algn="l"/>
                <a:tab pos="3370263" algn="l"/>
              </a:tabLst>
            </a:pPr>
            <a:r>
              <a:rPr lang="en-US" sz="1800" dirty="0" smtClean="0">
                <a:latin typeface="Courier New" pitchFamily="49" charset="0"/>
              </a:rPr>
              <a:t>	</a:t>
            </a:r>
            <a:r>
              <a:rPr lang="en-US" sz="1800" dirty="0" err="1" smtClean="0">
                <a:latin typeface="Courier New" pitchFamily="49" charset="0"/>
              </a:rPr>
              <a:t>movl</a:t>
            </a:r>
            <a:r>
              <a:rPr lang="en-US" sz="1800" dirty="0" smtClean="0">
                <a:latin typeface="Courier New" pitchFamily="49" charset="0"/>
              </a:rPr>
              <a:t>	%</a:t>
            </a:r>
            <a:r>
              <a:rPr lang="en-US" sz="1800" dirty="0" err="1" smtClean="0">
                <a:latin typeface="Courier New" pitchFamily="49" charset="0"/>
              </a:rPr>
              <a:t>eax</a:t>
            </a:r>
            <a:r>
              <a:rPr lang="en-US" sz="1800" dirty="0" smtClean="0">
                <a:latin typeface="Courier New" pitchFamily="49" charset="0"/>
              </a:rPr>
              <a:t>, (%</a:t>
            </a:r>
            <a:r>
              <a:rPr lang="en-US" sz="1800" dirty="0" err="1" smtClean="0">
                <a:latin typeface="Courier New" pitchFamily="49" charset="0"/>
              </a:rPr>
              <a:t>edx</a:t>
            </a:r>
            <a:r>
              <a:rPr lang="en-US" sz="1800" dirty="0" smtClean="0">
                <a:latin typeface="Courier New" pitchFamily="49" charset="0"/>
              </a:rPr>
              <a:t>)	# *</a:t>
            </a:r>
            <a:r>
              <a:rPr lang="en-US" sz="1800" dirty="0" err="1" smtClean="0">
                <a:latin typeface="Courier New" pitchFamily="49" charset="0"/>
              </a:rPr>
              <a:t>xp</a:t>
            </a:r>
            <a:r>
              <a:rPr lang="en-US" sz="1800" dirty="0" smtClean="0">
                <a:latin typeface="Courier New" pitchFamily="49" charset="0"/>
              </a:rPr>
              <a:t> = t1</a:t>
            </a:r>
          </a:p>
          <a:p>
            <a:pPr>
              <a:tabLst>
                <a:tab pos="398463" algn="l"/>
                <a:tab pos="1201738" algn="l"/>
                <a:tab pos="3370263" algn="l"/>
              </a:tabLst>
            </a:pPr>
            <a:r>
              <a:rPr lang="en-US" sz="1800" dirty="0" smtClean="0">
                <a:latin typeface="Courier New" pitchFamily="49" charset="0"/>
              </a:rPr>
              <a:t>	</a:t>
            </a:r>
            <a:r>
              <a:rPr lang="en-US" sz="1800" dirty="0" err="1" smtClean="0">
                <a:latin typeface="Courier New" pitchFamily="49" charset="0"/>
              </a:rPr>
              <a:t>movl</a:t>
            </a:r>
            <a:r>
              <a:rPr lang="en-US" sz="1800" dirty="0" smtClean="0">
                <a:latin typeface="Courier New" pitchFamily="49" charset="0"/>
              </a:rPr>
              <a:t>	%</a:t>
            </a:r>
            <a:r>
              <a:rPr lang="en-US" sz="1800" dirty="0" err="1" smtClean="0">
                <a:latin typeface="Courier New" pitchFamily="49" charset="0"/>
              </a:rPr>
              <a:t>ebx</a:t>
            </a:r>
            <a:r>
              <a:rPr lang="en-US" sz="1800" dirty="0" smtClean="0">
                <a:latin typeface="Courier New" pitchFamily="49" charset="0"/>
              </a:rPr>
              <a:t>, (%</a:t>
            </a:r>
            <a:r>
              <a:rPr lang="en-US" sz="1800" dirty="0" err="1" smtClean="0">
                <a:latin typeface="Courier New" pitchFamily="49" charset="0"/>
              </a:rPr>
              <a:t>ecx</a:t>
            </a:r>
            <a:r>
              <a:rPr lang="en-US" sz="1800" dirty="0" smtClean="0">
                <a:latin typeface="Courier New" pitchFamily="49" charset="0"/>
              </a:rPr>
              <a:t>)	# *</a:t>
            </a:r>
            <a:r>
              <a:rPr lang="en-US" sz="1800" dirty="0" err="1" smtClean="0">
                <a:latin typeface="Courier New" pitchFamily="49" charset="0"/>
              </a:rPr>
              <a:t>yp</a:t>
            </a:r>
            <a:r>
              <a:rPr lang="en-US" sz="1800" dirty="0" smtClean="0">
                <a:latin typeface="Courier New" pitchFamily="49" charset="0"/>
              </a:rPr>
              <a:t> = t0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78" name="Rectangle 54"/>
          <p:cNvSpPr>
            <a:spLocks noChangeArrowheads="1"/>
          </p:cNvSpPr>
          <p:nvPr/>
        </p:nvSpPr>
        <p:spPr bwMode="auto">
          <a:xfrm>
            <a:off x="1219200" y="2895600"/>
            <a:ext cx="1066800" cy="3810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endParaRPr lang="en-US" sz="1800">
              <a:latin typeface="Courier New" pitchFamily="49" charset="0"/>
            </a:endParaRPr>
          </a:p>
        </p:txBody>
      </p:sp>
      <p:sp>
        <p:nvSpPr>
          <p:cNvPr id="180226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04800"/>
            <a:ext cx="6375400" cy="573088"/>
          </a:xfrm>
        </p:spPr>
        <p:txBody>
          <a:bodyPr>
            <a:normAutofit fontScale="90000"/>
          </a:bodyPr>
          <a:lstStyle/>
          <a:p>
            <a:r>
              <a:rPr lang="en-US"/>
              <a:t>Understanding Swap</a:t>
            </a:r>
          </a:p>
        </p:txBody>
      </p:sp>
      <p:sp>
        <p:nvSpPr>
          <p:cNvPr id="180228" name="Rectangle 4"/>
          <p:cNvSpPr>
            <a:spLocks noChangeArrowheads="1"/>
          </p:cNvSpPr>
          <p:nvPr/>
        </p:nvSpPr>
        <p:spPr bwMode="auto">
          <a:xfrm>
            <a:off x="6553200" y="236220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0x120</a:t>
            </a:r>
          </a:p>
        </p:txBody>
      </p:sp>
      <p:sp>
        <p:nvSpPr>
          <p:cNvPr id="180229" name="Rectangle 5"/>
          <p:cNvSpPr>
            <a:spLocks noChangeArrowheads="1"/>
          </p:cNvSpPr>
          <p:nvPr/>
        </p:nvSpPr>
        <p:spPr bwMode="auto">
          <a:xfrm>
            <a:off x="6553200" y="274320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0x124</a:t>
            </a:r>
          </a:p>
        </p:txBody>
      </p:sp>
      <p:sp>
        <p:nvSpPr>
          <p:cNvPr id="180230" name="Rectangle 6"/>
          <p:cNvSpPr>
            <a:spLocks noChangeArrowheads="1"/>
          </p:cNvSpPr>
          <p:nvPr/>
        </p:nvSpPr>
        <p:spPr bwMode="auto">
          <a:xfrm>
            <a:off x="6553200" y="312420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800" dirty="0" err="1">
                <a:latin typeface="Calibri" pitchFamily="34" charset="0"/>
              </a:rPr>
              <a:t>Rtn</a:t>
            </a:r>
            <a:r>
              <a:rPr lang="en-US" sz="1800" dirty="0">
                <a:latin typeface="Calibri" pitchFamily="34" charset="0"/>
              </a:rPr>
              <a:t> </a:t>
            </a:r>
            <a:r>
              <a:rPr lang="en-US" sz="1800" dirty="0" err="1">
                <a:latin typeface="Calibri" pitchFamily="34" charset="0"/>
              </a:rPr>
              <a:t>adr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180231" name="Rectangle 7"/>
          <p:cNvSpPr>
            <a:spLocks noChangeArrowheads="1"/>
          </p:cNvSpPr>
          <p:nvPr/>
        </p:nvSpPr>
        <p:spPr bwMode="auto">
          <a:xfrm>
            <a:off x="6553200" y="350520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sz="1800" dirty="0">
              <a:latin typeface="Calibri" pitchFamily="34" charset="0"/>
            </a:endParaRPr>
          </a:p>
        </p:txBody>
      </p:sp>
      <p:sp>
        <p:nvSpPr>
          <p:cNvPr id="180232" name="Line 8"/>
          <p:cNvSpPr>
            <a:spLocks noChangeShapeType="1"/>
          </p:cNvSpPr>
          <p:nvPr/>
        </p:nvSpPr>
        <p:spPr bwMode="auto">
          <a:xfrm>
            <a:off x="5715000" y="3733800"/>
            <a:ext cx="4572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180233" name="Text Box 9"/>
          <p:cNvSpPr txBox="1">
            <a:spLocks noChangeArrowheads="1"/>
          </p:cNvSpPr>
          <p:nvPr/>
        </p:nvSpPr>
        <p:spPr bwMode="auto">
          <a:xfrm>
            <a:off x="4953000" y="3581400"/>
            <a:ext cx="73025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%ebp</a:t>
            </a:r>
          </a:p>
        </p:txBody>
      </p:sp>
      <p:sp>
        <p:nvSpPr>
          <p:cNvPr id="180234" name="Text Box 10"/>
          <p:cNvSpPr txBox="1">
            <a:spLocks noChangeArrowheads="1"/>
          </p:cNvSpPr>
          <p:nvPr/>
        </p:nvSpPr>
        <p:spPr bwMode="auto">
          <a:xfrm>
            <a:off x="6019800" y="3505200"/>
            <a:ext cx="593725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 0 </a:t>
            </a:r>
          </a:p>
        </p:txBody>
      </p:sp>
      <p:sp>
        <p:nvSpPr>
          <p:cNvPr id="180235" name="Text Box 11"/>
          <p:cNvSpPr txBox="1">
            <a:spLocks noChangeArrowheads="1"/>
          </p:cNvSpPr>
          <p:nvPr/>
        </p:nvSpPr>
        <p:spPr bwMode="auto">
          <a:xfrm>
            <a:off x="6019800" y="3124200"/>
            <a:ext cx="593725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 4 </a:t>
            </a:r>
          </a:p>
        </p:txBody>
      </p:sp>
      <p:sp>
        <p:nvSpPr>
          <p:cNvPr id="180236" name="Text Box 12"/>
          <p:cNvSpPr txBox="1">
            <a:spLocks noChangeArrowheads="1"/>
          </p:cNvSpPr>
          <p:nvPr/>
        </p:nvSpPr>
        <p:spPr bwMode="auto">
          <a:xfrm>
            <a:off x="6019800" y="2743200"/>
            <a:ext cx="593725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 8 </a:t>
            </a:r>
          </a:p>
        </p:txBody>
      </p:sp>
      <p:sp>
        <p:nvSpPr>
          <p:cNvPr id="180237" name="Text Box 13"/>
          <p:cNvSpPr txBox="1">
            <a:spLocks noChangeArrowheads="1"/>
          </p:cNvSpPr>
          <p:nvPr/>
        </p:nvSpPr>
        <p:spPr bwMode="auto">
          <a:xfrm>
            <a:off x="6019800" y="2362200"/>
            <a:ext cx="593725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12 </a:t>
            </a:r>
          </a:p>
        </p:txBody>
      </p:sp>
      <p:sp>
        <p:nvSpPr>
          <p:cNvPr id="180238" name="Text Box 14"/>
          <p:cNvSpPr txBox="1">
            <a:spLocks noChangeArrowheads="1"/>
          </p:cNvSpPr>
          <p:nvPr/>
        </p:nvSpPr>
        <p:spPr bwMode="auto">
          <a:xfrm>
            <a:off x="5638800" y="1905000"/>
            <a:ext cx="770724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 dirty="0">
                <a:latin typeface="Calibri" pitchFamily="34" charset="0"/>
              </a:rPr>
              <a:t>Offset</a:t>
            </a:r>
          </a:p>
        </p:txBody>
      </p:sp>
      <p:sp>
        <p:nvSpPr>
          <p:cNvPr id="180239" name="Rectangle 15"/>
          <p:cNvSpPr>
            <a:spLocks noChangeArrowheads="1"/>
          </p:cNvSpPr>
          <p:nvPr/>
        </p:nvSpPr>
        <p:spPr bwMode="auto">
          <a:xfrm>
            <a:off x="6553200" y="388620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sz="1800" dirty="0">
              <a:latin typeface="Calibri" pitchFamily="34" charset="0"/>
            </a:endParaRPr>
          </a:p>
        </p:txBody>
      </p:sp>
      <p:sp>
        <p:nvSpPr>
          <p:cNvPr id="180240" name="Text Box 16"/>
          <p:cNvSpPr txBox="1">
            <a:spLocks noChangeArrowheads="1"/>
          </p:cNvSpPr>
          <p:nvPr/>
        </p:nvSpPr>
        <p:spPr bwMode="auto">
          <a:xfrm>
            <a:off x="6019800" y="3886200"/>
            <a:ext cx="593725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-4 </a:t>
            </a:r>
          </a:p>
        </p:txBody>
      </p:sp>
      <p:sp>
        <p:nvSpPr>
          <p:cNvPr id="180241" name="Rectangle 17"/>
          <p:cNvSpPr>
            <a:spLocks noChangeArrowheads="1"/>
          </p:cNvSpPr>
          <p:nvPr/>
        </p:nvSpPr>
        <p:spPr bwMode="auto">
          <a:xfrm>
            <a:off x="6553200" y="45720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123</a:t>
            </a:r>
          </a:p>
        </p:txBody>
      </p:sp>
      <p:sp>
        <p:nvSpPr>
          <p:cNvPr id="180242" name="Rectangle 18"/>
          <p:cNvSpPr>
            <a:spLocks noChangeArrowheads="1"/>
          </p:cNvSpPr>
          <p:nvPr/>
        </p:nvSpPr>
        <p:spPr bwMode="auto">
          <a:xfrm>
            <a:off x="6553200" y="83820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456</a:t>
            </a:r>
          </a:p>
        </p:txBody>
      </p:sp>
      <p:sp>
        <p:nvSpPr>
          <p:cNvPr id="180243" name="Rectangle 19"/>
          <p:cNvSpPr>
            <a:spLocks noChangeArrowheads="1"/>
          </p:cNvSpPr>
          <p:nvPr/>
        </p:nvSpPr>
        <p:spPr bwMode="auto">
          <a:xfrm>
            <a:off x="6553200" y="121920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sz="1800">
              <a:latin typeface="Courier New" pitchFamily="49" charset="0"/>
            </a:endParaRPr>
          </a:p>
        </p:txBody>
      </p:sp>
      <p:sp>
        <p:nvSpPr>
          <p:cNvPr id="180244" name="Rectangle 20"/>
          <p:cNvSpPr>
            <a:spLocks noChangeArrowheads="1"/>
          </p:cNvSpPr>
          <p:nvPr/>
        </p:nvSpPr>
        <p:spPr bwMode="auto">
          <a:xfrm>
            <a:off x="6553200" y="160020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sz="1800">
              <a:latin typeface="Courier New" pitchFamily="49" charset="0"/>
            </a:endParaRPr>
          </a:p>
        </p:txBody>
      </p:sp>
      <p:sp>
        <p:nvSpPr>
          <p:cNvPr id="180245" name="Rectangle 21"/>
          <p:cNvSpPr>
            <a:spLocks noChangeArrowheads="1"/>
          </p:cNvSpPr>
          <p:nvPr/>
        </p:nvSpPr>
        <p:spPr bwMode="auto">
          <a:xfrm>
            <a:off x="6553200" y="198120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sz="1800">
              <a:latin typeface="Courier New" pitchFamily="49" charset="0"/>
            </a:endParaRPr>
          </a:p>
        </p:txBody>
      </p:sp>
      <p:sp>
        <p:nvSpPr>
          <p:cNvPr id="180246" name="Text Box 22"/>
          <p:cNvSpPr txBox="1">
            <a:spLocks noChangeArrowheads="1"/>
          </p:cNvSpPr>
          <p:nvPr/>
        </p:nvSpPr>
        <p:spPr bwMode="auto">
          <a:xfrm>
            <a:off x="7620000" y="164068"/>
            <a:ext cx="948337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 dirty="0">
                <a:latin typeface="Calibri" pitchFamily="34" charset="0"/>
              </a:rPr>
              <a:t>Address</a:t>
            </a:r>
          </a:p>
        </p:txBody>
      </p:sp>
      <p:sp>
        <p:nvSpPr>
          <p:cNvPr id="180247" name="Text Box 23"/>
          <p:cNvSpPr txBox="1">
            <a:spLocks noChangeArrowheads="1"/>
          </p:cNvSpPr>
          <p:nvPr/>
        </p:nvSpPr>
        <p:spPr bwMode="auto">
          <a:xfrm>
            <a:off x="7696200" y="457200"/>
            <a:ext cx="121920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0x124 </a:t>
            </a:r>
          </a:p>
        </p:txBody>
      </p:sp>
      <p:sp>
        <p:nvSpPr>
          <p:cNvPr id="180248" name="Text Box 24"/>
          <p:cNvSpPr txBox="1">
            <a:spLocks noChangeArrowheads="1"/>
          </p:cNvSpPr>
          <p:nvPr/>
        </p:nvSpPr>
        <p:spPr bwMode="auto">
          <a:xfrm>
            <a:off x="7696200" y="852488"/>
            <a:ext cx="1219200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0x120 </a:t>
            </a:r>
          </a:p>
        </p:txBody>
      </p:sp>
      <p:sp>
        <p:nvSpPr>
          <p:cNvPr id="180249" name="Text Box 25"/>
          <p:cNvSpPr txBox="1">
            <a:spLocks noChangeArrowheads="1"/>
          </p:cNvSpPr>
          <p:nvPr/>
        </p:nvSpPr>
        <p:spPr bwMode="auto">
          <a:xfrm>
            <a:off x="7696200" y="1247775"/>
            <a:ext cx="121920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0x11c </a:t>
            </a:r>
          </a:p>
        </p:txBody>
      </p:sp>
      <p:sp>
        <p:nvSpPr>
          <p:cNvPr id="180250" name="Text Box 26"/>
          <p:cNvSpPr txBox="1">
            <a:spLocks noChangeArrowheads="1"/>
          </p:cNvSpPr>
          <p:nvPr/>
        </p:nvSpPr>
        <p:spPr bwMode="auto">
          <a:xfrm>
            <a:off x="7696200" y="1643063"/>
            <a:ext cx="1219200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0x118 </a:t>
            </a:r>
          </a:p>
        </p:txBody>
      </p:sp>
      <p:sp>
        <p:nvSpPr>
          <p:cNvPr id="180251" name="Text Box 27"/>
          <p:cNvSpPr txBox="1">
            <a:spLocks noChangeArrowheads="1"/>
          </p:cNvSpPr>
          <p:nvPr/>
        </p:nvSpPr>
        <p:spPr bwMode="auto">
          <a:xfrm>
            <a:off x="7696200" y="2038350"/>
            <a:ext cx="121920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0x114 </a:t>
            </a:r>
          </a:p>
        </p:txBody>
      </p:sp>
      <p:sp>
        <p:nvSpPr>
          <p:cNvPr id="180252" name="Text Box 28"/>
          <p:cNvSpPr txBox="1">
            <a:spLocks noChangeArrowheads="1"/>
          </p:cNvSpPr>
          <p:nvPr/>
        </p:nvSpPr>
        <p:spPr bwMode="auto">
          <a:xfrm>
            <a:off x="7696200" y="2433638"/>
            <a:ext cx="1219200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0x110 </a:t>
            </a:r>
          </a:p>
        </p:txBody>
      </p:sp>
      <p:sp>
        <p:nvSpPr>
          <p:cNvPr id="180253" name="Text Box 29"/>
          <p:cNvSpPr txBox="1">
            <a:spLocks noChangeArrowheads="1"/>
          </p:cNvSpPr>
          <p:nvPr/>
        </p:nvSpPr>
        <p:spPr bwMode="auto">
          <a:xfrm>
            <a:off x="7696200" y="2828925"/>
            <a:ext cx="121920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0x10c</a:t>
            </a:r>
          </a:p>
        </p:txBody>
      </p:sp>
      <p:sp>
        <p:nvSpPr>
          <p:cNvPr id="180254" name="Text Box 30"/>
          <p:cNvSpPr txBox="1">
            <a:spLocks noChangeArrowheads="1"/>
          </p:cNvSpPr>
          <p:nvPr/>
        </p:nvSpPr>
        <p:spPr bwMode="auto">
          <a:xfrm>
            <a:off x="7696200" y="3224213"/>
            <a:ext cx="1219200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0x108 </a:t>
            </a:r>
          </a:p>
        </p:txBody>
      </p:sp>
      <p:sp>
        <p:nvSpPr>
          <p:cNvPr id="180255" name="Text Box 31"/>
          <p:cNvSpPr txBox="1">
            <a:spLocks noChangeArrowheads="1"/>
          </p:cNvSpPr>
          <p:nvPr/>
        </p:nvSpPr>
        <p:spPr bwMode="auto">
          <a:xfrm>
            <a:off x="7696200" y="3619500"/>
            <a:ext cx="121920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0x104 </a:t>
            </a:r>
          </a:p>
        </p:txBody>
      </p:sp>
      <p:sp>
        <p:nvSpPr>
          <p:cNvPr id="180256" name="Text Box 32"/>
          <p:cNvSpPr txBox="1">
            <a:spLocks noChangeArrowheads="1"/>
          </p:cNvSpPr>
          <p:nvPr/>
        </p:nvSpPr>
        <p:spPr bwMode="auto">
          <a:xfrm>
            <a:off x="7696200" y="4014788"/>
            <a:ext cx="1219200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0x100 </a:t>
            </a:r>
          </a:p>
        </p:txBody>
      </p:sp>
      <p:sp>
        <p:nvSpPr>
          <p:cNvPr id="180257" name="Rectangle 33"/>
          <p:cNvSpPr>
            <a:spLocks noChangeArrowheads="1"/>
          </p:cNvSpPr>
          <p:nvPr/>
        </p:nvSpPr>
        <p:spPr bwMode="auto">
          <a:xfrm>
            <a:off x="5029200" y="2362200"/>
            <a:ext cx="654050" cy="369332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>
            <a:spAutoFit/>
          </a:bodyPr>
          <a:lstStyle/>
          <a:p>
            <a:r>
              <a:rPr lang="en-US" sz="1800">
                <a:latin typeface="Courier New" pitchFamily="49" charset="0"/>
              </a:rPr>
              <a:t>yp</a:t>
            </a:r>
          </a:p>
        </p:txBody>
      </p:sp>
      <p:sp>
        <p:nvSpPr>
          <p:cNvPr id="180258" name="Rectangle 34"/>
          <p:cNvSpPr>
            <a:spLocks noChangeArrowheads="1"/>
          </p:cNvSpPr>
          <p:nvPr/>
        </p:nvSpPr>
        <p:spPr bwMode="auto">
          <a:xfrm>
            <a:off x="5029200" y="2743200"/>
            <a:ext cx="654050" cy="369332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>
            <a:spAutoFit/>
          </a:bodyPr>
          <a:lstStyle/>
          <a:p>
            <a:r>
              <a:rPr lang="en-US" sz="1800">
                <a:latin typeface="Courier New" pitchFamily="49" charset="0"/>
              </a:rPr>
              <a:t>xp</a:t>
            </a:r>
          </a:p>
        </p:txBody>
      </p:sp>
      <p:grpSp>
        <p:nvGrpSpPr>
          <p:cNvPr id="2" name="Group 35"/>
          <p:cNvGrpSpPr>
            <a:grpSpLocks/>
          </p:cNvGrpSpPr>
          <p:nvPr/>
        </p:nvGrpSpPr>
        <p:grpSpPr bwMode="auto">
          <a:xfrm>
            <a:off x="533400" y="1524000"/>
            <a:ext cx="685800" cy="3581400"/>
            <a:chOff x="3984" y="1008"/>
            <a:chExt cx="1584" cy="2256"/>
          </a:xfrm>
        </p:grpSpPr>
        <p:sp>
          <p:nvSpPr>
            <p:cNvPr id="180260" name="Rectangle 36"/>
            <p:cNvSpPr>
              <a:spLocks noChangeArrowheads="1"/>
            </p:cNvSpPr>
            <p:nvPr/>
          </p:nvSpPr>
          <p:spPr bwMode="auto">
            <a:xfrm>
              <a:off x="3984" y="1008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800">
                  <a:latin typeface="Courier New" pitchFamily="49" charset="0"/>
                </a:rPr>
                <a:t>%eax</a:t>
              </a:r>
            </a:p>
          </p:txBody>
        </p:sp>
        <p:sp>
          <p:nvSpPr>
            <p:cNvPr id="180261" name="Rectangle 37"/>
            <p:cNvSpPr>
              <a:spLocks noChangeArrowheads="1"/>
            </p:cNvSpPr>
            <p:nvPr/>
          </p:nvSpPr>
          <p:spPr bwMode="auto">
            <a:xfrm>
              <a:off x="3984" y="1296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800">
                  <a:latin typeface="Courier New" pitchFamily="49" charset="0"/>
                </a:rPr>
                <a:t>%edx</a:t>
              </a:r>
            </a:p>
          </p:txBody>
        </p:sp>
        <p:sp>
          <p:nvSpPr>
            <p:cNvPr id="180262" name="Rectangle 38"/>
            <p:cNvSpPr>
              <a:spLocks noChangeArrowheads="1"/>
            </p:cNvSpPr>
            <p:nvPr/>
          </p:nvSpPr>
          <p:spPr bwMode="auto">
            <a:xfrm>
              <a:off x="3984" y="1584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800">
                  <a:latin typeface="Courier New" pitchFamily="49" charset="0"/>
                </a:rPr>
                <a:t>%ecx</a:t>
              </a:r>
            </a:p>
          </p:txBody>
        </p:sp>
        <p:sp>
          <p:nvSpPr>
            <p:cNvPr id="180263" name="Rectangle 39"/>
            <p:cNvSpPr>
              <a:spLocks noChangeArrowheads="1"/>
            </p:cNvSpPr>
            <p:nvPr/>
          </p:nvSpPr>
          <p:spPr bwMode="auto">
            <a:xfrm>
              <a:off x="3984" y="1872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800">
                  <a:latin typeface="Courier New" pitchFamily="49" charset="0"/>
                </a:rPr>
                <a:t>%ebx</a:t>
              </a:r>
            </a:p>
          </p:txBody>
        </p:sp>
        <p:sp>
          <p:nvSpPr>
            <p:cNvPr id="180264" name="Rectangle 40"/>
            <p:cNvSpPr>
              <a:spLocks noChangeArrowheads="1"/>
            </p:cNvSpPr>
            <p:nvPr/>
          </p:nvSpPr>
          <p:spPr bwMode="auto">
            <a:xfrm>
              <a:off x="3984" y="2160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800">
                  <a:latin typeface="Courier New" pitchFamily="49" charset="0"/>
                </a:rPr>
                <a:t>%esi</a:t>
              </a:r>
            </a:p>
          </p:txBody>
        </p:sp>
        <p:sp>
          <p:nvSpPr>
            <p:cNvPr id="180265" name="Rectangle 41"/>
            <p:cNvSpPr>
              <a:spLocks noChangeArrowheads="1"/>
            </p:cNvSpPr>
            <p:nvPr/>
          </p:nvSpPr>
          <p:spPr bwMode="auto">
            <a:xfrm>
              <a:off x="3984" y="2448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800">
                  <a:latin typeface="Courier New" pitchFamily="49" charset="0"/>
                </a:rPr>
                <a:t>%edi</a:t>
              </a:r>
            </a:p>
          </p:txBody>
        </p:sp>
        <p:sp>
          <p:nvSpPr>
            <p:cNvPr id="180266" name="Rectangle 42"/>
            <p:cNvSpPr>
              <a:spLocks noChangeArrowheads="1"/>
            </p:cNvSpPr>
            <p:nvPr/>
          </p:nvSpPr>
          <p:spPr bwMode="auto">
            <a:xfrm>
              <a:off x="3984" y="2736"/>
              <a:ext cx="1584" cy="240"/>
            </a:xfrm>
            <a:prstGeom prst="rect">
              <a:avLst/>
            </a:prstGeom>
            <a:solidFill>
              <a:srgbClr val="EFBFBF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800">
                  <a:latin typeface="Courier New" pitchFamily="49" charset="0"/>
                </a:rPr>
                <a:t>%esp</a:t>
              </a:r>
            </a:p>
          </p:txBody>
        </p:sp>
        <p:sp>
          <p:nvSpPr>
            <p:cNvPr id="180267" name="Rectangle 43"/>
            <p:cNvSpPr>
              <a:spLocks noChangeArrowheads="1"/>
            </p:cNvSpPr>
            <p:nvPr/>
          </p:nvSpPr>
          <p:spPr bwMode="auto">
            <a:xfrm>
              <a:off x="3984" y="3024"/>
              <a:ext cx="1584" cy="240"/>
            </a:xfrm>
            <a:prstGeom prst="rect">
              <a:avLst/>
            </a:prstGeom>
            <a:solidFill>
              <a:srgbClr val="EFBFBF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800">
                  <a:latin typeface="Courier New" pitchFamily="49" charset="0"/>
                </a:rPr>
                <a:t>%ebp</a:t>
              </a:r>
            </a:p>
          </p:txBody>
        </p:sp>
      </p:grpSp>
      <p:sp>
        <p:nvSpPr>
          <p:cNvPr id="180269" name="Rectangle 45"/>
          <p:cNvSpPr>
            <a:spLocks noChangeArrowheads="1"/>
          </p:cNvSpPr>
          <p:nvPr/>
        </p:nvSpPr>
        <p:spPr bwMode="auto">
          <a:xfrm>
            <a:off x="1219200" y="1524000"/>
            <a:ext cx="1066800" cy="3810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800" dirty="0">
                <a:solidFill>
                  <a:srgbClr val="FF0000"/>
                </a:solidFill>
                <a:latin typeface="Courier New" pitchFamily="49" charset="0"/>
              </a:rPr>
              <a:t>456</a:t>
            </a:r>
          </a:p>
        </p:txBody>
      </p:sp>
      <p:sp>
        <p:nvSpPr>
          <p:cNvPr id="180270" name="Rectangle 46"/>
          <p:cNvSpPr>
            <a:spLocks noChangeArrowheads="1"/>
          </p:cNvSpPr>
          <p:nvPr/>
        </p:nvSpPr>
        <p:spPr bwMode="auto">
          <a:xfrm>
            <a:off x="1219200" y="1981200"/>
            <a:ext cx="1066800" cy="3810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0x124</a:t>
            </a:r>
          </a:p>
        </p:txBody>
      </p:sp>
      <p:sp>
        <p:nvSpPr>
          <p:cNvPr id="180271" name="Rectangle 47"/>
          <p:cNvSpPr>
            <a:spLocks noChangeArrowheads="1"/>
          </p:cNvSpPr>
          <p:nvPr/>
        </p:nvSpPr>
        <p:spPr bwMode="auto">
          <a:xfrm>
            <a:off x="1219200" y="2438400"/>
            <a:ext cx="1066800" cy="3810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0x120</a:t>
            </a:r>
          </a:p>
        </p:txBody>
      </p:sp>
      <p:sp>
        <p:nvSpPr>
          <p:cNvPr id="180273" name="Rectangle 49"/>
          <p:cNvSpPr>
            <a:spLocks noChangeArrowheads="1"/>
          </p:cNvSpPr>
          <p:nvPr/>
        </p:nvSpPr>
        <p:spPr bwMode="auto">
          <a:xfrm>
            <a:off x="1219200" y="3352800"/>
            <a:ext cx="1066800" cy="3810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endParaRPr lang="en-US" sz="1800">
              <a:latin typeface="Courier New" pitchFamily="49" charset="0"/>
            </a:endParaRPr>
          </a:p>
        </p:txBody>
      </p:sp>
      <p:sp>
        <p:nvSpPr>
          <p:cNvPr id="180274" name="Rectangle 50"/>
          <p:cNvSpPr>
            <a:spLocks noChangeArrowheads="1"/>
          </p:cNvSpPr>
          <p:nvPr/>
        </p:nvSpPr>
        <p:spPr bwMode="auto">
          <a:xfrm>
            <a:off x="1219200" y="3810000"/>
            <a:ext cx="1066800" cy="3810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endParaRPr lang="en-US" sz="1800">
              <a:latin typeface="Courier New" pitchFamily="49" charset="0"/>
            </a:endParaRPr>
          </a:p>
        </p:txBody>
      </p:sp>
      <p:sp>
        <p:nvSpPr>
          <p:cNvPr id="180275" name="Rectangle 51"/>
          <p:cNvSpPr>
            <a:spLocks noChangeArrowheads="1"/>
          </p:cNvSpPr>
          <p:nvPr/>
        </p:nvSpPr>
        <p:spPr bwMode="auto">
          <a:xfrm>
            <a:off x="1219200" y="4267200"/>
            <a:ext cx="1066800" cy="381000"/>
          </a:xfrm>
          <a:prstGeom prst="rect">
            <a:avLst/>
          </a:prstGeom>
          <a:solidFill>
            <a:srgbClr val="EFBFBF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endParaRPr lang="en-US" sz="1800">
              <a:latin typeface="Courier New" pitchFamily="49" charset="0"/>
            </a:endParaRPr>
          </a:p>
        </p:txBody>
      </p:sp>
      <p:sp>
        <p:nvSpPr>
          <p:cNvPr id="180276" name="Rectangle 52"/>
          <p:cNvSpPr>
            <a:spLocks noChangeArrowheads="1"/>
          </p:cNvSpPr>
          <p:nvPr/>
        </p:nvSpPr>
        <p:spPr bwMode="auto">
          <a:xfrm>
            <a:off x="1219200" y="4724400"/>
            <a:ext cx="1066800" cy="381000"/>
          </a:xfrm>
          <a:prstGeom prst="rect">
            <a:avLst/>
          </a:prstGeom>
          <a:solidFill>
            <a:srgbClr val="EFBFBF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0x104</a:t>
            </a:r>
          </a:p>
        </p:txBody>
      </p:sp>
      <p:sp>
        <p:nvSpPr>
          <p:cNvPr id="180280" name="Rectangle 56"/>
          <p:cNvSpPr>
            <a:spLocks noChangeArrowheads="1"/>
          </p:cNvSpPr>
          <p:nvPr/>
        </p:nvSpPr>
        <p:spPr bwMode="auto">
          <a:xfrm>
            <a:off x="6553200" y="45720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123</a:t>
            </a:r>
          </a:p>
        </p:txBody>
      </p:sp>
      <p:sp>
        <p:nvSpPr>
          <p:cNvPr id="180272" name="Rectangle 48"/>
          <p:cNvSpPr>
            <a:spLocks noChangeArrowheads="1"/>
          </p:cNvSpPr>
          <p:nvPr/>
        </p:nvSpPr>
        <p:spPr bwMode="auto">
          <a:xfrm>
            <a:off x="1219200" y="2895600"/>
            <a:ext cx="1066800" cy="3810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800" dirty="0">
                <a:latin typeface="Courier New" pitchFamily="49" charset="0"/>
              </a:rPr>
              <a:t>123</a:t>
            </a:r>
          </a:p>
        </p:txBody>
      </p:sp>
      <p:sp>
        <p:nvSpPr>
          <p:cNvPr id="55" name="Rectangle 4"/>
          <p:cNvSpPr>
            <a:spLocks noChangeArrowheads="1"/>
          </p:cNvSpPr>
          <p:nvPr/>
        </p:nvSpPr>
        <p:spPr bwMode="auto">
          <a:xfrm>
            <a:off x="2743200" y="4495800"/>
            <a:ext cx="5943600" cy="17517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>
              <a:tabLst>
                <a:tab pos="398463" algn="l"/>
                <a:tab pos="1201738" algn="l"/>
                <a:tab pos="3370263" algn="l"/>
              </a:tabLst>
            </a:pPr>
            <a:r>
              <a:rPr lang="en-US" sz="1800" dirty="0">
                <a:latin typeface="Courier New" pitchFamily="49" charset="0"/>
              </a:rPr>
              <a:t>	</a:t>
            </a:r>
            <a:r>
              <a:rPr lang="en-US" sz="1800" dirty="0" err="1" smtClean="0">
                <a:latin typeface="Courier New" pitchFamily="49" charset="0"/>
              </a:rPr>
              <a:t>movl</a:t>
            </a:r>
            <a:r>
              <a:rPr lang="en-US" sz="1800" dirty="0" smtClean="0">
                <a:latin typeface="Courier New" pitchFamily="49" charset="0"/>
              </a:rPr>
              <a:t>	8(%</a:t>
            </a:r>
            <a:r>
              <a:rPr lang="en-US" sz="1800" dirty="0" err="1" smtClean="0">
                <a:latin typeface="Courier New" pitchFamily="49" charset="0"/>
              </a:rPr>
              <a:t>ebp</a:t>
            </a:r>
            <a:r>
              <a:rPr lang="en-US" sz="1800" dirty="0" smtClean="0">
                <a:latin typeface="Courier New" pitchFamily="49" charset="0"/>
              </a:rPr>
              <a:t>), %</a:t>
            </a:r>
            <a:r>
              <a:rPr lang="en-US" sz="1800" dirty="0" err="1" smtClean="0">
                <a:latin typeface="Courier New" pitchFamily="49" charset="0"/>
              </a:rPr>
              <a:t>edx</a:t>
            </a:r>
            <a:r>
              <a:rPr lang="en-US" sz="1800" dirty="0" smtClean="0">
                <a:latin typeface="Courier New" pitchFamily="49" charset="0"/>
              </a:rPr>
              <a:t>	# </a:t>
            </a:r>
            <a:r>
              <a:rPr lang="en-US" sz="1800" dirty="0" err="1" smtClean="0">
                <a:latin typeface="Courier New" pitchFamily="49" charset="0"/>
              </a:rPr>
              <a:t>edx</a:t>
            </a:r>
            <a:r>
              <a:rPr lang="en-US" sz="1800" dirty="0" smtClean="0">
                <a:latin typeface="Courier New" pitchFamily="49" charset="0"/>
              </a:rPr>
              <a:t> = </a:t>
            </a:r>
            <a:r>
              <a:rPr lang="en-US" sz="1800" dirty="0" err="1" smtClean="0">
                <a:latin typeface="Courier New" pitchFamily="49" charset="0"/>
              </a:rPr>
              <a:t>xp</a:t>
            </a:r>
            <a:endParaRPr lang="en-US" sz="1800" dirty="0" smtClean="0">
              <a:latin typeface="Courier New" pitchFamily="49" charset="0"/>
            </a:endParaRPr>
          </a:p>
          <a:p>
            <a:pPr>
              <a:tabLst>
                <a:tab pos="398463" algn="l"/>
                <a:tab pos="1201738" algn="l"/>
                <a:tab pos="3370263" algn="l"/>
              </a:tabLst>
            </a:pPr>
            <a:r>
              <a:rPr lang="en-US" sz="1800" dirty="0" smtClean="0">
                <a:latin typeface="Courier New" pitchFamily="49" charset="0"/>
              </a:rPr>
              <a:t>	</a:t>
            </a:r>
            <a:r>
              <a:rPr lang="en-US" sz="1800" dirty="0" err="1" smtClean="0">
                <a:latin typeface="Courier New" pitchFamily="49" charset="0"/>
              </a:rPr>
              <a:t>movl</a:t>
            </a:r>
            <a:r>
              <a:rPr lang="en-US" sz="1800" dirty="0" smtClean="0">
                <a:latin typeface="Courier New" pitchFamily="49" charset="0"/>
              </a:rPr>
              <a:t>	12(%</a:t>
            </a:r>
            <a:r>
              <a:rPr lang="en-US" sz="1800" dirty="0" err="1" smtClean="0">
                <a:latin typeface="Courier New" pitchFamily="49" charset="0"/>
              </a:rPr>
              <a:t>ebp</a:t>
            </a:r>
            <a:r>
              <a:rPr lang="en-US" sz="1800" dirty="0" smtClean="0">
                <a:latin typeface="Courier New" pitchFamily="49" charset="0"/>
              </a:rPr>
              <a:t>), %</a:t>
            </a:r>
            <a:r>
              <a:rPr lang="en-US" sz="1800" dirty="0" err="1" smtClean="0">
                <a:latin typeface="Courier New" pitchFamily="49" charset="0"/>
              </a:rPr>
              <a:t>ecx</a:t>
            </a:r>
            <a:r>
              <a:rPr lang="en-US" sz="1800" dirty="0" smtClean="0">
                <a:latin typeface="Courier New" pitchFamily="49" charset="0"/>
              </a:rPr>
              <a:t>	# </a:t>
            </a:r>
            <a:r>
              <a:rPr lang="en-US" sz="1800" dirty="0" err="1" smtClean="0">
                <a:latin typeface="Courier New" pitchFamily="49" charset="0"/>
              </a:rPr>
              <a:t>ecx</a:t>
            </a:r>
            <a:r>
              <a:rPr lang="en-US" sz="1800" dirty="0" smtClean="0">
                <a:latin typeface="Courier New" pitchFamily="49" charset="0"/>
              </a:rPr>
              <a:t> = </a:t>
            </a:r>
            <a:r>
              <a:rPr lang="en-US" sz="1800" dirty="0" err="1" smtClean="0">
                <a:latin typeface="Courier New" pitchFamily="49" charset="0"/>
              </a:rPr>
              <a:t>yp</a:t>
            </a:r>
            <a:endParaRPr lang="en-US" sz="1800" dirty="0" smtClean="0">
              <a:latin typeface="Courier New" pitchFamily="49" charset="0"/>
            </a:endParaRPr>
          </a:p>
          <a:p>
            <a:pPr>
              <a:tabLst>
                <a:tab pos="398463" algn="l"/>
                <a:tab pos="1201738" algn="l"/>
                <a:tab pos="3370263" algn="l"/>
              </a:tabLst>
            </a:pPr>
            <a:r>
              <a:rPr lang="en-US" sz="1800" dirty="0" smtClean="0">
                <a:latin typeface="Courier New" pitchFamily="49" charset="0"/>
              </a:rPr>
              <a:t>	</a:t>
            </a:r>
            <a:r>
              <a:rPr lang="en-US" sz="1800" dirty="0" err="1" smtClean="0">
                <a:latin typeface="Courier New" pitchFamily="49" charset="0"/>
              </a:rPr>
              <a:t>movl</a:t>
            </a:r>
            <a:r>
              <a:rPr lang="en-US" sz="1800" dirty="0" smtClean="0">
                <a:latin typeface="Courier New" pitchFamily="49" charset="0"/>
              </a:rPr>
              <a:t>	(%</a:t>
            </a:r>
            <a:r>
              <a:rPr lang="en-US" sz="1800" dirty="0" err="1" smtClean="0">
                <a:latin typeface="Courier New" pitchFamily="49" charset="0"/>
              </a:rPr>
              <a:t>edx</a:t>
            </a:r>
            <a:r>
              <a:rPr lang="en-US" sz="1800" dirty="0" smtClean="0">
                <a:latin typeface="Courier New" pitchFamily="49" charset="0"/>
              </a:rPr>
              <a:t>), %</a:t>
            </a:r>
            <a:r>
              <a:rPr lang="en-US" sz="1800" dirty="0" err="1" smtClean="0">
                <a:latin typeface="Courier New" pitchFamily="49" charset="0"/>
              </a:rPr>
              <a:t>ebx</a:t>
            </a:r>
            <a:r>
              <a:rPr lang="en-US" sz="1800" dirty="0" smtClean="0">
                <a:latin typeface="Courier New" pitchFamily="49" charset="0"/>
              </a:rPr>
              <a:t>	# </a:t>
            </a:r>
            <a:r>
              <a:rPr lang="en-US" sz="1800" dirty="0" err="1" smtClean="0">
                <a:latin typeface="Courier New" pitchFamily="49" charset="0"/>
              </a:rPr>
              <a:t>ebx</a:t>
            </a:r>
            <a:r>
              <a:rPr lang="en-US" sz="1800" dirty="0" smtClean="0">
                <a:latin typeface="Courier New" pitchFamily="49" charset="0"/>
              </a:rPr>
              <a:t> = *</a:t>
            </a:r>
            <a:r>
              <a:rPr lang="en-US" sz="1800" dirty="0" err="1" smtClean="0">
                <a:latin typeface="Courier New" pitchFamily="49" charset="0"/>
              </a:rPr>
              <a:t>xp</a:t>
            </a:r>
            <a:r>
              <a:rPr lang="en-US" sz="1800" dirty="0" smtClean="0">
                <a:latin typeface="Courier New" pitchFamily="49" charset="0"/>
              </a:rPr>
              <a:t> (t0)</a:t>
            </a:r>
          </a:p>
          <a:p>
            <a:pPr>
              <a:tabLst>
                <a:tab pos="398463" algn="l"/>
                <a:tab pos="1201738" algn="l"/>
                <a:tab pos="3370263" algn="l"/>
              </a:tabLst>
            </a:pPr>
            <a:r>
              <a:rPr lang="en-US" sz="1800" dirty="0" smtClean="0">
                <a:latin typeface="Courier New" pitchFamily="49" charset="0"/>
              </a:rPr>
              <a:t>	</a:t>
            </a:r>
            <a:r>
              <a:rPr lang="en-US" sz="1800" dirty="0" err="1" smtClean="0">
                <a:solidFill>
                  <a:srgbClr val="FF0000"/>
                </a:solidFill>
                <a:latin typeface="Courier New" pitchFamily="49" charset="0"/>
              </a:rPr>
              <a:t>movl</a:t>
            </a:r>
            <a:r>
              <a:rPr lang="en-US" sz="1800" dirty="0" smtClean="0">
                <a:solidFill>
                  <a:srgbClr val="FF0000"/>
                </a:solidFill>
                <a:latin typeface="Courier New" pitchFamily="49" charset="0"/>
              </a:rPr>
              <a:t>	(%</a:t>
            </a:r>
            <a:r>
              <a:rPr lang="en-US" sz="1800" dirty="0" err="1" smtClean="0">
                <a:solidFill>
                  <a:srgbClr val="FF0000"/>
                </a:solidFill>
                <a:latin typeface="Courier New" pitchFamily="49" charset="0"/>
              </a:rPr>
              <a:t>ecx</a:t>
            </a:r>
            <a:r>
              <a:rPr lang="en-US" sz="1800" dirty="0" smtClean="0">
                <a:solidFill>
                  <a:srgbClr val="FF0000"/>
                </a:solidFill>
                <a:latin typeface="Courier New" pitchFamily="49" charset="0"/>
              </a:rPr>
              <a:t>), %</a:t>
            </a:r>
            <a:r>
              <a:rPr lang="en-US" sz="1800" dirty="0" err="1" smtClean="0">
                <a:solidFill>
                  <a:srgbClr val="FF0000"/>
                </a:solidFill>
                <a:latin typeface="Courier New" pitchFamily="49" charset="0"/>
              </a:rPr>
              <a:t>eax</a:t>
            </a:r>
            <a:r>
              <a:rPr lang="en-US" sz="1800" dirty="0" smtClean="0">
                <a:solidFill>
                  <a:srgbClr val="FF0000"/>
                </a:solidFill>
                <a:latin typeface="Courier New" pitchFamily="49" charset="0"/>
              </a:rPr>
              <a:t>	# </a:t>
            </a:r>
            <a:r>
              <a:rPr lang="en-US" sz="1800" dirty="0" err="1" smtClean="0">
                <a:solidFill>
                  <a:srgbClr val="FF0000"/>
                </a:solidFill>
                <a:latin typeface="Courier New" pitchFamily="49" charset="0"/>
              </a:rPr>
              <a:t>eax</a:t>
            </a:r>
            <a:r>
              <a:rPr lang="en-US" sz="1800" dirty="0" smtClean="0">
                <a:solidFill>
                  <a:srgbClr val="FF0000"/>
                </a:solidFill>
                <a:latin typeface="Courier New" pitchFamily="49" charset="0"/>
              </a:rPr>
              <a:t> = *</a:t>
            </a:r>
            <a:r>
              <a:rPr lang="en-US" sz="1800" dirty="0" err="1" smtClean="0">
                <a:solidFill>
                  <a:srgbClr val="FF0000"/>
                </a:solidFill>
                <a:latin typeface="Courier New" pitchFamily="49" charset="0"/>
              </a:rPr>
              <a:t>yp</a:t>
            </a:r>
            <a:r>
              <a:rPr lang="en-US" sz="1800" dirty="0" smtClean="0">
                <a:solidFill>
                  <a:srgbClr val="FF0000"/>
                </a:solidFill>
                <a:latin typeface="Courier New" pitchFamily="49" charset="0"/>
              </a:rPr>
              <a:t> (t1)</a:t>
            </a:r>
          </a:p>
          <a:p>
            <a:pPr>
              <a:tabLst>
                <a:tab pos="398463" algn="l"/>
                <a:tab pos="1201738" algn="l"/>
                <a:tab pos="3370263" algn="l"/>
              </a:tabLst>
            </a:pPr>
            <a:r>
              <a:rPr lang="en-US" sz="1800" dirty="0" smtClean="0">
                <a:latin typeface="Courier New" pitchFamily="49" charset="0"/>
              </a:rPr>
              <a:t>	</a:t>
            </a:r>
            <a:r>
              <a:rPr lang="en-US" sz="1800" dirty="0" err="1" smtClean="0">
                <a:latin typeface="Courier New" pitchFamily="49" charset="0"/>
              </a:rPr>
              <a:t>movl</a:t>
            </a:r>
            <a:r>
              <a:rPr lang="en-US" sz="1800" dirty="0" smtClean="0">
                <a:latin typeface="Courier New" pitchFamily="49" charset="0"/>
              </a:rPr>
              <a:t>	%</a:t>
            </a:r>
            <a:r>
              <a:rPr lang="en-US" sz="1800" dirty="0" err="1" smtClean="0">
                <a:latin typeface="Courier New" pitchFamily="49" charset="0"/>
              </a:rPr>
              <a:t>eax</a:t>
            </a:r>
            <a:r>
              <a:rPr lang="en-US" sz="1800" dirty="0" smtClean="0">
                <a:latin typeface="Courier New" pitchFamily="49" charset="0"/>
              </a:rPr>
              <a:t>, (%</a:t>
            </a:r>
            <a:r>
              <a:rPr lang="en-US" sz="1800" dirty="0" err="1" smtClean="0">
                <a:latin typeface="Courier New" pitchFamily="49" charset="0"/>
              </a:rPr>
              <a:t>edx</a:t>
            </a:r>
            <a:r>
              <a:rPr lang="en-US" sz="1800" dirty="0" smtClean="0">
                <a:latin typeface="Courier New" pitchFamily="49" charset="0"/>
              </a:rPr>
              <a:t>)	# *</a:t>
            </a:r>
            <a:r>
              <a:rPr lang="en-US" sz="1800" dirty="0" err="1" smtClean="0">
                <a:latin typeface="Courier New" pitchFamily="49" charset="0"/>
              </a:rPr>
              <a:t>xp</a:t>
            </a:r>
            <a:r>
              <a:rPr lang="en-US" sz="1800" dirty="0" smtClean="0">
                <a:latin typeface="Courier New" pitchFamily="49" charset="0"/>
              </a:rPr>
              <a:t> = t1</a:t>
            </a:r>
          </a:p>
          <a:p>
            <a:pPr>
              <a:tabLst>
                <a:tab pos="398463" algn="l"/>
                <a:tab pos="1201738" algn="l"/>
                <a:tab pos="3370263" algn="l"/>
              </a:tabLst>
            </a:pPr>
            <a:r>
              <a:rPr lang="en-US" sz="1800" dirty="0" smtClean="0">
                <a:latin typeface="Courier New" pitchFamily="49" charset="0"/>
              </a:rPr>
              <a:t>	</a:t>
            </a:r>
            <a:r>
              <a:rPr lang="en-US" sz="1800" dirty="0" err="1" smtClean="0">
                <a:latin typeface="Courier New" pitchFamily="49" charset="0"/>
              </a:rPr>
              <a:t>movl</a:t>
            </a:r>
            <a:r>
              <a:rPr lang="en-US" sz="1800" dirty="0" smtClean="0">
                <a:latin typeface="Courier New" pitchFamily="49" charset="0"/>
              </a:rPr>
              <a:t>	%</a:t>
            </a:r>
            <a:r>
              <a:rPr lang="en-US" sz="1800" dirty="0" err="1" smtClean="0">
                <a:latin typeface="Courier New" pitchFamily="49" charset="0"/>
              </a:rPr>
              <a:t>ebx</a:t>
            </a:r>
            <a:r>
              <a:rPr lang="en-US" sz="1800" dirty="0" smtClean="0">
                <a:latin typeface="Courier New" pitchFamily="49" charset="0"/>
              </a:rPr>
              <a:t>, (%</a:t>
            </a:r>
            <a:r>
              <a:rPr lang="en-US" sz="1800" dirty="0" err="1" smtClean="0">
                <a:latin typeface="Courier New" pitchFamily="49" charset="0"/>
              </a:rPr>
              <a:t>ecx</a:t>
            </a:r>
            <a:r>
              <a:rPr lang="en-US" sz="1800" dirty="0" smtClean="0">
                <a:latin typeface="Courier New" pitchFamily="49" charset="0"/>
              </a:rPr>
              <a:t>)	# *</a:t>
            </a:r>
            <a:r>
              <a:rPr lang="en-US" sz="1800" dirty="0" err="1" smtClean="0">
                <a:latin typeface="Courier New" pitchFamily="49" charset="0"/>
              </a:rPr>
              <a:t>yp</a:t>
            </a:r>
            <a:r>
              <a:rPr lang="en-US" sz="1800" dirty="0" smtClean="0">
                <a:latin typeface="Courier New" pitchFamily="49" charset="0"/>
              </a:rPr>
              <a:t> = t0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313" name="Rectangle 17"/>
          <p:cNvSpPr>
            <a:spLocks noChangeArrowheads="1"/>
          </p:cNvSpPr>
          <p:nvPr/>
        </p:nvSpPr>
        <p:spPr bwMode="auto">
          <a:xfrm>
            <a:off x="6553200" y="45720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800">
                <a:solidFill>
                  <a:srgbClr val="CC0000"/>
                </a:solidFill>
                <a:latin typeface="Courier New" pitchFamily="49" charset="0"/>
              </a:rPr>
              <a:t>456</a:t>
            </a:r>
          </a:p>
        </p:txBody>
      </p:sp>
      <p:sp>
        <p:nvSpPr>
          <p:cNvPr id="183314" name="Rectangle 18"/>
          <p:cNvSpPr>
            <a:spLocks noChangeArrowheads="1"/>
          </p:cNvSpPr>
          <p:nvPr/>
        </p:nvSpPr>
        <p:spPr bwMode="auto">
          <a:xfrm>
            <a:off x="6553200" y="83820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456</a:t>
            </a:r>
          </a:p>
        </p:txBody>
      </p:sp>
      <p:sp>
        <p:nvSpPr>
          <p:cNvPr id="18329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04800"/>
            <a:ext cx="6375400" cy="573088"/>
          </a:xfrm>
        </p:spPr>
        <p:txBody>
          <a:bodyPr>
            <a:normAutofit fontScale="90000"/>
          </a:bodyPr>
          <a:lstStyle/>
          <a:p>
            <a:r>
              <a:rPr lang="en-US"/>
              <a:t>Understanding Swap</a:t>
            </a:r>
          </a:p>
        </p:txBody>
      </p:sp>
      <p:sp>
        <p:nvSpPr>
          <p:cNvPr id="183300" name="Rectangle 4"/>
          <p:cNvSpPr>
            <a:spLocks noChangeArrowheads="1"/>
          </p:cNvSpPr>
          <p:nvPr/>
        </p:nvSpPr>
        <p:spPr bwMode="auto">
          <a:xfrm>
            <a:off x="6553200" y="236220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0x120</a:t>
            </a:r>
          </a:p>
        </p:txBody>
      </p:sp>
      <p:sp>
        <p:nvSpPr>
          <p:cNvPr id="183301" name="Rectangle 5"/>
          <p:cNvSpPr>
            <a:spLocks noChangeArrowheads="1"/>
          </p:cNvSpPr>
          <p:nvPr/>
        </p:nvSpPr>
        <p:spPr bwMode="auto">
          <a:xfrm>
            <a:off x="6553200" y="274320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0x124</a:t>
            </a:r>
          </a:p>
        </p:txBody>
      </p:sp>
      <p:sp>
        <p:nvSpPr>
          <p:cNvPr id="183302" name="Rectangle 6"/>
          <p:cNvSpPr>
            <a:spLocks noChangeArrowheads="1"/>
          </p:cNvSpPr>
          <p:nvPr/>
        </p:nvSpPr>
        <p:spPr bwMode="auto">
          <a:xfrm>
            <a:off x="6553200" y="312420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800" dirty="0" err="1">
                <a:latin typeface="Calibri" pitchFamily="34" charset="0"/>
              </a:rPr>
              <a:t>Rtn</a:t>
            </a:r>
            <a:r>
              <a:rPr lang="en-US" sz="1800" dirty="0">
                <a:latin typeface="Calibri" pitchFamily="34" charset="0"/>
              </a:rPr>
              <a:t> </a:t>
            </a:r>
            <a:r>
              <a:rPr lang="en-US" sz="1800" dirty="0" err="1">
                <a:latin typeface="Calibri" pitchFamily="34" charset="0"/>
              </a:rPr>
              <a:t>adr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183303" name="Rectangle 7"/>
          <p:cNvSpPr>
            <a:spLocks noChangeArrowheads="1"/>
          </p:cNvSpPr>
          <p:nvPr/>
        </p:nvSpPr>
        <p:spPr bwMode="auto">
          <a:xfrm>
            <a:off x="6553200" y="350520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sz="1800" dirty="0">
              <a:latin typeface="Calibri" pitchFamily="34" charset="0"/>
            </a:endParaRPr>
          </a:p>
        </p:txBody>
      </p:sp>
      <p:sp>
        <p:nvSpPr>
          <p:cNvPr id="183304" name="Line 8"/>
          <p:cNvSpPr>
            <a:spLocks noChangeShapeType="1"/>
          </p:cNvSpPr>
          <p:nvPr/>
        </p:nvSpPr>
        <p:spPr bwMode="auto">
          <a:xfrm>
            <a:off x="5715000" y="3733800"/>
            <a:ext cx="4572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183305" name="Text Box 9"/>
          <p:cNvSpPr txBox="1">
            <a:spLocks noChangeArrowheads="1"/>
          </p:cNvSpPr>
          <p:nvPr/>
        </p:nvSpPr>
        <p:spPr bwMode="auto">
          <a:xfrm>
            <a:off x="4953000" y="3581400"/>
            <a:ext cx="73025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%ebp</a:t>
            </a:r>
          </a:p>
        </p:txBody>
      </p:sp>
      <p:sp>
        <p:nvSpPr>
          <p:cNvPr id="183306" name="Text Box 10"/>
          <p:cNvSpPr txBox="1">
            <a:spLocks noChangeArrowheads="1"/>
          </p:cNvSpPr>
          <p:nvPr/>
        </p:nvSpPr>
        <p:spPr bwMode="auto">
          <a:xfrm>
            <a:off x="6019800" y="3505200"/>
            <a:ext cx="593725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 0 </a:t>
            </a:r>
          </a:p>
        </p:txBody>
      </p:sp>
      <p:sp>
        <p:nvSpPr>
          <p:cNvPr id="183307" name="Text Box 11"/>
          <p:cNvSpPr txBox="1">
            <a:spLocks noChangeArrowheads="1"/>
          </p:cNvSpPr>
          <p:nvPr/>
        </p:nvSpPr>
        <p:spPr bwMode="auto">
          <a:xfrm>
            <a:off x="6019800" y="3124200"/>
            <a:ext cx="593725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 4 </a:t>
            </a:r>
          </a:p>
        </p:txBody>
      </p:sp>
      <p:sp>
        <p:nvSpPr>
          <p:cNvPr id="183308" name="Text Box 12"/>
          <p:cNvSpPr txBox="1">
            <a:spLocks noChangeArrowheads="1"/>
          </p:cNvSpPr>
          <p:nvPr/>
        </p:nvSpPr>
        <p:spPr bwMode="auto">
          <a:xfrm>
            <a:off x="6019800" y="2743200"/>
            <a:ext cx="593725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 8 </a:t>
            </a:r>
          </a:p>
        </p:txBody>
      </p:sp>
      <p:sp>
        <p:nvSpPr>
          <p:cNvPr id="183309" name="Text Box 13"/>
          <p:cNvSpPr txBox="1">
            <a:spLocks noChangeArrowheads="1"/>
          </p:cNvSpPr>
          <p:nvPr/>
        </p:nvSpPr>
        <p:spPr bwMode="auto">
          <a:xfrm>
            <a:off x="6019800" y="2362200"/>
            <a:ext cx="593725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12 </a:t>
            </a:r>
          </a:p>
        </p:txBody>
      </p:sp>
      <p:sp>
        <p:nvSpPr>
          <p:cNvPr id="183310" name="Text Box 14"/>
          <p:cNvSpPr txBox="1">
            <a:spLocks noChangeArrowheads="1"/>
          </p:cNvSpPr>
          <p:nvPr/>
        </p:nvSpPr>
        <p:spPr bwMode="auto">
          <a:xfrm>
            <a:off x="5638800" y="1905000"/>
            <a:ext cx="770724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 dirty="0">
                <a:latin typeface="Calibri" pitchFamily="34" charset="0"/>
              </a:rPr>
              <a:t>Offset</a:t>
            </a:r>
          </a:p>
        </p:txBody>
      </p:sp>
      <p:sp>
        <p:nvSpPr>
          <p:cNvPr id="183311" name="Rectangle 15"/>
          <p:cNvSpPr>
            <a:spLocks noChangeArrowheads="1"/>
          </p:cNvSpPr>
          <p:nvPr/>
        </p:nvSpPr>
        <p:spPr bwMode="auto">
          <a:xfrm>
            <a:off x="6553200" y="388620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sz="1800" dirty="0">
              <a:latin typeface="Calibri" pitchFamily="34" charset="0"/>
            </a:endParaRPr>
          </a:p>
        </p:txBody>
      </p:sp>
      <p:sp>
        <p:nvSpPr>
          <p:cNvPr id="183312" name="Text Box 16"/>
          <p:cNvSpPr txBox="1">
            <a:spLocks noChangeArrowheads="1"/>
          </p:cNvSpPr>
          <p:nvPr/>
        </p:nvSpPr>
        <p:spPr bwMode="auto">
          <a:xfrm>
            <a:off x="6019800" y="3886200"/>
            <a:ext cx="593725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-4 </a:t>
            </a:r>
          </a:p>
        </p:txBody>
      </p:sp>
      <p:sp>
        <p:nvSpPr>
          <p:cNvPr id="183315" name="Rectangle 19"/>
          <p:cNvSpPr>
            <a:spLocks noChangeArrowheads="1"/>
          </p:cNvSpPr>
          <p:nvPr/>
        </p:nvSpPr>
        <p:spPr bwMode="auto">
          <a:xfrm>
            <a:off x="6553200" y="121920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sz="1800">
              <a:latin typeface="Courier New" pitchFamily="49" charset="0"/>
            </a:endParaRPr>
          </a:p>
        </p:txBody>
      </p:sp>
      <p:sp>
        <p:nvSpPr>
          <p:cNvPr id="183316" name="Rectangle 20"/>
          <p:cNvSpPr>
            <a:spLocks noChangeArrowheads="1"/>
          </p:cNvSpPr>
          <p:nvPr/>
        </p:nvSpPr>
        <p:spPr bwMode="auto">
          <a:xfrm>
            <a:off x="6553200" y="160020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sz="1800">
              <a:latin typeface="Courier New" pitchFamily="49" charset="0"/>
            </a:endParaRPr>
          </a:p>
        </p:txBody>
      </p:sp>
      <p:sp>
        <p:nvSpPr>
          <p:cNvPr id="183317" name="Rectangle 21"/>
          <p:cNvSpPr>
            <a:spLocks noChangeArrowheads="1"/>
          </p:cNvSpPr>
          <p:nvPr/>
        </p:nvSpPr>
        <p:spPr bwMode="auto">
          <a:xfrm>
            <a:off x="6553200" y="198120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sz="1800">
              <a:latin typeface="Courier New" pitchFamily="49" charset="0"/>
            </a:endParaRPr>
          </a:p>
        </p:txBody>
      </p:sp>
      <p:sp>
        <p:nvSpPr>
          <p:cNvPr id="183318" name="Text Box 22"/>
          <p:cNvSpPr txBox="1">
            <a:spLocks noChangeArrowheads="1"/>
          </p:cNvSpPr>
          <p:nvPr/>
        </p:nvSpPr>
        <p:spPr bwMode="auto">
          <a:xfrm>
            <a:off x="7620000" y="164068"/>
            <a:ext cx="948337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 dirty="0">
                <a:latin typeface="Calibri" pitchFamily="34" charset="0"/>
              </a:rPr>
              <a:t>Address</a:t>
            </a:r>
          </a:p>
        </p:txBody>
      </p:sp>
      <p:sp>
        <p:nvSpPr>
          <p:cNvPr id="183319" name="Text Box 23"/>
          <p:cNvSpPr txBox="1">
            <a:spLocks noChangeArrowheads="1"/>
          </p:cNvSpPr>
          <p:nvPr/>
        </p:nvSpPr>
        <p:spPr bwMode="auto">
          <a:xfrm>
            <a:off x="7696200" y="457200"/>
            <a:ext cx="121920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0x124 </a:t>
            </a:r>
          </a:p>
        </p:txBody>
      </p:sp>
      <p:sp>
        <p:nvSpPr>
          <p:cNvPr id="183320" name="Text Box 24"/>
          <p:cNvSpPr txBox="1">
            <a:spLocks noChangeArrowheads="1"/>
          </p:cNvSpPr>
          <p:nvPr/>
        </p:nvSpPr>
        <p:spPr bwMode="auto">
          <a:xfrm>
            <a:off x="7696200" y="852488"/>
            <a:ext cx="1219200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0x120 </a:t>
            </a:r>
          </a:p>
        </p:txBody>
      </p:sp>
      <p:sp>
        <p:nvSpPr>
          <p:cNvPr id="183321" name="Text Box 25"/>
          <p:cNvSpPr txBox="1">
            <a:spLocks noChangeArrowheads="1"/>
          </p:cNvSpPr>
          <p:nvPr/>
        </p:nvSpPr>
        <p:spPr bwMode="auto">
          <a:xfrm>
            <a:off x="7696200" y="1247775"/>
            <a:ext cx="121920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0x11c </a:t>
            </a:r>
          </a:p>
        </p:txBody>
      </p:sp>
      <p:sp>
        <p:nvSpPr>
          <p:cNvPr id="183322" name="Text Box 26"/>
          <p:cNvSpPr txBox="1">
            <a:spLocks noChangeArrowheads="1"/>
          </p:cNvSpPr>
          <p:nvPr/>
        </p:nvSpPr>
        <p:spPr bwMode="auto">
          <a:xfrm>
            <a:off x="7696200" y="1643063"/>
            <a:ext cx="1219200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0x118 </a:t>
            </a:r>
          </a:p>
        </p:txBody>
      </p:sp>
      <p:sp>
        <p:nvSpPr>
          <p:cNvPr id="183323" name="Text Box 27"/>
          <p:cNvSpPr txBox="1">
            <a:spLocks noChangeArrowheads="1"/>
          </p:cNvSpPr>
          <p:nvPr/>
        </p:nvSpPr>
        <p:spPr bwMode="auto">
          <a:xfrm>
            <a:off x="7696200" y="2038350"/>
            <a:ext cx="121920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0x114 </a:t>
            </a:r>
          </a:p>
        </p:txBody>
      </p:sp>
      <p:sp>
        <p:nvSpPr>
          <p:cNvPr id="183324" name="Text Box 28"/>
          <p:cNvSpPr txBox="1">
            <a:spLocks noChangeArrowheads="1"/>
          </p:cNvSpPr>
          <p:nvPr/>
        </p:nvSpPr>
        <p:spPr bwMode="auto">
          <a:xfrm>
            <a:off x="7696200" y="2433638"/>
            <a:ext cx="1219200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0x110 </a:t>
            </a:r>
          </a:p>
        </p:txBody>
      </p:sp>
      <p:sp>
        <p:nvSpPr>
          <p:cNvPr id="183325" name="Text Box 29"/>
          <p:cNvSpPr txBox="1">
            <a:spLocks noChangeArrowheads="1"/>
          </p:cNvSpPr>
          <p:nvPr/>
        </p:nvSpPr>
        <p:spPr bwMode="auto">
          <a:xfrm>
            <a:off x="7696200" y="2828925"/>
            <a:ext cx="121920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0x10c</a:t>
            </a:r>
          </a:p>
        </p:txBody>
      </p:sp>
      <p:sp>
        <p:nvSpPr>
          <p:cNvPr id="183326" name="Text Box 30"/>
          <p:cNvSpPr txBox="1">
            <a:spLocks noChangeArrowheads="1"/>
          </p:cNvSpPr>
          <p:nvPr/>
        </p:nvSpPr>
        <p:spPr bwMode="auto">
          <a:xfrm>
            <a:off x="7696200" y="3224213"/>
            <a:ext cx="1219200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0x108 </a:t>
            </a:r>
          </a:p>
        </p:txBody>
      </p:sp>
      <p:sp>
        <p:nvSpPr>
          <p:cNvPr id="183327" name="Text Box 31"/>
          <p:cNvSpPr txBox="1">
            <a:spLocks noChangeArrowheads="1"/>
          </p:cNvSpPr>
          <p:nvPr/>
        </p:nvSpPr>
        <p:spPr bwMode="auto">
          <a:xfrm>
            <a:off x="7696200" y="3619500"/>
            <a:ext cx="121920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0x104 </a:t>
            </a:r>
          </a:p>
        </p:txBody>
      </p:sp>
      <p:sp>
        <p:nvSpPr>
          <p:cNvPr id="183328" name="Text Box 32"/>
          <p:cNvSpPr txBox="1">
            <a:spLocks noChangeArrowheads="1"/>
          </p:cNvSpPr>
          <p:nvPr/>
        </p:nvSpPr>
        <p:spPr bwMode="auto">
          <a:xfrm>
            <a:off x="7696200" y="4014788"/>
            <a:ext cx="1219200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0x100 </a:t>
            </a:r>
          </a:p>
        </p:txBody>
      </p:sp>
      <p:sp>
        <p:nvSpPr>
          <p:cNvPr id="183329" name="Rectangle 33"/>
          <p:cNvSpPr>
            <a:spLocks noChangeArrowheads="1"/>
          </p:cNvSpPr>
          <p:nvPr/>
        </p:nvSpPr>
        <p:spPr bwMode="auto">
          <a:xfrm>
            <a:off x="5029200" y="2362200"/>
            <a:ext cx="654050" cy="369332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>
            <a:spAutoFit/>
          </a:bodyPr>
          <a:lstStyle/>
          <a:p>
            <a:r>
              <a:rPr lang="en-US" sz="1800">
                <a:latin typeface="Courier New" pitchFamily="49" charset="0"/>
              </a:rPr>
              <a:t>yp</a:t>
            </a:r>
          </a:p>
        </p:txBody>
      </p:sp>
      <p:sp>
        <p:nvSpPr>
          <p:cNvPr id="183330" name="Rectangle 34"/>
          <p:cNvSpPr>
            <a:spLocks noChangeArrowheads="1"/>
          </p:cNvSpPr>
          <p:nvPr/>
        </p:nvSpPr>
        <p:spPr bwMode="auto">
          <a:xfrm>
            <a:off x="5029200" y="2743200"/>
            <a:ext cx="654050" cy="369332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>
            <a:spAutoFit/>
          </a:bodyPr>
          <a:lstStyle/>
          <a:p>
            <a:r>
              <a:rPr lang="en-US" sz="1800">
                <a:latin typeface="Courier New" pitchFamily="49" charset="0"/>
              </a:rPr>
              <a:t>xp</a:t>
            </a:r>
          </a:p>
        </p:txBody>
      </p:sp>
      <p:grpSp>
        <p:nvGrpSpPr>
          <p:cNvPr id="2" name="Group 35"/>
          <p:cNvGrpSpPr>
            <a:grpSpLocks/>
          </p:cNvGrpSpPr>
          <p:nvPr/>
        </p:nvGrpSpPr>
        <p:grpSpPr bwMode="auto">
          <a:xfrm>
            <a:off x="533400" y="1524000"/>
            <a:ext cx="685800" cy="3581400"/>
            <a:chOff x="3984" y="1008"/>
            <a:chExt cx="1584" cy="2256"/>
          </a:xfrm>
        </p:grpSpPr>
        <p:sp>
          <p:nvSpPr>
            <p:cNvPr id="183332" name="Rectangle 36"/>
            <p:cNvSpPr>
              <a:spLocks noChangeArrowheads="1"/>
            </p:cNvSpPr>
            <p:nvPr/>
          </p:nvSpPr>
          <p:spPr bwMode="auto">
            <a:xfrm>
              <a:off x="3984" y="1008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800">
                  <a:latin typeface="Courier New" pitchFamily="49" charset="0"/>
                </a:rPr>
                <a:t>%eax</a:t>
              </a:r>
            </a:p>
          </p:txBody>
        </p:sp>
        <p:sp>
          <p:nvSpPr>
            <p:cNvPr id="183333" name="Rectangle 37"/>
            <p:cNvSpPr>
              <a:spLocks noChangeArrowheads="1"/>
            </p:cNvSpPr>
            <p:nvPr/>
          </p:nvSpPr>
          <p:spPr bwMode="auto">
            <a:xfrm>
              <a:off x="3984" y="1296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800">
                  <a:latin typeface="Courier New" pitchFamily="49" charset="0"/>
                </a:rPr>
                <a:t>%edx</a:t>
              </a:r>
            </a:p>
          </p:txBody>
        </p:sp>
        <p:sp>
          <p:nvSpPr>
            <p:cNvPr id="183334" name="Rectangle 38"/>
            <p:cNvSpPr>
              <a:spLocks noChangeArrowheads="1"/>
            </p:cNvSpPr>
            <p:nvPr/>
          </p:nvSpPr>
          <p:spPr bwMode="auto">
            <a:xfrm>
              <a:off x="3984" y="1584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800">
                  <a:latin typeface="Courier New" pitchFamily="49" charset="0"/>
                </a:rPr>
                <a:t>%ecx</a:t>
              </a:r>
            </a:p>
          </p:txBody>
        </p:sp>
        <p:sp>
          <p:nvSpPr>
            <p:cNvPr id="183335" name="Rectangle 39"/>
            <p:cNvSpPr>
              <a:spLocks noChangeArrowheads="1"/>
            </p:cNvSpPr>
            <p:nvPr/>
          </p:nvSpPr>
          <p:spPr bwMode="auto">
            <a:xfrm>
              <a:off x="3984" y="1872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800">
                  <a:latin typeface="Courier New" pitchFamily="49" charset="0"/>
                </a:rPr>
                <a:t>%ebx</a:t>
              </a:r>
            </a:p>
          </p:txBody>
        </p:sp>
        <p:sp>
          <p:nvSpPr>
            <p:cNvPr id="183336" name="Rectangle 40"/>
            <p:cNvSpPr>
              <a:spLocks noChangeArrowheads="1"/>
            </p:cNvSpPr>
            <p:nvPr/>
          </p:nvSpPr>
          <p:spPr bwMode="auto">
            <a:xfrm>
              <a:off x="3984" y="2160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800">
                  <a:latin typeface="Courier New" pitchFamily="49" charset="0"/>
                </a:rPr>
                <a:t>%esi</a:t>
              </a:r>
            </a:p>
          </p:txBody>
        </p:sp>
        <p:sp>
          <p:nvSpPr>
            <p:cNvPr id="183337" name="Rectangle 41"/>
            <p:cNvSpPr>
              <a:spLocks noChangeArrowheads="1"/>
            </p:cNvSpPr>
            <p:nvPr/>
          </p:nvSpPr>
          <p:spPr bwMode="auto">
            <a:xfrm>
              <a:off x="3984" y="2448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800">
                  <a:latin typeface="Courier New" pitchFamily="49" charset="0"/>
                </a:rPr>
                <a:t>%edi</a:t>
              </a:r>
            </a:p>
          </p:txBody>
        </p:sp>
        <p:sp>
          <p:nvSpPr>
            <p:cNvPr id="183338" name="Rectangle 42"/>
            <p:cNvSpPr>
              <a:spLocks noChangeArrowheads="1"/>
            </p:cNvSpPr>
            <p:nvPr/>
          </p:nvSpPr>
          <p:spPr bwMode="auto">
            <a:xfrm>
              <a:off x="3984" y="2736"/>
              <a:ext cx="1584" cy="240"/>
            </a:xfrm>
            <a:prstGeom prst="rect">
              <a:avLst/>
            </a:prstGeom>
            <a:solidFill>
              <a:srgbClr val="EFBFBF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800" dirty="0">
                  <a:latin typeface="Courier New" pitchFamily="49" charset="0"/>
                </a:rPr>
                <a:t>%</a:t>
              </a:r>
              <a:r>
                <a:rPr lang="en-US" sz="1800" dirty="0" err="1">
                  <a:latin typeface="Courier New" pitchFamily="49" charset="0"/>
                </a:rPr>
                <a:t>esp</a:t>
              </a:r>
              <a:endParaRPr lang="en-US" sz="1800" dirty="0">
                <a:latin typeface="Courier New" pitchFamily="49" charset="0"/>
              </a:endParaRPr>
            </a:p>
          </p:txBody>
        </p:sp>
        <p:sp>
          <p:nvSpPr>
            <p:cNvPr id="183339" name="Rectangle 43"/>
            <p:cNvSpPr>
              <a:spLocks noChangeArrowheads="1"/>
            </p:cNvSpPr>
            <p:nvPr/>
          </p:nvSpPr>
          <p:spPr bwMode="auto">
            <a:xfrm>
              <a:off x="3984" y="3024"/>
              <a:ext cx="1584" cy="240"/>
            </a:xfrm>
            <a:prstGeom prst="rect">
              <a:avLst/>
            </a:prstGeom>
            <a:solidFill>
              <a:srgbClr val="EFBFBF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800">
                  <a:latin typeface="Courier New" pitchFamily="49" charset="0"/>
                </a:rPr>
                <a:t>%ebp</a:t>
              </a:r>
            </a:p>
          </p:txBody>
        </p:sp>
      </p:grpSp>
      <p:sp>
        <p:nvSpPr>
          <p:cNvPr id="183350" name="Rectangle 54"/>
          <p:cNvSpPr>
            <a:spLocks noChangeArrowheads="1"/>
          </p:cNvSpPr>
          <p:nvPr/>
        </p:nvSpPr>
        <p:spPr bwMode="auto">
          <a:xfrm>
            <a:off x="1447800" y="1524000"/>
            <a:ext cx="1066800" cy="3810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456</a:t>
            </a:r>
          </a:p>
        </p:txBody>
      </p:sp>
      <p:sp>
        <p:nvSpPr>
          <p:cNvPr id="183341" name="Rectangle 45"/>
          <p:cNvSpPr>
            <a:spLocks noChangeArrowheads="1"/>
          </p:cNvSpPr>
          <p:nvPr/>
        </p:nvSpPr>
        <p:spPr bwMode="auto">
          <a:xfrm>
            <a:off x="1219200" y="1524000"/>
            <a:ext cx="1066800" cy="3810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456</a:t>
            </a:r>
          </a:p>
        </p:txBody>
      </p:sp>
      <p:sp>
        <p:nvSpPr>
          <p:cNvPr id="183342" name="Rectangle 46"/>
          <p:cNvSpPr>
            <a:spLocks noChangeArrowheads="1"/>
          </p:cNvSpPr>
          <p:nvPr/>
        </p:nvSpPr>
        <p:spPr bwMode="auto">
          <a:xfrm>
            <a:off x="1219200" y="1981200"/>
            <a:ext cx="1066800" cy="3810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0x124</a:t>
            </a:r>
          </a:p>
        </p:txBody>
      </p:sp>
      <p:sp>
        <p:nvSpPr>
          <p:cNvPr id="183343" name="Rectangle 47"/>
          <p:cNvSpPr>
            <a:spLocks noChangeArrowheads="1"/>
          </p:cNvSpPr>
          <p:nvPr/>
        </p:nvSpPr>
        <p:spPr bwMode="auto">
          <a:xfrm>
            <a:off x="1219200" y="2438400"/>
            <a:ext cx="1066800" cy="3810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0x120</a:t>
            </a:r>
          </a:p>
        </p:txBody>
      </p:sp>
      <p:sp>
        <p:nvSpPr>
          <p:cNvPr id="183344" name="Rectangle 48"/>
          <p:cNvSpPr>
            <a:spLocks noChangeArrowheads="1"/>
          </p:cNvSpPr>
          <p:nvPr/>
        </p:nvSpPr>
        <p:spPr bwMode="auto">
          <a:xfrm>
            <a:off x="1219200" y="2895600"/>
            <a:ext cx="1066800" cy="3810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123</a:t>
            </a:r>
          </a:p>
        </p:txBody>
      </p:sp>
      <p:sp>
        <p:nvSpPr>
          <p:cNvPr id="183345" name="Rectangle 49"/>
          <p:cNvSpPr>
            <a:spLocks noChangeArrowheads="1"/>
          </p:cNvSpPr>
          <p:nvPr/>
        </p:nvSpPr>
        <p:spPr bwMode="auto">
          <a:xfrm>
            <a:off x="1219200" y="3352800"/>
            <a:ext cx="1066800" cy="3810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endParaRPr lang="en-US" sz="1800">
              <a:latin typeface="Courier New" pitchFamily="49" charset="0"/>
            </a:endParaRPr>
          </a:p>
        </p:txBody>
      </p:sp>
      <p:sp>
        <p:nvSpPr>
          <p:cNvPr id="183346" name="Rectangle 50"/>
          <p:cNvSpPr>
            <a:spLocks noChangeArrowheads="1"/>
          </p:cNvSpPr>
          <p:nvPr/>
        </p:nvSpPr>
        <p:spPr bwMode="auto">
          <a:xfrm>
            <a:off x="1219200" y="3810000"/>
            <a:ext cx="1066800" cy="3810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endParaRPr lang="en-US" sz="1800">
              <a:latin typeface="Courier New" pitchFamily="49" charset="0"/>
            </a:endParaRPr>
          </a:p>
        </p:txBody>
      </p:sp>
      <p:sp>
        <p:nvSpPr>
          <p:cNvPr id="183347" name="Rectangle 51"/>
          <p:cNvSpPr>
            <a:spLocks noChangeArrowheads="1"/>
          </p:cNvSpPr>
          <p:nvPr/>
        </p:nvSpPr>
        <p:spPr bwMode="auto">
          <a:xfrm>
            <a:off x="1219200" y="4267200"/>
            <a:ext cx="1066800" cy="381000"/>
          </a:xfrm>
          <a:prstGeom prst="rect">
            <a:avLst/>
          </a:prstGeom>
          <a:solidFill>
            <a:srgbClr val="EFBFBF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endParaRPr lang="en-US" sz="1800">
              <a:latin typeface="Courier New" pitchFamily="49" charset="0"/>
            </a:endParaRPr>
          </a:p>
        </p:txBody>
      </p:sp>
      <p:sp>
        <p:nvSpPr>
          <p:cNvPr id="183348" name="Rectangle 52"/>
          <p:cNvSpPr>
            <a:spLocks noChangeArrowheads="1"/>
          </p:cNvSpPr>
          <p:nvPr/>
        </p:nvSpPr>
        <p:spPr bwMode="auto">
          <a:xfrm>
            <a:off x="1219200" y="4724400"/>
            <a:ext cx="1066800" cy="381000"/>
          </a:xfrm>
          <a:prstGeom prst="rect">
            <a:avLst/>
          </a:prstGeom>
          <a:solidFill>
            <a:srgbClr val="EFBFBF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0x104</a:t>
            </a:r>
          </a:p>
        </p:txBody>
      </p:sp>
      <p:sp>
        <p:nvSpPr>
          <p:cNvPr id="183351" name="Rectangle 55"/>
          <p:cNvSpPr>
            <a:spLocks noChangeArrowheads="1"/>
          </p:cNvSpPr>
          <p:nvPr/>
        </p:nvSpPr>
        <p:spPr bwMode="auto">
          <a:xfrm>
            <a:off x="6553200" y="457200"/>
            <a:ext cx="1066800" cy="3810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sz="1800">
              <a:solidFill>
                <a:srgbClr val="CC0000"/>
              </a:solidFill>
              <a:latin typeface="Courier New" pitchFamily="49" charset="0"/>
            </a:endParaRPr>
          </a:p>
        </p:txBody>
      </p:sp>
      <p:sp>
        <p:nvSpPr>
          <p:cNvPr id="183352" name="Rectangle 56"/>
          <p:cNvSpPr>
            <a:spLocks noChangeArrowheads="1"/>
          </p:cNvSpPr>
          <p:nvPr/>
        </p:nvSpPr>
        <p:spPr bwMode="auto">
          <a:xfrm>
            <a:off x="1219200" y="2895600"/>
            <a:ext cx="1066800" cy="3810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123</a:t>
            </a:r>
          </a:p>
        </p:txBody>
      </p:sp>
      <p:sp>
        <p:nvSpPr>
          <p:cNvPr id="55" name="Rectangle 4"/>
          <p:cNvSpPr>
            <a:spLocks noChangeArrowheads="1"/>
          </p:cNvSpPr>
          <p:nvPr/>
        </p:nvSpPr>
        <p:spPr bwMode="auto">
          <a:xfrm>
            <a:off x="2743200" y="4495800"/>
            <a:ext cx="5943600" cy="17517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>
              <a:tabLst>
                <a:tab pos="398463" algn="l"/>
                <a:tab pos="1201738" algn="l"/>
                <a:tab pos="3370263" algn="l"/>
              </a:tabLst>
            </a:pPr>
            <a:r>
              <a:rPr lang="en-US" sz="1800" dirty="0">
                <a:latin typeface="Courier New" pitchFamily="49" charset="0"/>
              </a:rPr>
              <a:t>	</a:t>
            </a:r>
            <a:r>
              <a:rPr lang="en-US" sz="1800" dirty="0" err="1" smtClean="0">
                <a:latin typeface="Courier New" pitchFamily="49" charset="0"/>
              </a:rPr>
              <a:t>movl</a:t>
            </a:r>
            <a:r>
              <a:rPr lang="en-US" sz="1800" dirty="0" smtClean="0">
                <a:latin typeface="Courier New" pitchFamily="49" charset="0"/>
              </a:rPr>
              <a:t>	8(%</a:t>
            </a:r>
            <a:r>
              <a:rPr lang="en-US" sz="1800" dirty="0" err="1" smtClean="0">
                <a:latin typeface="Courier New" pitchFamily="49" charset="0"/>
              </a:rPr>
              <a:t>ebp</a:t>
            </a:r>
            <a:r>
              <a:rPr lang="en-US" sz="1800" dirty="0" smtClean="0">
                <a:latin typeface="Courier New" pitchFamily="49" charset="0"/>
              </a:rPr>
              <a:t>), %</a:t>
            </a:r>
            <a:r>
              <a:rPr lang="en-US" sz="1800" dirty="0" err="1" smtClean="0">
                <a:latin typeface="Courier New" pitchFamily="49" charset="0"/>
              </a:rPr>
              <a:t>edx</a:t>
            </a:r>
            <a:r>
              <a:rPr lang="en-US" sz="1800" dirty="0" smtClean="0">
                <a:latin typeface="Courier New" pitchFamily="49" charset="0"/>
              </a:rPr>
              <a:t>	# </a:t>
            </a:r>
            <a:r>
              <a:rPr lang="en-US" sz="1800" dirty="0" err="1" smtClean="0">
                <a:latin typeface="Courier New" pitchFamily="49" charset="0"/>
              </a:rPr>
              <a:t>edx</a:t>
            </a:r>
            <a:r>
              <a:rPr lang="en-US" sz="1800" dirty="0" smtClean="0">
                <a:latin typeface="Courier New" pitchFamily="49" charset="0"/>
              </a:rPr>
              <a:t> = </a:t>
            </a:r>
            <a:r>
              <a:rPr lang="en-US" sz="1800" dirty="0" err="1" smtClean="0">
                <a:latin typeface="Courier New" pitchFamily="49" charset="0"/>
              </a:rPr>
              <a:t>xp</a:t>
            </a:r>
            <a:endParaRPr lang="en-US" sz="1800" dirty="0" smtClean="0">
              <a:latin typeface="Courier New" pitchFamily="49" charset="0"/>
            </a:endParaRPr>
          </a:p>
          <a:p>
            <a:pPr>
              <a:tabLst>
                <a:tab pos="398463" algn="l"/>
                <a:tab pos="1201738" algn="l"/>
                <a:tab pos="3370263" algn="l"/>
              </a:tabLst>
            </a:pPr>
            <a:r>
              <a:rPr lang="en-US" sz="1800" dirty="0" smtClean="0">
                <a:latin typeface="Courier New" pitchFamily="49" charset="0"/>
              </a:rPr>
              <a:t>	</a:t>
            </a:r>
            <a:r>
              <a:rPr lang="en-US" sz="1800" dirty="0" err="1" smtClean="0">
                <a:latin typeface="Courier New" pitchFamily="49" charset="0"/>
              </a:rPr>
              <a:t>movl</a:t>
            </a:r>
            <a:r>
              <a:rPr lang="en-US" sz="1800" dirty="0" smtClean="0">
                <a:latin typeface="Courier New" pitchFamily="49" charset="0"/>
              </a:rPr>
              <a:t>	12(%</a:t>
            </a:r>
            <a:r>
              <a:rPr lang="en-US" sz="1800" dirty="0" err="1" smtClean="0">
                <a:latin typeface="Courier New" pitchFamily="49" charset="0"/>
              </a:rPr>
              <a:t>ebp</a:t>
            </a:r>
            <a:r>
              <a:rPr lang="en-US" sz="1800" dirty="0" smtClean="0">
                <a:latin typeface="Courier New" pitchFamily="49" charset="0"/>
              </a:rPr>
              <a:t>), %</a:t>
            </a:r>
            <a:r>
              <a:rPr lang="en-US" sz="1800" dirty="0" err="1" smtClean="0">
                <a:latin typeface="Courier New" pitchFamily="49" charset="0"/>
              </a:rPr>
              <a:t>ecx</a:t>
            </a:r>
            <a:r>
              <a:rPr lang="en-US" sz="1800" dirty="0" smtClean="0">
                <a:latin typeface="Courier New" pitchFamily="49" charset="0"/>
              </a:rPr>
              <a:t>	# </a:t>
            </a:r>
            <a:r>
              <a:rPr lang="en-US" sz="1800" dirty="0" err="1" smtClean="0">
                <a:latin typeface="Courier New" pitchFamily="49" charset="0"/>
              </a:rPr>
              <a:t>ecx</a:t>
            </a:r>
            <a:r>
              <a:rPr lang="en-US" sz="1800" dirty="0" smtClean="0">
                <a:latin typeface="Courier New" pitchFamily="49" charset="0"/>
              </a:rPr>
              <a:t> = </a:t>
            </a:r>
            <a:r>
              <a:rPr lang="en-US" sz="1800" dirty="0" err="1" smtClean="0">
                <a:latin typeface="Courier New" pitchFamily="49" charset="0"/>
              </a:rPr>
              <a:t>yp</a:t>
            </a:r>
            <a:endParaRPr lang="en-US" sz="1800" dirty="0" smtClean="0">
              <a:latin typeface="Courier New" pitchFamily="49" charset="0"/>
            </a:endParaRPr>
          </a:p>
          <a:p>
            <a:pPr>
              <a:tabLst>
                <a:tab pos="398463" algn="l"/>
                <a:tab pos="1201738" algn="l"/>
                <a:tab pos="3370263" algn="l"/>
              </a:tabLst>
            </a:pPr>
            <a:r>
              <a:rPr lang="en-US" sz="1800" dirty="0" smtClean="0">
                <a:latin typeface="Courier New" pitchFamily="49" charset="0"/>
              </a:rPr>
              <a:t>	</a:t>
            </a:r>
            <a:r>
              <a:rPr lang="en-US" sz="1800" dirty="0" err="1" smtClean="0">
                <a:latin typeface="Courier New" pitchFamily="49" charset="0"/>
              </a:rPr>
              <a:t>movl</a:t>
            </a:r>
            <a:r>
              <a:rPr lang="en-US" sz="1800" dirty="0" smtClean="0">
                <a:latin typeface="Courier New" pitchFamily="49" charset="0"/>
              </a:rPr>
              <a:t>	(%</a:t>
            </a:r>
            <a:r>
              <a:rPr lang="en-US" sz="1800" dirty="0" err="1" smtClean="0">
                <a:latin typeface="Courier New" pitchFamily="49" charset="0"/>
              </a:rPr>
              <a:t>edx</a:t>
            </a:r>
            <a:r>
              <a:rPr lang="en-US" sz="1800" dirty="0" smtClean="0">
                <a:latin typeface="Courier New" pitchFamily="49" charset="0"/>
              </a:rPr>
              <a:t>), %</a:t>
            </a:r>
            <a:r>
              <a:rPr lang="en-US" sz="1800" dirty="0" err="1" smtClean="0">
                <a:latin typeface="Courier New" pitchFamily="49" charset="0"/>
              </a:rPr>
              <a:t>ebx</a:t>
            </a:r>
            <a:r>
              <a:rPr lang="en-US" sz="1800" dirty="0" smtClean="0">
                <a:latin typeface="Courier New" pitchFamily="49" charset="0"/>
              </a:rPr>
              <a:t>	# </a:t>
            </a:r>
            <a:r>
              <a:rPr lang="en-US" sz="1800" dirty="0" err="1" smtClean="0">
                <a:latin typeface="Courier New" pitchFamily="49" charset="0"/>
              </a:rPr>
              <a:t>ebx</a:t>
            </a:r>
            <a:r>
              <a:rPr lang="en-US" sz="1800" dirty="0" smtClean="0">
                <a:latin typeface="Courier New" pitchFamily="49" charset="0"/>
              </a:rPr>
              <a:t> = *</a:t>
            </a:r>
            <a:r>
              <a:rPr lang="en-US" sz="1800" dirty="0" err="1" smtClean="0">
                <a:latin typeface="Courier New" pitchFamily="49" charset="0"/>
              </a:rPr>
              <a:t>xp</a:t>
            </a:r>
            <a:r>
              <a:rPr lang="en-US" sz="1800" dirty="0" smtClean="0">
                <a:latin typeface="Courier New" pitchFamily="49" charset="0"/>
              </a:rPr>
              <a:t> (t0)</a:t>
            </a:r>
          </a:p>
          <a:p>
            <a:pPr>
              <a:tabLst>
                <a:tab pos="398463" algn="l"/>
                <a:tab pos="1201738" algn="l"/>
                <a:tab pos="3370263" algn="l"/>
              </a:tabLst>
            </a:pPr>
            <a:r>
              <a:rPr lang="en-US" sz="1800" dirty="0" smtClean="0">
                <a:latin typeface="Courier New" pitchFamily="49" charset="0"/>
              </a:rPr>
              <a:t>	</a:t>
            </a:r>
            <a:r>
              <a:rPr lang="en-US" sz="1800" dirty="0" err="1" smtClean="0">
                <a:latin typeface="Courier New" pitchFamily="49" charset="0"/>
              </a:rPr>
              <a:t>movl</a:t>
            </a:r>
            <a:r>
              <a:rPr lang="en-US" sz="1800" dirty="0" smtClean="0">
                <a:latin typeface="Courier New" pitchFamily="49" charset="0"/>
              </a:rPr>
              <a:t>	(%</a:t>
            </a:r>
            <a:r>
              <a:rPr lang="en-US" sz="1800" dirty="0" err="1" smtClean="0">
                <a:latin typeface="Courier New" pitchFamily="49" charset="0"/>
              </a:rPr>
              <a:t>ecx</a:t>
            </a:r>
            <a:r>
              <a:rPr lang="en-US" sz="1800" dirty="0" smtClean="0">
                <a:latin typeface="Courier New" pitchFamily="49" charset="0"/>
              </a:rPr>
              <a:t>), %</a:t>
            </a:r>
            <a:r>
              <a:rPr lang="en-US" sz="1800" dirty="0" err="1" smtClean="0">
                <a:latin typeface="Courier New" pitchFamily="49" charset="0"/>
              </a:rPr>
              <a:t>eax</a:t>
            </a:r>
            <a:r>
              <a:rPr lang="en-US" sz="1800" dirty="0" smtClean="0">
                <a:latin typeface="Courier New" pitchFamily="49" charset="0"/>
              </a:rPr>
              <a:t>	# </a:t>
            </a:r>
            <a:r>
              <a:rPr lang="en-US" sz="1800" dirty="0" err="1" smtClean="0">
                <a:latin typeface="Courier New" pitchFamily="49" charset="0"/>
              </a:rPr>
              <a:t>eax</a:t>
            </a:r>
            <a:r>
              <a:rPr lang="en-US" sz="1800" dirty="0" smtClean="0">
                <a:latin typeface="Courier New" pitchFamily="49" charset="0"/>
              </a:rPr>
              <a:t> = *</a:t>
            </a:r>
            <a:r>
              <a:rPr lang="en-US" sz="1800" dirty="0" err="1" smtClean="0">
                <a:latin typeface="Courier New" pitchFamily="49" charset="0"/>
              </a:rPr>
              <a:t>yp</a:t>
            </a:r>
            <a:r>
              <a:rPr lang="en-US" sz="1800" dirty="0" smtClean="0">
                <a:latin typeface="Courier New" pitchFamily="49" charset="0"/>
              </a:rPr>
              <a:t> (t1)</a:t>
            </a:r>
          </a:p>
          <a:p>
            <a:pPr>
              <a:tabLst>
                <a:tab pos="398463" algn="l"/>
                <a:tab pos="1201738" algn="l"/>
                <a:tab pos="3370263" algn="l"/>
              </a:tabLst>
            </a:pPr>
            <a:r>
              <a:rPr lang="en-US" sz="1800" dirty="0" smtClean="0">
                <a:latin typeface="Courier New" pitchFamily="49" charset="0"/>
              </a:rPr>
              <a:t>	</a:t>
            </a:r>
            <a:r>
              <a:rPr lang="en-US" sz="1800" dirty="0" err="1" smtClean="0">
                <a:solidFill>
                  <a:srgbClr val="FF0000"/>
                </a:solidFill>
                <a:latin typeface="Courier New" pitchFamily="49" charset="0"/>
              </a:rPr>
              <a:t>movl</a:t>
            </a:r>
            <a:r>
              <a:rPr lang="en-US" sz="1800" dirty="0" smtClean="0">
                <a:solidFill>
                  <a:srgbClr val="FF0000"/>
                </a:solidFill>
                <a:latin typeface="Courier New" pitchFamily="49" charset="0"/>
              </a:rPr>
              <a:t>	%</a:t>
            </a:r>
            <a:r>
              <a:rPr lang="en-US" sz="1800" dirty="0" err="1" smtClean="0">
                <a:solidFill>
                  <a:srgbClr val="FF0000"/>
                </a:solidFill>
                <a:latin typeface="Courier New" pitchFamily="49" charset="0"/>
              </a:rPr>
              <a:t>eax</a:t>
            </a:r>
            <a:r>
              <a:rPr lang="en-US" sz="1800" dirty="0" smtClean="0">
                <a:solidFill>
                  <a:srgbClr val="FF0000"/>
                </a:solidFill>
                <a:latin typeface="Courier New" pitchFamily="49" charset="0"/>
              </a:rPr>
              <a:t>, (%</a:t>
            </a:r>
            <a:r>
              <a:rPr lang="en-US" sz="1800" dirty="0" err="1" smtClean="0">
                <a:solidFill>
                  <a:srgbClr val="FF0000"/>
                </a:solidFill>
                <a:latin typeface="Courier New" pitchFamily="49" charset="0"/>
              </a:rPr>
              <a:t>edx</a:t>
            </a:r>
            <a:r>
              <a:rPr lang="en-US" sz="1800" dirty="0" smtClean="0">
                <a:solidFill>
                  <a:srgbClr val="FF0000"/>
                </a:solidFill>
                <a:latin typeface="Courier New" pitchFamily="49" charset="0"/>
              </a:rPr>
              <a:t>)	# *</a:t>
            </a:r>
            <a:r>
              <a:rPr lang="en-US" sz="1800" dirty="0" err="1" smtClean="0">
                <a:solidFill>
                  <a:srgbClr val="FF0000"/>
                </a:solidFill>
                <a:latin typeface="Courier New" pitchFamily="49" charset="0"/>
              </a:rPr>
              <a:t>xp</a:t>
            </a:r>
            <a:r>
              <a:rPr lang="en-US" sz="1800" dirty="0" smtClean="0">
                <a:solidFill>
                  <a:srgbClr val="FF0000"/>
                </a:solidFill>
                <a:latin typeface="Courier New" pitchFamily="49" charset="0"/>
              </a:rPr>
              <a:t> = t1</a:t>
            </a:r>
          </a:p>
          <a:p>
            <a:pPr>
              <a:tabLst>
                <a:tab pos="398463" algn="l"/>
                <a:tab pos="1201738" algn="l"/>
                <a:tab pos="3370263" algn="l"/>
              </a:tabLst>
            </a:pPr>
            <a:r>
              <a:rPr lang="en-US" sz="1800" dirty="0" smtClean="0">
                <a:latin typeface="Courier New" pitchFamily="49" charset="0"/>
              </a:rPr>
              <a:t>	</a:t>
            </a:r>
            <a:r>
              <a:rPr lang="en-US" sz="1800" dirty="0" err="1" smtClean="0">
                <a:latin typeface="Courier New" pitchFamily="49" charset="0"/>
              </a:rPr>
              <a:t>movl</a:t>
            </a:r>
            <a:r>
              <a:rPr lang="en-US" sz="1800" dirty="0" smtClean="0">
                <a:latin typeface="Courier New" pitchFamily="49" charset="0"/>
              </a:rPr>
              <a:t>	%</a:t>
            </a:r>
            <a:r>
              <a:rPr lang="en-US" sz="1800" dirty="0" err="1" smtClean="0">
                <a:latin typeface="Courier New" pitchFamily="49" charset="0"/>
              </a:rPr>
              <a:t>ebx</a:t>
            </a:r>
            <a:r>
              <a:rPr lang="en-US" sz="1800" dirty="0" smtClean="0">
                <a:latin typeface="Courier New" pitchFamily="49" charset="0"/>
              </a:rPr>
              <a:t>, (%</a:t>
            </a:r>
            <a:r>
              <a:rPr lang="en-US" sz="1800" dirty="0" err="1" smtClean="0">
                <a:latin typeface="Courier New" pitchFamily="49" charset="0"/>
              </a:rPr>
              <a:t>ecx</a:t>
            </a:r>
            <a:r>
              <a:rPr lang="en-US" sz="1800" dirty="0" smtClean="0">
                <a:latin typeface="Courier New" pitchFamily="49" charset="0"/>
              </a:rPr>
              <a:t>)	# *</a:t>
            </a:r>
            <a:r>
              <a:rPr lang="en-US" sz="1800" dirty="0" err="1" smtClean="0">
                <a:latin typeface="Courier New" pitchFamily="49" charset="0"/>
              </a:rPr>
              <a:t>yp</a:t>
            </a:r>
            <a:r>
              <a:rPr lang="en-US" sz="1800" dirty="0" smtClean="0">
                <a:latin typeface="Courier New" pitchFamily="49" charset="0"/>
              </a:rPr>
              <a:t> = t0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22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04800"/>
            <a:ext cx="6375400" cy="573088"/>
          </a:xfrm>
        </p:spPr>
        <p:txBody>
          <a:bodyPr>
            <a:normAutofit fontScale="90000"/>
          </a:bodyPr>
          <a:lstStyle/>
          <a:p>
            <a:r>
              <a:rPr lang="en-US"/>
              <a:t>Understanding Swap</a:t>
            </a:r>
          </a:p>
        </p:txBody>
      </p:sp>
      <p:sp>
        <p:nvSpPr>
          <p:cNvPr id="184324" name="Rectangle 4"/>
          <p:cNvSpPr>
            <a:spLocks noChangeArrowheads="1"/>
          </p:cNvSpPr>
          <p:nvPr/>
        </p:nvSpPr>
        <p:spPr bwMode="auto">
          <a:xfrm>
            <a:off x="6553200" y="236220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0x120</a:t>
            </a:r>
          </a:p>
        </p:txBody>
      </p:sp>
      <p:sp>
        <p:nvSpPr>
          <p:cNvPr id="184325" name="Rectangle 5"/>
          <p:cNvSpPr>
            <a:spLocks noChangeArrowheads="1"/>
          </p:cNvSpPr>
          <p:nvPr/>
        </p:nvSpPr>
        <p:spPr bwMode="auto">
          <a:xfrm>
            <a:off x="6553200" y="274320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0x124</a:t>
            </a:r>
          </a:p>
        </p:txBody>
      </p:sp>
      <p:sp>
        <p:nvSpPr>
          <p:cNvPr id="184326" name="Rectangle 6"/>
          <p:cNvSpPr>
            <a:spLocks noChangeArrowheads="1"/>
          </p:cNvSpPr>
          <p:nvPr/>
        </p:nvSpPr>
        <p:spPr bwMode="auto">
          <a:xfrm>
            <a:off x="6553200" y="312420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800" dirty="0" err="1">
                <a:latin typeface="Calibri" pitchFamily="34" charset="0"/>
              </a:rPr>
              <a:t>Rtn</a:t>
            </a:r>
            <a:r>
              <a:rPr lang="en-US" sz="1800" dirty="0">
                <a:latin typeface="Calibri" pitchFamily="34" charset="0"/>
              </a:rPr>
              <a:t> </a:t>
            </a:r>
            <a:r>
              <a:rPr lang="en-US" sz="1800" dirty="0" err="1">
                <a:latin typeface="Calibri" pitchFamily="34" charset="0"/>
              </a:rPr>
              <a:t>adr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184327" name="Rectangle 7"/>
          <p:cNvSpPr>
            <a:spLocks noChangeArrowheads="1"/>
          </p:cNvSpPr>
          <p:nvPr/>
        </p:nvSpPr>
        <p:spPr bwMode="auto">
          <a:xfrm>
            <a:off x="6553200" y="350520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sz="1800" dirty="0">
              <a:latin typeface="Calibri" pitchFamily="34" charset="0"/>
            </a:endParaRPr>
          </a:p>
        </p:txBody>
      </p:sp>
      <p:sp>
        <p:nvSpPr>
          <p:cNvPr id="184328" name="Line 8"/>
          <p:cNvSpPr>
            <a:spLocks noChangeShapeType="1"/>
          </p:cNvSpPr>
          <p:nvPr/>
        </p:nvSpPr>
        <p:spPr bwMode="auto">
          <a:xfrm>
            <a:off x="5715000" y="3733800"/>
            <a:ext cx="4572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184329" name="Text Box 9"/>
          <p:cNvSpPr txBox="1">
            <a:spLocks noChangeArrowheads="1"/>
          </p:cNvSpPr>
          <p:nvPr/>
        </p:nvSpPr>
        <p:spPr bwMode="auto">
          <a:xfrm>
            <a:off x="4953000" y="3581400"/>
            <a:ext cx="73025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%ebp</a:t>
            </a:r>
          </a:p>
        </p:txBody>
      </p:sp>
      <p:sp>
        <p:nvSpPr>
          <p:cNvPr id="184330" name="Text Box 10"/>
          <p:cNvSpPr txBox="1">
            <a:spLocks noChangeArrowheads="1"/>
          </p:cNvSpPr>
          <p:nvPr/>
        </p:nvSpPr>
        <p:spPr bwMode="auto">
          <a:xfrm>
            <a:off x="6019800" y="3505200"/>
            <a:ext cx="593725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 0 </a:t>
            </a:r>
          </a:p>
        </p:txBody>
      </p:sp>
      <p:sp>
        <p:nvSpPr>
          <p:cNvPr id="184331" name="Text Box 11"/>
          <p:cNvSpPr txBox="1">
            <a:spLocks noChangeArrowheads="1"/>
          </p:cNvSpPr>
          <p:nvPr/>
        </p:nvSpPr>
        <p:spPr bwMode="auto">
          <a:xfrm>
            <a:off x="6019800" y="3124200"/>
            <a:ext cx="593725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 4 </a:t>
            </a:r>
          </a:p>
        </p:txBody>
      </p:sp>
      <p:sp>
        <p:nvSpPr>
          <p:cNvPr id="184332" name="Text Box 12"/>
          <p:cNvSpPr txBox="1">
            <a:spLocks noChangeArrowheads="1"/>
          </p:cNvSpPr>
          <p:nvPr/>
        </p:nvSpPr>
        <p:spPr bwMode="auto">
          <a:xfrm>
            <a:off x="6019800" y="2743200"/>
            <a:ext cx="593725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 8 </a:t>
            </a:r>
          </a:p>
        </p:txBody>
      </p:sp>
      <p:sp>
        <p:nvSpPr>
          <p:cNvPr id="184333" name="Text Box 13"/>
          <p:cNvSpPr txBox="1">
            <a:spLocks noChangeArrowheads="1"/>
          </p:cNvSpPr>
          <p:nvPr/>
        </p:nvSpPr>
        <p:spPr bwMode="auto">
          <a:xfrm>
            <a:off x="6019800" y="2362200"/>
            <a:ext cx="593725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12 </a:t>
            </a:r>
          </a:p>
        </p:txBody>
      </p:sp>
      <p:sp>
        <p:nvSpPr>
          <p:cNvPr id="184334" name="Text Box 14"/>
          <p:cNvSpPr txBox="1">
            <a:spLocks noChangeArrowheads="1"/>
          </p:cNvSpPr>
          <p:nvPr/>
        </p:nvSpPr>
        <p:spPr bwMode="auto">
          <a:xfrm>
            <a:off x="5638800" y="1905000"/>
            <a:ext cx="770724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 dirty="0">
                <a:latin typeface="Calibri" pitchFamily="34" charset="0"/>
              </a:rPr>
              <a:t>Offset</a:t>
            </a:r>
          </a:p>
        </p:txBody>
      </p:sp>
      <p:sp>
        <p:nvSpPr>
          <p:cNvPr id="184335" name="Rectangle 15"/>
          <p:cNvSpPr>
            <a:spLocks noChangeArrowheads="1"/>
          </p:cNvSpPr>
          <p:nvPr/>
        </p:nvSpPr>
        <p:spPr bwMode="auto">
          <a:xfrm>
            <a:off x="6553200" y="388620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sz="1800" dirty="0">
              <a:latin typeface="Calibri" pitchFamily="34" charset="0"/>
            </a:endParaRPr>
          </a:p>
        </p:txBody>
      </p:sp>
      <p:sp>
        <p:nvSpPr>
          <p:cNvPr id="184336" name="Text Box 16"/>
          <p:cNvSpPr txBox="1">
            <a:spLocks noChangeArrowheads="1"/>
          </p:cNvSpPr>
          <p:nvPr/>
        </p:nvSpPr>
        <p:spPr bwMode="auto">
          <a:xfrm>
            <a:off x="6019800" y="3886200"/>
            <a:ext cx="593725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-4 </a:t>
            </a:r>
          </a:p>
        </p:txBody>
      </p:sp>
      <p:sp>
        <p:nvSpPr>
          <p:cNvPr id="184337" name="Rectangle 17"/>
          <p:cNvSpPr>
            <a:spLocks noChangeArrowheads="1"/>
          </p:cNvSpPr>
          <p:nvPr/>
        </p:nvSpPr>
        <p:spPr bwMode="auto">
          <a:xfrm>
            <a:off x="6553200" y="45720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456</a:t>
            </a:r>
          </a:p>
        </p:txBody>
      </p:sp>
      <p:sp>
        <p:nvSpPr>
          <p:cNvPr id="184338" name="Rectangle 18"/>
          <p:cNvSpPr>
            <a:spLocks noChangeArrowheads="1"/>
          </p:cNvSpPr>
          <p:nvPr/>
        </p:nvSpPr>
        <p:spPr bwMode="auto">
          <a:xfrm>
            <a:off x="6553200" y="83820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800" dirty="0" smtClean="0">
                <a:solidFill>
                  <a:srgbClr val="CC0000"/>
                </a:solidFill>
                <a:latin typeface="Courier New" pitchFamily="49" charset="0"/>
              </a:rPr>
              <a:t>123</a:t>
            </a:r>
            <a:endParaRPr lang="en-US" sz="1800" dirty="0">
              <a:solidFill>
                <a:srgbClr val="CC0000"/>
              </a:solidFill>
              <a:latin typeface="Courier New" pitchFamily="49" charset="0"/>
            </a:endParaRPr>
          </a:p>
        </p:txBody>
      </p:sp>
      <p:sp>
        <p:nvSpPr>
          <p:cNvPr id="184339" name="Rectangle 19"/>
          <p:cNvSpPr>
            <a:spLocks noChangeArrowheads="1"/>
          </p:cNvSpPr>
          <p:nvPr/>
        </p:nvSpPr>
        <p:spPr bwMode="auto">
          <a:xfrm>
            <a:off x="6553200" y="121920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sz="1800">
              <a:latin typeface="Courier New" pitchFamily="49" charset="0"/>
            </a:endParaRPr>
          </a:p>
        </p:txBody>
      </p:sp>
      <p:sp>
        <p:nvSpPr>
          <p:cNvPr id="184340" name="Rectangle 20"/>
          <p:cNvSpPr>
            <a:spLocks noChangeArrowheads="1"/>
          </p:cNvSpPr>
          <p:nvPr/>
        </p:nvSpPr>
        <p:spPr bwMode="auto">
          <a:xfrm>
            <a:off x="6553200" y="160020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sz="1800">
              <a:latin typeface="Courier New" pitchFamily="49" charset="0"/>
            </a:endParaRPr>
          </a:p>
        </p:txBody>
      </p:sp>
      <p:sp>
        <p:nvSpPr>
          <p:cNvPr id="184341" name="Rectangle 21"/>
          <p:cNvSpPr>
            <a:spLocks noChangeArrowheads="1"/>
          </p:cNvSpPr>
          <p:nvPr/>
        </p:nvSpPr>
        <p:spPr bwMode="auto">
          <a:xfrm>
            <a:off x="6553200" y="198120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sz="1800">
              <a:latin typeface="Courier New" pitchFamily="49" charset="0"/>
            </a:endParaRPr>
          </a:p>
        </p:txBody>
      </p:sp>
      <p:sp>
        <p:nvSpPr>
          <p:cNvPr id="184342" name="Text Box 22"/>
          <p:cNvSpPr txBox="1">
            <a:spLocks noChangeArrowheads="1"/>
          </p:cNvSpPr>
          <p:nvPr/>
        </p:nvSpPr>
        <p:spPr bwMode="auto">
          <a:xfrm>
            <a:off x="7620000" y="164068"/>
            <a:ext cx="948337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 dirty="0">
                <a:latin typeface="Calibri" pitchFamily="34" charset="0"/>
              </a:rPr>
              <a:t>Address</a:t>
            </a:r>
          </a:p>
        </p:txBody>
      </p:sp>
      <p:sp>
        <p:nvSpPr>
          <p:cNvPr id="184343" name="Text Box 23"/>
          <p:cNvSpPr txBox="1">
            <a:spLocks noChangeArrowheads="1"/>
          </p:cNvSpPr>
          <p:nvPr/>
        </p:nvSpPr>
        <p:spPr bwMode="auto">
          <a:xfrm>
            <a:off x="7696200" y="457200"/>
            <a:ext cx="121920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0x124 </a:t>
            </a:r>
          </a:p>
        </p:txBody>
      </p:sp>
      <p:sp>
        <p:nvSpPr>
          <p:cNvPr id="184344" name="Text Box 24"/>
          <p:cNvSpPr txBox="1">
            <a:spLocks noChangeArrowheads="1"/>
          </p:cNvSpPr>
          <p:nvPr/>
        </p:nvSpPr>
        <p:spPr bwMode="auto">
          <a:xfrm>
            <a:off x="7696200" y="852488"/>
            <a:ext cx="1219200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0x120 </a:t>
            </a:r>
          </a:p>
        </p:txBody>
      </p:sp>
      <p:sp>
        <p:nvSpPr>
          <p:cNvPr id="184345" name="Text Box 25"/>
          <p:cNvSpPr txBox="1">
            <a:spLocks noChangeArrowheads="1"/>
          </p:cNvSpPr>
          <p:nvPr/>
        </p:nvSpPr>
        <p:spPr bwMode="auto">
          <a:xfrm>
            <a:off x="7696200" y="1247775"/>
            <a:ext cx="121920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0x11c </a:t>
            </a:r>
          </a:p>
        </p:txBody>
      </p:sp>
      <p:sp>
        <p:nvSpPr>
          <p:cNvPr id="184346" name="Text Box 26"/>
          <p:cNvSpPr txBox="1">
            <a:spLocks noChangeArrowheads="1"/>
          </p:cNvSpPr>
          <p:nvPr/>
        </p:nvSpPr>
        <p:spPr bwMode="auto">
          <a:xfrm>
            <a:off x="7696200" y="1643063"/>
            <a:ext cx="1219200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0x118 </a:t>
            </a:r>
          </a:p>
        </p:txBody>
      </p:sp>
      <p:sp>
        <p:nvSpPr>
          <p:cNvPr id="184347" name="Text Box 27"/>
          <p:cNvSpPr txBox="1">
            <a:spLocks noChangeArrowheads="1"/>
          </p:cNvSpPr>
          <p:nvPr/>
        </p:nvSpPr>
        <p:spPr bwMode="auto">
          <a:xfrm>
            <a:off x="7696200" y="2038350"/>
            <a:ext cx="121920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0x114 </a:t>
            </a:r>
          </a:p>
        </p:txBody>
      </p:sp>
      <p:sp>
        <p:nvSpPr>
          <p:cNvPr id="184348" name="Text Box 28"/>
          <p:cNvSpPr txBox="1">
            <a:spLocks noChangeArrowheads="1"/>
          </p:cNvSpPr>
          <p:nvPr/>
        </p:nvSpPr>
        <p:spPr bwMode="auto">
          <a:xfrm>
            <a:off x="7696200" y="2433638"/>
            <a:ext cx="1219200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0x110 </a:t>
            </a:r>
          </a:p>
        </p:txBody>
      </p:sp>
      <p:sp>
        <p:nvSpPr>
          <p:cNvPr id="184349" name="Text Box 29"/>
          <p:cNvSpPr txBox="1">
            <a:spLocks noChangeArrowheads="1"/>
          </p:cNvSpPr>
          <p:nvPr/>
        </p:nvSpPr>
        <p:spPr bwMode="auto">
          <a:xfrm>
            <a:off x="7696200" y="2828925"/>
            <a:ext cx="121920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0x10c</a:t>
            </a:r>
          </a:p>
        </p:txBody>
      </p:sp>
      <p:sp>
        <p:nvSpPr>
          <p:cNvPr id="184350" name="Text Box 30"/>
          <p:cNvSpPr txBox="1">
            <a:spLocks noChangeArrowheads="1"/>
          </p:cNvSpPr>
          <p:nvPr/>
        </p:nvSpPr>
        <p:spPr bwMode="auto">
          <a:xfrm>
            <a:off x="7696200" y="3224213"/>
            <a:ext cx="1219200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0x108 </a:t>
            </a:r>
          </a:p>
        </p:txBody>
      </p:sp>
      <p:sp>
        <p:nvSpPr>
          <p:cNvPr id="184351" name="Text Box 31"/>
          <p:cNvSpPr txBox="1">
            <a:spLocks noChangeArrowheads="1"/>
          </p:cNvSpPr>
          <p:nvPr/>
        </p:nvSpPr>
        <p:spPr bwMode="auto">
          <a:xfrm>
            <a:off x="7696200" y="3619500"/>
            <a:ext cx="121920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0x104 </a:t>
            </a:r>
          </a:p>
        </p:txBody>
      </p:sp>
      <p:sp>
        <p:nvSpPr>
          <p:cNvPr id="184352" name="Text Box 32"/>
          <p:cNvSpPr txBox="1">
            <a:spLocks noChangeArrowheads="1"/>
          </p:cNvSpPr>
          <p:nvPr/>
        </p:nvSpPr>
        <p:spPr bwMode="auto">
          <a:xfrm>
            <a:off x="7696200" y="4014788"/>
            <a:ext cx="1219200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0x100 </a:t>
            </a:r>
          </a:p>
        </p:txBody>
      </p:sp>
      <p:sp>
        <p:nvSpPr>
          <p:cNvPr id="184353" name="Rectangle 33"/>
          <p:cNvSpPr>
            <a:spLocks noChangeArrowheads="1"/>
          </p:cNvSpPr>
          <p:nvPr/>
        </p:nvSpPr>
        <p:spPr bwMode="auto">
          <a:xfrm>
            <a:off x="5029200" y="2362200"/>
            <a:ext cx="654050" cy="369332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>
            <a:spAutoFit/>
          </a:bodyPr>
          <a:lstStyle/>
          <a:p>
            <a:r>
              <a:rPr lang="en-US" sz="1800">
                <a:latin typeface="Courier New" pitchFamily="49" charset="0"/>
              </a:rPr>
              <a:t>yp</a:t>
            </a:r>
          </a:p>
        </p:txBody>
      </p:sp>
      <p:sp>
        <p:nvSpPr>
          <p:cNvPr id="184354" name="Rectangle 34"/>
          <p:cNvSpPr>
            <a:spLocks noChangeArrowheads="1"/>
          </p:cNvSpPr>
          <p:nvPr/>
        </p:nvSpPr>
        <p:spPr bwMode="auto">
          <a:xfrm>
            <a:off x="5029200" y="2743200"/>
            <a:ext cx="654050" cy="369332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>
            <a:spAutoFit/>
          </a:bodyPr>
          <a:lstStyle/>
          <a:p>
            <a:r>
              <a:rPr lang="en-US" sz="1800">
                <a:latin typeface="Courier New" pitchFamily="49" charset="0"/>
              </a:rPr>
              <a:t>xp</a:t>
            </a:r>
          </a:p>
        </p:txBody>
      </p:sp>
      <p:grpSp>
        <p:nvGrpSpPr>
          <p:cNvPr id="2" name="Group 35"/>
          <p:cNvGrpSpPr>
            <a:grpSpLocks/>
          </p:cNvGrpSpPr>
          <p:nvPr/>
        </p:nvGrpSpPr>
        <p:grpSpPr bwMode="auto">
          <a:xfrm>
            <a:off x="533400" y="1524000"/>
            <a:ext cx="685800" cy="3581400"/>
            <a:chOff x="3984" y="1008"/>
            <a:chExt cx="1584" cy="2256"/>
          </a:xfrm>
        </p:grpSpPr>
        <p:sp>
          <p:nvSpPr>
            <p:cNvPr id="184356" name="Rectangle 36"/>
            <p:cNvSpPr>
              <a:spLocks noChangeArrowheads="1"/>
            </p:cNvSpPr>
            <p:nvPr/>
          </p:nvSpPr>
          <p:spPr bwMode="auto">
            <a:xfrm>
              <a:off x="3984" y="1008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800">
                  <a:latin typeface="Courier New" pitchFamily="49" charset="0"/>
                </a:rPr>
                <a:t>%eax</a:t>
              </a:r>
            </a:p>
          </p:txBody>
        </p:sp>
        <p:sp>
          <p:nvSpPr>
            <p:cNvPr id="184357" name="Rectangle 37"/>
            <p:cNvSpPr>
              <a:spLocks noChangeArrowheads="1"/>
            </p:cNvSpPr>
            <p:nvPr/>
          </p:nvSpPr>
          <p:spPr bwMode="auto">
            <a:xfrm>
              <a:off x="3984" y="1296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800">
                  <a:latin typeface="Courier New" pitchFamily="49" charset="0"/>
                </a:rPr>
                <a:t>%edx</a:t>
              </a:r>
            </a:p>
          </p:txBody>
        </p:sp>
        <p:sp>
          <p:nvSpPr>
            <p:cNvPr id="184358" name="Rectangle 38"/>
            <p:cNvSpPr>
              <a:spLocks noChangeArrowheads="1"/>
            </p:cNvSpPr>
            <p:nvPr/>
          </p:nvSpPr>
          <p:spPr bwMode="auto">
            <a:xfrm>
              <a:off x="3984" y="1584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800">
                  <a:latin typeface="Courier New" pitchFamily="49" charset="0"/>
                </a:rPr>
                <a:t>%ecx</a:t>
              </a:r>
            </a:p>
          </p:txBody>
        </p:sp>
        <p:sp>
          <p:nvSpPr>
            <p:cNvPr id="184359" name="Rectangle 39"/>
            <p:cNvSpPr>
              <a:spLocks noChangeArrowheads="1"/>
            </p:cNvSpPr>
            <p:nvPr/>
          </p:nvSpPr>
          <p:spPr bwMode="auto">
            <a:xfrm>
              <a:off x="3984" y="1872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800">
                  <a:latin typeface="Courier New" pitchFamily="49" charset="0"/>
                </a:rPr>
                <a:t>%ebx</a:t>
              </a:r>
            </a:p>
          </p:txBody>
        </p:sp>
        <p:sp>
          <p:nvSpPr>
            <p:cNvPr id="184360" name="Rectangle 40"/>
            <p:cNvSpPr>
              <a:spLocks noChangeArrowheads="1"/>
            </p:cNvSpPr>
            <p:nvPr/>
          </p:nvSpPr>
          <p:spPr bwMode="auto">
            <a:xfrm>
              <a:off x="3984" y="2160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800">
                  <a:latin typeface="Courier New" pitchFamily="49" charset="0"/>
                </a:rPr>
                <a:t>%esi</a:t>
              </a:r>
            </a:p>
          </p:txBody>
        </p:sp>
        <p:sp>
          <p:nvSpPr>
            <p:cNvPr id="184361" name="Rectangle 41"/>
            <p:cNvSpPr>
              <a:spLocks noChangeArrowheads="1"/>
            </p:cNvSpPr>
            <p:nvPr/>
          </p:nvSpPr>
          <p:spPr bwMode="auto">
            <a:xfrm>
              <a:off x="3984" y="2448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800">
                  <a:latin typeface="Courier New" pitchFamily="49" charset="0"/>
                </a:rPr>
                <a:t>%edi</a:t>
              </a:r>
            </a:p>
          </p:txBody>
        </p:sp>
        <p:sp>
          <p:nvSpPr>
            <p:cNvPr id="184362" name="Rectangle 42"/>
            <p:cNvSpPr>
              <a:spLocks noChangeArrowheads="1"/>
            </p:cNvSpPr>
            <p:nvPr/>
          </p:nvSpPr>
          <p:spPr bwMode="auto">
            <a:xfrm>
              <a:off x="3984" y="2736"/>
              <a:ext cx="1584" cy="240"/>
            </a:xfrm>
            <a:prstGeom prst="rect">
              <a:avLst/>
            </a:prstGeom>
            <a:solidFill>
              <a:srgbClr val="EFBFBF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800">
                  <a:latin typeface="Courier New" pitchFamily="49" charset="0"/>
                </a:rPr>
                <a:t>%esp</a:t>
              </a:r>
            </a:p>
          </p:txBody>
        </p:sp>
        <p:sp>
          <p:nvSpPr>
            <p:cNvPr id="184363" name="Rectangle 43"/>
            <p:cNvSpPr>
              <a:spLocks noChangeArrowheads="1"/>
            </p:cNvSpPr>
            <p:nvPr/>
          </p:nvSpPr>
          <p:spPr bwMode="auto">
            <a:xfrm>
              <a:off x="3984" y="3024"/>
              <a:ext cx="1584" cy="240"/>
            </a:xfrm>
            <a:prstGeom prst="rect">
              <a:avLst/>
            </a:prstGeom>
            <a:solidFill>
              <a:srgbClr val="EFBFBF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800">
                  <a:latin typeface="Courier New" pitchFamily="49" charset="0"/>
                </a:rPr>
                <a:t>%ebp</a:t>
              </a:r>
            </a:p>
          </p:txBody>
        </p:sp>
      </p:grpSp>
      <p:sp>
        <p:nvSpPr>
          <p:cNvPr id="184365" name="Rectangle 45"/>
          <p:cNvSpPr>
            <a:spLocks noChangeArrowheads="1"/>
          </p:cNvSpPr>
          <p:nvPr/>
        </p:nvSpPr>
        <p:spPr bwMode="auto">
          <a:xfrm>
            <a:off x="1219200" y="1524000"/>
            <a:ext cx="1066800" cy="3810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456</a:t>
            </a:r>
          </a:p>
        </p:txBody>
      </p:sp>
      <p:sp>
        <p:nvSpPr>
          <p:cNvPr id="184366" name="Rectangle 46"/>
          <p:cNvSpPr>
            <a:spLocks noChangeArrowheads="1"/>
          </p:cNvSpPr>
          <p:nvPr/>
        </p:nvSpPr>
        <p:spPr bwMode="auto">
          <a:xfrm>
            <a:off x="1219200" y="1981200"/>
            <a:ext cx="1066800" cy="3810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0x124</a:t>
            </a:r>
          </a:p>
        </p:txBody>
      </p:sp>
      <p:sp>
        <p:nvSpPr>
          <p:cNvPr id="184367" name="Rectangle 47"/>
          <p:cNvSpPr>
            <a:spLocks noChangeArrowheads="1"/>
          </p:cNvSpPr>
          <p:nvPr/>
        </p:nvSpPr>
        <p:spPr bwMode="auto">
          <a:xfrm>
            <a:off x="1219200" y="2438400"/>
            <a:ext cx="1066800" cy="3810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0x120</a:t>
            </a:r>
          </a:p>
        </p:txBody>
      </p:sp>
      <p:sp>
        <p:nvSpPr>
          <p:cNvPr id="184369" name="Rectangle 49"/>
          <p:cNvSpPr>
            <a:spLocks noChangeArrowheads="1"/>
          </p:cNvSpPr>
          <p:nvPr/>
        </p:nvSpPr>
        <p:spPr bwMode="auto">
          <a:xfrm>
            <a:off x="1219200" y="3352800"/>
            <a:ext cx="1066800" cy="3810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endParaRPr lang="en-US" sz="1800">
              <a:latin typeface="Courier New" pitchFamily="49" charset="0"/>
            </a:endParaRPr>
          </a:p>
        </p:txBody>
      </p:sp>
      <p:sp>
        <p:nvSpPr>
          <p:cNvPr id="184370" name="Rectangle 50"/>
          <p:cNvSpPr>
            <a:spLocks noChangeArrowheads="1"/>
          </p:cNvSpPr>
          <p:nvPr/>
        </p:nvSpPr>
        <p:spPr bwMode="auto">
          <a:xfrm>
            <a:off x="1219200" y="3810000"/>
            <a:ext cx="1066800" cy="3810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endParaRPr lang="en-US" sz="1800">
              <a:latin typeface="Courier New" pitchFamily="49" charset="0"/>
            </a:endParaRPr>
          </a:p>
        </p:txBody>
      </p:sp>
      <p:sp>
        <p:nvSpPr>
          <p:cNvPr id="184371" name="Rectangle 51"/>
          <p:cNvSpPr>
            <a:spLocks noChangeArrowheads="1"/>
          </p:cNvSpPr>
          <p:nvPr/>
        </p:nvSpPr>
        <p:spPr bwMode="auto">
          <a:xfrm>
            <a:off x="1219200" y="4267200"/>
            <a:ext cx="1066800" cy="381000"/>
          </a:xfrm>
          <a:prstGeom prst="rect">
            <a:avLst/>
          </a:prstGeom>
          <a:solidFill>
            <a:srgbClr val="EFBFBF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endParaRPr lang="en-US" sz="1800">
              <a:latin typeface="Courier New" pitchFamily="49" charset="0"/>
            </a:endParaRPr>
          </a:p>
        </p:txBody>
      </p:sp>
      <p:sp>
        <p:nvSpPr>
          <p:cNvPr id="184372" name="Rectangle 52"/>
          <p:cNvSpPr>
            <a:spLocks noChangeArrowheads="1"/>
          </p:cNvSpPr>
          <p:nvPr/>
        </p:nvSpPr>
        <p:spPr bwMode="auto">
          <a:xfrm>
            <a:off x="1219200" y="4724400"/>
            <a:ext cx="1066800" cy="381000"/>
          </a:xfrm>
          <a:prstGeom prst="rect">
            <a:avLst/>
          </a:prstGeom>
          <a:solidFill>
            <a:srgbClr val="EFBFBF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0x104</a:t>
            </a:r>
          </a:p>
        </p:txBody>
      </p:sp>
      <p:sp>
        <p:nvSpPr>
          <p:cNvPr id="184374" name="Rectangle 54"/>
          <p:cNvSpPr>
            <a:spLocks noChangeArrowheads="1"/>
          </p:cNvSpPr>
          <p:nvPr/>
        </p:nvSpPr>
        <p:spPr bwMode="auto">
          <a:xfrm>
            <a:off x="1219200" y="2895600"/>
            <a:ext cx="1066800" cy="3810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123</a:t>
            </a:r>
          </a:p>
        </p:txBody>
      </p:sp>
      <p:sp>
        <p:nvSpPr>
          <p:cNvPr id="184368" name="Rectangle 48"/>
          <p:cNvSpPr>
            <a:spLocks noChangeArrowheads="1"/>
          </p:cNvSpPr>
          <p:nvPr/>
        </p:nvSpPr>
        <p:spPr bwMode="auto">
          <a:xfrm>
            <a:off x="1219200" y="2895600"/>
            <a:ext cx="1066800" cy="3810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123</a:t>
            </a:r>
          </a:p>
        </p:txBody>
      </p:sp>
      <p:sp>
        <p:nvSpPr>
          <p:cNvPr id="54" name="Rectangle 4"/>
          <p:cNvSpPr>
            <a:spLocks noChangeArrowheads="1"/>
          </p:cNvSpPr>
          <p:nvPr/>
        </p:nvSpPr>
        <p:spPr bwMode="auto">
          <a:xfrm>
            <a:off x="2743200" y="4495800"/>
            <a:ext cx="5943600" cy="17517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>
              <a:tabLst>
                <a:tab pos="398463" algn="l"/>
                <a:tab pos="1201738" algn="l"/>
                <a:tab pos="3370263" algn="l"/>
              </a:tabLst>
            </a:pPr>
            <a:r>
              <a:rPr lang="en-US" sz="1800" dirty="0">
                <a:latin typeface="Courier New" pitchFamily="49" charset="0"/>
              </a:rPr>
              <a:t>	</a:t>
            </a:r>
            <a:r>
              <a:rPr lang="en-US" sz="1800" dirty="0" err="1" smtClean="0">
                <a:latin typeface="Courier New" pitchFamily="49" charset="0"/>
              </a:rPr>
              <a:t>movl</a:t>
            </a:r>
            <a:r>
              <a:rPr lang="en-US" sz="1800" dirty="0" smtClean="0">
                <a:latin typeface="Courier New" pitchFamily="49" charset="0"/>
              </a:rPr>
              <a:t>	8(%</a:t>
            </a:r>
            <a:r>
              <a:rPr lang="en-US" sz="1800" dirty="0" err="1" smtClean="0">
                <a:latin typeface="Courier New" pitchFamily="49" charset="0"/>
              </a:rPr>
              <a:t>ebp</a:t>
            </a:r>
            <a:r>
              <a:rPr lang="en-US" sz="1800" dirty="0" smtClean="0">
                <a:latin typeface="Courier New" pitchFamily="49" charset="0"/>
              </a:rPr>
              <a:t>), %</a:t>
            </a:r>
            <a:r>
              <a:rPr lang="en-US" sz="1800" dirty="0" err="1" smtClean="0">
                <a:latin typeface="Courier New" pitchFamily="49" charset="0"/>
              </a:rPr>
              <a:t>edx</a:t>
            </a:r>
            <a:r>
              <a:rPr lang="en-US" sz="1800" dirty="0" smtClean="0">
                <a:latin typeface="Courier New" pitchFamily="49" charset="0"/>
              </a:rPr>
              <a:t>	# </a:t>
            </a:r>
            <a:r>
              <a:rPr lang="en-US" sz="1800" dirty="0" err="1" smtClean="0">
                <a:latin typeface="Courier New" pitchFamily="49" charset="0"/>
              </a:rPr>
              <a:t>edx</a:t>
            </a:r>
            <a:r>
              <a:rPr lang="en-US" sz="1800" dirty="0" smtClean="0">
                <a:latin typeface="Courier New" pitchFamily="49" charset="0"/>
              </a:rPr>
              <a:t> = </a:t>
            </a:r>
            <a:r>
              <a:rPr lang="en-US" sz="1800" dirty="0" err="1" smtClean="0">
                <a:latin typeface="Courier New" pitchFamily="49" charset="0"/>
              </a:rPr>
              <a:t>xp</a:t>
            </a:r>
            <a:endParaRPr lang="en-US" sz="1800" dirty="0" smtClean="0">
              <a:latin typeface="Courier New" pitchFamily="49" charset="0"/>
            </a:endParaRPr>
          </a:p>
          <a:p>
            <a:pPr>
              <a:tabLst>
                <a:tab pos="398463" algn="l"/>
                <a:tab pos="1201738" algn="l"/>
                <a:tab pos="3370263" algn="l"/>
              </a:tabLst>
            </a:pPr>
            <a:r>
              <a:rPr lang="en-US" sz="1800" dirty="0" smtClean="0">
                <a:latin typeface="Courier New" pitchFamily="49" charset="0"/>
              </a:rPr>
              <a:t>	</a:t>
            </a:r>
            <a:r>
              <a:rPr lang="en-US" sz="1800" dirty="0" err="1" smtClean="0">
                <a:latin typeface="Courier New" pitchFamily="49" charset="0"/>
              </a:rPr>
              <a:t>movl</a:t>
            </a:r>
            <a:r>
              <a:rPr lang="en-US" sz="1800" dirty="0" smtClean="0">
                <a:latin typeface="Courier New" pitchFamily="49" charset="0"/>
              </a:rPr>
              <a:t>	12(%</a:t>
            </a:r>
            <a:r>
              <a:rPr lang="en-US" sz="1800" dirty="0" err="1" smtClean="0">
                <a:latin typeface="Courier New" pitchFamily="49" charset="0"/>
              </a:rPr>
              <a:t>ebp</a:t>
            </a:r>
            <a:r>
              <a:rPr lang="en-US" sz="1800" dirty="0" smtClean="0">
                <a:latin typeface="Courier New" pitchFamily="49" charset="0"/>
              </a:rPr>
              <a:t>), %</a:t>
            </a:r>
            <a:r>
              <a:rPr lang="en-US" sz="1800" dirty="0" err="1" smtClean="0">
                <a:latin typeface="Courier New" pitchFamily="49" charset="0"/>
              </a:rPr>
              <a:t>ecx</a:t>
            </a:r>
            <a:r>
              <a:rPr lang="en-US" sz="1800" dirty="0" smtClean="0">
                <a:latin typeface="Courier New" pitchFamily="49" charset="0"/>
              </a:rPr>
              <a:t>	# </a:t>
            </a:r>
            <a:r>
              <a:rPr lang="en-US" sz="1800" dirty="0" err="1" smtClean="0">
                <a:latin typeface="Courier New" pitchFamily="49" charset="0"/>
              </a:rPr>
              <a:t>ecx</a:t>
            </a:r>
            <a:r>
              <a:rPr lang="en-US" sz="1800" dirty="0" smtClean="0">
                <a:latin typeface="Courier New" pitchFamily="49" charset="0"/>
              </a:rPr>
              <a:t> = </a:t>
            </a:r>
            <a:r>
              <a:rPr lang="en-US" sz="1800" dirty="0" err="1" smtClean="0">
                <a:latin typeface="Courier New" pitchFamily="49" charset="0"/>
              </a:rPr>
              <a:t>yp</a:t>
            </a:r>
            <a:endParaRPr lang="en-US" sz="1800" dirty="0" smtClean="0">
              <a:latin typeface="Courier New" pitchFamily="49" charset="0"/>
            </a:endParaRPr>
          </a:p>
          <a:p>
            <a:pPr>
              <a:tabLst>
                <a:tab pos="398463" algn="l"/>
                <a:tab pos="1201738" algn="l"/>
                <a:tab pos="3370263" algn="l"/>
              </a:tabLst>
            </a:pPr>
            <a:r>
              <a:rPr lang="en-US" sz="1800" dirty="0" smtClean="0">
                <a:latin typeface="Courier New" pitchFamily="49" charset="0"/>
              </a:rPr>
              <a:t>	</a:t>
            </a:r>
            <a:r>
              <a:rPr lang="en-US" sz="1800" dirty="0" err="1" smtClean="0">
                <a:latin typeface="Courier New" pitchFamily="49" charset="0"/>
              </a:rPr>
              <a:t>movl</a:t>
            </a:r>
            <a:r>
              <a:rPr lang="en-US" sz="1800" dirty="0" smtClean="0">
                <a:latin typeface="Courier New" pitchFamily="49" charset="0"/>
              </a:rPr>
              <a:t>	(%</a:t>
            </a:r>
            <a:r>
              <a:rPr lang="en-US" sz="1800" dirty="0" err="1" smtClean="0">
                <a:latin typeface="Courier New" pitchFamily="49" charset="0"/>
              </a:rPr>
              <a:t>edx</a:t>
            </a:r>
            <a:r>
              <a:rPr lang="en-US" sz="1800" dirty="0" smtClean="0">
                <a:latin typeface="Courier New" pitchFamily="49" charset="0"/>
              </a:rPr>
              <a:t>), %</a:t>
            </a:r>
            <a:r>
              <a:rPr lang="en-US" sz="1800" dirty="0" err="1" smtClean="0">
                <a:latin typeface="Courier New" pitchFamily="49" charset="0"/>
              </a:rPr>
              <a:t>ebx</a:t>
            </a:r>
            <a:r>
              <a:rPr lang="en-US" sz="1800" dirty="0" smtClean="0">
                <a:latin typeface="Courier New" pitchFamily="49" charset="0"/>
              </a:rPr>
              <a:t>	# </a:t>
            </a:r>
            <a:r>
              <a:rPr lang="en-US" sz="1800" dirty="0" err="1" smtClean="0">
                <a:latin typeface="Courier New" pitchFamily="49" charset="0"/>
              </a:rPr>
              <a:t>ebx</a:t>
            </a:r>
            <a:r>
              <a:rPr lang="en-US" sz="1800" dirty="0" smtClean="0">
                <a:latin typeface="Courier New" pitchFamily="49" charset="0"/>
              </a:rPr>
              <a:t> = *</a:t>
            </a:r>
            <a:r>
              <a:rPr lang="en-US" sz="1800" dirty="0" err="1" smtClean="0">
                <a:latin typeface="Courier New" pitchFamily="49" charset="0"/>
              </a:rPr>
              <a:t>xp</a:t>
            </a:r>
            <a:r>
              <a:rPr lang="en-US" sz="1800" dirty="0" smtClean="0">
                <a:latin typeface="Courier New" pitchFamily="49" charset="0"/>
              </a:rPr>
              <a:t> (t0)</a:t>
            </a:r>
          </a:p>
          <a:p>
            <a:pPr>
              <a:tabLst>
                <a:tab pos="398463" algn="l"/>
                <a:tab pos="1201738" algn="l"/>
                <a:tab pos="3370263" algn="l"/>
              </a:tabLst>
            </a:pPr>
            <a:r>
              <a:rPr lang="en-US" sz="1800" dirty="0" smtClean="0">
                <a:latin typeface="Courier New" pitchFamily="49" charset="0"/>
              </a:rPr>
              <a:t>	</a:t>
            </a:r>
            <a:r>
              <a:rPr lang="en-US" sz="1800" dirty="0" err="1" smtClean="0">
                <a:latin typeface="Courier New" pitchFamily="49" charset="0"/>
              </a:rPr>
              <a:t>movl</a:t>
            </a:r>
            <a:r>
              <a:rPr lang="en-US" sz="1800" dirty="0" smtClean="0">
                <a:latin typeface="Courier New" pitchFamily="49" charset="0"/>
              </a:rPr>
              <a:t>	(%</a:t>
            </a:r>
            <a:r>
              <a:rPr lang="en-US" sz="1800" dirty="0" err="1" smtClean="0">
                <a:latin typeface="Courier New" pitchFamily="49" charset="0"/>
              </a:rPr>
              <a:t>ecx</a:t>
            </a:r>
            <a:r>
              <a:rPr lang="en-US" sz="1800" dirty="0" smtClean="0">
                <a:latin typeface="Courier New" pitchFamily="49" charset="0"/>
              </a:rPr>
              <a:t>), %</a:t>
            </a:r>
            <a:r>
              <a:rPr lang="en-US" sz="1800" dirty="0" err="1" smtClean="0">
                <a:latin typeface="Courier New" pitchFamily="49" charset="0"/>
              </a:rPr>
              <a:t>eax</a:t>
            </a:r>
            <a:r>
              <a:rPr lang="en-US" sz="1800" dirty="0" smtClean="0">
                <a:latin typeface="Courier New" pitchFamily="49" charset="0"/>
              </a:rPr>
              <a:t>	# </a:t>
            </a:r>
            <a:r>
              <a:rPr lang="en-US" sz="1800" dirty="0" err="1" smtClean="0">
                <a:latin typeface="Courier New" pitchFamily="49" charset="0"/>
              </a:rPr>
              <a:t>eax</a:t>
            </a:r>
            <a:r>
              <a:rPr lang="en-US" sz="1800" dirty="0" smtClean="0">
                <a:latin typeface="Courier New" pitchFamily="49" charset="0"/>
              </a:rPr>
              <a:t> = *</a:t>
            </a:r>
            <a:r>
              <a:rPr lang="en-US" sz="1800" dirty="0" err="1" smtClean="0">
                <a:latin typeface="Courier New" pitchFamily="49" charset="0"/>
              </a:rPr>
              <a:t>yp</a:t>
            </a:r>
            <a:r>
              <a:rPr lang="en-US" sz="1800" dirty="0" smtClean="0">
                <a:latin typeface="Courier New" pitchFamily="49" charset="0"/>
              </a:rPr>
              <a:t> (t1)</a:t>
            </a:r>
          </a:p>
          <a:p>
            <a:pPr>
              <a:tabLst>
                <a:tab pos="398463" algn="l"/>
                <a:tab pos="1201738" algn="l"/>
                <a:tab pos="3370263" algn="l"/>
              </a:tabLst>
            </a:pPr>
            <a:r>
              <a:rPr lang="en-US" sz="1800" dirty="0" smtClean="0">
                <a:latin typeface="Courier New" pitchFamily="49" charset="0"/>
              </a:rPr>
              <a:t>	</a:t>
            </a:r>
            <a:r>
              <a:rPr lang="en-US" sz="1800" dirty="0" err="1" smtClean="0">
                <a:latin typeface="Courier New" pitchFamily="49" charset="0"/>
              </a:rPr>
              <a:t>movl</a:t>
            </a:r>
            <a:r>
              <a:rPr lang="en-US" sz="1800" dirty="0" smtClean="0">
                <a:latin typeface="Courier New" pitchFamily="49" charset="0"/>
              </a:rPr>
              <a:t>	%</a:t>
            </a:r>
            <a:r>
              <a:rPr lang="en-US" sz="1800" dirty="0" err="1" smtClean="0">
                <a:latin typeface="Courier New" pitchFamily="49" charset="0"/>
              </a:rPr>
              <a:t>eax</a:t>
            </a:r>
            <a:r>
              <a:rPr lang="en-US" sz="1800" dirty="0" smtClean="0">
                <a:latin typeface="Courier New" pitchFamily="49" charset="0"/>
              </a:rPr>
              <a:t>, (%</a:t>
            </a:r>
            <a:r>
              <a:rPr lang="en-US" sz="1800" dirty="0" err="1" smtClean="0">
                <a:latin typeface="Courier New" pitchFamily="49" charset="0"/>
              </a:rPr>
              <a:t>edx</a:t>
            </a:r>
            <a:r>
              <a:rPr lang="en-US" sz="1800" dirty="0" smtClean="0">
                <a:latin typeface="Courier New" pitchFamily="49" charset="0"/>
              </a:rPr>
              <a:t>)	# *</a:t>
            </a:r>
            <a:r>
              <a:rPr lang="en-US" sz="1800" dirty="0" err="1" smtClean="0">
                <a:latin typeface="Courier New" pitchFamily="49" charset="0"/>
              </a:rPr>
              <a:t>xp</a:t>
            </a:r>
            <a:r>
              <a:rPr lang="en-US" sz="1800" dirty="0" smtClean="0">
                <a:latin typeface="Courier New" pitchFamily="49" charset="0"/>
              </a:rPr>
              <a:t> = t1</a:t>
            </a:r>
          </a:p>
          <a:p>
            <a:pPr>
              <a:tabLst>
                <a:tab pos="398463" algn="l"/>
                <a:tab pos="1201738" algn="l"/>
                <a:tab pos="3370263" algn="l"/>
              </a:tabLst>
            </a:pPr>
            <a:r>
              <a:rPr lang="en-US" sz="1800" dirty="0" smtClean="0">
                <a:latin typeface="Courier New" pitchFamily="49" charset="0"/>
              </a:rPr>
              <a:t>	</a:t>
            </a:r>
            <a:r>
              <a:rPr lang="en-US" sz="1800" dirty="0" err="1" smtClean="0">
                <a:solidFill>
                  <a:srgbClr val="FF0000"/>
                </a:solidFill>
                <a:latin typeface="Courier New" pitchFamily="49" charset="0"/>
              </a:rPr>
              <a:t>movl</a:t>
            </a:r>
            <a:r>
              <a:rPr lang="en-US" sz="1800" dirty="0" smtClean="0">
                <a:solidFill>
                  <a:srgbClr val="FF0000"/>
                </a:solidFill>
                <a:latin typeface="Courier New" pitchFamily="49" charset="0"/>
              </a:rPr>
              <a:t>	%</a:t>
            </a:r>
            <a:r>
              <a:rPr lang="en-US" sz="1800" dirty="0" err="1" smtClean="0">
                <a:solidFill>
                  <a:srgbClr val="FF0000"/>
                </a:solidFill>
                <a:latin typeface="Courier New" pitchFamily="49" charset="0"/>
              </a:rPr>
              <a:t>ebx</a:t>
            </a:r>
            <a:r>
              <a:rPr lang="en-US" sz="1800" dirty="0" smtClean="0">
                <a:solidFill>
                  <a:srgbClr val="FF0000"/>
                </a:solidFill>
                <a:latin typeface="Courier New" pitchFamily="49" charset="0"/>
              </a:rPr>
              <a:t>, (%</a:t>
            </a:r>
            <a:r>
              <a:rPr lang="en-US" sz="1800" dirty="0" err="1" smtClean="0">
                <a:solidFill>
                  <a:srgbClr val="FF0000"/>
                </a:solidFill>
                <a:latin typeface="Courier New" pitchFamily="49" charset="0"/>
              </a:rPr>
              <a:t>ecx</a:t>
            </a:r>
            <a:r>
              <a:rPr lang="en-US" sz="1800" dirty="0" smtClean="0">
                <a:solidFill>
                  <a:srgbClr val="FF0000"/>
                </a:solidFill>
                <a:latin typeface="Courier New" pitchFamily="49" charset="0"/>
              </a:rPr>
              <a:t>)	# *</a:t>
            </a:r>
            <a:r>
              <a:rPr lang="en-US" sz="1800" dirty="0" err="1" smtClean="0">
                <a:solidFill>
                  <a:srgbClr val="FF0000"/>
                </a:solidFill>
                <a:latin typeface="Courier New" pitchFamily="49" charset="0"/>
              </a:rPr>
              <a:t>yp</a:t>
            </a:r>
            <a:r>
              <a:rPr lang="en-US" sz="1800" dirty="0" smtClean="0">
                <a:solidFill>
                  <a:srgbClr val="FF0000"/>
                </a:solidFill>
                <a:latin typeface="Courier New" pitchFamily="49" charset="0"/>
              </a:rPr>
              <a:t> = t0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794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493712"/>
            <a:ext cx="8839200" cy="573088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Complete Memory </a:t>
            </a:r>
            <a:r>
              <a:rPr lang="en-US" dirty="0"/>
              <a:t>Addressing Modes</a:t>
            </a:r>
          </a:p>
        </p:txBody>
      </p:sp>
      <p:sp>
        <p:nvSpPr>
          <p:cNvPr id="16179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531813" y="1403350"/>
            <a:ext cx="8307387" cy="5530850"/>
          </a:xfrm>
        </p:spPr>
        <p:txBody>
          <a:bodyPr>
            <a:normAutofit lnSpcReduction="10000"/>
          </a:bodyPr>
          <a:lstStyle/>
          <a:p>
            <a:pPr marL="223838" indent="-223838" defTabSz="895350">
              <a:tabLst>
                <a:tab pos="1206500" algn="l"/>
                <a:tab pos="3657600" algn="l"/>
              </a:tabLst>
            </a:pPr>
            <a:r>
              <a:rPr lang="en-US" dirty="0"/>
              <a:t>Most General Form</a:t>
            </a:r>
          </a:p>
          <a:p>
            <a:pPr marL="223838" indent="-223838" defTabSz="895350">
              <a:buNone/>
              <a:tabLst>
                <a:tab pos="1206500" algn="l"/>
                <a:tab pos="3657600" algn="l"/>
              </a:tabLst>
            </a:pPr>
            <a:r>
              <a:rPr lang="en-US" dirty="0"/>
              <a:t>	</a:t>
            </a:r>
            <a:r>
              <a:rPr lang="en-US" dirty="0" smtClean="0"/>
              <a:t>	D(</a:t>
            </a:r>
            <a:r>
              <a:rPr lang="en-US" dirty="0" err="1" smtClean="0"/>
              <a:t>Rb,Ri,S</a:t>
            </a:r>
            <a:r>
              <a:rPr lang="en-US" dirty="0"/>
              <a:t>)	</a:t>
            </a:r>
            <a:r>
              <a:rPr lang="en-US" dirty="0" err="1"/>
              <a:t>Mem</a:t>
            </a:r>
            <a:r>
              <a:rPr lang="en-US" dirty="0"/>
              <a:t>[</a:t>
            </a:r>
            <a:r>
              <a:rPr lang="en-US" dirty="0" err="1"/>
              <a:t>Reg</a:t>
            </a:r>
            <a:r>
              <a:rPr lang="en-US" dirty="0"/>
              <a:t>[</a:t>
            </a:r>
            <a:r>
              <a:rPr lang="en-US" dirty="0" err="1"/>
              <a:t>Rb</a:t>
            </a:r>
            <a:r>
              <a:rPr lang="en-US" dirty="0"/>
              <a:t>]+S*</a:t>
            </a:r>
            <a:r>
              <a:rPr lang="en-US" dirty="0" err="1"/>
              <a:t>Reg</a:t>
            </a:r>
            <a:r>
              <a:rPr lang="en-US" dirty="0"/>
              <a:t>[</a:t>
            </a:r>
            <a:r>
              <a:rPr lang="en-US" dirty="0" err="1"/>
              <a:t>Ri</a:t>
            </a:r>
            <a:r>
              <a:rPr lang="en-US" dirty="0"/>
              <a:t>]+ D]</a:t>
            </a:r>
          </a:p>
          <a:p>
            <a:pPr marL="560388" lvl="1" indent="-222250" defTabSz="895350">
              <a:tabLst>
                <a:tab pos="1206500" algn="l"/>
                <a:tab pos="3657600" algn="l"/>
              </a:tabLst>
            </a:pPr>
            <a:r>
              <a:rPr lang="en-US" dirty="0"/>
              <a:t>D: 	Constant “displacement” 1, 2, or 4 bytes</a:t>
            </a:r>
          </a:p>
          <a:p>
            <a:pPr marL="560388" lvl="1" indent="-222250" defTabSz="895350">
              <a:tabLst>
                <a:tab pos="1206500" algn="l"/>
                <a:tab pos="3657600" algn="l"/>
              </a:tabLst>
            </a:pPr>
            <a:r>
              <a:rPr lang="en-US" dirty="0" err="1"/>
              <a:t>Rb</a:t>
            </a:r>
            <a:r>
              <a:rPr lang="en-US" dirty="0"/>
              <a:t>: 	Base register: Any of 8 integer registers</a:t>
            </a:r>
          </a:p>
          <a:p>
            <a:pPr marL="560388" lvl="1" indent="-222250" defTabSz="895350">
              <a:tabLst>
                <a:tab pos="1206500" algn="l"/>
                <a:tab pos="3657600" algn="l"/>
              </a:tabLst>
            </a:pPr>
            <a:r>
              <a:rPr lang="en-US" dirty="0" err="1"/>
              <a:t>Ri</a:t>
            </a:r>
            <a:r>
              <a:rPr lang="en-US" dirty="0"/>
              <a:t>:	Index register: Any, except for </a:t>
            </a:r>
            <a:r>
              <a:rPr lang="en-US" b="1" dirty="0">
                <a:latin typeface="Courier New" pitchFamily="49" charset="0"/>
              </a:rPr>
              <a:t>%</a:t>
            </a:r>
            <a:r>
              <a:rPr lang="en-US" b="1" dirty="0" err="1">
                <a:latin typeface="Courier New" pitchFamily="49" charset="0"/>
              </a:rPr>
              <a:t>esp</a:t>
            </a:r>
            <a:endParaRPr lang="en-US" b="1" dirty="0">
              <a:latin typeface="Courier New" pitchFamily="49" charset="0"/>
            </a:endParaRPr>
          </a:p>
          <a:p>
            <a:pPr marL="839788" lvl="2" indent="-165100" defTabSz="895350">
              <a:tabLst>
                <a:tab pos="1206500" algn="l"/>
                <a:tab pos="3657600" algn="l"/>
              </a:tabLst>
            </a:pPr>
            <a:r>
              <a:rPr lang="en-US" sz="2000" dirty="0"/>
              <a:t>Unlikely you’d use </a:t>
            </a:r>
            <a:r>
              <a:rPr lang="en-US" sz="2000" b="1" dirty="0">
                <a:latin typeface="Courier New" pitchFamily="49" charset="0"/>
              </a:rPr>
              <a:t>%</a:t>
            </a:r>
            <a:r>
              <a:rPr lang="en-US" sz="2000" b="1" dirty="0" err="1">
                <a:latin typeface="Courier New" pitchFamily="49" charset="0"/>
              </a:rPr>
              <a:t>ebp</a:t>
            </a:r>
            <a:r>
              <a:rPr lang="en-US" sz="2000" b="0" dirty="0"/>
              <a:t>,</a:t>
            </a:r>
            <a:r>
              <a:rPr lang="en-US" sz="2000" dirty="0"/>
              <a:t> either</a:t>
            </a:r>
          </a:p>
          <a:p>
            <a:pPr marL="560388" lvl="1" indent="-222250" defTabSz="895350">
              <a:tabLst>
                <a:tab pos="1206500" algn="l"/>
                <a:tab pos="3657600" algn="l"/>
              </a:tabLst>
            </a:pPr>
            <a:r>
              <a:rPr lang="en-US" dirty="0"/>
              <a:t>S: 	Scale: 1, 2, 4, or </a:t>
            </a:r>
            <a:r>
              <a:rPr lang="en-US" dirty="0" smtClean="0"/>
              <a:t>8 (</a:t>
            </a:r>
            <a:r>
              <a:rPr lang="en-US" i="1" dirty="0" smtClean="0">
                <a:solidFill>
                  <a:srgbClr val="C00000"/>
                </a:solidFill>
              </a:rPr>
              <a:t>why these numbers?</a:t>
            </a:r>
            <a:r>
              <a:rPr lang="en-US" dirty="0" smtClean="0"/>
              <a:t>)</a:t>
            </a:r>
            <a:endParaRPr lang="en-US" dirty="0"/>
          </a:p>
          <a:p>
            <a:pPr marL="223838" indent="-223838" defTabSz="895350">
              <a:tabLst>
                <a:tab pos="1206500" algn="l"/>
                <a:tab pos="3657600" algn="l"/>
              </a:tabLst>
            </a:pPr>
            <a:endParaRPr lang="en-US" dirty="0" smtClean="0"/>
          </a:p>
          <a:p>
            <a:pPr marL="223838" indent="-223838" defTabSz="895350">
              <a:tabLst>
                <a:tab pos="1206500" algn="l"/>
                <a:tab pos="3657600" algn="l"/>
              </a:tabLst>
            </a:pPr>
            <a:r>
              <a:rPr lang="en-US" dirty="0" smtClean="0"/>
              <a:t>Special </a:t>
            </a:r>
            <a:r>
              <a:rPr lang="en-US" dirty="0"/>
              <a:t>Cases</a:t>
            </a:r>
          </a:p>
          <a:p>
            <a:pPr marL="223838" indent="-223838" defTabSz="895350">
              <a:buNone/>
              <a:tabLst>
                <a:tab pos="1206500" algn="l"/>
                <a:tab pos="3657600" algn="l"/>
              </a:tabLst>
            </a:pPr>
            <a:r>
              <a:rPr lang="en-US" dirty="0"/>
              <a:t>	</a:t>
            </a:r>
            <a:r>
              <a:rPr lang="en-US" dirty="0" smtClean="0"/>
              <a:t>	(</a:t>
            </a:r>
            <a:r>
              <a:rPr lang="en-US" dirty="0" err="1"/>
              <a:t>Rb,Ri</a:t>
            </a:r>
            <a:r>
              <a:rPr lang="en-US" dirty="0"/>
              <a:t>)	</a:t>
            </a:r>
            <a:r>
              <a:rPr lang="en-US" dirty="0" err="1"/>
              <a:t>Mem</a:t>
            </a:r>
            <a:r>
              <a:rPr lang="en-US" dirty="0"/>
              <a:t>[</a:t>
            </a:r>
            <a:r>
              <a:rPr lang="en-US" dirty="0" err="1"/>
              <a:t>Reg</a:t>
            </a:r>
            <a:r>
              <a:rPr lang="en-US" dirty="0"/>
              <a:t>[</a:t>
            </a:r>
            <a:r>
              <a:rPr lang="en-US" dirty="0" err="1"/>
              <a:t>Rb</a:t>
            </a:r>
            <a:r>
              <a:rPr lang="en-US" dirty="0"/>
              <a:t>]+</a:t>
            </a:r>
            <a:r>
              <a:rPr lang="en-US" dirty="0" err="1"/>
              <a:t>Reg</a:t>
            </a:r>
            <a:r>
              <a:rPr lang="en-US" dirty="0"/>
              <a:t>[</a:t>
            </a:r>
            <a:r>
              <a:rPr lang="en-US" dirty="0" err="1"/>
              <a:t>Ri</a:t>
            </a:r>
            <a:r>
              <a:rPr lang="en-US" dirty="0"/>
              <a:t>]]</a:t>
            </a:r>
          </a:p>
          <a:p>
            <a:pPr marL="223838" indent="-223838" defTabSz="895350">
              <a:buNone/>
              <a:tabLst>
                <a:tab pos="1206500" algn="l"/>
                <a:tab pos="3657600" algn="l"/>
              </a:tabLst>
            </a:pPr>
            <a:r>
              <a:rPr lang="en-US" dirty="0"/>
              <a:t>	</a:t>
            </a:r>
            <a:r>
              <a:rPr lang="en-US" dirty="0" smtClean="0"/>
              <a:t>	D(</a:t>
            </a:r>
            <a:r>
              <a:rPr lang="en-US" dirty="0" err="1" smtClean="0"/>
              <a:t>Rb,Ri</a:t>
            </a:r>
            <a:r>
              <a:rPr lang="en-US" dirty="0"/>
              <a:t>)	</a:t>
            </a:r>
            <a:r>
              <a:rPr lang="en-US" dirty="0" err="1"/>
              <a:t>Mem</a:t>
            </a:r>
            <a:r>
              <a:rPr lang="en-US" dirty="0"/>
              <a:t>[</a:t>
            </a:r>
            <a:r>
              <a:rPr lang="en-US" dirty="0" err="1"/>
              <a:t>Reg</a:t>
            </a:r>
            <a:r>
              <a:rPr lang="en-US" dirty="0"/>
              <a:t>[</a:t>
            </a:r>
            <a:r>
              <a:rPr lang="en-US" dirty="0" err="1"/>
              <a:t>Rb</a:t>
            </a:r>
            <a:r>
              <a:rPr lang="en-US" dirty="0"/>
              <a:t>]+</a:t>
            </a:r>
            <a:r>
              <a:rPr lang="en-US" dirty="0" err="1"/>
              <a:t>Reg</a:t>
            </a:r>
            <a:r>
              <a:rPr lang="en-US" dirty="0"/>
              <a:t>[</a:t>
            </a:r>
            <a:r>
              <a:rPr lang="en-US" dirty="0" err="1"/>
              <a:t>Ri</a:t>
            </a:r>
            <a:r>
              <a:rPr lang="en-US" dirty="0"/>
              <a:t>]+D]</a:t>
            </a:r>
          </a:p>
          <a:p>
            <a:pPr marL="223838" indent="-223838" defTabSz="895350">
              <a:buNone/>
              <a:tabLst>
                <a:tab pos="1206500" algn="l"/>
                <a:tab pos="3657600" algn="l"/>
              </a:tabLst>
            </a:pPr>
            <a:r>
              <a:rPr lang="en-US" dirty="0"/>
              <a:t>	</a:t>
            </a:r>
            <a:r>
              <a:rPr lang="en-US" dirty="0" smtClean="0"/>
              <a:t>	(</a:t>
            </a:r>
            <a:r>
              <a:rPr lang="en-US" dirty="0" err="1"/>
              <a:t>Rb,Ri,S</a:t>
            </a:r>
            <a:r>
              <a:rPr lang="en-US" dirty="0"/>
              <a:t>)	</a:t>
            </a:r>
            <a:r>
              <a:rPr lang="en-US" dirty="0" err="1"/>
              <a:t>Mem</a:t>
            </a:r>
            <a:r>
              <a:rPr lang="en-US" dirty="0"/>
              <a:t>[</a:t>
            </a:r>
            <a:r>
              <a:rPr lang="en-US" dirty="0" err="1"/>
              <a:t>Reg</a:t>
            </a:r>
            <a:r>
              <a:rPr lang="en-US" dirty="0"/>
              <a:t>[</a:t>
            </a:r>
            <a:r>
              <a:rPr lang="en-US" dirty="0" err="1"/>
              <a:t>Rb</a:t>
            </a:r>
            <a:r>
              <a:rPr lang="en-US" dirty="0"/>
              <a:t>]+S*</a:t>
            </a:r>
            <a:r>
              <a:rPr lang="en-US" dirty="0" err="1"/>
              <a:t>Reg</a:t>
            </a:r>
            <a:r>
              <a:rPr lang="en-US" dirty="0"/>
              <a:t>[</a:t>
            </a:r>
            <a:r>
              <a:rPr lang="en-US" dirty="0" err="1"/>
              <a:t>Ri</a:t>
            </a:r>
            <a:r>
              <a:rPr lang="en-US" dirty="0"/>
              <a:t>]]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7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79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79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79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Today: Machine Programming I: Basics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History of Intel processors and architectures</a:t>
            </a:r>
          </a:p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C, assembly, machine code</a:t>
            </a:r>
          </a:p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Assembly Basics: Registers, operands, move</a:t>
            </a:r>
          </a:p>
          <a:p>
            <a:r>
              <a:rPr lang="en-US" dirty="0" smtClean="0"/>
              <a:t>Intro to x86-64</a:t>
            </a:r>
          </a:p>
          <a:p>
            <a:pPr>
              <a:buNone/>
            </a:pPr>
            <a:endParaRPr lang="en-US" dirty="0" smtClean="0"/>
          </a:p>
          <a:p>
            <a:endParaRPr lang="en-US" dirty="0" smtClean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1"/>
          <p:cNvSpPr>
            <a:spLocks/>
          </p:cNvSpPr>
          <p:nvPr/>
        </p:nvSpPr>
        <p:spPr bwMode="auto">
          <a:xfrm>
            <a:off x="1181100" y="4779963"/>
            <a:ext cx="6451600" cy="685800"/>
          </a:xfrm>
          <a:prstGeom prst="rect">
            <a:avLst/>
          </a:prstGeom>
          <a:solidFill>
            <a:srgbClr val="CCCCCC"/>
          </a:solidFill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6626" name="Rectangle 2"/>
          <p:cNvSpPr>
            <a:spLocks/>
          </p:cNvSpPr>
          <p:nvPr/>
        </p:nvSpPr>
        <p:spPr bwMode="auto">
          <a:xfrm>
            <a:off x="1181100" y="2933700"/>
            <a:ext cx="6451600" cy="381000"/>
          </a:xfrm>
          <a:prstGeom prst="rect">
            <a:avLst/>
          </a:prstGeom>
          <a:solidFill>
            <a:srgbClr val="CCCCCC"/>
          </a:solidFill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6629" name="Rectangle 5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>
            <a:normAutofit fontScale="90000"/>
          </a:bodyPr>
          <a:lstStyle/>
          <a:p>
            <a:pPr marL="119063" indent="-119063"/>
            <a:r>
              <a:rPr lang="en-US"/>
              <a:t>Data Representations: IA32 + x86-64</a:t>
            </a:r>
          </a:p>
        </p:txBody>
      </p:sp>
      <p:sp>
        <p:nvSpPr>
          <p:cNvPr id="26630" name="Rectangle 6"/>
          <p:cNvSpPr>
            <a:spLocks noGrp="1" noChangeArrowheads="1"/>
          </p:cNvSpPr>
          <p:nvPr>
            <p:ph sz="quarter" idx="1"/>
          </p:nvPr>
        </p:nvSpPr>
        <p:spPr>
          <a:xfrm>
            <a:off x="304800" y="1447800"/>
            <a:ext cx="8153400" cy="4495800"/>
          </a:xfrm>
          <a:ln/>
        </p:spPr>
        <p:txBody>
          <a:bodyPr>
            <a:normAutofit fontScale="92500" lnSpcReduction="10000"/>
          </a:bodyPr>
          <a:lstStyle/>
          <a:p>
            <a:pPr>
              <a:tabLst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</a:tabLst>
            </a:pPr>
            <a:r>
              <a:rPr lang="en-US" dirty="0"/>
              <a:t>Sizes of C Objects (in Bytes)</a:t>
            </a:r>
          </a:p>
          <a:p>
            <a:pPr marL="0" lvl="1" indent="0">
              <a:tabLst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</a:tabLst>
            </a:pPr>
            <a:r>
              <a:rPr lang="en-US" dirty="0"/>
              <a:t>   </a:t>
            </a:r>
            <a:r>
              <a:rPr lang="en-US" dirty="0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    C Data </a:t>
            </a:r>
            <a:r>
              <a:rPr lang="en-US" dirty="0" smtClean="0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Type      Generic </a:t>
            </a:r>
            <a:r>
              <a:rPr lang="en-US" dirty="0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32-</a:t>
            </a:r>
            <a:r>
              <a:rPr lang="en-US" dirty="0" smtClean="0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bit</a:t>
            </a:r>
            <a:r>
              <a:rPr lang="en-US" dirty="0" smtClean="0">
                <a:solidFill>
                  <a:srgbClr val="980002"/>
                </a:solidFill>
                <a:latin typeface="Calibri Bold Italic" charset="0"/>
                <a:ea typeface="ヒラギノ角ゴ ProN W6" charset="0"/>
                <a:cs typeface="ヒラギノ角ゴ ProN W6" charset="0"/>
                <a:sym typeface="Calibri Bold Italic" charset="0"/>
              </a:rPr>
              <a:t>     </a:t>
            </a:r>
            <a:r>
              <a:rPr lang="en-US" dirty="0" smtClean="0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Intel IA32</a:t>
            </a:r>
            <a:r>
              <a:rPr lang="en-US" dirty="0" smtClean="0">
                <a:solidFill>
                  <a:srgbClr val="980002"/>
                </a:solidFill>
                <a:latin typeface="Calibri Bold Italic" charset="0"/>
                <a:ea typeface="ヒラギノ角ゴ ProN W6" charset="0"/>
                <a:cs typeface="ヒラギノ角ゴ ProN W6" charset="0"/>
                <a:sym typeface="Calibri Bold Italic" charset="0"/>
              </a:rPr>
              <a:t>       </a:t>
            </a:r>
            <a:r>
              <a:rPr lang="en-US" dirty="0" smtClean="0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x86</a:t>
            </a:r>
            <a:r>
              <a:rPr lang="en-US" dirty="0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-64</a:t>
            </a:r>
            <a:endParaRPr lang="en-US" dirty="0">
              <a:solidFill>
                <a:srgbClr val="980002"/>
              </a:solidFill>
              <a:latin typeface="Calibri Bold Italic" charset="0"/>
              <a:ea typeface="ヒラギノ角ゴ ProN W6" charset="0"/>
              <a:cs typeface="ヒラギノ角ゴ ProN W6" charset="0"/>
              <a:sym typeface="Calibri Bold Italic" charset="0"/>
            </a:endParaRPr>
          </a:p>
          <a:p>
            <a:pPr marL="838200" lvl="2">
              <a:tabLst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</a:tabLst>
            </a:pPr>
            <a:r>
              <a:rPr lang="en-US" dirty="0"/>
              <a:t>unsigned	4	4	4</a:t>
            </a:r>
          </a:p>
          <a:p>
            <a:pPr marL="838200" lvl="2">
              <a:tabLst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</a:tabLst>
            </a:pPr>
            <a:r>
              <a:rPr lang="en-US" dirty="0" err="1"/>
              <a:t>int</a:t>
            </a:r>
            <a:r>
              <a:rPr lang="en-US" dirty="0"/>
              <a:t>	4	4	4</a:t>
            </a:r>
          </a:p>
          <a:p>
            <a:pPr marL="838200" lvl="2">
              <a:tabLst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</a:tabLst>
            </a:pPr>
            <a:r>
              <a:rPr lang="en-US" dirty="0"/>
              <a:t>long </a:t>
            </a:r>
            <a:r>
              <a:rPr lang="en-US" dirty="0" err="1"/>
              <a:t>int</a:t>
            </a:r>
            <a:r>
              <a:rPr lang="en-US" dirty="0"/>
              <a:t>	4	4	8</a:t>
            </a:r>
          </a:p>
          <a:p>
            <a:pPr marL="838200" lvl="2">
              <a:tabLst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</a:tabLst>
            </a:pPr>
            <a:r>
              <a:rPr lang="en-US" dirty="0"/>
              <a:t>char	1	1	1</a:t>
            </a:r>
          </a:p>
          <a:p>
            <a:pPr marL="838200" lvl="2">
              <a:tabLst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</a:tabLst>
            </a:pPr>
            <a:r>
              <a:rPr lang="en-US" dirty="0"/>
              <a:t>short	2	2	2</a:t>
            </a:r>
          </a:p>
          <a:p>
            <a:pPr marL="838200" lvl="2">
              <a:tabLst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</a:tabLst>
            </a:pPr>
            <a:r>
              <a:rPr lang="en-US" dirty="0"/>
              <a:t>float	4	4	4</a:t>
            </a:r>
          </a:p>
          <a:p>
            <a:pPr marL="838200" lvl="2">
              <a:tabLst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</a:tabLst>
            </a:pPr>
            <a:r>
              <a:rPr lang="en-US" dirty="0"/>
              <a:t>double	8	8	8</a:t>
            </a:r>
          </a:p>
          <a:p>
            <a:pPr marL="838200" lvl="2">
              <a:tabLst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</a:tabLst>
            </a:pPr>
            <a:r>
              <a:rPr lang="en-US" dirty="0"/>
              <a:t>long double	8	10/12	16</a:t>
            </a:r>
          </a:p>
          <a:p>
            <a:pPr marL="838200" lvl="2">
              <a:tabLst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</a:tabLst>
            </a:pPr>
            <a:r>
              <a:rPr lang="en-US" dirty="0"/>
              <a:t>char *	4	4	8</a:t>
            </a:r>
          </a:p>
          <a:p>
            <a:pPr marL="1181100" lvl="3">
              <a:spcBef>
                <a:spcPts val="100"/>
              </a:spcBef>
              <a:tabLst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</a:tabLst>
            </a:pPr>
            <a:r>
              <a:rPr lang="en-US" dirty="0">
                <a:solidFill>
                  <a:srgbClr val="999999"/>
                </a:solidFill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Or any other pointer</a:t>
            </a:r>
            <a:endParaRPr lang="en-US" dirty="0">
              <a:solidFill>
                <a:srgbClr val="999999"/>
              </a:solidFill>
              <a:latin typeface="Calibri Italic" charset="0"/>
              <a:sym typeface="Calibri Italic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1"/>
          <p:cNvSpPr>
            <a:spLocks/>
          </p:cNvSpPr>
          <p:nvPr/>
        </p:nvSpPr>
        <p:spPr bwMode="auto">
          <a:xfrm>
            <a:off x="762000" y="4800600"/>
            <a:ext cx="3556000" cy="533400"/>
          </a:xfrm>
          <a:prstGeom prst="rect">
            <a:avLst/>
          </a:prstGeom>
          <a:solidFill>
            <a:srgbClr val="EFBFB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24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%rsp</a:t>
            </a:r>
          </a:p>
        </p:txBody>
      </p:sp>
      <p:sp>
        <p:nvSpPr>
          <p:cNvPr id="27652" name="Rectangle 4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x86-64 Integer Registers</a:t>
            </a:r>
          </a:p>
        </p:txBody>
      </p:sp>
      <p:sp>
        <p:nvSpPr>
          <p:cNvPr id="27653" name="Rectangle 5"/>
          <p:cNvSpPr>
            <a:spLocks noGrp="1" noChangeArrowheads="1"/>
          </p:cNvSpPr>
          <p:nvPr>
            <p:ph sz="quarter" idx="1"/>
          </p:nvPr>
        </p:nvSpPr>
        <p:spPr>
          <a:xfrm>
            <a:off x="290513" y="6019800"/>
            <a:ext cx="7329487" cy="838200"/>
          </a:xfrm>
          <a:ln/>
        </p:spPr>
        <p:txBody>
          <a:bodyPr>
            <a:normAutofit fontScale="92500" lnSpcReduction="10000"/>
          </a:bodyPr>
          <a:lstStyle/>
          <a:p>
            <a:pPr lvl="1">
              <a:spcBef>
                <a:spcPct val="0"/>
              </a:spcBef>
            </a:pPr>
            <a:r>
              <a:rPr lang="en-US"/>
              <a:t>Extend existing registers.  Add 8 new ones.</a:t>
            </a:r>
          </a:p>
          <a:p>
            <a:pPr lvl="1"/>
            <a:r>
              <a:rPr lang="en-US"/>
              <a:t>Make </a:t>
            </a:r>
            <a:r>
              <a:rPr lang="en-US">
                <a:latin typeface="Courier New Bold" charset="0"/>
                <a:cs typeface="Courier New Bold" charset="0"/>
                <a:sym typeface="Courier New Bold" charset="0"/>
              </a:rPr>
              <a:t>%ebp</a:t>
            </a:r>
            <a:r>
              <a:rPr lang="en-US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/</a:t>
            </a:r>
            <a:r>
              <a:rPr lang="en-US">
                <a:latin typeface="Courier New Bold" charset="0"/>
                <a:cs typeface="Courier New Bold" charset="0"/>
                <a:sym typeface="Courier New Bold" charset="0"/>
              </a:rPr>
              <a:t>%rbp</a:t>
            </a:r>
            <a:r>
              <a:rPr lang="en-US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</a:t>
            </a:r>
            <a:r>
              <a:rPr lang="en-US"/>
              <a:t>general purpose</a:t>
            </a:r>
          </a:p>
        </p:txBody>
      </p:sp>
      <p:sp>
        <p:nvSpPr>
          <p:cNvPr id="27654" name="Rectangle 6"/>
          <p:cNvSpPr>
            <a:spLocks/>
          </p:cNvSpPr>
          <p:nvPr/>
        </p:nvSpPr>
        <p:spPr bwMode="auto">
          <a:xfrm>
            <a:off x="2552700" y="1181100"/>
            <a:ext cx="1765300" cy="444500"/>
          </a:xfrm>
          <a:prstGeom prst="rect">
            <a:avLst/>
          </a:prstGeom>
          <a:solidFill>
            <a:srgbClr val="D8D8D8"/>
          </a:solidFill>
          <a:ln w="9525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%eax</a:t>
            </a:r>
          </a:p>
        </p:txBody>
      </p:sp>
      <p:sp>
        <p:nvSpPr>
          <p:cNvPr id="27655" name="Rectangle 7"/>
          <p:cNvSpPr>
            <a:spLocks/>
          </p:cNvSpPr>
          <p:nvPr/>
        </p:nvSpPr>
        <p:spPr bwMode="auto">
          <a:xfrm>
            <a:off x="2552700" y="1790700"/>
            <a:ext cx="1765300" cy="444500"/>
          </a:xfrm>
          <a:prstGeom prst="rect">
            <a:avLst/>
          </a:prstGeom>
          <a:solidFill>
            <a:srgbClr val="D8D8D8"/>
          </a:solidFill>
          <a:ln w="9525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%ebx</a:t>
            </a:r>
          </a:p>
        </p:txBody>
      </p:sp>
      <p:sp>
        <p:nvSpPr>
          <p:cNvPr id="27656" name="Rectangle 8"/>
          <p:cNvSpPr>
            <a:spLocks/>
          </p:cNvSpPr>
          <p:nvPr/>
        </p:nvSpPr>
        <p:spPr bwMode="auto">
          <a:xfrm>
            <a:off x="2552700" y="2400300"/>
            <a:ext cx="1765300" cy="444500"/>
          </a:xfrm>
          <a:prstGeom prst="rect">
            <a:avLst/>
          </a:prstGeom>
          <a:solidFill>
            <a:srgbClr val="D8D8D8"/>
          </a:solidFill>
          <a:ln w="9525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%ecx</a:t>
            </a:r>
          </a:p>
        </p:txBody>
      </p:sp>
      <p:sp>
        <p:nvSpPr>
          <p:cNvPr id="27657" name="Rectangle 9"/>
          <p:cNvSpPr>
            <a:spLocks/>
          </p:cNvSpPr>
          <p:nvPr/>
        </p:nvSpPr>
        <p:spPr bwMode="auto">
          <a:xfrm>
            <a:off x="2552700" y="3009900"/>
            <a:ext cx="1765300" cy="444500"/>
          </a:xfrm>
          <a:prstGeom prst="rect">
            <a:avLst/>
          </a:prstGeom>
          <a:solidFill>
            <a:srgbClr val="D8D8D8"/>
          </a:solidFill>
          <a:ln w="9525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%edx</a:t>
            </a:r>
          </a:p>
        </p:txBody>
      </p:sp>
      <p:sp>
        <p:nvSpPr>
          <p:cNvPr id="27658" name="Rectangle 10"/>
          <p:cNvSpPr>
            <a:spLocks/>
          </p:cNvSpPr>
          <p:nvPr/>
        </p:nvSpPr>
        <p:spPr bwMode="auto">
          <a:xfrm>
            <a:off x="2552700" y="3619500"/>
            <a:ext cx="1765300" cy="444500"/>
          </a:xfrm>
          <a:prstGeom prst="rect">
            <a:avLst/>
          </a:prstGeom>
          <a:solidFill>
            <a:srgbClr val="D8D8D8"/>
          </a:solidFill>
          <a:ln w="9525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%esi</a:t>
            </a:r>
          </a:p>
        </p:txBody>
      </p:sp>
      <p:sp>
        <p:nvSpPr>
          <p:cNvPr id="27659" name="Rectangle 11"/>
          <p:cNvSpPr>
            <a:spLocks/>
          </p:cNvSpPr>
          <p:nvPr/>
        </p:nvSpPr>
        <p:spPr bwMode="auto">
          <a:xfrm>
            <a:off x="2552700" y="4229100"/>
            <a:ext cx="1765300" cy="444500"/>
          </a:xfrm>
          <a:prstGeom prst="rect">
            <a:avLst/>
          </a:prstGeom>
          <a:solidFill>
            <a:srgbClr val="D8D8D8"/>
          </a:solidFill>
          <a:ln w="9525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%edi</a:t>
            </a:r>
          </a:p>
        </p:txBody>
      </p:sp>
      <p:sp>
        <p:nvSpPr>
          <p:cNvPr id="27660" name="Rectangle 12"/>
          <p:cNvSpPr>
            <a:spLocks/>
          </p:cNvSpPr>
          <p:nvPr/>
        </p:nvSpPr>
        <p:spPr bwMode="auto">
          <a:xfrm>
            <a:off x="2552700" y="4838700"/>
            <a:ext cx="1752600" cy="444500"/>
          </a:xfrm>
          <a:prstGeom prst="rect">
            <a:avLst/>
          </a:prstGeom>
          <a:solidFill>
            <a:srgbClr val="FF9999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%esp</a:t>
            </a:r>
          </a:p>
        </p:txBody>
      </p:sp>
      <p:sp>
        <p:nvSpPr>
          <p:cNvPr id="27661" name="Rectangle 13"/>
          <p:cNvSpPr>
            <a:spLocks/>
          </p:cNvSpPr>
          <p:nvPr/>
        </p:nvSpPr>
        <p:spPr bwMode="auto">
          <a:xfrm>
            <a:off x="2552700" y="5435600"/>
            <a:ext cx="1765300" cy="444500"/>
          </a:xfrm>
          <a:prstGeom prst="rect">
            <a:avLst/>
          </a:prstGeom>
          <a:solidFill>
            <a:srgbClr val="D8D8D8"/>
          </a:solidFill>
          <a:ln w="9525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%ebp</a:t>
            </a:r>
          </a:p>
        </p:txBody>
      </p:sp>
      <p:sp>
        <p:nvSpPr>
          <p:cNvPr id="27662" name="Rectangle 14"/>
          <p:cNvSpPr>
            <a:spLocks/>
          </p:cNvSpPr>
          <p:nvPr/>
        </p:nvSpPr>
        <p:spPr bwMode="auto">
          <a:xfrm>
            <a:off x="6515100" y="1181100"/>
            <a:ext cx="1765300" cy="444500"/>
          </a:xfrm>
          <a:prstGeom prst="rect">
            <a:avLst/>
          </a:prstGeom>
          <a:solidFill>
            <a:srgbClr val="D8D8D8"/>
          </a:solidFill>
          <a:ln w="9525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%r8d</a:t>
            </a:r>
          </a:p>
        </p:txBody>
      </p:sp>
      <p:sp>
        <p:nvSpPr>
          <p:cNvPr id="27663" name="Rectangle 15"/>
          <p:cNvSpPr>
            <a:spLocks/>
          </p:cNvSpPr>
          <p:nvPr/>
        </p:nvSpPr>
        <p:spPr bwMode="auto">
          <a:xfrm>
            <a:off x="6515100" y="1790700"/>
            <a:ext cx="1765300" cy="444500"/>
          </a:xfrm>
          <a:prstGeom prst="rect">
            <a:avLst/>
          </a:prstGeom>
          <a:solidFill>
            <a:srgbClr val="D8D8D8"/>
          </a:solidFill>
          <a:ln w="9525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%r9d</a:t>
            </a:r>
          </a:p>
        </p:txBody>
      </p:sp>
      <p:sp>
        <p:nvSpPr>
          <p:cNvPr id="27664" name="Rectangle 16"/>
          <p:cNvSpPr>
            <a:spLocks/>
          </p:cNvSpPr>
          <p:nvPr/>
        </p:nvSpPr>
        <p:spPr bwMode="auto">
          <a:xfrm>
            <a:off x="6515100" y="2400300"/>
            <a:ext cx="1765300" cy="444500"/>
          </a:xfrm>
          <a:prstGeom prst="rect">
            <a:avLst/>
          </a:prstGeom>
          <a:solidFill>
            <a:srgbClr val="D8D8D8"/>
          </a:solidFill>
          <a:ln w="9525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%r10d</a:t>
            </a:r>
          </a:p>
        </p:txBody>
      </p:sp>
      <p:sp>
        <p:nvSpPr>
          <p:cNvPr id="27665" name="Rectangle 17"/>
          <p:cNvSpPr>
            <a:spLocks/>
          </p:cNvSpPr>
          <p:nvPr/>
        </p:nvSpPr>
        <p:spPr bwMode="auto">
          <a:xfrm>
            <a:off x="6515100" y="3009900"/>
            <a:ext cx="1765300" cy="444500"/>
          </a:xfrm>
          <a:prstGeom prst="rect">
            <a:avLst/>
          </a:prstGeom>
          <a:solidFill>
            <a:srgbClr val="D8D8D8"/>
          </a:solidFill>
          <a:ln w="9525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%r11d</a:t>
            </a:r>
          </a:p>
        </p:txBody>
      </p:sp>
      <p:sp>
        <p:nvSpPr>
          <p:cNvPr id="27666" name="Rectangle 18"/>
          <p:cNvSpPr>
            <a:spLocks/>
          </p:cNvSpPr>
          <p:nvPr/>
        </p:nvSpPr>
        <p:spPr bwMode="auto">
          <a:xfrm>
            <a:off x="6515100" y="3619500"/>
            <a:ext cx="1765300" cy="444500"/>
          </a:xfrm>
          <a:prstGeom prst="rect">
            <a:avLst/>
          </a:prstGeom>
          <a:solidFill>
            <a:srgbClr val="D8D8D8"/>
          </a:solidFill>
          <a:ln w="9525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%r12d</a:t>
            </a:r>
          </a:p>
        </p:txBody>
      </p:sp>
      <p:sp>
        <p:nvSpPr>
          <p:cNvPr id="27667" name="Rectangle 19"/>
          <p:cNvSpPr>
            <a:spLocks/>
          </p:cNvSpPr>
          <p:nvPr/>
        </p:nvSpPr>
        <p:spPr bwMode="auto">
          <a:xfrm>
            <a:off x="6515100" y="4229100"/>
            <a:ext cx="1765300" cy="444500"/>
          </a:xfrm>
          <a:prstGeom prst="rect">
            <a:avLst/>
          </a:prstGeom>
          <a:solidFill>
            <a:srgbClr val="D8D8D8"/>
          </a:solidFill>
          <a:ln w="9525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%r13d</a:t>
            </a:r>
          </a:p>
        </p:txBody>
      </p:sp>
      <p:sp>
        <p:nvSpPr>
          <p:cNvPr id="27668" name="Rectangle 20"/>
          <p:cNvSpPr>
            <a:spLocks/>
          </p:cNvSpPr>
          <p:nvPr/>
        </p:nvSpPr>
        <p:spPr bwMode="auto">
          <a:xfrm>
            <a:off x="6515100" y="4838700"/>
            <a:ext cx="1765300" cy="444500"/>
          </a:xfrm>
          <a:prstGeom prst="rect">
            <a:avLst/>
          </a:prstGeom>
          <a:solidFill>
            <a:srgbClr val="D8D8D8"/>
          </a:solidFill>
          <a:ln w="9525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%r14d</a:t>
            </a:r>
          </a:p>
        </p:txBody>
      </p:sp>
      <p:sp>
        <p:nvSpPr>
          <p:cNvPr id="27669" name="Rectangle 21"/>
          <p:cNvSpPr>
            <a:spLocks/>
          </p:cNvSpPr>
          <p:nvPr/>
        </p:nvSpPr>
        <p:spPr bwMode="auto">
          <a:xfrm>
            <a:off x="6515100" y="5448300"/>
            <a:ext cx="1765300" cy="444500"/>
          </a:xfrm>
          <a:prstGeom prst="rect">
            <a:avLst/>
          </a:prstGeom>
          <a:solidFill>
            <a:srgbClr val="D8D8D8"/>
          </a:solidFill>
          <a:ln w="9525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%r15d</a:t>
            </a:r>
          </a:p>
        </p:txBody>
      </p:sp>
      <p:sp>
        <p:nvSpPr>
          <p:cNvPr id="27670" name="Rectangle 22"/>
          <p:cNvSpPr>
            <a:spLocks/>
          </p:cNvSpPr>
          <p:nvPr/>
        </p:nvSpPr>
        <p:spPr bwMode="auto">
          <a:xfrm>
            <a:off x="4724400" y="1143000"/>
            <a:ext cx="3556000" cy="533400"/>
          </a:xfrm>
          <a:prstGeom prst="rect">
            <a:avLst/>
          </a:prstGeom>
          <a:noFill/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24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%r8</a:t>
            </a:r>
          </a:p>
        </p:txBody>
      </p:sp>
      <p:sp>
        <p:nvSpPr>
          <p:cNvPr id="27671" name="Rectangle 23"/>
          <p:cNvSpPr>
            <a:spLocks/>
          </p:cNvSpPr>
          <p:nvPr/>
        </p:nvSpPr>
        <p:spPr bwMode="auto">
          <a:xfrm>
            <a:off x="4724400" y="1752600"/>
            <a:ext cx="3556000" cy="533400"/>
          </a:xfrm>
          <a:prstGeom prst="rect">
            <a:avLst/>
          </a:prstGeom>
          <a:noFill/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24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%r9</a:t>
            </a:r>
          </a:p>
        </p:txBody>
      </p:sp>
      <p:sp>
        <p:nvSpPr>
          <p:cNvPr id="27672" name="Rectangle 24"/>
          <p:cNvSpPr>
            <a:spLocks/>
          </p:cNvSpPr>
          <p:nvPr/>
        </p:nvSpPr>
        <p:spPr bwMode="auto">
          <a:xfrm>
            <a:off x="4724400" y="2362200"/>
            <a:ext cx="3556000" cy="533400"/>
          </a:xfrm>
          <a:prstGeom prst="rect">
            <a:avLst/>
          </a:prstGeom>
          <a:noFill/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24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%r10</a:t>
            </a:r>
          </a:p>
        </p:txBody>
      </p:sp>
      <p:sp>
        <p:nvSpPr>
          <p:cNvPr id="27673" name="Rectangle 25"/>
          <p:cNvSpPr>
            <a:spLocks/>
          </p:cNvSpPr>
          <p:nvPr/>
        </p:nvSpPr>
        <p:spPr bwMode="auto">
          <a:xfrm>
            <a:off x="4724400" y="2971800"/>
            <a:ext cx="3556000" cy="533400"/>
          </a:xfrm>
          <a:prstGeom prst="rect">
            <a:avLst/>
          </a:prstGeom>
          <a:noFill/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24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%r11</a:t>
            </a:r>
          </a:p>
        </p:txBody>
      </p:sp>
      <p:sp>
        <p:nvSpPr>
          <p:cNvPr id="27674" name="Rectangle 26"/>
          <p:cNvSpPr>
            <a:spLocks/>
          </p:cNvSpPr>
          <p:nvPr/>
        </p:nvSpPr>
        <p:spPr bwMode="auto">
          <a:xfrm>
            <a:off x="4724400" y="3581400"/>
            <a:ext cx="3556000" cy="533400"/>
          </a:xfrm>
          <a:prstGeom prst="rect">
            <a:avLst/>
          </a:prstGeom>
          <a:noFill/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24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%r12</a:t>
            </a:r>
          </a:p>
        </p:txBody>
      </p:sp>
      <p:sp>
        <p:nvSpPr>
          <p:cNvPr id="27675" name="Rectangle 27"/>
          <p:cNvSpPr>
            <a:spLocks/>
          </p:cNvSpPr>
          <p:nvPr/>
        </p:nvSpPr>
        <p:spPr bwMode="auto">
          <a:xfrm>
            <a:off x="4724400" y="4191000"/>
            <a:ext cx="3556000" cy="533400"/>
          </a:xfrm>
          <a:prstGeom prst="rect">
            <a:avLst/>
          </a:prstGeom>
          <a:noFill/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24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%r13</a:t>
            </a:r>
          </a:p>
        </p:txBody>
      </p:sp>
      <p:sp>
        <p:nvSpPr>
          <p:cNvPr id="27676" name="Rectangle 28"/>
          <p:cNvSpPr>
            <a:spLocks/>
          </p:cNvSpPr>
          <p:nvPr/>
        </p:nvSpPr>
        <p:spPr bwMode="auto">
          <a:xfrm>
            <a:off x="4724400" y="4800600"/>
            <a:ext cx="3556000" cy="533400"/>
          </a:xfrm>
          <a:prstGeom prst="rect">
            <a:avLst/>
          </a:prstGeom>
          <a:noFill/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24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%r14</a:t>
            </a:r>
          </a:p>
        </p:txBody>
      </p:sp>
      <p:sp>
        <p:nvSpPr>
          <p:cNvPr id="27677" name="Rectangle 29"/>
          <p:cNvSpPr>
            <a:spLocks/>
          </p:cNvSpPr>
          <p:nvPr/>
        </p:nvSpPr>
        <p:spPr bwMode="auto">
          <a:xfrm>
            <a:off x="4724400" y="5410200"/>
            <a:ext cx="3556000" cy="533400"/>
          </a:xfrm>
          <a:prstGeom prst="rect">
            <a:avLst/>
          </a:prstGeom>
          <a:noFill/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24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%r15</a:t>
            </a:r>
          </a:p>
        </p:txBody>
      </p:sp>
      <p:sp>
        <p:nvSpPr>
          <p:cNvPr id="27678" name="Rectangle 30"/>
          <p:cNvSpPr>
            <a:spLocks/>
          </p:cNvSpPr>
          <p:nvPr/>
        </p:nvSpPr>
        <p:spPr bwMode="auto">
          <a:xfrm>
            <a:off x="762000" y="1143000"/>
            <a:ext cx="3556000" cy="533400"/>
          </a:xfrm>
          <a:prstGeom prst="rect">
            <a:avLst/>
          </a:prstGeom>
          <a:noFill/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24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2400" dirty="0" err="1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rax</a:t>
            </a:r>
            <a:endParaRPr lang="en-US" sz="24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27679" name="Rectangle 31"/>
          <p:cNvSpPr>
            <a:spLocks/>
          </p:cNvSpPr>
          <p:nvPr/>
        </p:nvSpPr>
        <p:spPr bwMode="auto">
          <a:xfrm>
            <a:off x="762000" y="1752600"/>
            <a:ext cx="3556000" cy="533400"/>
          </a:xfrm>
          <a:prstGeom prst="rect">
            <a:avLst/>
          </a:prstGeom>
          <a:noFill/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24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2400" dirty="0" err="1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rbx</a:t>
            </a:r>
            <a:endParaRPr lang="en-US" sz="24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27680" name="Rectangle 32"/>
          <p:cNvSpPr>
            <a:spLocks/>
          </p:cNvSpPr>
          <p:nvPr/>
        </p:nvSpPr>
        <p:spPr bwMode="auto">
          <a:xfrm>
            <a:off x="762000" y="2362200"/>
            <a:ext cx="3556000" cy="533400"/>
          </a:xfrm>
          <a:prstGeom prst="rect">
            <a:avLst/>
          </a:prstGeom>
          <a:noFill/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24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%rcx</a:t>
            </a:r>
          </a:p>
        </p:txBody>
      </p:sp>
      <p:sp>
        <p:nvSpPr>
          <p:cNvPr id="27681" name="Rectangle 33"/>
          <p:cNvSpPr>
            <a:spLocks/>
          </p:cNvSpPr>
          <p:nvPr/>
        </p:nvSpPr>
        <p:spPr bwMode="auto">
          <a:xfrm>
            <a:off x="762000" y="2971800"/>
            <a:ext cx="3556000" cy="533400"/>
          </a:xfrm>
          <a:prstGeom prst="rect">
            <a:avLst/>
          </a:prstGeom>
          <a:noFill/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24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%rdx</a:t>
            </a:r>
          </a:p>
        </p:txBody>
      </p:sp>
      <p:sp>
        <p:nvSpPr>
          <p:cNvPr id="27682" name="Rectangle 34"/>
          <p:cNvSpPr>
            <a:spLocks/>
          </p:cNvSpPr>
          <p:nvPr/>
        </p:nvSpPr>
        <p:spPr bwMode="auto">
          <a:xfrm>
            <a:off x="762000" y="3581400"/>
            <a:ext cx="3556000" cy="533400"/>
          </a:xfrm>
          <a:prstGeom prst="rect">
            <a:avLst/>
          </a:prstGeom>
          <a:noFill/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24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%rsi</a:t>
            </a:r>
          </a:p>
        </p:txBody>
      </p:sp>
      <p:sp>
        <p:nvSpPr>
          <p:cNvPr id="27683" name="Rectangle 35"/>
          <p:cNvSpPr>
            <a:spLocks/>
          </p:cNvSpPr>
          <p:nvPr/>
        </p:nvSpPr>
        <p:spPr bwMode="auto">
          <a:xfrm>
            <a:off x="762000" y="4191000"/>
            <a:ext cx="3556000" cy="533400"/>
          </a:xfrm>
          <a:prstGeom prst="rect">
            <a:avLst/>
          </a:prstGeom>
          <a:noFill/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24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%rdi</a:t>
            </a:r>
          </a:p>
        </p:txBody>
      </p:sp>
      <p:sp>
        <p:nvSpPr>
          <p:cNvPr id="27684" name="Rectangle 36"/>
          <p:cNvSpPr>
            <a:spLocks/>
          </p:cNvSpPr>
          <p:nvPr/>
        </p:nvSpPr>
        <p:spPr bwMode="auto">
          <a:xfrm>
            <a:off x="762000" y="5410200"/>
            <a:ext cx="3556000" cy="533400"/>
          </a:xfrm>
          <a:prstGeom prst="rect">
            <a:avLst/>
          </a:prstGeom>
          <a:noFill/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24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%rbp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Instructions</a:t>
            </a:r>
          </a:p>
        </p:txBody>
      </p:sp>
      <p:sp>
        <p:nvSpPr>
          <p:cNvPr id="28676" name="Rectangle 4"/>
          <p:cNvSpPr>
            <a:spLocks noGrp="1" noChangeArrowheads="1"/>
          </p:cNvSpPr>
          <p:nvPr>
            <p:ph sz="quarter" idx="1"/>
          </p:nvPr>
        </p:nvSpPr>
        <p:spPr>
          <a:ln/>
        </p:spPr>
        <p:txBody>
          <a:bodyPr>
            <a:normAutofit fontScale="92500" lnSpcReduction="20000"/>
          </a:bodyPr>
          <a:lstStyle/>
          <a:p>
            <a:r>
              <a:rPr lang="en-US"/>
              <a:t>Long word </a:t>
            </a:r>
            <a:r>
              <a:rPr lang="en-US">
                <a:latin typeface="Courier New Bold" charset="0"/>
                <a:cs typeface="Courier New Bold" charset="0"/>
                <a:sym typeface="Courier New Bold" charset="0"/>
              </a:rPr>
              <a:t>l</a:t>
            </a:r>
            <a:r>
              <a:rPr lang="en-US"/>
              <a:t> (4 Bytes) ↔ Quad word </a:t>
            </a:r>
            <a:r>
              <a:rPr lang="en-US">
                <a:latin typeface="Courier New Bold" charset="0"/>
                <a:cs typeface="Courier New Bold" charset="0"/>
                <a:sym typeface="Courier New Bold" charset="0"/>
              </a:rPr>
              <a:t>q</a:t>
            </a:r>
            <a:r>
              <a:rPr lang="en-US"/>
              <a:t> (8 Bytes)</a:t>
            </a:r>
          </a:p>
          <a:p>
            <a:endParaRPr lang="en-US"/>
          </a:p>
          <a:p>
            <a:r>
              <a:rPr lang="en-US"/>
              <a:t>New instructions:</a:t>
            </a:r>
          </a:p>
          <a:p>
            <a:pPr marL="552450" lvl="1"/>
            <a:r>
              <a:rPr lang="en-US">
                <a:latin typeface="Courier New Bold" charset="0"/>
                <a:cs typeface="Courier New Bold" charset="0"/>
                <a:sym typeface="Courier New Bold" charset="0"/>
              </a:rPr>
              <a:t>movl</a:t>
            </a:r>
            <a:r>
              <a:rPr lang="en-US">
                <a:ea typeface="Zapf Dingbats" charset="0"/>
                <a:cs typeface="Zapf Dingbats" charset="0"/>
              </a:rPr>
              <a:t> ➙ </a:t>
            </a:r>
            <a:r>
              <a:rPr lang="en-US">
                <a:latin typeface="Courier New Bold" charset="0"/>
                <a:cs typeface="Courier New Bold" charset="0"/>
                <a:sym typeface="Courier New Bold" charset="0"/>
              </a:rPr>
              <a:t>movq</a:t>
            </a:r>
            <a:endParaRPr lang="en-US"/>
          </a:p>
          <a:p>
            <a:pPr marL="552450" lvl="1"/>
            <a:r>
              <a:rPr lang="en-US">
                <a:latin typeface="Courier New Bold" charset="0"/>
                <a:cs typeface="Courier New Bold" charset="0"/>
                <a:sym typeface="Courier New Bold" charset="0"/>
              </a:rPr>
              <a:t>addl</a:t>
            </a:r>
            <a:r>
              <a:rPr lang="en-US">
                <a:ea typeface="Zapf Dingbats" charset="0"/>
                <a:cs typeface="Zapf Dingbats" charset="0"/>
              </a:rPr>
              <a:t> ➙ </a:t>
            </a:r>
            <a:r>
              <a:rPr lang="en-US">
                <a:latin typeface="Courier New Bold" charset="0"/>
                <a:cs typeface="Courier New Bold" charset="0"/>
                <a:sym typeface="Courier New Bold" charset="0"/>
              </a:rPr>
              <a:t>addq</a:t>
            </a:r>
            <a:endParaRPr lang="en-US"/>
          </a:p>
          <a:p>
            <a:pPr marL="552450" lvl="1"/>
            <a:r>
              <a:rPr lang="en-US">
                <a:latin typeface="Courier New Bold" charset="0"/>
                <a:cs typeface="Courier New Bold" charset="0"/>
                <a:sym typeface="Courier New Bold" charset="0"/>
              </a:rPr>
              <a:t>sall</a:t>
            </a:r>
            <a:r>
              <a:rPr lang="en-US">
                <a:ea typeface="Zapf Dingbats" charset="0"/>
                <a:cs typeface="Zapf Dingbats" charset="0"/>
              </a:rPr>
              <a:t> ➙ </a:t>
            </a:r>
            <a:r>
              <a:rPr lang="en-US">
                <a:latin typeface="Courier New Bold" charset="0"/>
                <a:cs typeface="Courier New Bold" charset="0"/>
                <a:sym typeface="Courier New Bold" charset="0"/>
              </a:rPr>
              <a:t>salq</a:t>
            </a:r>
            <a:endParaRPr lang="en-US"/>
          </a:p>
          <a:p>
            <a:pPr marL="552450" lvl="1"/>
            <a:r>
              <a:rPr lang="en-US"/>
              <a:t>etc.</a:t>
            </a:r>
          </a:p>
          <a:p>
            <a:pPr marL="552450" lvl="1"/>
            <a:endParaRPr lang="en-US"/>
          </a:p>
          <a:p>
            <a:r>
              <a:rPr lang="en-US"/>
              <a:t>32-bit instructions that generate 32-bit results</a:t>
            </a:r>
          </a:p>
          <a:p>
            <a:pPr marL="552450" lvl="1"/>
            <a:r>
              <a:rPr lang="en-US"/>
              <a:t>Set higher order bits of destination register to </a:t>
            </a:r>
            <a:r>
              <a:rPr lang="en-US" sz="1800">
                <a:latin typeface="Monaco" charset="0"/>
                <a:ea typeface="Monaco" charset="0"/>
                <a:cs typeface="Monaco" charset="0"/>
                <a:sym typeface="Monaco" charset="0"/>
              </a:rPr>
              <a:t>0</a:t>
            </a:r>
            <a:endParaRPr lang="en-US"/>
          </a:p>
          <a:p>
            <a:pPr marL="552450" lvl="1"/>
            <a:r>
              <a:rPr lang="en-US"/>
              <a:t>Example: </a:t>
            </a:r>
            <a:r>
              <a:rPr lang="en-US">
                <a:latin typeface="Courier New Bold" charset="0"/>
                <a:cs typeface="Courier New Bold" charset="0"/>
                <a:sym typeface="Courier New Bold" charset="0"/>
              </a:rPr>
              <a:t>addl</a:t>
            </a:r>
            <a:endParaRPr lang="en-US">
              <a:latin typeface="Courier New Bold" charset="0"/>
              <a:ea typeface="ヒラギノ角ゴ ProN W6" charset="0"/>
              <a:cs typeface="ヒラギノ角ゴ ProN W6" charset="0"/>
              <a:sym typeface="Courier New Bold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6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493712"/>
            <a:ext cx="7658100" cy="573088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32-bit code for swap</a:t>
            </a:r>
            <a:endParaRPr lang="en-US" dirty="0"/>
          </a:p>
        </p:txBody>
      </p:sp>
      <p:sp>
        <p:nvSpPr>
          <p:cNvPr id="159747" name="Rectangle 3"/>
          <p:cNvSpPr>
            <a:spLocks noChangeArrowheads="1"/>
          </p:cNvSpPr>
          <p:nvPr/>
        </p:nvSpPr>
        <p:spPr bwMode="auto">
          <a:xfrm>
            <a:off x="228600" y="2489720"/>
            <a:ext cx="3962400" cy="2024063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void </a:t>
            </a:r>
            <a:r>
              <a:rPr lang="en-US" sz="1800" dirty="0" err="1">
                <a:latin typeface="Courier New" pitchFamily="49" charset="0"/>
              </a:rPr>
              <a:t>swap(int</a:t>
            </a:r>
            <a:r>
              <a:rPr lang="en-US" sz="1800" dirty="0">
                <a:latin typeface="Courier New" pitchFamily="49" charset="0"/>
              </a:rPr>
              <a:t> *</a:t>
            </a:r>
            <a:r>
              <a:rPr lang="en-US" sz="1800" dirty="0" err="1">
                <a:latin typeface="Courier New" pitchFamily="49" charset="0"/>
              </a:rPr>
              <a:t>xp</a:t>
            </a:r>
            <a:r>
              <a:rPr lang="en-US" sz="1800" dirty="0">
                <a:latin typeface="Courier New" pitchFamily="49" charset="0"/>
              </a:rPr>
              <a:t>, </a:t>
            </a:r>
            <a:r>
              <a:rPr lang="en-US" sz="1800" dirty="0" err="1">
                <a:latin typeface="Courier New" pitchFamily="49" charset="0"/>
              </a:rPr>
              <a:t>int</a:t>
            </a:r>
            <a:r>
              <a:rPr lang="en-US" sz="1800" dirty="0">
                <a:latin typeface="Courier New" pitchFamily="49" charset="0"/>
              </a:rPr>
              <a:t> *</a:t>
            </a:r>
            <a:r>
              <a:rPr lang="en-US" sz="1800" dirty="0" err="1">
                <a:latin typeface="Courier New" pitchFamily="49" charset="0"/>
              </a:rPr>
              <a:t>yp</a:t>
            </a:r>
            <a:r>
              <a:rPr lang="en-US" sz="1800" dirty="0">
                <a:latin typeface="Courier New" pitchFamily="49" charset="0"/>
              </a:rPr>
              <a:t>) 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{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 </a:t>
            </a:r>
            <a:r>
              <a:rPr lang="en-US" sz="1800" dirty="0" err="1">
                <a:latin typeface="Courier New" pitchFamily="49" charset="0"/>
              </a:rPr>
              <a:t>int</a:t>
            </a:r>
            <a:r>
              <a:rPr lang="en-US" sz="1800" dirty="0">
                <a:latin typeface="Courier New" pitchFamily="49" charset="0"/>
              </a:rPr>
              <a:t> t0 = *</a:t>
            </a:r>
            <a:r>
              <a:rPr lang="en-US" sz="1800" dirty="0" err="1">
                <a:latin typeface="Courier New" pitchFamily="49" charset="0"/>
              </a:rPr>
              <a:t>xp</a:t>
            </a:r>
            <a:r>
              <a:rPr lang="en-US" sz="1800" dirty="0">
                <a:latin typeface="Courier New" pitchFamily="49" charset="0"/>
              </a:rPr>
              <a:t>;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 </a:t>
            </a:r>
            <a:r>
              <a:rPr lang="en-US" sz="1800" dirty="0" err="1">
                <a:latin typeface="Courier New" pitchFamily="49" charset="0"/>
              </a:rPr>
              <a:t>int</a:t>
            </a:r>
            <a:r>
              <a:rPr lang="en-US" sz="1800" dirty="0">
                <a:latin typeface="Courier New" pitchFamily="49" charset="0"/>
              </a:rPr>
              <a:t> t1 = *</a:t>
            </a:r>
            <a:r>
              <a:rPr lang="en-US" sz="1800" dirty="0" err="1">
                <a:latin typeface="Courier New" pitchFamily="49" charset="0"/>
              </a:rPr>
              <a:t>yp</a:t>
            </a:r>
            <a:r>
              <a:rPr lang="en-US" sz="1800" dirty="0">
                <a:latin typeface="Courier New" pitchFamily="49" charset="0"/>
              </a:rPr>
              <a:t>;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 *</a:t>
            </a:r>
            <a:r>
              <a:rPr lang="en-US" sz="1800" dirty="0" err="1">
                <a:latin typeface="Courier New" pitchFamily="49" charset="0"/>
              </a:rPr>
              <a:t>xp</a:t>
            </a:r>
            <a:r>
              <a:rPr lang="en-US" sz="1800" dirty="0">
                <a:latin typeface="Courier New" pitchFamily="49" charset="0"/>
              </a:rPr>
              <a:t> = t1;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 *</a:t>
            </a:r>
            <a:r>
              <a:rPr lang="en-US" sz="1800" dirty="0" err="1">
                <a:latin typeface="Courier New" pitchFamily="49" charset="0"/>
              </a:rPr>
              <a:t>yp</a:t>
            </a:r>
            <a:r>
              <a:rPr lang="en-US" sz="1800" dirty="0">
                <a:latin typeface="Courier New" pitchFamily="49" charset="0"/>
              </a:rPr>
              <a:t> = t0;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}</a:t>
            </a:r>
          </a:p>
        </p:txBody>
      </p:sp>
      <p:sp>
        <p:nvSpPr>
          <p:cNvPr id="159749" name="AutoShape 5"/>
          <p:cNvSpPr>
            <a:spLocks/>
          </p:cNvSpPr>
          <p:nvPr/>
        </p:nvSpPr>
        <p:spPr bwMode="auto">
          <a:xfrm>
            <a:off x="7786688" y="3142183"/>
            <a:ext cx="271462" cy="1905000"/>
          </a:xfrm>
          <a:prstGeom prst="rightBrace">
            <a:avLst>
              <a:gd name="adj1" fmla="val 58480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59750" name="Text Box 6"/>
          <p:cNvSpPr txBox="1">
            <a:spLocks noChangeArrowheads="1"/>
          </p:cNvSpPr>
          <p:nvPr/>
        </p:nvSpPr>
        <p:spPr bwMode="auto">
          <a:xfrm>
            <a:off x="8134350" y="3910533"/>
            <a:ext cx="833883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Body</a:t>
            </a:r>
          </a:p>
        </p:txBody>
      </p:sp>
      <p:sp>
        <p:nvSpPr>
          <p:cNvPr id="159751" name="AutoShape 7"/>
          <p:cNvSpPr>
            <a:spLocks/>
          </p:cNvSpPr>
          <p:nvPr/>
        </p:nvSpPr>
        <p:spPr bwMode="auto">
          <a:xfrm>
            <a:off x="7778750" y="2075383"/>
            <a:ext cx="279400" cy="838200"/>
          </a:xfrm>
          <a:prstGeom prst="rightBrace">
            <a:avLst>
              <a:gd name="adj1" fmla="val 25000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59752" name="Text Box 8"/>
          <p:cNvSpPr txBox="1">
            <a:spLocks noChangeArrowheads="1"/>
          </p:cNvSpPr>
          <p:nvPr/>
        </p:nvSpPr>
        <p:spPr bwMode="auto">
          <a:xfrm>
            <a:off x="8134350" y="2173808"/>
            <a:ext cx="591316" cy="83099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Set</a:t>
            </a:r>
          </a:p>
          <a:p>
            <a:pPr algn="l"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Up</a:t>
            </a:r>
          </a:p>
        </p:txBody>
      </p:sp>
      <p:sp>
        <p:nvSpPr>
          <p:cNvPr id="159753" name="AutoShape 9"/>
          <p:cNvSpPr>
            <a:spLocks/>
          </p:cNvSpPr>
          <p:nvPr/>
        </p:nvSpPr>
        <p:spPr bwMode="auto">
          <a:xfrm>
            <a:off x="7777163" y="5428183"/>
            <a:ext cx="280987" cy="887115"/>
          </a:xfrm>
          <a:prstGeom prst="rightBrace">
            <a:avLst>
              <a:gd name="adj1" fmla="val 36158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59754" name="Text Box 10"/>
          <p:cNvSpPr txBox="1">
            <a:spLocks noChangeArrowheads="1"/>
          </p:cNvSpPr>
          <p:nvPr/>
        </p:nvSpPr>
        <p:spPr bwMode="auto">
          <a:xfrm>
            <a:off x="8134350" y="5656783"/>
            <a:ext cx="930063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Finish</a:t>
            </a:r>
          </a:p>
        </p:txBody>
      </p:sp>
      <p:sp>
        <p:nvSpPr>
          <p:cNvPr id="11" name="Rectangle 4"/>
          <p:cNvSpPr>
            <a:spLocks noChangeArrowheads="1"/>
          </p:cNvSpPr>
          <p:nvPr/>
        </p:nvSpPr>
        <p:spPr bwMode="auto">
          <a:xfrm>
            <a:off x="4191000" y="1694383"/>
            <a:ext cx="4191000" cy="470641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algn="l">
              <a:lnSpc>
                <a:spcPct val="100000"/>
              </a:lnSpc>
              <a:tabLst>
                <a:tab pos="347663" algn="l"/>
                <a:tab pos="1312863" algn="l"/>
              </a:tabLst>
            </a:pPr>
            <a:r>
              <a:rPr lang="en-US" sz="2000" dirty="0">
                <a:latin typeface="Courier New" pitchFamily="49" charset="0"/>
              </a:rPr>
              <a:t>swap:</a:t>
            </a:r>
          </a:p>
          <a:p>
            <a:pPr algn="l">
              <a:lnSpc>
                <a:spcPct val="100000"/>
              </a:lnSpc>
              <a:tabLst>
                <a:tab pos="347663" algn="l"/>
                <a:tab pos="1312863" algn="l"/>
              </a:tabLst>
            </a:pPr>
            <a:r>
              <a:rPr lang="en-US" sz="2000" dirty="0">
                <a:latin typeface="Courier New" pitchFamily="49" charset="0"/>
              </a:rPr>
              <a:t>	</a:t>
            </a:r>
            <a:r>
              <a:rPr lang="en-US" sz="2000" dirty="0" err="1">
                <a:latin typeface="Courier New" pitchFamily="49" charset="0"/>
              </a:rPr>
              <a:t>pushl</a:t>
            </a:r>
            <a:r>
              <a:rPr lang="en-US" sz="2000" dirty="0">
                <a:latin typeface="Courier New" pitchFamily="49" charset="0"/>
              </a:rPr>
              <a:t> %</a:t>
            </a:r>
            <a:r>
              <a:rPr lang="en-US" sz="2000" dirty="0" err="1">
                <a:latin typeface="Courier New" pitchFamily="49" charset="0"/>
              </a:rPr>
              <a:t>ebp</a:t>
            </a:r>
            <a:endParaRPr lang="en-US" sz="2000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  <a:tabLst>
                <a:tab pos="347663" algn="l"/>
                <a:tab pos="1312863" algn="l"/>
              </a:tabLst>
            </a:pPr>
            <a:r>
              <a:rPr lang="en-US" sz="2000" dirty="0">
                <a:latin typeface="Courier New" pitchFamily="49" charset="0"/>
              </a:rPr>
              <a:t>	</a:t>
            </a:r>
            <a:r>
              <a:rPr lang="en-US" sz="2000" dirty="0" err="1">
                <a:latin typeface="Courier New" pitchFamily="49" charset="0"/>
              </a:rPr>
              <a:t>movl</a:t>
            </a:r>
            <a:r>
              <a:rPr lang="en-US" sz="2000" dirty="0">
                <a:latin typeface="Courier New" pitchFamily="49" charset="0"/>
              </a:rPr>
              <a:t>  %</a:t>
            </a:r>
            <a:r>
              <a:rPr lang="en-US" sz="2000" dirty="0" err="1">
                <a:latin typeface="Courier New" pitchFamily="49" charset="0"/>
              </a:rPr>
              <a:t>esp,%ebp</a:t>
            </a:r>
            <a:endParaRPr lang="en-US" sz="2000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  <a:tabLst>
                <a:tab pos="347663" algn="l"/>
                <a:tab pos="1312863" algn="l"/>
              </a:tabLst>
            </a:pPr>
            <a:r>
              <a:rPr lang="en-US" sz="2000" dirty="0">
                <a:latin typeface="Courier New" pitchFamily="49" charset="0"/>
              </a:rPr>
              <a:t>	</a:t>
            </a:r>
            <a:r>
              <a:rPr lang="en-US" sz="2000" dirty="0" err="1">
                <a:latin typeface="Courier New" pitchFamily="49" charset="0"/>
              </a:rPr>
              <a:t>pushl</a:t>
            </a:r>
            <a:r>
              <a:rPr lang="en-US" sz="2000" dirty="0">
                <a:latin typeface="Courier New" pitchFamily="49" charset="0"/>
              </a:rPr>
              <a:t> %</a:t>
            </a:r>
            <a:r>
              <a:rPr lang="en-US" sz="2000" dirty="0" err="1" smtClean="0">
                <a:latin typeface="Courier New" pitchFamily="49" charset="0"/>
              </a:rPr>
              <a:t>ebx</a:t>
            </a:r>
            <a:endParaRPr lang="en-US" sz="2000" dirty="0" smtClean="0">
              <a:latin typeface="Courier New" pitchFamily="49" charset="0"/>
            </a:endParaRPr>
          </a:p>
          <a:p>
            <a:pPr algn="l">
              <a:lnSpc>
                <a:spcPct val="100000"/>
              </a:lnSpc>
              <a:tabLst>
                <a:tab pos="347663" algn="l"/>
                <a:tab pos="1312863" algn="l"/>
              </a:tabLst>
            </a:pPr>
            <a:endParaRPr lang="en-US" sz="2000" dirty="0">
              <a:latin typeface="Courier New" pitchFamily="49" charset="0"/>
            </a:endParaRPr>
          </a:p>
          <a:p>
            <a:pPr>
              <a:tabLst>
                <a:tab pos="347663" algn="l"/>
                <a:tab pos="1312863" algn="l"/>
              </a:tabLst>
            </a:pPr>
            <a:r>
              <a:rPr lang="en-US" sz="2000" dirty="0" smtClean="0">
                <a:latin typeface="Courier New" pitchFamily="49" charset="0"/>
              </a:rPr>
              <a:t>	</a:t>
            </a:r>
            <a:r>
              <a:rPr lang="en-US" sz="2000" dirty="0" err="1" smtClean="0">
                <a:latin typeface="Courier New" pitchFamily="49" charset="0"/>
              </a:rPr>
              <a:t>movl</a:t>
            </a:r>
            <a:r>
              <a:rPr lang="en-US" sz="2000" dirty="0" smtClean="0">
                <a:latin typeface="Courier New" pitchFamily="49" charset="0"/>
              </a:rPr>
              <a:t>	8(%</a:t>
            </a:r>
            <a:r>
              <a:rPr lang="en-US" sz="2000" dirty="0" err="1" smtClean="0">
                <a:latin typeface="Courier New" pitchFamily="49" charset="0"/>
              </a:rPr>
              <a:t>ebp</a:t>
            </a:r>
            <a:r>
              <a:rPr lang="en-US" sz="2000" dirty="0" smtClean="0">
                <a:latin typeface="Courier New" pitchFamily="49" charset="0"/>
              </a:rPr>
              <a:t>), %</a:t>
            </a:r>
            <a:r>
              <a:rPr lang="en-US" sz="2000" dirty="0" err="1" smtClean="0">
                <a:latin typeface="Courier New" pitchFamily="49" charset="0"/>
              </a:rPr>
              <a:t>edx</a:t>
            </a:r>
            <a:endParaRPr lang="en-US" sz="2000" dirty="0" smtClean="0">
              <a:latin typeface="Courier New" pitchFamily="49" charset="0"/>
            </a:endParaRPr>
          </a:p>
          <a:p>
            <a:pPr>
              <a:tabLst>
                <a:tab pos="347663" algn="l"/>
                <a:tab pos="1312863" algn="l"/>
              </a:tabLst>
            </a:pPr>
            <a:r>
              <a:rPr lang="en-US" sz="2000" dirty="0" smtClean="0">
                <a:latin typeface="Courier New" pitchFamily="49" charset="0"/>
              </a:rPr>
              <a:t>	</a:t>
            </a:r>
            <a:r>
              <a:rPr lang="en-US" sz="2000" dirty="0" err="1" smtClean="0">
                <a:latin typeface="Courier New" pitchFamily="49" charset="0"/>
              </a:rPr>
              <a:t>movl</a:t>
            </a:r>
            <a:r>
              <a:rPr lang="en-US" sz="2000" dirty="0" smtClean="0">
                <a:latin typeface="Courier New" pitchFamily="49" charset="0"/>
              </a:rPr>
              <a:t>	12(%</a:t>
            </a:r>
            <a:r>
              <a:rPr lang="en-US" sz="2000" dirty="0" err="1" smtClean="0">
                <a:latin typeface="Courier New" pitchFamily="49" charset="0"/>
              </a:rPr>
              <a:t>ebp</a:t>
            </a:r>
            <a:r>
              <a:rPr lang="en-US" sz="2000" dirty="0" smtClean="0">
                <a:latin typeface="Courier New" pitchFamily="49" charset="0"/>
              </a:rPr>
              <a:t>), %</a:t>
            </a:r>
            <a:r>
              <a:rPr lang="en-US" sz="2000" dirty="0" err="1" smtClean="0">
                <a:latin typeface="Courier New" pitchFamily="49" charset="0"/>
              </a:rPr>
              <a:t>ecx</a:t>
            </a:r>
            <a:endParaRPr lang="en-US" sz="2000" dirty="0" smtClean="0">
              <a:latin typeface="Courier New" pitchFamily="49" charset="0"/>
            </a:endParaRPr>
          </a:p>
          <a:p>
            <a:pPr>
              <a:tabLst>
                <a:tab pos="347663" algn="l"/>
                <a:tab pos="1312863" algn="l"/>
              </a:tabLst>
            </a:pPr>
            <a:r>
              <a:rPr lang="en-US" sz="2000" dirty="0" smtClean="0">
                <a:latin typeface="Courier New" pitchFamily="49" charset="0"/>
              </a:rPr>
              <a:t>	</a:t>
            </a:r>
            <a:r>
              <a:rPr lang="en-US" sz="2000" dirty="0" err="1" smtClean="0">
                <a:latin typeface="Courier New" pitchFamily="49" charset="0"/>
              </a:rPr>
              <a:t>movl</a:t>
            </a:r>
            <a:r>
              <a:rPr lang="en-US" sz="2000" dirty="0" smtClean="0">
                <a:latin typeface="Courier New" pitchFamily="49" charset="0"/>
              </a:rPr>
              <a:t>	(%</a:t>
            </a:r>
            <a:r>
              <a:rPr lang="en-US" sz="2000" dirty="0" err="1" smtClean="0">
                <a:latin typeface="Courier New" pitchFamily="49" charset="0"/>
              </a:rPr>
              <a:t>edx</a:t>
            </a:r>
            <a:r>
              <a:rPr lang="en-US" sz="2000" dirty="0" smtClean="0">
                <a:latin typeface="Courier New" pitchFamily="49" charset="0"/>
              </a:rPr>
              <a:t>), %</a:t>
            </a:r>
            <a:r>
              <a:rPr lang="en-US" sz="2000" dirty="0" err="1" smtClean="0">
                <a:latin typeface="Courier New" pitchFamily="49" charset="0"/>
              </a:rPr>
              <a:t>ebx</a:t>
            </a:r>
            <a:endParaRPr lang="en-US" sz="2000" dirty="0" smtClean="0">
              <a:latin typeface="Courier New" pitchFamily="49" charset="0"/>
            </a:endParaRPr>
          </a:p>
          <a:p>
            <a:pPr>
              <a:tabLst>
                <a:tab pos="347663" algn="l"/>
                <a:tab pos="1312863" algn="l"/>
              </a:tabLst>
            </a:pPr>
            <a:r>
              <a:rPr lang="en-US" sz="2000" dirty="0" smtClean="0">
                <a:latin typeface="Courier New" pitchFamily="49" charset="0"/>
              </a:rPr>
              <a:t>	</a:t>
            </a:r>
            <a:r>
              <a:rPr lang="en-US" sz="2000" dirty="0" err="1" smtClean="0">
                <a:latin typeface="Courier New" pitchFamily="49" charset="0"/>
              </a:rPr>
              <a:t>movl</a:t>
            </a:r>
            <a:r>
              <a:rPr lang="en-US" sz="2000" dirty="0" smtClean="0">
                <a:latin typeface="Courier New" pitchFamily="49" charset="0"/>
              </a:rPr>
              <a:t>	(%</a:t>
            </a:r>
            <a:r>
              <a:rPr lang="en-US" sz="2000" dirty="0" err="1" smtClean="0">
                <a:latin typeface="Courier New" pitchFamily="49" charset="0"/>
              </a:rPr>
              <a:t>ecx</a:t>
            </a:r>
            <a:r>
              <a:rPr lang="en-US" sz="2000" dirty="0" smtClean="0">
                <a:latin typeface="Courier New" pitchFamily="49" charset="0"/>
              </a:rPr>
              <a:t>), %</a:t>
            </a:r>
            <a:r>
              <a:rPr lang="en-US" sz="2000" dirty="0" err="1" smtClean="0">
                <a:latin typeface="Courier New" pitchFamily="49" charset="0"/>
              </a:rPr>
              <a:t>eax</a:t>
            </a:r>
            <a:endParaRPr lang="en-US" sz="2000" dirty="0" smtClean="0">
              <a:latin typeface="Courier New" pitchFamily="49" charset="0"/>
            </a:endParaRPr>
          </a:p>
          <a:p>
            <a:pPr>
              <a:tabLst>
                <a:tab pos="347663" algn="l"/>
                <a:tab pos="1312863" algn="l"/>
              </a:tabLst>
            </a:pPr>
            <a:r>
              <a:rPr lang="en-US" sz="2000" dirty="0" smtClean="0">
                <a:latin typeface="Courier New" pitchFamily="49" charset="0"/>
              </a:rPr>
              <a:t>	</a:t>
            </a:r>
            <a:r>
              <a:rPr lang="en-US" sz="2000" dirty="0" err="1" smtClean="0">
                <a:latin typeface="Courier New" pitchFamily="49" charset="0"/>
              </a:rPr>
              <a:t>movl</a:t>
            </a:r>
            <a:r>
              <a:rPr lang="en-US" sz="2000" dirty="0" smtClean="0">
                <a:latin typeface="Courier New" pitchFamily="49" charset="0"/>
              </a:rPr>
              <a:t>	%</a:t>
            </a:r>
            <a:r>
              <a:rPr lang="en-US" sz="2000" dirty="0" err="1" smtClean="0">
                <a:latin typeface="Courier New" pitchFamily="49" charset="0"/>
              </a:rPr>
              <a:t>eax</a:t>
            </a:r>
            <a:r>
              <a:rPr lang="en-US" sz="2000" dirty="0" smtClean="0">
                <a:latin typeface="Courier New" pitchFamily="49" charset="0"/>
              </a:rPr>
              <a:t>, (%</a:t>
            </a:r>
            <a:r>
              <a:rPr lang="en-US" sz="2000" dirty="0" err="1" smtClean="0">
                <a:latin typeface="Courier New" pitchFamily="49" charset="0"/>
              </a:rPr>
              <a:t>edx</a:t>
            </a:r>
            <a:r>
              <a:rPr lang="en-US" sz="2000" dirty="0" smtClean="0">
                <a:latin typeface="Courier New" pitchFamily="49" charset="0"/>
              </a:rPr>
              <a:t>)</a:t>
            </a:r>
          </a:p>
          <a:p>
            <a:pPr>
              <a:tabLst>
                <a:tab pos="347663" algn="l"/>
                <a:tab pos="1312863" algn="l"/>
              </a:tabLst>
            </a:pPr>
            <a:r>
              <a:rPr lang="en-US" sz="2000" dirty="0" smtClean="0">
                <a:latin typeface="Courier New" pitchFamily="49" charset="0"/>
              </a:rPr>
              <a:t>	</a:t>
            </a:r>
            <a:r>
              <a:rPr lang="en-US" sz="2000" dirty="0" err="1" smtClean="0">
                <a:latin typeface="Courier New" pitchFamily="49" charset="0"/>
              </a:rPr>
              <a:t>movl</a:t>
            </a:r>
            <a:r>
              <a:rPr lang="en-US" sz="2000" dirty="0" smtClean="0">
                <a:latin typeface="Courier New" pitchFamily="49" charset="0"/>
              </a:rPr>
              <a:t>	%</a:t>
            </a:r>
            <a:r>
              <a:rPr lang="en-US" sz="2000" dirty="0" err="1" smtClean="0">
                <a:latin typeface="Courier New" pitchFamily="49" charset="0"/>
              </a:rPr>
              <a:t>ebx</a:t>
            </a:r>
            <a:r>
              <a:rPr lang="en-US" sz="2000" dirty="0" smtClean="0">
                <a:latin typeface="Courier New" pitchFamily="49" charset="0"/>
              </a:rPr>
              <a:t>, (%</a:t>
            </a:r>
            <a:r>
              <a:rPr lang="en-US" sz="2000" dirty="0" err="1" smtClean="0">
                <a:latin typeface="Courier New" pitchFamily="49" charset="0"/>
              </a:rPr>
              <a:t>ecx</a:t>
            </a:r>
            <a:r>
              <a:rPr lang="en-US" sz="2000" dirty="0" smtClean="0">
                <a:latin typeface="Courier New" pitchFamily="49" charset="0"/>
              </a:rPr>
              <a:t>)</a:t>
            </a:r>
          </a:p>
          <a:p>
            <a:pPr>
              <a:tabLst>
                <a:tab pos="347663" algn="l"/>
                <a:tab pos="1312863" algn="l"/>
              </a:tabLst>
            </a:pPr>
            <a:endParaRPr lang="en-US" sz="2000" dirty="0" smtClean="0">
              <a:latin typeface="Courier New" pitchFamily="49" charset="0"/>
            </a:endParaRPr>
          </a:p>
          <a:p>
            <a:pPr>
              <a:tabLst>
                <a:tab pos="347663" algn="l"/>
                <a:tab pos="1312863" algn="l"/>
              </a:tabLst>
            </a:pPr>
            <a:r>
              <a:rPr lang="en-US" sz="2000" dirty="0" smtClean="0">
                <a:latin typeface="Courier New" pitchFamily="49" charset="0"/>
              </a:rPr>
              <a:t>	</a:t>
            </a:r>
            <a:r>
              <a:rPr lang="en-US" sz="2000" dirty="0" err="1" smtClean="0">
                <a:latin typeface="Courier New" pitchFamily="49" charset="0"/>
              </a:rPr>
              <a:t>popl</a:t>
            </a:r>
            <a:r>
              <a:rPr lang="en-US" sz="2000" dirty="0" smtClean="0">
                <a:latin typeface="Courier New" pitchFamily="49" charset="0"/>
              </a:rPr>
              <a:t>	%</a:t>
            </a:r>
            <a:r>
              <a:rPr lang="en-US" sz="2000" dirty="0" err="1" smtClean="0">
                <a:latin typeface="Courier New" pitchFamily="49" charset="0"/>
              </a:rPr>
              <a:t>ebx</a:t>
            </a:r>
            <a:endParaRPr lang="en-US" sz="2000" dirty="0" smtClean="0">
              <a:latin typeface="Courier New" pitchFamily="49" charset="0"/>
            </a:endParaRPr>
          </a:p>
          <a:p>
            <a:pPr>
              <a:tabLst>
                <a:tab pos="347663" algn="l"/>
                <a:tab pos="1312863" algn="l"/>
              </a:tabLst>
            </a:pPr>
            <a:r>
              <a:rPr lang="en-US" sz="2000" dirty="0" smtClean="0">
                <a:latin typeface="Courier New" pitchFamily="49" charset="0"/>
              </a:rPr>
              <a:t>	</a:t>
            </a:r>
            <a:r>
              <a:rPr lang="en-US" sz="2000" dirty="0" err="1" smtClean="0">
                <a:latin typeface="Courier New" pitchFamily="49" charset="0"/>
              </a:rPr>
              <a:t>popl</a:t>
            </a:r>
            <a:r>
              <a:rPr lang="en-US" sz="2000" dirty="0" smtClean="0">
                <a:latin typeface="Courier New" pitchFamily="49" charset="0"/>
              </a:rPr>
              <a:t>	%</a:t>
            </a:r>
            <a:r>
              <a:rPr lang="en-US" sz="2000" dirty="0" err="1" smtClean="0">
                <a:latin typeface="Courier New" pitchFamily="49" charset="0"/>
              </a:rPr>
              <a:t>ebp</a:t>
            </a:r>
            <a:endParaRPr lang="en-US" sz="2000" dirty="0" smtClean="0">
              <a:latin typeface="Courier New" pitchFamily="49" charset="0"/>
            </a:endParaRPr>
          </a:p>
          <a:p>
            <a:pPr>
              <a:tabLst>
                <a:tab pos="347663" algn="l"/>
                <a:tab pos="1312863" algn="l"/>
              </a:tabLst>
            </a:pPr>
            <a:r>
              <a:rPr lang="en-US" sz="2000" dirty="0" smtClean="0">
                <a:latin typeface="Courier New" pitchFamily="49" charset="0"/>
              </a:rPr>
              <a:t>	ret</a:t>
            </a:r>
            <a:endParaRPr lang="en-US" sz="2000" dirty="0">
              <a:latin typeface="Courier New" pitchFamily="49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5"/>
          <p:cNvSpPr>
            <a:spLocks noChangeArrowheads="1"/>
          </p:cNvSpPr>
          <p:nvPr/>
        </p:nvSpPr>
        <p:spPr bwMode="auto">
          <a:xfrm>
            <a:off x="1524000" y="1790700"/>
            <a:ext cx="1905000" cy="4724400"/>
          </a:xfrm>
          <a:prstGeom prst="rect">
            <a:avLst/>
          </a:prstGeom>
          <a:solidFill>
            <a:srgbClr val="CFC183"/>
          </a:solidFill>
          <a:ln w="25400" algn="ctr">
            <a:noFill/>
            <a:round/>
            <a:headEnd/>
            <a:tailEnd type="triangle" w="med" len="med"/>
          </a:ln>
        </p:spPr>
        <p:txBody>
          <a:bodyPr/>
          <a:lstStyle/>
          <a:p>
            <a:pPr eaLnBrk="0" hangingPunct="0"/>
            <a:endParaRPr lang="en-US" dirty="0">
              <a:latin typeface="Calibri" pitchFamily="34" charset="0"/>
            </a:endParaRPr>
          </a:p>
        </p:txBody>
      </p:sp>
      <p:sp>
        <p:nvSpPr>
          <p:cNvPr id="6147" name="Title 1"/>
          <p:cNvSpPr>
            <a:spLocks noGrp="1"/>
          </p:cNvSpPr>
          <p:nvPr>
            <p:ph type="title"/>
          </p:nvPr>
        </p:nvSpPr>
        <p:spPr>
          <a:xfrm>
            <a:off x="274638" y="325438"/>
            <a:ext cx="7591425" cy="762000"/>
          </a:xfrm>
        </p:spPr>
        <p:txBody>
          <a:bodyPr/>
          <a:lstStyle/>
          <a:p>
            <a:pPr eaLnBrk="1" hangingPunct="1"/>
            <a:r>
              <a:rPr lang="en-US" dirty="0" smtClean="0"/>
              <a:t>Intel x86 Processors: Overview</a:t>
            </a:r>
          </a:p>
        </p:txBody>
      </p:sp>
      <p:sp>
        <p:nvSpPr>
          <p:cNvPr id="6148" name="Rectangle 4"/>
          <p:cNvSpPr>
            <a:spLocks noChangeArrowheads="1"/>
          </p:cNvSpPr>
          <p:nvPr/>
        </p:nvSpPr>
        <p:spPr bwMode="auto">
          <a:xfrm>
            <a:off x="1905000" y="1790700"/>
            <a:ext cx="1524000" cy="3581400"/>
          </a:xfrm>
          <a:prstGeom prst="rect">
            <a:avLst/>
          </a:prstGeom>
          <a:solidFill>
            <a:srgbClr val="DDD3A7"/>
          </a:solidFill>
          <a:ln w="25400" algn="ctr">
            <a:noFill/>
            <a:round/>
            <a:headEnd/>
            <a:tailEnd type="triangle" w="med" len="med"/>
          </a:ln>
        </p:spPr>
        <p:txBody>
          <a:bodyPr/>
          <a:lstStyle/>
          <a:p>
            <a:pPr eaLnBrk="0" hangingPunct="0"/>
            <a:endParaRPr lang="en-US" dirty="0">
              <a:latin typeface="Calibri" pitchFamily="34" charset="0"/>
            </a:endParaRPr>
          </a:p>
        </p:txBody>
      </p:sp>
      <p:sp>
        <p:nvSpPr>
          <p:cNvPr id="6149" name="TextBox 6"/>
          <p:cNvSpPr txBox="1">
            <a:spLocks noChangeArrowheads="1"/>
          </p:cNvSpPr>
          <p:nvPr/>
        </p:nvSpPr>
        <p:spPr bwMode="auto">
          <a:xfrm>
            <a:off x="1582021" y="5318125"/>
            <a:ext cx="184698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 eaLnBrk="0" hangingPunct="0"/>
            <a:r>
              <a:rPr lang="en-US" sz="2000" dirty="0">
                <a:latin typeface="Calibri" pitchFamily="34" charset="0"/>
              </a:rPr>
              <a:t>X86-64 / </a:t>
            </a:r>
            <a:r>
              <a:rPr lang="en-US" sz="2000" dirty="0" smtClean="0">
                <a:latin typeface="Calibri" pitchFamily="34" charset="0"/>
              </a:rPr>
              <a:t>EM64t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6150" name="Rectangle 3"/>
          <p:cNvSpPr>
            <a:spLocks noChangeArrowheads="1"/>
          </p:cNvSpPr>
          <p:nvPr/>
        </p:nvSpPr>
        <p:spPr bwMode="auto">
          <a:xfrm>
            <a:off x="2286000" y="1790700"/>
            <a:ext cx="1143000" cy="914400"/>
          </a:xfrm>
          <a:prstGeom prst="rect">
            <a:avLst/>
          </a:prstGeom>
          <a:solidFill>
            <a:srgbClr val="EAE4C8"/>
          </a:solidFill>
          <a:ln w="25400" algn="ctr">
            <a:noFill/>
            <a:round/>
            <a:headEnd/>
            <a:tailEnd type="triangle" w="med" len="med"/>
          </a:ln>
        </p:spPr>
        <p:txBody>
          <a:bodyPr/>
          <a:lstStyle/>
          <a:p>
            <a:pPr eaLnBrk="0" hangingPunct="0"/>
            <a:endParaRPr lang="en-US" dirty="0">
              <a:latin typeface="Calibri" pitchFamily="34" charset="0"/>
            </a:endParaRPr>
          </a:p>
        </p:txBody>
      </p:sp>
      <p:sp>
        <p:nvSpPr>
          <p:cNvPr id="6151" name="TextBox 10"/>
          <p:cNvSpPr txBox="1">
            <a:spLocks noChangeArrowheads="1"/>
          </p:cNvSpPr>
          <p:nvPr/>
        </p:nvSpPr>
        <p:spPr bwMode="auto">
          <a:xfrm>
            <a:off x="1981200" y="2686050"/>
            <a:ext cx="1518364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2000" dirty="0" smtClean="0">
                <a:latin typeface="Calibri" pitchFamily="34" charset="0"/>
              </a:rPr>
              <a:t>X86-32/IA32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6152" name="TextBox 11"/>
          <p:cNvSpPr txBox="1">
            <a:spLocks noChangeArrowheads="1"/>
          </p:cNvSpPr>
          <p:nvPr/>
        </p:nvSpPr>
        <p:spPr bwMode="auto">
          <a:xfrm>
            <a:off x="2565400" y="1752600"/>
            <a:ext cx="923651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2000" dirty="0">
                <a:latin typeface="Calibri" pitchFamily="34" charset="0"/>
              </a:rPr>
              <a:t>X86-16</a:t>
            </a:r>
          </a:p>
        </p:txBody>
      </p:sp>
      <p:cxnSp>
        <p:nvCxnSpPr>
          <p:cNvPr id="6155" name="Straight Connector 15"/>
          <p:cNvCxnSpPr>
            <a:cxnSpLocks noChangeShapeType="1"/>
          </p:cNvCxnSpPr>
          <p:nvPr/>
        </p:nvCxnSpPr>
        <p:spPr bwMode="auto">
          <a:xfrm>
            <a:off x="3429000" y="2705100"/>
            <a:ext cx="2667000" cy="1588"/>
          </a:xfrm>
          <a:prstGeom prst="line">
            <a:avLst/>
          </a:prstGeom>
          <a:noFill/>
          <a:ln w="12700" algn="ctr">
            <a:solidFill>
              <a:srgbClr val="C0B46C"/>
            </a:solidFill>
            <a:round/>
            <a:headEnd/>
            <a:tailEnd/>
          </a:ln>
        </p:spPr>
      </p:cxnSp>
      <p:cxnSp>
        <p:nvCxnSpPr>
          <p:cNvPr id="6156" name="Straight Connector 18"/>
          <p:cNvCxnSpPr>
            <a:cxnSpLocks noChangeShapeType="1"/>
          </p:cNvCxnSpPr>
          <p:nvPr/>
        </p:nvCxnSpPr>
        <p:spPr bwMode="auto">
          <a:xfrm>
            <a:off x="3429000" y="5372100"/>
            <a:ext cx="2743200" cy="1588"/>
          </a:xfrm>
          <a:prstGeom prst="line">
            <a:avLst/>
          </a:prstGeom>
          <a:noFill/>
          <a:ln w="12700" algn="ctr">
            <a:solidFill>
              <a:srgbClr val="C0B46C"/>
            </a:solidFill>
            <a:round/>
            <a:headEnd/>
            <a:tailEnd/>
          </a:ln>
        </p:spPr>
      </p:cxnSp>
      <p:sp>
        <p:nvSpPr>
          <p:cNvPr id="6157" name="TextBox 19"/>
          <p:cNvSpPr txBox="1">
            <a:spLocks noChangeArrowheads="1"/>
          </p:cNvSpPr>
          <p:nvPr/>
        </p:nvSpPr>
        <p:spPr bwMode="auto">
          <a:xfrm>
            <a:off x="4724400" y="1781175"/>
            <a:ext cx="652743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800" dirty="0">
                <a:latin typeface="Calibri" pitchFamily="34" charset="0"/>
              </a:rPr>
              <a:t>8086</a:t>
            </a:r>
          </a:p>
          <a:p>
            <a:pPr eaLnBrk="0" hangingPunct="0"/>
            <a:endParaRPr lang="en-US" sz="1800" dirty="0">
              <a:latin typeface="Calibri" pitchFamily="34" charset="0"/>
            </a:endParaRPr>
          </a:p>
          <a:p>
            <a:pPr eaLnBrk="0" hangingPunct="0"/>
            <a:r>
              <a:rPr lang="en-US" sz="1800" dirty="0">
                <a:latin typeface="Calibri" pitchFamily="34" charset="0"/>
              </a:rPr>
              <a:t>286</a:t>
            </a:r>
          </a:p>
        </p:txBody>
      </p:sp>
      <p:sp>
        <p:nvSpPr>
          <p:cNvPr id="6158" name="TextBox 22"/>
          <p:cNvSpPr txBox="1">
            <a:spLocks noChangeArrowheads="1"/>
          </p:cNvSpPr>
          <p:nvPr/>
        </p:nvSpPr>
        <p:spPr bwMode="auto">
          <a:xfrm>
            <a:off x="4724400" y="2695575"/>
            <a:ext cx="1571841" cy="26468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800" dirty="0">
                <a:latin typeface="Calibri" pitchFamily="34" charset="0"/>
              </a:rPr>
              <a:t>386</a:t>
            </a:r>
          </a:p>
          <a:p>
            <a:pPr eaLnBrk="0" hangingPunct="0"/>
            <a:r>
              <a:rPr lang="en-US" sz="1800" dirty="0">
                <a:latin typeface="Calibri" pitchFamily="34" charset="0"/>
              </a:rPr>
              <a:t>486</a:t>
            </a:r>
          </a:p>
          <a:p>
            <a:pPr eaLnBrk="0" hangingPunct="0"/>
            <a:r>
              <a:rPr lang="en-US" sz="1800" dirty="0">
                <a:latin typeface="Calibri" pitchFamily="34" charset="0"/>
              </a:rPr>
              <a:t>Pentium</a:t>
            </a:r>
          </a:p>
          <a:p>
            <a:pPr eaLnBrk="0" hangingPunct="0"/>
            <a:r>
              <a:rPr lang="en-US" sz="1800" dirty="0">
                <a:latin typeface="Calibri" pitchFamily="34" charset="0"/>
              </a:rPr>
              <a:t>Pentium MMX</a:t>
            </a:r>
          </a:p>
          <a:p>
            <a:pPr eaLnBrk="0" hangingPunct="0">
              <a:spcBef>
                <a:spcPts val="1600"/>
              </a:spcBef>
            </a:pPr>
            <a:r>
              <a:rPr lang="en-US" sz="1800" dirty="0">
                <a:latin typeface="Calibri" pitchFamily="34" charset="0"/>
              </a:rPr>
              <a:t>Pentium III</a:t>
            </a:r>
          </a:p>
          <a:p>
            <a:pPr eaLnBrk="0" hangingPunct="0">
              <a:spcBef>
                <a:spcPts val="1600"/>
              </a:spcBef>
            </a:pPr>
            <a:r>
              <a:rPr lang="en-US" sz="1800" dirty="0">
                <a:latin typeface="Calibri" pitchFamily="34" charset="0"/>
              </a:rPr>
              <a:t>Pentium 4</a:t>
            </a:r>
          </a:p>
          <a:p>
            <a:pPr eaLnBrk="0" hangingPunct="0">
              <a:spcBef>
                <a:spcPts val="1600"/>
              </a:spcBef>
            </a:pPr>
            <a:r>
              <a:rPr lang="en-US" sz="1800" dirty="0">
                <a:latin typeface="Calibri" pitchFamily="34" charset="0"/>
              </a:rPr>
              <a:t>Pentium 4E</a:t>
            </a:r>
          </a:p>
        </p:txBody>
      </p:sp>
      <p:sp>
        <p:nvSpPr>
          <p:cNvPr id="6159" name="TextBox 23"/>
          <p:cNvSpPr txBox="1">
            <a:spLocks noChangeArrowheads="1"/>
          </p:cNvSpPr>
          <p:nvPr/>
        </p:nvSpPr>
        <p:spPr bwMode="auto">
          <a:xfrm>
            <a:off x="4724400" y="5349875"/>
            <a:ext cx="1264064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800" dirty="0">
                <a:latin typeface="Calibri" pitchFamily="34" charset="0"/>
              </a:rPr>
              <a:t>Pentium 4F</a:t>
            </a:r>
          </a:p>
          <a:p>
            <a:pPr eaLnBrk="0" hangingPunct="0"/>
            <a:endParaRPr lang="en-US" sz="1800" dirty="0">
              <a:latin typeface="Calibri" pitchFamily="34" charset="0"/>
            </a:endParaRPr>
          </a:p>
          <a:p>
            <a:pPr eaLnBrk="0" hangingPunct="0"/>
            <a:r>
              <a:rPr lang="en-US" sz="1800" dirty="0">
                <a:latin typeface="Calibri" pitchFamily="34" charset="0"/>
              </a:rPr>
              <a:t>Core 2 </a:t>
            </a:r>
            <a:r>
              <a:rPr lang="en-US" sz="1800" dirty="0" smtClean="0">
                <a:latin typeface="Calibri" pitchFamily="34" charset="0"/>
              </a:rPr>
              <a:t>Duo</a:t>
            </a:r>
          </a:p>
          <a:p>
            <a:pPr eaLnBrk="0" hangingPunct="0"/>
            <a:r>
              <a:rPr lang="en-US" sz="1800" dirty="0" smtClean="0">
                <a:latin typeface="Calibri" pitchFamily="34" charset="0"/>
              </a:rPr>
              <a:t>Core i7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6160" name="TextBox 26"/>
          <p:cNvSpPr txBox="1">
            <a:spLocks noChangeArrowheads="1"/>
          </p:cNvSpPr>
          <p:nvPr/>
        </p:nvSpPr>
        <p:spPr bwMode="auto">
          <a:xfrm>
            <a:off x="1748161" y="6477000"/>
            <a:ext cx="594803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dirty="0" smtClean="0">
                <a:latin typeface="Calibri" pitchFamily="34" charset="0"/>
              </a:rPr>
              <a:t>IA: </a:t>
            </a:r>
            <a:r>
              <a:rPr lang="en-US" dirty="0">
                <a:latin typeface="Calibri" pitchFamily="34" charset="0"/>
              </a:rPr>
              <a:t>often redefined as latest Intel architecture</a:t>
            </a:r>
          </a:p>
        </p:txBody>
      </p:sp>
      <p:sp>
        <p:nvSpPr>
          <p:cNvPr id="6161" name="AutoShape 18"/>
          <p:cNvSpPr>
            <a:spLocks noChangeArrowheads="1"/>
          </p:cNvSpPr>
          <p:nvPr/>
        </p:nvSpPr>
        <p:spPr bwMode="auto">
          <a:xfrm>
            <a:off x="7162800" y="1866900"/>
            <a:ext cx="914400" cy="4724400"/>
          </a:xfrm>
          <a:prstGeom prst="downArrow">
            <a:avLst>
              <a:gd name="adj1" fmla="val 50000"/>
              <a:gd name="adj2" fmla="val 129167"/>
            </a:avLst>
          </a:prstGeom>
          <a:solidFill>
            <a:schemeClr val="bg2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dirty="0">
              <a:latin typeface="Calibri" pitchFamily="34" charset="0"/>
            </a:endParaRPr>
          </a:p>
        </p:txBody>
      </p:sp>
      <p:sp>
        <p:nvSpPr>
          <p:cNvPr id="6162" name="Text Box 20"/>
          <p:cNvSpPr txBox="1">
            <a:spLocks noChangeArrowheads="1"/>
          </p:cNvSpPr>
          <p:nvPr/>
        </p:nvSpPr>
        <p:spPr bwMode="auto">
          <a:xfrm>
            <a:off x="7239000" y="5372100"/>
            <a:ext cx="77296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solidFill>
                  <a:schemeClr val="bg1"/>
                </a:solidFill>
                <a:latin typeface="Calibri" pitchFamily="34" charset="0"/>
              </a:rPr>
              <a:t>time</a:t>
            </a:r>
          </a:p>
        </p:txBody>
      </p:sp>
      <p:sp>
        <p:nvSpPr>
          <p:cNvPr id="6163" name="Text Box 21"/>
          <p:cNvSpPr txBox="1">
            <a:spLocks noChangeArrowheads="1"/>
          </p:cNvSpPr>
          <p:nvPr/>
        </p:nvSpPr>
        <p:spPr bwMode="auto">
          <a:xfrm>
            <a:off x="1585913" y="1371600"/>
            <a:ext cx="188827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B8AA58"/>
                </a:solidFill>
                <a:latin typeface="Calibri" pitchFamily="34" charset="0"/>
              </a:rPr>
              <a:t>Architectures</a:t>
            </a:r>
          </a:p>
        </p:txBody>
      </p:sp>
      <p:sp>
        <p:nvSpPr>
          <p:cNvPr id="6164" name="Text Box 29"/>
          <p:cNvSpPr txBox="1">
            <a:spLocks noChangeArrowheads="1"/>
          </p:cNvSpPr>
          <p:nvPr/>
        </p:nvSpPr>
        <p:spPr bwMode="auto">
          <a:xfrm>
            <a:off x="4451350" y="1371600"/>
            <a:ext cx="15478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B8AA58"/>
                </a:solidFill>
                <a:latin typeface="Calibri" pitchFamily="34" charset="0"/>
              </a:rPr>
              <a:t>Processors</a:t>
            </a:r>
          </a:p>
        </p:txBody>
      </p:sp>
      <p:sp>
        <p:nvSpPr>
          <p:cNvPr id="19" name="TextBox 12"/>
          <p:cNvSpPr txBox="1">
            <a:spLocks noChangeArrowheads="1"/>
          </p:cNvSpPr>
          <p:nvPr/>
        </p:nvSpPr>
        <p:spPr bwMode="auto">
          <a:xfrm>
            <a:off x="2771384" y="3535363"/>
            <a:ext cx="657617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 eaLnBrk="0" hangingPunct="0"/>
            <a:r>
              <a:rPr lang="en-US" sz="1600" i="1" dirty="0">
                <a:latin typeface="Calibri" pitchFamily="34" charset="0"/>
              </a:rPr>
              <a:t>MMX</a:t>
            </a:r>
          </a:p>
          <a:p>
            <a:pPr algn="r" eaLnBrk="0" hangingPunct="0"/>
            <a:endParaRPr lang="en-US" sz="1600" i="1" dirty="0">
              <a:latin typeface="Calibri" pitchFamily="34" charset="0"/>
            </a:endParaRPr>
          </a:p>
          <a:p>
            <a:pPr algn="r" eaLnBrk="0" hangingPunct="0"/>
            <a:r>
              <a:rPr lang="en-US" sz="1600" i="1" dirty="0">
                <a:latin typeface="Calibri" pitchFamily="34" charset="0"/>
              </a:rPr>
              <a:t>SSE</a:t>
            </a:r>
          </a:p>
          <a:p>
            <a:pPr algn="r" eaLnBrk="0" hangingPunct="0"/>
            <a:endParaRPr lang="en-US" sz="1600" i="1" dirty="0">
              <a:latin typeface="Calibri" pitchFamily="34" charset="0"/>
            </a:endParaRPr>
          </a:p>
          <a:p>
            <a:pPr algn="r" eaLnBrk="0" hangingPunct="0"/>
            <a:r>
              <a:rPr lang="en-US" sz="1600" i="1" dirty="0">
                <a:latin typeface="Calibri" pitchFamily="34" charset="0"/>
              </a:rPr>
              <a:t>SSE2</a:t>
            </a:r>
          </a:p>
          <a:p>
            <a:pPr algn="r" eaLnBrk="0" hangingPunct="0"/>
            <a:endParaRPr lang="en-US" sz="1600" i="1" dirty="0">
              <a:latin typeface="Calibri" pitchFamily="34" charset="0"/>
            </a:endParaRPr>
          </a:p>
          <a:p>
            <a:pPr algn="r" eaLnBrk="0" hangingPunct="0"/>
            <a:r>
              <a:rPr lang="en-US" sz="1600" i="1" dirty="0">
                <a:latin typeface="Calibri" pitchFamily="34" charset="0"/>
              </a:rPr>
              <a:t>SSE3</a:t>
            </a:r>
          </a:p>
        </p:txBody>
      </p:sp>
      <p:sp>
        <p:nvSpPr>
          <p:cNvPr id="20" name="Rectangle 13"/>
          <p:cNvSpPr>
            <a:spLocks noChangeArrowheads="1"/>
          </p:cNvSpPr>
          <p:nvPr/>
        </p:nvSpPr>
        <p:spPr bwMode="auto">
          <a:xfrm>
            <a:off x="2848393" y="6134100"/>
            <a:ext cx="580607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 eaLnBrk="0" hangingPunct="0"/>
            <a:r>
              <a:rPr lang="en-US" sz="1600" i="1">
                <a:latin typeface="Calibri" pitchFamily="34" charset="0"/>
              </a:rPr>
              <a:t>SSE4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64-bit code for swap</a:t>
            </a:r>
            <a:endParaRPr lang="en-US" dirty="0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96875" y="4611390"/>
            <a:ext cx="7896225" cy="1789410"/>
          </a:xfrm>
        </p:spPr>
        <p:txBody>
          <a:bodyPr>
            <a:normAutofit fontScale="47500" lnSpcReduction="20000"/>
          </a:bodyPr>
          <a:lstStyle/>
          <a:p>
            <a:r>
              <a:rPr lang="en-US" dirty="0" smtClean="0"/>
              <a:t>Operands passed in registers (why useful?)</a:t>
            </a:r>
          </a:p>
          <a:p>
            <a:pPr marL="552450" lvl="1"/>
            <a:r>
              <a:rPr lang="en-US" dirty="0" smtClean="0"/>
              <a:t>First (</a:t>
            </a:r>
            <a:r>
              <a:rPr lang="en-US" dirty="0" err="1" smtClean="0">
                <a:latin typeface="Courier New Bold" charset="0"/>
                <a:cs typeface="Courier New Bold" charset="0"/>
                <a:sym typeface="Courier New Bold" charset="0"/>
              </a:rPr>
              <a:t>xp</a:t>
            </a:r>
            <a:r>
              <a:rPr lang="en-US" dirty="0" smtClean="0"/>
              <a:t>) in </a:t>
            </a:r>
            <a:r>
              <a:rPr lang="en-US" dirty="0" smtClean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dirty="0" err="1" smtClean="0">
                <a:latin typeface="Courier New Bold" charset="0"/>
                <a:cs typeface="Courier New Bold" charset="0"/>
                <a:sym typeface="Courier New Bold" charset="0"/>
              </a:rPr>
              <a:t>rdi</a:t>
            </a:r>
            <a:r>
              <a:rPr lang="en-US" dirty="0" smtClean="0"/>
              <a:t>, second (</a:t>
            </a:r>
            <a:r>
              <a:rPr lang="en-US" dirty="0" err="1" smtClean="0">
                <a:latin typeface="Courier New Bold" charset="0"/>
                <a:cs typeface="Courier New Bold" charset="0"/>
                <a:sym typeface="Courier New Bold" charset="0"/>
              </a:rPr>
              <a:t>yp</a:t>
            </a:r>
            <a:r>
              <a:rPr lang="en-US" dirty="0" smtClean="0"/>
              <a:t>) in </a:t>
            </a:r>
            <a:r>
              <a:rPr lang="en-US" dirty="0" smtClean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dirty="0" err="1" smtClean="0">
                <a:latin typeface="Courier New Bold" charset="0"/>
                <a:cs typeface="Courier New Bold" charset="0"/>
                <a:sym typeface="Courier New Bold" charset="0"/>
              </a:rPr>
              <a:t>rsi</a:t>
            </a:r>
            <a:endParaRPr lang="en-US" dirty="0" smtClean="0"/>
          </a:p>
          <a:p>
            <a:pPr marL="552450" lvl="1"/>
            <a:r>
              <a:rPr lang="en-US" dirty="0" smtClean="0"/>
              <a:t>64-bit pointers</a:t>
            </a:r>
          </a:p>
          <a:p>
            <a:r>
              <a:rPr lang="en-US" dirty="0" smtClean="0"/>
              <a:t>No stack operations required</a:t>
            </a:r>
          </a:p>
          <a:p>
            <a:r>
              <a:rPr lang="en-US" dirty="0" smtClean="0"/>
              <a:t>32-bit data</a:t>
            </a:r>
          </a:p>
          <a:p>
            <a:pPr marL="552450" lvl="1"/>
            <a:r>
              <a:rPr lang="en-US" dirty="0" smtClean="0"/>
              <a:t>Data held in registers </a:t>
            </a:r>
            <a:r>
              <a:rPr lang="en-US" dirty="0" smtClean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dirty="0" err="1" smtClean="0">
                <a:latin typeface="Courier New Bold" charset="0"/>
                <a:cs typeface="Courier New Bold" charset="0"/>
                <a:sym typeface="Courier New Bold" charset="0"/>
              </a:rPr>
              <a:t>eax</a:t>
            </a:r>
            <a:r>
              <a:rPr lang="en-US" dirty="0" smtClean="0"/>
              <a:t> and </a:t>
            </a:r>
            <a:r>
              <a:rPr lang="en-US" dirty="0" smtClean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dirty="0" err="1" smtClean="0">
                <a:latin typeface="Courier New Bold" charset="0"/>
                <a:cs typeface="Courier New Bold" charset="0"/>
                <a:sym typeface="Courier New Bold" charset="0"/>
              </a:rPr>
              <a:t>edx</a:t>
            </a:r>
            <a:endParaRPr lang="en-US" dirty="0" smtClean="0"/>
          </a:p>
          <a:p>
            <a:pPr marL="552450" lvl="1"/>
            <a:r>
              <a:rPr lang="en-US" dirty="0" smtClean="0"/>
              <a:t> </a:t>
            </a:r>
            <a:r>
              <a:rPr lang="en-US" dirty="0" err="1" smtClean="0">
                <a:latin typeface="Courier New Bold" charset="0"/>
                <a:cs typeface="Courier New Bold" charset="0"/>
                <a:sym typeface="Courier New Bold" charset="0"/>
              </a:rPr>
              <a:t>movl</a:t>
            </a:r>
            <a:r>
              <a:rPr lang="en-US" dirty="0" smtClean="0"/>
              <a:t> operation</a:t>
            </a:r>
          </a:p>
          <a:p>
            <a:endParaRPr lang="en-US" dirty="0"/>
          </a:p>
        </p:txBody>
      </p:sp>
      <p:sp>
        <p:nvSpPr>
          <p:cNvPr id="159747" name="Rectangle 3"/>
          <p:cNvSpPr>
            <a:spLocks noChangeArrowheads="1"/>
          </p:cNvSpPr>
          <p:nvPr/>
        </p:nvSpPr>
        <p:spPr bwMode="auto">
          <a:xfrm>
            <a:off x="228600" y="2119015"/>
            <a:ext cx="3962400" cy="2024063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void </a:t>
            </a:r>
            <a:r>
              <a:rPr lang="en-US" sz="1800" dirty="0" err="1">
                <a:latin typeface="Courier New" pitchFamily="49" charset="0"/>
              </a:rPr>
              <a:t>swap(int</a:t>
            </a:r>
            <a:r>
              <a:rPr lang="en-US" sz="1800" dirty="0">
                <a:latin typeface="Courier New" pitchFamily="49" charset="0"/>
              </a:rPr>
              <a:t> *</a:t>
            </a:r>
            <a:r>
              <a:rPr lang="en-US" sz="1800" dirty="0" err="1">
                <a:latin typeface="Courier New" pitchFamily="49" charset="0"/>
              </a:rPr>
              <a:t>xp</a:t>
            </a:r>
            <a:r>
              <a:rPr lang="en-US" sz="1800" dirty="0">
                <a:latin typeface="Courier New" pitchFamily="49" charset="0"/>
              </a:rPr>
              <a:t>, </a:t>
            </a:r>
            <a:r>
              <a:rPr lang="en-US" sz="1800" dirty="0" err="1">
                <a:latin typeface="Courier New" pitchFamily="49" charset="0"/>
              </a:rPr>
              <a:t>int</a:t>
            </a:r>
            <a:r>
              <a:rPr lang="en-US" sz="1800" dirty="0">
                <a:latin typeface="Courier New" pitchFamily="49" charset="0"/>
              </a:rPr>
              <a:t> *</a:t>
            </a:r>
            <a:r>
              <a:rPr lang="en-US" sz="1800" dirty="0" err="1">
                <a:latin typeface="Courier New" pitchFamily="49" charset="0"/>
              </a:rPr>
              <a:t>yp</a:t>
            </a:r>
            <a:r>
              <a:rPr lang="en-US" sz="1800" dirty="0">
                <a:latin typeface="Courier New" pitchFamily="49" charset="0"/>
              </a:rPr>
              <a:t>) 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{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 </a:t>
            </a:r>
            <a:r>
              <a:rPr lang="en-US" sz="1800" dirty="0" err="1">
                <a:latin typeface="Courier New" pitchFamily="49" charset="0"/>
              </a:rPr>
              <a:t>int</a:t>
            </a:r>
            <a:r>
              <a:rPr lang="en-US" sz="1800" dirty="0">
                <a:latin typeface="Courier New" pitchFamily="49" charset="0"/>
              </a:rPr>
              <a:t> t0 = *</a:t>
            </a:r>
            <a:r>
              <a:rPr lang="en-US" sz="1800" dirty="0" err="1">
                <a:latin typeface="Courier New" pitchFamily="49" charset="0"/>
              </a:rPr>
              <a:t>xp</a:t>
            </a:r>
            <a:r>
              <a:rPr lang="en-US" sz="1800" dirty="0">
                <a:latin typeface="Courier New" pitchFamily="49" charset="0"/>
              </a:rPr>
              <a:t>;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 </a:t>
            </a:r>
            <a:r>
              <a:rPr lang="en-US" sz="1800" dirty="0" err="1">
                <a:latin typeface="Courier New" pitchFamily="49" charset="0"/>
              </a:rPr>
              <a:t>int</a:t>
            </a:r>
            <a:r>
              <a:rPr lang="en-US" sz="1800" dirty="0">
                <a:latin typeface="Courier New" pitchFamily="49" charset="0"/>
              </a:rPr>
              <a:t> t1 = *</a:t>
            </a:r>
            <a:r>
              <a:rPr lang="en-US" sz="1800" dirty="0" err="1">
                <a:latin typeface="Courier New" pitchFamily="49" charset="0"/>
              </a:rPr>
              <a:t>yp</a:t>
            </a:r>
            <a:r>
              <a:rPr lang="en-US" sz="1800" dirty="0">
                <a:latin typeface="Courier New" pitchFamily="49" charset="0"/>
              </a:rPr>
              <a:t>;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 *</a:t>
            </a:r>
            <a:r>
              <a:rPr lang="en-US" sz="1800" dirty="0" err="1">
                <a:latin typeface="Courier New" pitchFamily="49" charset="0"/>
              </a:rPr>
              <a:t>xp</a:t>
            </a:r>
            <a:r>
              <a:rPr lang="en-US" sz="1800" dirty="0">
                <a:latin typeface="Courier New" pitchFamily="49" charset="0"/>
              </a:rPr>
              <a:t> = t1;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 *</a:t>
            </a:r>
            <a:r>
              <a:rPr lang="en-US" sz="1800" dirty="0" err="1">
                <a:latin typeface="Courier New" pitchFamily="49" charset="0"/>
              </a:rPr>
              <a:t>yp</a:t>
            </a:r>
            <a:r>
              <a:rPr lang="en-US" sz="1800" dirty="0">
                <a:latin typeface="Courier New" pitchFamily="49" charset="0"/>
              </a:rPr>
              <a:t> = t0;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}</a:t>
            </a:r>
          </a:p>
        </p:txBody>
      </p:sp>
      <p:sp>
        <p:nvSpPr>
          <p:cNvPr id="159749" name="AutoShape 5"/>
          <p:cNvSpPr>
            <a:spLocks/>
          </p:cNvSpPr>
          <p:nvPr/>
        </p:nvSpPr>
        <p:spPr bwMode="auto">
          <a:xfrm>
            <a:off x="7786688" y="2706390"/>
            <a:ext cx="271462" cy="1143000"/>
          </a:xfrm>
          <a:prstGeom prst="rightBrace">
            <a:avLst>
              <a:gd name="adj1" fmla="val 58480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59750" name="Text Box 6"/>
          <p:cNvSpPr txBox="1">
            <a:spLocks noChangeArrowheads="1"/>
          </p:cNvSpPr>
          <p:nvPr/>
        </p:nvSpPr>
        <p:spPr bwMode="auto">
          <a:xfrm>
            <a:off x="8134350" y="3011190"/>
            <a:ext cx="833883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Body</a:t>
            </a:r>
          </a:p>
        </p:txBody>
      </p:sp>
      <p:sp>
        <p:nvSpPr>
          <p:cNvPr id="159751" name="AutoShape 7"/>
          <p:cNvSpPr>
            <a:spLocks/>
          </p:cNvSpPr>
          <p:nvPr/>
        </p:nvSpPr>
        <p:spPr bwMode="auto">
          <a:xfrm>
            <a:off x="7778750" y="2020590"/>
            <a:ext cx="279400" cy="457200"/>
          </a:xfrm>
          <a:prstGeom prst="rightBrace">
            <a:avLst>
              <a:gd name="adj1" fmla="val 25000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59752" name="Text Box 8"/>
          <p:cNvSpPr txBox="1">
            <a:spLocks noChangeArrowheads="1"/>
          </p:cNvSpPr>
          <p:nvPr/>
        </p:nvSpPr>
        <p:spPr bwMode="auto">
          <a:xfrm>
            <a:off x="8134350" y="1868190"/>
            <a:ext cx="591316" cy="83099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Set</a:t>
            </a:r>
          </a:p>
          <a:p>
            <a:pPr algn="l"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Up</a:t>
            </a:r>
          </a:p>
        </p:txBody>
      </p:sp>
      <p:sp>
        <p:nvSpPr>
          <p:cNvPr id="159753" name="AutoShape 9"/>
          <p:cNvSpPr>
            <a:spLocks/>
          </p:cNvSpPr>
          <p:nvPr/>
        </p:nvSpPr>
        <p:spPr bwMode="auto">
          <a:xfrm>
            <a:off x="7777163" y="4077990"/>
            <a:ext cx="280987" cy="381000"/>
          </a:xfrm>
          <a:prstGeom prst="rightBrace">
            <a:avLst>
              <a:gd name="adj1" fmla="val 36158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59754" name="Text Box 10"/>
          <p:cNvSpPr txBox="1">
            <a:spLocks noChangeArrowheads="1"/>
          </p:cNvSpPr>
          <p:nvPr/>
        </p:nvSpPr>
        <p:spPr bwMode="auto">
          <a:xfrm>
            <a:off x="8134350" y="4077990"/>
            <a:ext cx="930063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Finish</a:t>
            </a:r>
          </a:p>
        </p:txBody>
      </p:sp>
      <p:sp>
        <p:nvSpPr>
          <p:cNvPr id="11" name="Rectangle 4"/>
          <p:cNvSpPr>
            <a:spLocks noChangeArrowheads="1"/>
          </p:cNvSpPr>
          <p:nvPr/>
        </p:nvSpPr>
        <p:spPr bwMode="auto">
          <a:xfrm>
            <a:off x="4191000" y="1639590"/>
            <a:ext cx="4191000" cy="285975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>
              <a:tabLst>
                <a:tab pos="347663" algn="l"/>
                <a:tab pos="1312863" algn="l"/>
              </a:tabLst>
            </a:pPr>
            <a:r>
              <a:rPr lang="en-US" sz="2000" dirty="0" smtClean="0">
                <a:latin typeface="Courier New" pitchFamily="49" charset="0"/>
              </a:rPr>
              <a:t>swap:</a:t>
            </a:r>
          </a:p>
          <a:p>
            <a:pPr>
              <a:tabLst>
                <a:tab pos="347663" algn="l"/>
                <a:tab pos="1312863" algn="l"/>
              </a:tabLst>
            </a:pPr>
            <a:r>
              <a:rPr lang="en-US" sz="2000" dirty="0" smtClean="0">
                <a:latin typeface="Courier New" pitchFamily="49" charset="0"/>
              </a:rPr>
              <a:t>	</a:t>
            </a:r>
          </a:p>
          <a:p>
            <a:pPr>
              <a:tabLst>
                <a:tab pos="347663" algn="l"/>
                <a:tab pos="1312863" algn="l"/>
              </a:tabLst>
            </a:pPr>
            <a:endParaRPr lang="en-US" sz="2000" dirty="0" smtClean="0">
              <a:latin typeface="Courier New" pitchFamily="49" charset="0"/>
            </a:endParaRPr>
          </a:p>
          <a:p>
            <a:pPr>
              <a:tabLst>
                <a:tab pos="347663" algn="l"/>
                <a:tab pos="1312863" algn="l"/>
              </a:tabLst>
            </a:pPr>
            <a:r>
              <a:rPr lang="en-US" sz="2000" dirty="0" smtClean="0">
                <a:latin typeface="Courier New" pitchFamily="49" charset="0"/>
              </a:rPr>
              <a:t>	</a:t>
            </a:r>
            <a:r>
              <a:rPr lang="en-US" sz="2000" dirty="0" err="1" smtClean="0">
                <a:latin typeface="Courier New" pitchFamily="49" charset="0"/>
              </a:rPr>
              <a:t>movl</a:t>
            </a:r>
            <a:r>
              <a:rPr lang="en-US" sz="2000" dirty="0" smtClean="0">
                <a:latin typeface="Courier New" pitchFamily="49" charset="0"/>
              </a:rPr>
              <a:t>	(%</a:t>
            </a:r>
            <a:r>
              <a:rPr lang="en-US" sz="2000" dirty="0" err="1" smtClean="0">
                <a:latin typeface="Courier New" pitchFamily="49" charset="0"/>
              </a:rPr>
              <a:t>rdi</a:t>
            </a:r>
            <a:r>
              <a:rPr lang="en-US" sz="2000" dirty="0" smtClean="0">
                <a:latin typeface="Courier New" pitchFamily="49" charset="0"/>
              </a:rPr>
              <a:t>), %</a:t>
            </a:r>
            <a:r>
              <a:rPr lang="en-US" sz="2000" dirty="0" err="1" smtClean="0">
                <a:latin typeface="Courier New" pitchFamily="49" charset="0"/>
              </a:rPr>
              <a:t>edx</a:t>
            </a:r>
            <a:endParaRPr lang="en-US" sz="2000" dirty="0" smtClean="0">
              <a:latin typeface="Courier New" pitchFamily="49" charset="0"/>
            </a:endParaRPr>
          </a:p>
          <a:p>
            <a:pPr>
              <a:tabLst>
                <a:tab pos="347663" algn="l"/>
                <a:tab pos="1312863" algn="l"/>
              </a:tabLst>
            </a:pPr>
            <a:r>
              <a:rPr lang="en-US" sz="2000" dirty="0" smtClean="0">
                <a:latin typeface="Courier New" pitchFamily="49" charset="0"/>
              </a:rPr>
              <a:t>	</a:t>
            </a:r>
            <a:r>
              <a:rPr lang="en-US" sz="2000" dirty="0" err="1" smtClean="0">
                <a:latin typeface="Courier New" pitchFamily="49" charset="0"/>
              </a:rPr>
              <a:t>movl</a:t>
            </a:r>
            <a:r>
              <a:rPr lang="en-US" sz="2000" dirty="0" smtClean="0">
                <a:latin typeface="Courier New" pitchFamily="49" charset="0"/>
              </a:rPr>
              <a:t>	(%</a:t>
            </a:r>
            <a:r>
              <a:rPr lang="en-US" sz="2000" dirty="0" err="1" smtClean="0">
                <a:latin typeface="Courier New" pitchFamily="49" charset="0"/>
              </a:rPr>
              <a:t>rsi</a:t>
            </a:r>
            <a:r>
              <a:rPr lang="en-US" sz="2000" dirty="0" smtClean="0">
                <a:latin typeface="Courier New" pitchFamily="49" charset="0"/>
              </a:rPr>
              <a:t>), %</a:t>
            </a:r>
            <a:r>
              <a:rPr lang="en-US" sz="2000" dirty="0" err="1" smtClean="0">
                <a:latin typeface="Courier New" pitchFamily="49" charset="0"/>
              </a:rPr>
              <a:t>eax</a:t>
            </a:r>
            <a:endParaRPr lang="en-US" sz="2000" dirty="0" smtClean="0">
              <a:latin typeface="Courier New" pitchFamily="49" charset="0"/>
            </a:endParaRPr>
          </a:p>
          <a:p>
            <a:pPr>
              <a:tabLst>
                <a:tab pos="347663" algn="l"/>
                <a:tab pos="1312863" algn="l"/>
              </a:tabLst>
            </a:pPr>
            <a:r>
              <a:rPr lang="en-US" sz="2000" dirty="0" smtClean="0">
                <a:latin typeface="Courier New" pitchFamily="49" charset="0"/>
              </a:rPr>
              <a:t>	</a:t>
            </a:r>
            <a:r>
              <a:rPr lang="en-US" sz="2000" dirty="0" err="1" smtClean="0">
                <a:latin typeface="Courier New" pitchFamily="49" charset="0"/>
              </a:rPr>
              <a:t>movl</a:t>
            </a:r>
            <a:r>
              <a:rPr lang="en-US" sz="2000" dirty="0" smtClean="0">
                <a:latin typeface="Courier New" pitchFamily="49" charset="0"/>
              </a:rPr>
              <a:t>	%</a:t>
            </a:r>
            <a:r>
              <a:rPr lang="en-US" sz="2000" dirty="0" err="1" smtClean="0">
                <a:latin typeface="Courier New" pitchFamily="49" charset="0"/>
              </a:rPr>
              <a:t>eax</a:t>
            </a:r>
            <a:r>
              <a:rPr lang="en-US" sz="2000" dirty="0" smtClean="0">
                <a:latin typeface="Courier New" pitchFamily="49" charset="0"/>
              </a:rPr>
              <a:t>, (%</a:t>
            </a:r>
            <a:r>
              <a:rPr lang="en-US" sz="2000" dirty="0" err="1" smtClean="0">
                <a:latin typeface="Courier New" pitchFamily="49" charset="0"/>
              </a:rPr>
              <a:t>rdi</a:t>
            </a:r>
            <a:r>
              <a:rPr lang="en-US" sz="2000" dirty="0" smtClean="0">
                <a:latin typeface="Courier New" pitchFamily="49" charset="0"/>
              </a:rPr>
              <a:t>)</a:t>
            </a:r>
          </a:p>
          <a:p>
            <a:pPr>
              <a:tabLst>
                <a:tab pos="347663" algn="l"/>
                <a:tab pos="1312863" algn="l"/>
              </a:tabLst>
            </a:pPr>
            <a:r>
              <a:rPr lang="en-US" sz="2000" dirty="0" smtClean="0">
                <a:latin typeface="Courier New" pitchFamily="49" charset="0"/>
              </a:rPr>
              <a:t>	</a:t>
            </a:r>
            <a:r>
              <a:rPr lang="en-US" sz="2000" dirty="0" err="1" smtClean="0">
                <a:latin typeface="Courier New" pitchFamily="49" charset="0"/>
              </a:rPr>
              <a:t>movl</a:t>
            </a:r>
            <a:r>
              <a:rPr lang="en-US" sz="2000" dirty="0" smtClean="0">
                <a:latin typeface="Courier New" pitchFamily="49" charset="0"/>
              </a:rPr>
              <a:t>	%</a:t>
            </a:r>
            <a:r>
              <a:rPr lang="en-US" sz="2000" dirty="0" err="1" smtClean="0">
                <a:latin typeface="Courier New" pitchFamily="49" charset="0"/>
              </a:rPr>
              <a:t>edx</a:t>
            </a:r>
            <a:r>
              <a:rPr lang="en-US" sz="2000" dirty="0" smtClean="0">
                <a:latin typeface="Courier New" pitchFamily="49" charset="0"/>
              </a:rPr>
              <a:t>, (%</a:t>
            </a:r>
            <a:r>
              <a:rPr lang="en-US" sz="2000" dirty="0" err="1" smtClean="0">
                <a:latin typeface="Courier New" pitchFamily="49" charset="0"/>
              </a:rPr>
              <a:t>rsi</a:t>
            </a:r>
            <a:r>
              <a:rPr lang="en-US" sz="2000" dirty="0" smtClean="0">
                <a:latin typeface="Courier New" pitchFamily="49" charset="0"/>
              </a:rPr>
              <a:t>)</a:t>
            </a:r>
          </a:p>
          <a:p>
            <a:pPr>
              <a:tabLst>
                <a:tab pos="347663" algn="l"/>
                <a:tab pos="1312863" algn="l"/>
              </a:tabLst>
            </a:pPr>
            <a:r>
              <a:rPr lang="en-US" sz="2000" dirty="0" smtClean="0">
                <a:latin typeface="Courier New" pitchFamily="49" charset="0"/>
              </a:rPr>
              <a:t>	</a:t>
            </a:r>
          </a:p>
          <a:p>
            <a:pPr>
              <a:tabLst>
                <a:tab pos="347663" algn="l"/>
                <a:tab pos="1312863" algn="l"/>
              </a:tabLst>
            </a:pPr>
            <a:r>
              <a:rPr lang="en-US" sz="2000" dirty="0" smtClean="0">
                <a:latin typeface="Courier New" pitchFamily="49" charset="0"/>
              </a:rPr>
              <a:t>	ret</a:t>
            </a:r>
            <a:endParaRPr lang="en-US" sz="2000" dirty="0">
              <a:latin typeface="Courier New" pitchFamily="49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64-bit code for long </a:t>
            </a:r>
            <a:r>
              <a:rPr lang="en-US" dirty="0" err="1" smtClean="0"/>
              <a:t>int</a:t>
            </a:r>
            <a:r>
              <a:rPr lang="en-US" dirty="0" smtClean="0"/>
              <a:t> swap</a:t>
            </a:r>
            <a:endParaRPr lang="en-US" dirty="0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409575" y="4611390"/>
            <a:ext cx="7896225" cy="178941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64-bit data</a:t>
            </a:r>
          </a:p>
          <a:p>
            <a:pPr marL="552450" lvl="1"/>
            <a:r>
              <a:rPr lang="en-US" dirty="0" smtClean="0"/>
              <a:t>Data held in registers </a:t>
            </a:r>
            <a:r>
              <a:rPr lang="en-US" dirty="0" smtClean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dirty="0" err="1" smtClean="0">
                <a:latin typeface="Courier New Bold" charset="0"/>
                <a:cs typeface="Courier New Bold" charset="0"/>
                <a:sym typeface="Courier New Bold" charset="0"/>
              </a:rPr>
              <a:t>rax</a:t>
            </a:r>
            <a:r>
              <a:rPr lang="en-US" dirty="0" smtClean="0"/>
              <a:t> and </a:t>
            </a:r>
            <a:r>
              <a:rPr lang="en-US" dirty="0" smtClean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dirty="0" err="1" smtClean="0">
                <a:latin typeface="Courier New Bold" charset="0"/>
                <a:cs typeface="Courier New Bold" charset="0"/>
                <a:sym typeface="Courier New Bold" charset="0"/>
              </a:rPr>
              <a:t>rdx</a:t>
            </a:r>
            <a:endParaRPr lang="en-US" dirty="0" smtClean="0"/>
          </a:p>
          <a:p>
            <a:pPr marL="552450" lvl="1"/>
            <a:r>
              <a:rPr lang="en-US" dirty="0" smtClean="0"/>
              <a:t> </a:t>
            </a:r>
            <a:r>
              <a:rPr lang="en-US" dirty="0" err="1" smtClean="0">
                <a:latin typeface="Courier New Bold" charset="0"/>
                <a:cs typeface="Courier New Bold" charset="0"/>
                <a:sym typeface="Courier New Bold" charset="0"/>
              </a:rPr>
              <a:t>mov</a:t>
            </a:r>
            <a:r>
              <a:rPr lang="en-US" dirty="0" err="1" smtClean="0">
                <a:latin typeface="Courier New Bold Italic" charset="0"/>
                <a:cs typeface="Courier New Bold Italic" charset="0"/>
                <a:sym typeface="Courier New Bold Italic" charset="0"/>
              </a:rPr>
              <a:t>q</a:t>
            </a:r>
            <a:r>
              <a:rPr lang="en-US" dirty="0" smtClean="0"/>
              <a:t> operation</a:t>
            </a:r>
          </a:p>
          <a:p>
            <a:pPr marL="952500" lvl="2"/>
            <a:r>
              <a:rPr lang="en-US" dirty="0" smtClean="0"/>
              <a:t>“q” stands for quad-word</a:t>
            </a:r>
          </a:p>
        </p:txBody>
      </p:sp>
      <p:sp>
        <p:nvSpPr>
          <p:cNvPr id="159747" name="Rectangle 3"/>
          <p:cNvSpPr>
            <a:spLocks noChangeArrowheads="1"/>
          </p:cNvSpPr>
          <p:nvPr/>
        </p:nvSpPr>
        <p:spPr bwMode="auto">
          <a:xfrm>
            <a:off x="152400" y="2119015"/>
            <a:ext cx="4191000" cy="2028761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void </a:t>
            </a:r>
            <a:r>
              <a:rPr lang="en-US" sz="1800" dirty="0" err="1">
                <a:latin typeface="Courier New" pitchFamily="49" charset="0"/>
              </a:rPr>
              <a:t>swap</a:t>
            </a:r>
            <a:r>
              <a:rPr lang="en-US" sz="1800" dirty="0" err="1" smtClean="0">
                <a:latin typeface="Courier New" pitchFamily="49" charset="0"/>
              </a:rPr>
              <a:t>(long</a:t>
            </a:r>
            <a:r>
              <a:rPr lang="en-US" sz="1800" dirty="0" smtClean="0">
                <a:latin typeface="Courier New" pitchFamily="49" charset="0"/>
              </a:rPr>
              <a:t> </a:t>
            </a:r>
            <a:r>
              <a:rPr lang="en-US" sz="1800" dirty="0">
                <a:latin typeface="Courier New" pitchFamily="49" charset="0"/>
              </a:rPr>
              <a:t>*</a:t>
            </a:r>
            <a:r>
              <a:rPr lang="en-US" sz="1800" dirty="0" err="1">
                <a:latin typeface="Courier New" pitchFamily="49" charset="0"/>
              </a:rPr>
              <a:t>xp</a:t>
            </a:r>
            <a:r>
              <a:rPr lang="en-US" sz="1800" dirty="0">
                <a:latin typeface="Courier New" pitchFamily="49" charset="0"/>
              </a:rPr>
              <a:t>,</a:t>
            </a:r>
            <a:r>
              <a:rPr lang="en-US" sz="1800" dirty="0" smtClean="0">
                <a:latin typeface="Courier New" pitchFamily="49" charset="0"/>
              </a:rPr>
              <a:t> long </a:t>
            </a:r>
            <a:r>
              <a:rPr lang="en-US" sz="1800" dirty="0">
                <a:latin typeface="Courier New" pitchFamily="49" charset="0"/>
              </a:rPr>
              <a:t>*</a:t>
            </a:r>
            <a:r>
              <a:rPr lang="en-US" sz="1800" dirty="0" err="1">
                <a:latin typeface="Courier New" pitchFamily="49" charset="0"/>
              </a:rPr>
              <a:t>yp</a:t>
            </a:r>
            <a:r>
              <a:rPr lang="en-US" sz="1800" dirty="0">
                <a:latin typeface="Courier New" pitchFamily="49" charset="0"/>
              </a:rPr>
              <a:t>) 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{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</a:t>
            </a:r>
            <a:r>
              <a:rPr lang="en-US" sz="1800" dirty="0" smtClean="0">
                <a:latin typeface="Courier New" pitchFamily="49" charset="0"/>
              </a:rPr>
              <a:t> long </a:t>
            </a:r>
            <a:r>
              <a:rPr lang="en-US" sz="1800" dirty="0">
                <a:latin typeface="Courier New" pitchFamily="49" charset="0"/>
              </a:rPr>
              <a:t>t0 = *</a:t>
            </a:r>
            <a:r>
              <a:rPr lang="en-US" sz="1800" dirty="0" err="1">
                <a:latin typeface="Courier New" pitchFamily="49" charset="0"/>
              </a:rPr>
              <a:t>xp</a:t>
            </a:r>
            <a:r>
              <a:rPr lang="en-US" sz="1800" dirty="0">
                <a:latin typeface="Courier New" pitchFamily="49" charset="0"/>
              </a:rPr>
              <a:t>;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</a:t>
            </a:r>
            <a:r>
              <a:rPr lang="en-US" sz="1800" dirty="0" smtClean="0">
                <a:latin typeface="Courier New" pitchFamily="49" charset="0"/>
              </a:rPr>
              <a:t> long </a:t>
            </a:r>
            <a:r>
              <a:rPr lang="en-US" sz="1800" dirty="0">
                <a:latin typeface="Courier New" pitchFamily="49" charset="0"/>
              </a:rPr>
              <a:t>t1 = *</a:t>
            </a:r>
            <a:r>
              <a:rPr lang="en-US" sz="1800" dirty="0" err="1">
                <a:latin typeface="Courier New" pitchFamily="49" charset="0"/>
              </a:rPr>
              <a:t>yp</a:t>
            </a:r>
            <a:r>
              <a:rPr lang="en-US" sz="1800" dirty="0">
                <a:latin typeface="Courier New" pitchFamily="49" charset="0"/>
              </a:rPr>
              <a:t>;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 *</a:t>
            </a:r>
            <a:r>
              <a:rPr lang="en-US" sz="1800" dirty="0" err="1">
                <a:latin typeface="Courier New" pitchFamily="49" charset="0"/>
              </a:rPr>
              <a:t>xp</a:t>
            </a:r>
            <a:r>
              <a:rPr lang="en-US" sz="1800" dirty="0">
                <a:latin typeface="Courier New" pitchFamily="49" charset="0"/>
              </a:rPr>
              <a:t> = t1;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 *</a:t>
            </a:r>
            <a:r>
              <a:rPr lang="en-US" sz="1800" dirty="0" err="1">
                <a:latin typeface="Courier New" pitchFamily="49" charset="0"/>
              </a:rPr>
              <a:t>yp</a:t>
            </a:r>
            <a:r>
              <a:rPr lang="en-US" sz="1800" dirty="0">
                <a:latin typeface="Courier New" pitchFamily="49" charset="0"/>
              </a:rPr>
              <a:t> = t0;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}</a:t>
            </a:r>
          </a:p>
        </p:txBody>
      </p:sp>
      <p:sp>
        <p:nvSpPr>
          <p:cNvPr id="159749" name="AutoShape 5"/>
          <p:cNvSpPr>
            <a:spLocks/>
          </p:cNvSpPr>
          <p:nvPr/>
        </p:nvSpPr>
        <p:spPr bwMode="auto">
          <a:xfrm>
            <a:off x="7786688" y="2706390"/>
            <a:ext cx="271462" cy="1143000"/>
          </a:xfrm>
          <a:prstGeom prst="rightBrace">
            <a:avLst>
              <a:gd name="adj1" fmla="val 58480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59750" name="Text Box 6"/>
          <p:cNvSpPr txBox="1">
            <a:spLocks noChangeArrowheads="1"/>
          </p:cNvSpPr>
          <p:nvPr/>
        </p:nvSpPr>
        <p:spPr bwMode="auto">
          <a:xfrm>
            <a:off x="8134350" y="3011190"/>
            <a:ext cx="833883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Body</a:t>
            </a:r>
          </a:p>
        </p:txBody>
      </p:sp>
      <p:sp>
        <p:nvSpPr>
          <p:cNvPr id="159751" name="AutoShape 7"/>
          <p:cNvSpPr>
            <a:spLocks/>
          </p:cNvSpPr>
          <p:nvPr/>
        </p:nvSpPr>
        <p:spPr bwMode="auto">
          <a:xfrm>
            <a:off x="7778750" y="2020590"/>
            <a:ext cx="279400" cy="457200"/>
          </a:xfrm>
          <a:prstGeom prst="rightBrace">
            <a:avLst>
              <a:gd name="adj1" fmla="val 25000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59752" name="Text Box 8"/>
          <p:cNvSpPr txBox="1">
            <a:spLocks noChangeArrowheads="1"/>
          </p:cNvSpPr>
          <p:nvPr/>
        </p:nvSpPr>
        <p:spPr bwMode="auto">
          <a:xfrm>
            <a:off x="8134350" y="1868190"/>
            <a:ext cx="591316" cy="83099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Set</a:t>
            </a:r>
          </a:p>
          <a:p>
            <a:pPr algn="l"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Up</a:t>
            </a:r>
          </a:p>
        </p:txBody>
      </p:sp>
      <p:sp>
        <p:nvSpPr>
          <p:cNvPr id="159753" name="AutoShape 9"/>
          <p:cNvSpPr>
            <a:spLocks/>
          </p:cNvSpPr>
          <p:nvPr/>
        </p:nvSpPr>
        <p:spPr bwMode="auto">
          <a:xfrm>
            <a:off x="7777163" y="4077990"/>
            <a:ext cx="280987" cy="381000"/>
          </a:xfrm>
          <a:prstGeom prst="rightBrace">
            <a:avLst>
              <a:gd name="adj1" fmla="val 36158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59754" name="Text Box 10"/>
          <p:cNvSpPr txBox="1">
            <a:spLocks noChangeArrowheads="1"/>
          </p:cNvSpPr>
          <p:nvPr/>
        </p:nvSpPr>
        <p:spPr bwMode="auto">
          <a:xfrm>
            <a:off x="8134350" y="4077990"/>
            <a:ext cx="930063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Finish</a:t>
            </a:r>
          </a:p>
        </p:txBody>
      </p:sp>
      <p:sp>
        <p:nvSpPr>
          <p:cNvPr id="11" name="Rectangle 4"/>
          <p:cNvSpPr>
            <a:spLocks noChangeArrowheads="1"/>
          </p:cNvSpPr>
          <p:nvPr/>
        </p:nvSpPr>
        <p:spPr bwMode="auto">
          <a:xfrm>
            <a:off x="4191000" y="1639590"/>
            <a:ext cx="4191000" cy="285975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>
              <a:tabLst>
                <a:tab pos="347663" algn="l"/>
                <a:tab pos="1312863" algn="l"/>
              </a:tabLst>
            </a:pPr>
            <a:r>
              <a:rPr lang="en-US" sz="2000" dirty="0" err="1" smtClean="0">
                <a:latin typeface="Courier New" pitchFamily="49" charset="0"/>
              </a:rPr>
              <a:t>swap_l</a:t>
            </a:r>
            <a:r>
              <a:rPr lang="en-US" sz="2000" dirty="0" smtClean="0">
                <a:latin typeface="Courier New" pitchFamily="49" charset="0"/>
              </a:rPr>
              <a:t>:</a:t>
            </a:r>
          </a:p>
          <a:p>
            <a:pPr>
              <a:tabLst>
                <a:tab pos="347663" algn="l"/>
                <a:tab pos="1312863" algn="l"/>
              </a:tabLst>
            </a:pPr>
            <a:r>
              <a:rPr lang="en-US" sz="2000" dirty="0" smtClean="0">
                <a:latin typeface="Courier New" pitchFamily="49" charset="0"/>
              </a:rPr>
              <a:t>	</a:t>
            </a:r>
          </a:p>
          <a:p>
            <a:pPr>
              <a:tabLst>
                <a:tab pos="347663" algn="l"/>
                <a:tab pos="1312863" algn="l"/>
              </a:tabLst>
            </a:pPr>
            <a:endParaRPr lang="en-US" sz="2000" dirty="0" smtClean="0">
              <a:latin typeface="Courier New" pitchFamily="49" charset="0"/>
            </a:endParaRPr>
          </a:p>
          <a:p>
            <a:pPr>
              <a:tabLst>
                <a:tab pos="347663" algn="l"/>
                <a:tab pos="1312863" algn="l"/>
              </a:tabLst>
            </a:pPr>
            <a:r>
              <a:rPr lang="en-US" sz="2000" dirty="0" smtClean="0">
                <a:latin typeface="Courier New" pitchFamily="49" charset="0"/>
              </a:rPr>
              <a:t>	</a:t>
            </a:r>
            <a:r>
              <a:rPr lang="en-US" sz="2000" dirty="0" err="1" smtClean="0">
                <a:latin typeface="Courier New" pitchFamily="49" charset="0"/>
              </a:rPr>
              <a:t>movq</a:t>
            </a:r>
            <a:r>
              <a:rPr lang="en-US" sz="2000" dirty="0" smtClean="0">
                <a:latin typeface="Courier New" pitchFamily="49" charset="0"/>
              </a:rPr>
              <a:t>    (%</a:t>
            </a:r>
            <a:r>
              <a:rPr lang="en-US" sz="2000" dirty="0" err="1" smtClean="0">
                <a:latin typeface="Courier New" pitchFamily="49" charset="0"/>
              </a:rPr>
              <a:t>rdi</a:t>
            </a:r>
            <a:r>
              <a:rPr lang="en-US" sz="2000" dirty="0" smtClean="0">
                <a:latin typeface="Courier New" pitchFamily="49" charset="0"/>
              </a:rPr>
              <a:t>), %</a:t>
            </a:r>
            <a:r>
              <a:rPr lang="en-US" sz="2000" dirty="0" err="1" smtClean="0">
                <a:latin typeface="Courier New" pitchFamily="49" charset="0"/>
              </a:rPr>
              <a:t>rdx</a:t>
            </a:r>
            <a:endParaRPr lang="en-US" sz="2000" dirty="0" smtClean="0">
              <a:latin typeface="Courier New" pitchFamily="49" charset="0"/>
            </a:endParaRPr>
          </a:p>
          <a:p>
            <a:pPr>
              <a:tabLst>
                <a:tab pos="347663" algn="l"/>
                <a:tab pos="1312863" algn="l"/>
              </a:tabLst>
            </a:pPr>
            <a:r>
              <a:rPr lang="en-US" sz="2000" dirty="0" smtClean="0">
                <a:latin typeface="Courier New" pitchFamily="49" charset="0"/>
              </a:rPr>
              <a:t>	</a:t>
            </a:r>
            <a:r>
              <a:rPr lang="en-US" sz="2000" dirty="0" err="1" smtClean="0">
                <a:latin typeface="Courier New" pitchFamily="49" charset="0"/>
              </a:rPr>
              <a:t>movq</a:t>
            </a:r>
            <a:r>
              <a:rPr lang="en-US" sz="2000" dirty="0" smtClean="0">
                <a:latin typeface="Courier New" pitchFamily="49" charset="0"/>
              </a:rPr>
              <a:t>    (%</a:t>
            </a:r>
            <a:r>
              <a:rPr lang="en-US" sz="2000" dirty="0" err="1" smtClean="0">
                <a:latin typeface="Courier New" pitchFamily="49" charset="0"/>
              </a:rPr>
              <a:t>rsi</a:t>
            </a:r>
            <a:r>
              <a:rPr lang="en-US" sz="2000" dirty="0" smtClean="0">
                <a:latin typeface="Courier New" pitchFamily="49" charset="0"/>
              </a:rPr>
              <a:t>), %</a:t>
            </a:r>
            <a:r>
              <a:rPr lang="en-US" sz="2000" dirty="0" err="1" smtClean="0">
                <a:latin typeface="Courier New" pitchFamily="49" charset="0"/>
              </a:rPr>
              <a:t>rax</a:t>
            </a:r>
            <a:endParaRPr lang="en-US" sz="2000" dirty="0" smtClean="0">
              <a:latin typeface="Courier New" pitchFamily="49" charset="0"/>
            </a:endParaRPr>
          </a:p>
          <a:p>
            <a:pPr>
              <a:tabLst>
                <a:tab pos="347663" algn="l"/>
                <a:tab pos="1312863" algn="l"/>
              </a:tabLst>
            </a:pPr>
            <a:r>
              <a:rPr lang="en-US" sz="2000" dirty="0" smtClean="0">
                <a:latin typeface="Courier New" pitchFamily="49" charset="0"/>
              </a:rPr>
              <a:t>	</a:t>
            </a:r>
            <a:r>
              <a:rPr lang="en-US" sz="2000" dirty="0" err="1" smtClean="0">
                <a:latin typeface="Courier New" pitchFamily="49" charset="0"/>
              </a:rPr>
              <a:t>movq</a:t>
            </a:r>
            <a:r>
              <a:rPr lang="en-US" sz="2000" dirty="0" smtClean="0">
                <a:latin typeface="Courier New" pitchFamily="49" charset="0"/>
              </a:rPr>
              <a:t>    %</a:t>
            </a:r>
            <a:r>
              <a:rPr lang="en-US" sz="2000" dirty="0" err="1" smtClean="0">
                <a:latin typeface="Courier New" pitchFamily="49" charset="0"/>
              </a:rPr>
              <a:t>rax</a:t>
            </a:r>
            <a:r>
              <a:rPr lang="en-US" sz="2000" dirty="0" smtClean="0">
                <a:latin typeface="Courier New" pitchFamily="49" charset="0"/>
              </a:rPr>
              <a:t>, (%</a:t>
            </a:r>
            <a:r>
              <a:rPr lang="en-US" sz="2000" dirty="0" err="1" smtClean="0">
                <a:latin typeface="Courier New" pitchFamily="49" charset="0"/>
              </a:rPr>
              <a:t>rdi</a:t>
            </a:r>
            <a:r>
              <a:rPr lang="en-US" sz="2000" dirty="0" smtClean="0">
                <a:latin typeface="Courier New" pitchFamily="49" charset="0"/>
              </a:rPr>
              <a:t>)</a:t>
            </a:r>
          </a:p>
          <a:p>
            <a:pPr>
              <a:tabLst>
                <a:tab pos="347663" algn="l"/>
                <a:tab pos="1312863" algn="l"/>
              </a:tabLst>
            </a:pPr>
            <a:r>
              <a:rPr lang="en-US" sz="2000" dirty="0" smtClean="0">
                <a:latin typeface="Courier New" pitchFamily="49" charset="0"/>
              </a:rPr>
              <a:t>	</a:t>
            </a:r>
            <a:r>
              <a:rPr lang="en-US" sz="2000" dirty="0" err="1" smtClean="0">
                <a:latin typeface="Courier New" pitchFamily="49" charset="0"/>
              </a:rPr>
              <a:t>movq</a:t>
            </a:r>
            <a:r>
              <a:rPr lang="en-US" sz="2000" dirty="0" smtClean="0">
                <a:latin typeface="Courier New" pitchFamily="49" charset="0"/>
              </a:rPr>
              <a:t>    %</a:t>
            </a:r>
            <a:r>
              <a:rPr lang="en-US" sz="2000" dirty="0" err="1" smtClean="0">
                <a:latin typeface="Courier New" pitchFamily="49" charset="0"/>
              </a:rPr>
              <a:t>rdx</a:t>
            </a:r>
            <a:r>
              <a:rPr lang="en-US" sz="2000" dirty="0" smtClean="0">
                <a:latin typeface="Courier New" pitchFamily="49" charset="0"/>
              </a:rPr>
              <a:t>, (%</a:t>
            </a:r>
            <a:r>
              <a:rPr lang="en-US" sz="2000" dirty="0" err="1" smtClean="0">
                <a:latin typeface="Courier New" pitchFamily="49" charset="0"/>
              </a:rPr>
              <a:t>rsi</a:t>
            </a:r>
            <a:r>
              <a:rPr lang="en-US" sz="2000" dirty="0" smtClean="0">
                <a:latin typeface="Courier New" pitchFamily="49" charset="0"/>
              </a:rPr>
              <a:t>)</a:t>
            </a:r>
          </a:p>
          <a:p>
            <a:pPr>
              <a:tabLst>
                <a:tab pos="347663" algn="l"/>
                <a:tab pos="1312863" algn="l"/>
              </a:tabLst>
            </a:pPr>
            <a:endParaRPr lang="en-US" sz="2000" dirty="0" smtClean="0">
              <a:latin typeface="Courier New" pitchFamily="49" charset="0"/>
            </a:endParaRPr>
          </a:p>
          <a:p>
            <a:pPr>
              <a:tabLst>
                <a:tab pos="347663" algn="l"/>
                <a:tab pos="1312863" algn="l"/>
              </a:tabLst>
            </a:pPr>
            <a:r>
              <a:rPr lang="en-US" sz="2000" dirty="0" smtClean="0">
                <a:latin typeface="Courier New" pitchFamily="49" charset="0"/>
              </a:rPr>
              <a:t>	ret</a:t>
            </a:r>
            <a:endParaRPr lang="en-US" sz="2000" dirty="0">
              <a:latin typeface="Courier New" pitchFamily="49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Machine Programming I: 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History of Intel processors and architectures</a:t>
            </a:r>
          </a:p>
          <a:p>
            <a:pPr lvl="1"/>
            <a:r>
              <a:rPr lang="en-US" dirty="0" smtClean="0"/>
              <a:t>Evolutionary design leads to many quirks and artifacts</a:t>
            </a:r>
          </a:p>
          <a:p>
            <a:r>
              <a:rPr lang="en-US" dirty="0" smtClean="0"/>
              <a:t>C, assembly, machine code</a:t>
            </a:r>
          </a:p>
          <a:p>
            <a:pPr lvl="1"/>
            <a:r>
              <a:rPr lang="en-US" dirty="0" smtClean="0"/>
              <a:t>Compiler must transform statements, expressions, procedures into low-level instruction sequences</a:t>
            </a:r>
          </a:p>
          <a:p>
            <a:r>
              <a:rPr lang="en-US" dirty="0" smtClean="0"/>
              <a:t>Assembly Basics: Registers, operands, move</a:t>
            </a:r>
          </a:p>
          <a:p>
            <a:pPr lvl="1"/>
            <a:r>
              <a:rPr lang="en-US" dirty="0" smtClean="0"/>
              <a:t>The x86 move instructions cover wide range of data movement forms</a:t>
            </a:r>
          </a:p>
          <a:p>
            <a:r>
              <a:rPr lang="en-US" dirty="0" smtClean="0"/>
              <a:t>Intro to x86-64</a:t>
            </a:r>
          </a:p>
          <a:p>
            <a:pPr lvl="1"/>
            <a:r>
              <a:rPr lang="en-US" dirty="0" smtClean="0"/>
              <a:t>A major departure from the style of code seen in IA32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Rectangle 1026"/>
          <p:cNvSpPr>
            <a:spLocks noGrp="1" noChangeArrowheads="1"/>
          </p:cNvSpPr>
          <p:nvPr>
            <p:ph type="title"/>
          </p:nvPr>
        </p:nvSpPr>
        <p:spPr>
          <a:xfrm>
            <a:off x="457200" y="304800"/>
            <a:ext cx="8229600" cy="573088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Intel x86 Processors, contd.</a:t>
            </a:r>
            <a:endParaRPr lang="en-US" dirty="0"/>
          </a:p>
        </p:txBody>
      </p:sp>
      <p:sp>
        <p:nvSpPr>
          <p:cNvPr id="144387" name="Rectangle 1027"/>
          <p:cNvSpPr>
            <a:spLocks noGrp="1" noChangeArrowheads="1"/>
          </p:cNvSpPr>
          <p:nvPr>
            <p:ph sz="quarter" idx="1"/>
          </p:nvPr>
        </p:nvSpPr>
        <p:spPr>
          <a:xfrm>
            <a:off x="304800" y="1581150"/>
            <a:ext cx="7896225" cy="4972050"/>
          </a:xfrm>
        </p:spPr>
        <p:txBody>
          <a:bodyPr>
            <a:normAutofit fontScale="77500" lnSpcReduction="20000"/>
          </a:bodyPr>
          <a:lstStyle/>
          <a:p>
            <a:pPr marL="223838" indent="-223838" defTabSz="895350">
              <a:tabLst>
                <a:tab pos="2349500" algn="l"/>
              </a:tabLst>
            </a:pPr>
            <a:r>
              <a:rPr lang="en-US" dirty="0"/>
              <a:t>Machine Evolution</a:t>
            </a:r>
          </a:p>
          <a:p>
            <a:pPr marL="560388" lvl="1" indent="-222250" defTabSz="895350">
              <a:tabLst>
                <a:tab pos="2349500" algn="l"/>
              </a:tabLst>
            </a:pPr>
            <a:r>
              <a:rPr lang="en-US" dirty="0" smtClean="0"/>
              <a:t>386</a:t>
            </a:r>
            <a:r>
              <a:rPr lang="en-US" dirty="0"/>
              <a:t>	</a:t>
            </a:r>
            <a:r>
              <a:rPr lang="en-US" dirty="0" smtClean="0"/>
              <a:t>1985</a:t>
            </a:r>
            <a:r>
              <a:rPr lang="en-US" dirty="0"/>
              <a:t>	</a:t>
            </a:r>
            <a:r>
              <a:rPr lang="en-US" dirty="0" smtClean="0"/>
              <a:t>0.3M</a:t>
            </a:r>
            <a:r>
              <a:rPr lang="en-US" dirty="0"/>
              <a:t>	</a:t>
            </a:r>
          </a:p>
          <a:p>
            <a:pPr marL="560388" lvl="1" indent="-222250" defTabSz="895350">
              <a:tabLst>
                <a:tab pos="2349500" algn="l"/>
              </a:tabLst>
            </a:pPr>
            <a:r>
              <a:rPr lang="en-US" dirty="0"/>
              <a:t>Pentium	1993	3.1M</a:t>
            </a:r>
          </a:p>
          <a:p>
            <a:pPr marL="560388" lvl="1" indent="-222250" defTabSz="895350">
              <a:tabLst>
                <a:tab pos="2349500" algn="l"/>
              </a:tabLst>
            </a:pPr>
            <a:r>
              <a:rPr lang="en-US" dirty="0"/>
              <a:t>Pentium/MMX	1997	4.5M</a:t>
            </a:r>
          </a:p>
          <a:p>
            <a:pPr marL="560388" lvl="1" indent="-222250" defTabSz="895350">
              <a:tabLst>
                <a:tab pos="2349500" algn="l"/>
              </a:tabLst>
            </a:pPr>
            <a:r>
              <a:rPr lang="en-US" dirty="0" err="1"/>
              <a:t>PentiumPro</a:t>
            </a:r>
            <a:r>
              <a:rPr lang="en-US" dirty="0"/>
              <a:t>	1995	6.5M</a:t>
            </a:r>
          </a:p>
          <a:p>
            <a:pPr marL="560388" lvl="1" indent="-222250" defTabSz="895350">
              <a:tabLst>
                <a:tab pos="2349500" algn="l"/>
              </a:tabLst>
            </a:pPr>
            <a:r>
              <a:rPr lang="en-US" dirty="0"/>
              <a:t>Pentium III	1999	8.2M</a:t>
            </a:r>
          </a:p>
          <a:p>
            <a:pPr marL="560388" lvl="1" indent="-222250" defTabSz="895350">
              <a:tabLst>
                <a:tab pos="2349500" algn="l"/>
              </a:tabLst>
            </a:pPr>
            <a:r>
              <a:rPr lang="en-US" dirty="0"/>
              <a:t>Pentium 4	2001	42M</a:t>
            </a:r>
          </a:p>
          <a:p>
            <a:pPr marL="560388" lvl="1" indent="-222250" defTabSz="895350">
              <a:tabLst>
                <a:tab pos="2349500" algn="l"/>
              </a:tabLst>
            </a:pPr>
            <a:r>
              <a:rPr lang="en-US" dirty="0"/>
              <a:t>Core </a:t>
            </a:r>
            <a:r>
              <a:rPr lang="en-US" dirty="0" smtClean="0"/>
              <a:t>2 Duo</a:t>
            </a:r>
            <a:r>
              <a:rPr lang="en-US" dirty="0"/>
              <a:t>	2006	</a:t>
            </a:r>
            <a:r>
              <a:rPr lang="en-US" dirty="0" smtClean="0"/>
              <a:t>291M</a:t>
            </a:r>
          </a:p>
          <a:p>
            <a:pPr marL="560388" lvl="1" indent="-222250" defTabSz="895350">
              <a:tabLst>
                <a:tab pos="2349500" algn="l"/>
              </a:tabLst>
            </a:pPr>
            <a:r>
              <a:rPr lang="en-US" dirty="0" smtClean="0"/>
              <a:t>Core i7	2008	731M</a:t>
            </a:r>
            <a:endParaRPr lang="en-US" dirty="0"/>
          </a:p>
          <a:p>
            <a:pPr marL="223838" indent="-223838" defTabSz="895350">
              <a:tabLst>
                <a:tab pos="2349500" algn="l"/>
              </a:tabLst>
            </a:pPr>
            <a:r>
              <a:rPr lang="en-US" dirty="0"/>
              <a:t>Added Features</a:t>
            </a:r>
          </a:p>
          <a:p>
            <a:pPr marL="560388" lvl="1" indent="-222250" defTabSz="895350">
              <a:tabLst>
                <a:tab pos="2349500" algn="l"/>
              </a:tabLst>
            </a:pPr>
            <a:r>
              <a:rPr lang="en-US" dirty="0"/>
              <a:t>Instructions to support multimedia operations</a:t>
            </a:r>
          </a:p>
          <a:p>
            <a:pPr marL="839788" lvl="2" indent="-165100" defTabSz="895350">
              <a:tabLst>
                <a:tab pos="2349500" algn="l"/>
              </a:tabLst>
            </a:pPr>
            <a:r>
              <a:rPr lang="en-US" dirty="0"/>
              <a:t>Parallel operations on 1, 2, and 4-byte data, both integer &amp; FP</a:t>
            </a:r>
          </a:p>
          <a:p>
            <a:pPr marL="560388" lvl="1" indent="-222250" defTabSz="895350">
              <a:tabLst>
                <a:tab pos="2349500" algn="l"/>
              </a:tabLst>
            </a:pPr>
            <a:r>
              <a:rPr lang="en-US" dirty="0"/>
              <a:t>Instructions to enable more efficient conditional operations</a:t>
            </a:r>
          </a:p>
          <a:p>
            <a:pPr marL="223838" indent="-223838" defTabSz="895350">
              <a:tabLst>
                <a:tab pos="2349500" algn="l"/>
              </a:tabLst>
            </a:pPr>
            <a:r>
              <a:rPr lang="en-US" dirty="0"/>
              <a:t>Linux/GCC Evolution</a:t>
            </a:r>
          </a:p>
          <a:p>
            <a:pPr marL="560388" lvl="1" indent="-222250" defTabSz="895350">
              <a:tabLst>
                <a:tab pos="2349500" algn="l"/>
              </a:tabLst>
            </a:pPr>
            <a:r>
              <a:rPr lang="en-US" dirty="0" smtClean="0"/>
              <a:t>Two major steps: 1) support 32-bit 386.  2) support 64-bit x86-64</a:t>
            </a:r>
            <a:endParaRPr lang="en-US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724400" y="1846262"/>
            <a:ext cx="4248150" cy="2952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Information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Intel processors (</a:t>
            </a:r>
            <a:r>
              <a:rPr lang="en-US" dirty="0" smtClean="0">
                <a:hlinkClick r:id="rId3"/>
              </a:rPr>
              <a:t>Wikipedia</a:t>
            </a:r>
            <a:r>
              <a:rPr lang="en-US" dirty="0" smtClean="0"/>
              <a:t>)</a:t>
            </a:r>
          </a:p>
          <a:p>
            <a:r>
              <a:rPr lang="en-US" dirty="0" smtClean="0"/>
              <a:t>Intel </a:t>
            </a:r>
            <a:r>
              <a:rPr lang="en-US" dirty="0" smtClean="0">
                <a:hlinkClick r:id="rId4"/>
              </a:rPr>
              <a:t>microarchitectures</a:t>
            </a:r>
            <a:endParaRPr lang="en-US" dirty="0" smtClean="0"/>
          </a:p>
          <a:p>
            <a:pPr>
              <a:buNone/>
            </a:pPr>
            <a:endParaRPr lang="en-US" dirty="0" smtClean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4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533400"/>
            <a:ext cx="8686800" cy="573088"/>
          </a:xfrm>
        </p:spPr>
        <p:txBody>
          <a:bodyPr>
            <a:normAutofit fontScale="90000"/>
          </a:bodyPr>
          <a:lstStyle/>
          <a:p>
            <a:r>
              <a:rPr lang="en-US" dirty="0"/>
              <a:t>New Species: </a:t>
            </a:r>
            <a:r>
              <a:rPr lang="en-US" dirty="0" smtClean="0"/>
              <a:t>ia64, then IPF, then Itanium </a:t>
            </a:r>
            <a:endParaRPr lang="en-US" dirty="0"/>
          </a:p>
        </p:txBody>
      </p:sp>
      <p:sp>
        <p:nvSpPr>
          <p:cNvPr id="146435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pPr marL="223838" indent="-223838" defTabSz="895350">
              <a:buNone/>
              <a:tabLst>
                <a:tab pos="3030538" algn="l"/>
              </a:tabLst>
            </a:pPr>
            <a:r>
              <a:rPr lang="en-US" i="1" dirty="0" smtClean="0">
                <a:solidFill>
                  <a:srgbClr val="C00000"/>
                </a:solidFill>
              </a:rPr>
              <a:t>	Name</a:t>
            </a:r>
            <a:r>
              <a:rPr lang="en-US" i="1" dirty="0">
                <a:solidFill>
                  <a:srgbClr val="C00000"/>
                </a:solidFill>
              </a:rPr>
              <a:t>	Date</a:t>
            </a:r>
            <a:r>
              <a:rPr lang="en-US" i="1" dirty="0" smtClean="0">
                <a:solidFill>
                  <a:srgbClr val="C00000"/>
                </a:solidFill>
              </a:rPr>
              <a:t>	          Transistors</a:t>
            </a:r>
            <a:endParaRPr lang="en-US" i="1" dirty="0">
              <a:solidFill>
                <a:srgbClr val="C00000"/>
              </a:solidFill>
            </a:endParaRPr>
          </a:p>
          <a:p>
            <a:pPr marL="223838" indent="-223838" defTabSz="895350">
              <a:tabLst>
                <a:tab pos="3030538" algn="l"/>
              </a:tabLst>
            </a:pPr>
            <a:r>
              <a:rPr lang="en-US" dirty="0"/>
              <a:t>Itanium	2001	10M</a:t>
            </a:r>
          </a:p>
          <a:p>
            <a:pPr marL="560388" lvl="1" indent="-222250" defTabSz="895350">
              <a:tabLst>
                <a:tab pos="3030538" algn="l"/>
              </a:tabLst>
            </a:pPr>
            <a:r>
              <a:rPr lang="en-US" dirty="0" smtClean="0"/>
              <a:t>First shot at 64-bit architecture: first called IA64</a:t>
            </a:r>
            <a:endParaRPr lang="en-US" dirty="0"/>
          </a:p>
          <a:p>
            <a:pPr marL="560388" lvl="1" indent="-222250" defTabSz="895350">
              <a:tabLst>
                <a:tab pos="3030538" algn="l"/>
              </a:tabLst>
            </a:pPr>
            <a:r>
              <a:rPr lang="en-US" dirty="0"/>
              <a:t>Radically new instruction set designed for high performance</a:t>
            </a:r>
          </a:p>
          <a:p>
            <a:pPr marL="560388" lvl="1" indent="-222250" defTabSz="895350">
              <a:tabLst>
                <a:tab pos="3030538" algn="l"/>
              </a:tabLst>
            </a:pPr>
            <a:r>
              <a:rPr lang="en-US" dirty="0"/>
              <a:t>Can run existing </a:t>
            </a:r>
            <a:r>
              <a:rPr lang="en-US" dirty="0" smtClean="0"/>
              <a:t>IA32 </a:t>
            </a:r>
            <a:r>
              <a:rPr lang="en-US" dirty="0"/>
              <a:t>programs</a:t>
            </a:r>
          </a:p>
          <a:p>
            <a:pPr marL="839788" lvl="2" indent="-165100" defTabSz="895350">
              <a:tabLst>
                <a:tab pos="3030538" algn="l"/>
              </a:tabLst>
            </a:pPr>
            <a:r>
              <a:rPr lang="en-US" dirty="0"/>
              <a:t>On-board “x86 engine”</a:t>
            </a:r>
          </a:p>
          <a:p>
            <a:pPr marL="560388" lvl="1" indent="-222250" defTabSz="895350">
              <a:tabLst>
                <a:tab pos="3030538" algn="l"/>
              </a:tabLst>
            </a:pPr>
            <a:r>
              <a:rPr lang="en-US" dirty="0"/>
              <a:t>Joint project with Hewlett-Packard</a:t>
            </a:r>
          </a:p>
          <a:p>
            <a:pPr marL="223838" indent="-223838" defTabSz="895350">
              <a:tabLst>
                <a:tab pos="3030538" algn="l"/>
              </a:tabLst>
            </a:pPr>
            <a:r>
              <a:rPr lang="en-US" dirty="0"/>
              <a:t>Itanium 2	2002	221M</a:t>
            </a:r>
          </a:p>
          <a:p>
            <a:pPr marL="560388" lvl="1" indent="-222250" defTabSz="895350">
              <a:tabLst>
                <a:tab pos="3030538" algn="l"/>
              </a:tabLst>
            </a:pPr>
            <a:r>
              <a:rPr lang="en-US" dirty="0"/>
              <a:t>Big performance boost</a:t>
            </a:r>
          </a:p>
          <a:p>
            <a:pPr marL="223838" indent="-223838" defTabSz="895350">
              <a:tabLst>
                <a:tab pos="3030538" algn="l"/>
              </a:tabLst>
            </a:pPr>
            <a:r>
              <a:rPr lang="en-US" dirty="0"/>
              <a:t>Itanium 2 Dual-Core	2006	1.7B</a:t>
            </a:r>
          </a:p>
          <a:p>
            <a:pPr marL="223838" indent="-223838" defTabSz="895350">
              <a:tabLst>
                <a:tab pos="3030538" algn="l"/>
              </a:tabLst>
            </a:pPr>
            <a:r>
              <a:rPr lang="en-US" dirty="0"/>
              <a:t>Itanium has not taken off in marketplace</a:t>
            </a:r>
          </a:p>
          <a:p>
            <a:pPr marL="560388" lvl="1" indent="-222250" defTabSz="895350">
              <a:tabLst>
                <a:tab pos="3030538" algn="l"/>
              </a:tabLst>
            </a:pPr>
            <a:r>
              <a:rPr lang="en-US" dirty="0"/>
              <a:t>Lack of backward </a:t>
            </a:r>
            <a:r>
              <a:rPr lang="en-US" dirty="0" smtClean="0"/>
              <a:t>compatibility, no good compiler support, Pentium 4 got too good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314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533400"/>
            <a:ext cx="9144000" cy="573088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x86 Clones: Advanced Micro Devices (AMD)</a:t>
            </a:r>
            <a:endParaRPr lang="en-US" dirty="0"/>
          </a:p>
        </p:txBody>
      </p:sp>
      <p:sp>
        <p:nvSpPr>
          <p:cNvPr id="26931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96875" y="1447800"/>
            <a:ext cx="7896225" cy="4972050"/>
          </a:xfrm>
        </p:spPr>
        <p:txBody>
          <a:bodyPr/>
          <a:lstStyle/>
          <a:p>
            <a:pPr marL="160338" indent="-222250" defTabSz="895350">
              <a:tabLst>
                <a:tab pos="2349500" algn="l"/>
              </a:tabLst>
            </a:pPr>
            <a:r>
              <a:rPr lang="en-US" dirty="0" smtClean="0"/>
              <a:t>Historically</a:t>
            </a:r>
            <a:endParaRPr lang="en-US" dirty="0"/>
          </a:p>
          <a:p>
            <a:pPr marL="439738" lvl="1" indent="-165100" defTabSz="895350">
              <a:tabLst>
                <a:tab pos="2349500" algn="l"/>
              </a:tabLst>
            </a:pPr>
            <a:r>
              <a:rPr lang="en-US" dirty="0"/>
              <a:t>AMD has followed just behind Intel</a:t>
            </a:r>
          </a:p>
          <a:p>
            <a:pPr marL="439738" lvl="1" indent="-165100" defTabSz="895350">
              <a:tabLst>
                <a:tab pos="2349500" algn="l"/>
              </a:tabLst>
            </a:pPr>
            <a:r>
              <a:rPr lang="en-US" dirty="0"/>
              <a:t>A little bit slower, a lot cheaper</a:t>
            </a:r>
          </a:p>
          <a:p>
            <a:pPr marL="160338" indent="-222250" defTabSz="895350">
              <a:tabLst>
                <a:tab pos="2349500" algn="l"/>
              </a:tabLst>
            </a:pPr>
            <a:r>
              <a:rPr lang="en-US" dirty="0" smtClean="0"/>
              <a:t>Then</a:t>
            </a:r>
            <a:endParaRPr lang="en-US" dirty="0"/>
          </a:p>
          <a:p>
            <a:pPr marL="439738" lvl="1" indent="-165100" defTabSz="895350">
              <a:tabLst>
                <a:tab pos="2349500" algn="l"/>
              </a:tabLst>
            </a:pPr>
            <a:r>
              <a:rPr lang="en-US" dirty="0"/>
              <a:t>Recruited top circuit designers from Digital Equipment Corp. and other downward trending companies</a:t>
            </a:r>
          </a:p>
          <a:p>
            <a:pPr marL="439738" lvl="1" indent="-165100" defTabSz="895350">
              <a:tabLst>
                <a:tab pos="2349500" algn="l"/>
              </a:tabLst>
            </a:pPr>
            <a:r>
              <a:rPr lang="en-US" dirty="0" smtClean="0"/>
              <a:t>Built </a:t>
            </a:r>
            <a:r>
              <a:rPr lang="en-US" dirty="0" err="1" smtClean="0"/>
              <a:t>Opteron</a:t>
            </a:r>
            <a:r>
              <a:rPr lang="en-US" dirty="0" smtClean="0"/>
              <a:t>: tough competitor to Pentium 4</a:t>
            </a:r>
          </a:p>
          <a:p>
            <a:pPr marL="439738" lvl="1" indent="-165100" defTabSz="895350">
              <a:tabLst>
                <a:tab pos="2349500" algn="l"/>
              </a:tabLst>
            </a:pPr>
            <a:r>
              <a:rPr lang="en-US" dirty="0" smtClean="0"/>
              <a:t>Developed x86-64, their own extension to 64 bits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INIT" val=""/>
  <p:tag name="USEAMSFONTS" val="True"/>
  <p:tag name="EMBEDFONTS" val="False"/>
  <p:tag name="USEBOLDAMS" val="False"/>
  <p:tag name="DEFAULTDISPLAYSOURCE" val="\documentclass{slides}\pagestyle{empty}&#10;\begin{document}&#10;&#10;\end{document}&#10;"/>
  <p:tag name="TEX2PS" val="latex $(base).tex; dvips -D $(res) -E -o $(base).ps $(base).dvi"/>
  <p:tag name="EXTERNALEDITCOMMAND" val="notepad %"/>
  <p:tag name="GHOSTSCRIPTCOMMAND" val="gswin32c"/>
  <p:tag name="DEFAULTBITMAP" val="pngmono"/>
  <p:tag name="DEFAULTBLEND" val="False"/>
  <p:tag name="DEFAULTTRANSPARENT" val="False"/>
  <p:tag name="DEFAULTWORKAROUNDTRANSPARENCYBUG" val="False"/>
  <p:tag name="DEFAULTRESOLUTION" val="1200"/>
  <p:tag name="DEFAULTMAGNIFICATION" val="0.8"/>
  <p:tag name="DEFAULTFONTSIZE" val="10"/>
  <p:tag name="DEFAULTWIDTH" val="418"/>
  <p:tag name="DEFAULTHEIGHT" val="316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ＭＳ Ｐゴシック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ＭＳ Ｐゴシック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cs429_template.potx</Template>
  <TotalTime>18031</TotalTime>
  <Words>3084</Words>
  <Application>Microsoft Office PowerPoint</Application>
  <PresentationFormat>On-screen Show (4:3)</PresentationFormat>
  <Paragraphs>1141</Paragraphs>
  <Slides>52</Slides>
  <Notes>44</Notes>
  <HiddenSlides>12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52</vt:i4>
      </vt:variant>
    </vt:vector>
  </HeadingPairs>
  <TitlesOfParts>
    <vt:vector size="53" baseType="lpstr">
      <vt:lpstr>Median</vt:lpstr>
      <vt:lpstr>Machine-Level Programming I: Basics  CS 429H: Systems I</vt:lpstr>
      <vt:lpstr>Today: Machine Programming I: Basics</vt:lpstr>
      <vt:lpstr>Intel x86 Processors</vt:lpstr>
      <vt:lpstr>Intel x86 Evolution: Milestones</vt:lpstr>
      <vt:lpstr>Intel x86 Processors: Overview</vt:lpstr>
      <vt:lpstr>Intel x86 Processors, contd.</vt:lpstr>
      <vt:lpstr>More Information</vt:lpstr>
      <vt:lpstr>New Species: ia64, then IPF, then Itanium </vt:lpstr>
      <vt:lpstr>x86 Clones: Advanced Micro Devices (AMD)</vt:lpstr>
      <vt:lpstr>Intel’s 64-Bit</vt:lpstr>
      <vt:lpstr>Our Coverage</vt:lpstr>
      <vt:lpstr>Today: Machine Programming I: Basics</vt:lpstr>
      <vt:lpstr>Definitions</vt:lpstr>
      <vt:lpstr>Assembly Programmer’s View</vt:lpstr>
      <vt:lpstr>Program to Process</vt:lpstr>
      <vt:lpstr>Process in Memory</vt:lpstr>
      <vt:lpstr>A shell forks and execs a calculator</vt:lpstr>
      <vt:lpstr>A shell forks and then execs a calculator</vt:lpstr>
      <vt:lpstr>Anatomy of an address space</vt:lpstr>
      <vt:lpstr>Turning C into Object Code</vt:lpstr>
      <vt:lpstr>Compiling Into Assembly</vt:lpstr>
      <vt:lpstr>Assembly Characteristics: Data Types</vt:lpstr>
      <vt:lpstr>Assembly Characteristics: Operations</vt:lpstr>
      <vt:lpstr>Object Code</vt:lpstr>
      <vt:lpstr>Machine Instruction Example</vt:lpstr>
      <vt:lpstr>Disassembling Object Code</vt:lpstr>
      <vt:lpstr>Alternate Disassembly</vt:lpstr>
      <vt:lpstr>What Can be Disassembled?</vt:lpstr>
      <vt:lpstr>Today: Machine Programming I: Basics</vt:lpstr>
      <vt:lpstr>Integer Registers (IA32)</vt:lpstr>
      <vt:lpstr>Moving Data: IA32</vt:lpstr>
      <vt:lpstr>movl Operand Combinations</vt:lpstr>
      <vt:lpstr>Simple Memory Addressing Modes</vt:lpstr>
      <vt:lpstr>Using Simple Addressing Modes</vt:lpstr>
      <vt:lpstr>Using Simple Addressing Modes</vt:lpstr>
      <vt:lpstr>Understanding Swap</vt:lpstr>
      <vt:lpstr>Understanding Swap</vt:lpstr>
      <vt:lpstr>Understanding Swap</vt:lpstr>
      <vt:lpstr>Understanding Swap</vt:lpstr>
      <vt:lpstr>Understanding Swap</vt:lpstr>
      <vt:lpstr>Understanding Swap</vt:lpstr>
      <vt:lpstr>Understanding Swap</vt:lpstr>
      <vt:lpstr>Understanding Swap</vt:lpstr>
      <vt:lpstr>Complete Memory Addressing Modes</vt:lpstr>
      <vt:lpstr>Today: Machine Programming I: Basics</vt:lpstr>
      <vt:lpstr>Data Representations: IA32 + x86-64</vt:lpstr>
      <vt:lpstr>x86-64 Integer Registers</vt:lpstr>
      <vt:lpstr>Instructions</vt:lpstr>
      <vt:lpstr>32-bit code for swap</vt:lpstr>
      <vt:lpstr>64-bit code for swap</vt:lpstr>
      <vt:lpstr>64-bit code for long int swap</vt:lpstr>
      <vt:lpstr>Machine Programming I: Summary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Computer Systems 15-213/18-243, spring 2009</dc:title>
  <dc:creator>Markus Pueschel</dc:creator>
  <cp:lastModifiedBy>witchel</cp:lastModifiedBy>
  <cp:revision>619</cp:revision>
  <cp:lastPrinted>1999-09-20T15:19:18Z</cp:lastPrinted>
  <dcterms:created xsi:type="dcterms:W3CDTF">2012-01-24T06:54:04Z</dcterms:created>
  <dcterms:modified xsi:type="dcterms:W3CDTF">2012-09-25T08:16:30Z</dcterms:modified>
</cp:coreProperties>
</file>