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57"/>
  </p:notesMasterIdLst>
  <p:sldIdLst>
    <p:sldId id="317" r:id="rId2"/>
    <p:sldId id="344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318" r:id="rId12"/>
    <p:sldId id="325" r:id="rId13"/>
    <p:sldId id="272" r:id="rId14"/>
    <p:sldId id="326" r:id="rId15"/>
    <p:sldId id="327" r:id="rId16"/>
    <p:sldId id="328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1" r:id="rId25"/>
    <p:sldId id="294" r:id="rId26"/>
    <p:sldId id="293" r:id="rId27"/>
    <p:sldId id="295" r:id="rId28"/>
    <p:sldId id="296" r:id="rId29"/>
    <p:sldId id="297" r:id="rId30"/>
    <p:sldId id="329" r:id="rId31"/>
    <p:sldId id="330" r:id="rId32"/>
    <p:sldId id="301" r:id="rId33"/>
    <p:sldId id="332" r:id="rId34"/>
    <p:sldId id="302" r:id="rId35"/>
    <p:sldId id="30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05" r:id="rId45"/>
    <p:sldId id="306" r:id="rId46"/>
    <p:sldId id="307" r:id="rId47"/>
    <p:sldId id="309" r:id="rId48"/>
    <p:sldId id="310" r:id="rId49"/>
    <p:sldId id="312" r:id="rId50"/>
    <p:sldId id="335" r:id="rId51"/>
    <p:sldId id="336" r:id="rId52"/>
    <p:sldId id="338" r:id="rId53"/>
    <p:sldId id="337" r:id="rId54"/>
    <p:sldId id="339" r:id="rId55"/>
    <p:sldId id="324" r:id="rId5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45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10/11/2012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  <a:prstGeom prst="rect">
            <a:avLst/>
          </a:prstGeo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FF66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66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66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  <a:prstGeom prst="rect">
            <a:avLst/>
          </a:prstGeo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716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10/11/2012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1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FF66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University of Texas at Austin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81000" y="1295400"/>
            <a:ext cx="85344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100000"/>
        <a:buFont typeface="Arial"/>
        <a:buChar char="•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100000"/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100000"/>
        <a:buFont typeface="Arial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100000"/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egerlehner.ch/intel/IntelCodeTable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3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>
            <a:normAutofit/>
          </a:bodyPr>
          <a:lstStyle/>
          <a:p>
            <a:pPr lvl="0">
              <a:spcBef>
                <a:spcPct val="0"/>
              </a:spcBef>
              <a:buClrTx/>
              <a:buSzTx/>
              <a:defRPr/>
            </a:pPr>
            <a:endParaRPr lang="en-US" b="1" dirty="0" smtClean="0">
              <a:solidFill>
                <a:srgbClr val="000000"/>
              </a:solidFill>
              <a:latin typeface="Calibri"/>
              <a:sym typeface="Calibri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cs typeface="Gill Sans"/>
              </a:rPr>
              <a:t>Machine-Level Programming II: Arithmetic &amp; Control</a:t>
            </a:r>
            <a:endParaRPr lang="en-US" dirty="0">
              <a:cs typeface="Gill San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8498" name="Rectangle 6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Understanding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18499" name="Rectangle 67"/>
          <p:cNvSpPr>
            <a:spLocks/>
          </p:cNvSpPr>
          <p:nvPr/>
        </p:nvSpPr>
        <p:spPr bwMode="auto">
          <a:xfrm>
            <a:off x="304800" y="4419600"/>
            <a:ext cx="67945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501" name="Rectangle 69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502" name="Rectangle 70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8504" name="Rectangle 72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521" name="Rectangle 65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19522" name="Rectangle 66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9523" name="Rectangle 67"/>
          <p:cNvSpPr>
            <a:spLocks/>
          </p:cNvSpPr>
          <p:nvPr/>
        </p:nvSpPr>
        <p:spPr bwMode="auto">
          <a:xfrm>
            <a:off x="7897813" y="546100"/>
            <a:ext cx="593725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19524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953000" y="1219200"/>
            <a:ext cx="3962400" cy="31242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Instructions in different order from C code</a:t>
            </a:r>
          </a:p>
          <a:p>
            <a:pPr lvl="1"/>
            <a:r>
              <a:rPr lang="en-US" dirty="0" smtClean="0"/>
              <a:t>Some expressions require multiple instructions</a:t>
            </a:r>
          </a:p>
          <a:p>
            <a:pPr lvl="1"/>
            <a:r>
              <a:rPr lang="en-US" dirty="0" smtClean="0"/>
              <a:t>Some instructions cover multiple expressions</a:t>
            </a:r>
          </a:p>
          <a:p>
            <a:pPr lvl="1"/>
            <a:r>
              <a:rPr lang="en-US" dirty="0" smtClean="0"/>
              <a:t>Get exact same code when compile: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x+y+z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)*(x+4+48*y)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  <p:sp>
        <p:nvSpPr>
          <p:cNvPr id="8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8669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14732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8067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32258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9304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8415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40767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42418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828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15494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8829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33020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20066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9177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41529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43180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68300" y="17907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19600" y="16256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9591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33782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20828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9939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42291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43942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6383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15494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8829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33020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20066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9177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41529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43180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33400" y="4457700"/>
            <a:ext cx="3124200" cy="276999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wrap="squar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= 8192, 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– 7 = 8185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Processor State (IA32,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3340100" cy="5435600"/>
          </a:xfrm>
          <a:ln/>
        </p:spPr>
        <p:txBody>
          <a:bodyPr>
            <a:normAutofit fontScale="92500"/>
          </a:bodyPr>
          <a:lstStyle/>
          <a:p>
            <a:r>
              <a:rPr lang="en-US"/>
              <a:t>Information about currently executing program</a:t>
            </a:r>
          </a:p>
          <a:p>
            <a:pPr marL="552450" lvl="1"/>
            <a:r>
              <a:rPr lang="en-US"/>
              <a:t>Temporary data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Location of runtime stack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)</a:t>
            </a:r>
          </a:p>
          <a:p>
            <a:pPr marL="552450" lvl="1"/>
            <a:r>
              <a:rPr lang="en-US"/>
              <a:t>Location of current code control point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Status of recent tests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3911600" y="5334000"/>
            <a:ext cx="2540000" cy="38100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6996113" y="2362200"/>
            <a:ext cx="1836737" cy="6858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General purpose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6554788" y="41021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6572250" y="4554538"/>
            <a:ext cx="2163763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frame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570663" y="5313363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39052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45783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2514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59245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6580188" y="6019800"/>
            <a:ext cx="26543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3911600" y="1370013"/>
            <a:ext cx="2540000" cy="3581400"/>
            <a:chOff x="0" y="0"/>
            <a:chExt cx="1600" cy="2255"/>
          </a:xfrm>
        </p:grpSpPr>
        <p:sp>
          <p:nvSpPr>
            <p:cNvPr id="33808" name="Rectangle 16"/>
            <p:cNvSpPr>
              <a:spLocks/>
            </p:cNvSpPr>
            <p:nvPr/>
          </p:nvSpPr>
          <p:spPr bwMode="auto">
            <a:xfrm>
              <a:off x="0" y="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%eax</a:t>
              </a:r>
            </a:p>
          </p:txBody>
        </p:sp>
        <p:sp>
          <p:nvSpPr>
            <p:cNvPr id="33809" name="Rectangle 17"/>
            <p:cNvSpPr>
              <a:spLocks/>
            </p:cNvSpPr>
            <p:nvPr/>
          </p:nvSpPr>
          <p:spPr bwMode="auto">
            <a:xfrm>
              <a:off x="0" y="288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%ecx</a:t>
              </a:r>
            </a:p>
          </p:txBody>
        </p:sp>
        <p:sp>
          <p:nvSpPr>
            <p:cNvPr id="33810" name="Rectangle 18"/>
            <p:cNvSpPr>
              <a:spLocks/>
            </p:cNvSpPr>
            <p:nvPr/>
          </p:nvSpPr>
          <p:spPr bwMode="auto">
            <a:xfrm>
              <a:off x="0" y="576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%edx</a:t>
              </a:r>
            </a:p>
          </p:txBody>
        </p:sp>
        <p:sp>
          <p:nvSpPr>
            <p:cNvPr id="33811" name="Rectangle 19"/>
            <p:cNvSpPr>
              <a:spLocks/>
            </p:cNvSpPr>
            <p:nvPr/>
          </p:nvSpPr>
          <p:spPr bwMode="auto">
            <a:xfrm>
              <a:off x="0" y="864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  <p:sp>
          <p:nvSpPr>
            <p:cNvPr id="33812" name="Rectangle 20"/>
            <p:cNvSpPr>
              <a:spLocks/>
            </p:cNvSpPr>
            <p:nvPr/>
          </p:nvSpPr>
          <p:spPr bwMode="auto">
            <a:xfrm>
              <a:off x="0" y="1152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%esi</a:t>
              </a:r>
            </a:p>
          </p:txBody>
        </p:sp>
        <p:sp>
          <p:nvSpPr>
            <p:cNvPr id="33813" name="Rectangle 21"/>
            <p:cNvSpPr>
              <a:spLocks/>
            </p:cNvSpPr>
            <p:nvPr/>
          </p:nvSpPr>
          <p:spPr bwMode="auto">
            <a:xfrm>
              <a:off x="0" y="144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%edi</a:t>
              </a:r>
            </a:p>
          </p:txBody>
        </p:sp>
        <p:sp>
          <p:nvSpPr>
            <p:cNvPr id="33814" name="Rectangle 22"/>
            <p:cNvSpPr>
              <a:spLocks/>
            </p:cNvSpPr>
            <p:nvPr/>
          </p:nvSpPr>
          <p:spPr bwMode="auto">
            <a:xfrm>
              <a:off x="0" y="1728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33815" name="Rectangle 23"/>
            <p:cNvSpPr>
              <a:spLocks/>
            </p:cNvSpPr>
            <p:nvPr/>
          </p:nvSpPr>
          <p:spPr bwMode="auto">
            <a:xfrm>
              <a:off x="0" y="2015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</p:grpSp>
      <p:sp>
        <p:nvSpPr>
          <p:cNvPr id="33816" name="AutoShape 24"/>
          <p:cNvSpPr>
            <a:spLocks/>
          </p:cNvSpPr>
          <p:nvPr/>
        </p:nvSpPr>
        <p:spPr bwMode="auto">
          <a:xfrm>
            <a:off x="6553200" y="1371600"/>
            <a:ext cx="269875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576"/>
                  <a:pt x="10800" y="1286"/>
                </a:cubicBezTo>
                <a:lnTo>
                  <a:pt x="10800" y="9514"/>
                </a:lnTo>
                <a:cubicBezTo>
                  <a:pt x="10800" y="10224"/>
                  <a:pt x="15635" y="10800"/>
                  <a:pt x="21600" y="10800"/>
                </a:cubicBezTo>
                <a:cubicBezTo>
                  <a:pt x="15635" y="10800"/>
                  <a:pt x="10800" y="11376"/>
                  <a:pt x="10800" y="12086"/>
                </a:cubicBezTo>
                <a:lnTo>
                  <a:pt x="10800" y="20314"/>
                </a:lnTo>
                <a:cubicBezTo>
                  <a:pt x="10800" y="2102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302752" cy="4876800"/>
          </a:xfrm>
          <a:ln/>
        </p:spPr>
        <p:txBody>
          <a:bodyPr>
            <a:normAutofit fontScale="85000" lnSpcReduction="20000"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/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hlinkClick r:id="rId2"/>
              </a:rPr>
              <a:t>Full documentation </a:t>
            </a:r>
            <a:r>
              <a:rPr lang="en-US" dirty="0"/>
              <a:t>(IA32), link on course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/>
              <a:t>Complete addressing mode, address computation (</a:t>
            </a:r>
            <a:r>
              <a:rPr lang="en-US" dirty="0" err="1"/>
              <a:t>leal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12648" y="228600"/>
            <a:ext cx="8153400" cy="990600"/>
          </a:xfrm>
          <a:ln/>
        </p:spPr>
        <p:txBody>
          <a:bodyPr>
            <a:normAutofit fontScale="90000"/>
          </a:bodyPr>
          <a:lstStyle/>
          <a:p>
            <a:pPr marL="119063" indent="-119063" algn="ctr"/>
            <a:r>
              <a:rPr lang="en-US" dirty="0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/>
              <a:t>Explicit Setting by Compare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cmpl/cmpq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/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/>
              <a:t> without setting destination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/>
              <a:t> if carry out from most significant bit (used for unsigned comparisons)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/>
              <a:t> (as signed)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/>
              <a:t> if two’s-complement (signed) overflow</a:t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lnSpcReduction="10000"/>
          </a:bodyPr>
          <a:lstStyle/>
          <a:p>
            <a:r>
              <a:rPr lang="en-US"/>
              <a:t>Explicit Setting by Test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/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/>
              <a:t> without setting destination 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/>
              <a:t>Sets condition codes based on value of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>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/>
          </a:p>
          <a:p>
            <a:pPr marL="317500" lvl="1" indent="0"/>
            <a:r>
              <a:rPr lang="en-US"/>
              <a:t>Useful to have one of the operands be a mask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== 0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&lt; 0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226552" cy="44958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 single byte based on combinations of condition codes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180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57912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Compare x :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	# al = x &gt;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al,%eax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Zero rest of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381000" y="1155700"/>
            <a:ext cx="5715000" cy="3263900"/>
          </a:xfrm>
          <a:ln/>
        </p:spPr>
        <p:txBody>
          <a:bodyPr>
            <a:normAutofit lnSpcReduction="10000"/>
          </a:bodyPr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8 addressable byte registers</a:t>
            </a:r>
          </a:p>
          <a:p>
            <a:pPr marL="552450" lvl="1"/>
            <a:r>
              <a:rPr lang="en-US" dirty="0"/>
              <a:t>Does not alter remaining 3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676400" y="4191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8923" name="Rectangle 11"/>
          <p:cNvSpPr>
            <a:spLocks/>
          </p:cNvSpPr>
          <p:nvPr/>
        </p:nvSpPr>
        <p:spPr bwMode="auto">
          <a:xfrm>
            <a:off x="277813" y="4795838"/>
            <a:ext cx="116840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graphicFrame>
        <p:nvGraphicFramePr>
          <p:cNvPr id="38924" name="Group 12"/>
          <p:cNvGraphicFramePr>
            <a:graphicFrameLocks noGrp="1"/>
          </p:cNvGraphicFramePr>
          <p:nvPr/>
        </p:nvGraphicFramePr>
        <p:xfrm>
          <a:off x="6388100" y="1143000"/>
          <a:ext cx="2540000" cy="5638800"/>
        </p:xfrm>
        <a:graphic>
          <a:graphicData uri="http://schemas.openxmlformats.org/drawingml/2006/table">
            <a:tbl>
              <a:tblPr/>
              <a:tblGrid>
                <a:gridCol w="1270000"/>
                <a:gridCol w="635000"/>
                <a:gridCol w="635000"/>
              </a:tblGrid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%eax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%ebx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%esp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Codes: x86-64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8382000" cy="12446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SetX Instructions: </a:t>
            </a:r>
          </a:p>
          <a:p>
            <a:pPr marL="552450" lvl="1"/>
            <a:r>
              <a:rPr lang="en-US"/>
              <a:t>Set single byte based on combination of condition codes</a:t>
            </a:r>
          </a:p>
          <a:p>
            <a:pPr marL="552450" lvl="1"/>
            <a:r>
              <a:rPr lang="en-US"/>
              <a:t>Does not alter remaining 3 bytes</a:t>
            </a:r>
          </a:p>
        </p:txBody>
      </p:sp>
      <p:sp>
        <p:nvSpPr>
          <p:cNvPr id="39944" name="Rectangle 8"/>
          <p:cNvSpPr>
            <a:spLocks/>
          </p:cNvSpPr>
          <p:nvPr/>
        </p:nvSpPr>
        <p:spPr bwMode="auto">
          <a:xfrm>
            <a:off x="611188" y="2762250"/>
            <a:ext cx="3822700" cy="12763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5" name="Rectangle 9"/>
          <p:cNvSpPr>
            <a:spLocks/>
          </p:cNvSpPr>
          <p:nvPr/>
        </p:nvSpPr>
        <p:spPr bwMode="auto">
          <a:xfrm>
            <a:off x="457200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500062" y="4279900"/>
            <a:ext cx="5367337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Bodies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573588" y="2762250"/>
            <a:ext cx="4051300" cy="12763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50" name="Rectangle 14"/>
          <p:cNvSpPr>
            <a:spLocks/>
          </p:cNvSpPr>
          <p:nvPr/>
        </p:nvSpPr>
        <p:spPr bwMode="auto">
          <a:xfrm>
            <a:off x="569913" y="5794375"/>
            <a:ext cx="5211762" cy="698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Is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%rax</a:t>
            </a: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zero?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Yes: 32-bit instructions set high order 32 bits to 0!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3128963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/>
              <a:t>Conditional </a:t>
            </a:r>
            <a:r>
              <a:rPr lang="en-US" dirty="0" smtClean="0"/>
              <a:t>branches &amp; Moves</a:t>
            </a:r>
            <a:endParaRPr lang="en-US" dirty="0"/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397000"/>
            <a:ext cx="8382000" cy="8636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13970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3970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.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.L7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L7: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43014" name="AutoShape 6"/>
          <p:cNvSpPr>
            <a:spLocks/>
          </p:cNvSpPr>
          <p:nvPr/>
        </p:nvSpPr>
        <p:spPr bwMode="auto">
          <a:xfrm>
            <a:off x="7848600" y="23622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8215313" y="2941638"/>
            <a:ext cx="674687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Body1</a:t>
            </a:r>
          </a:p>
        </p:txBody>
      </p:sp>
      <p:sp>
        <p:nvSpPr>
          <p:cNvPr id="43016" name="AutoShape 8"/>
          <p:cNvSpPr>
            <a:spLocks/>
          </p:cNvSpPr>
          <p:nvPr/>
        </p:nvSpPr>
        <p:spPr bwMode="auto">
          <a:xfrm>
            <a:off x="7848600" y="1752600"/>
            <a:ext cx="2286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957"/>
                  <a:pt x="10800" y="4371"/>
                </a:cubicBezTo>
                <a:lnTo>
                  <a:pt x="10800" y="6429"/>
                </a:lnTo>
                <a:cubicBezTo>
                  <a:pt x="10800" y="8843"/>
                  <a:pt x="15635" y="10800"/>
                  <a:pt x="21600" y="10800"/>
                </a:cubicBezTo>
                <a:cubicBezTo>
                  <a:pt x="15635" y="10800"/>
                  <a:pt x="10800" y="12757"/>
                  <a:pt x="10800" y="15171"/>
                </a:cubicBezTo>
                <a:lnTo>
                  <a:pt x="10800" y="17229"/>
                </a:lnTo>
                <a:cubicBezTo>
                  <a:pt x="10800" y="19643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7" name="Rectangle 9"/>
          <p:cNvSpPr>
            <a:spLocks/>
          </p:cNvSpPr>
          <p:nvPr/>
        </p:nvSpPr>
        <p:spPr bwMode="auto">
          <a:xfrm>
            <a:off x="8215313" y="1828800"/>
            <a:ext cx="62230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Setup</a:t>
            </a:r>
          </a:p>
        </p:txBody>
      </p:sp>
      <p:sp>
        <p:nvSpPr>
          <p:cNvPr id="43018" name="AutoShape 10"/>
          <p:cNvSpPr>
            <a:spLocks/>
          </p:cNvSpPr>
          <p:nvPr/>
        </p:nvSpPr>
        <p:spPr bwMode="auto">
          <a:xfrm>
            <a:off x="7848600" y="44196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9" name="Rectangle 11"/>
          <p:cNvSpPr>
            <a:spLocks/>
          </p:cNvSpPr>
          <p:nvPr/>
        </p:nvSpPr>
        <p:spPr bwMode="auto">
          <a:xfrm>
            <a:off x="8215313" y="5207000"/>
            <a:ext cx="628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43020" name="AutoShape 12"/>
          <p:cNvSpPr>
            <a:spLocks/>
          </p:cNvSpPr>
          <p:nvPr/>
        </p:nvSpPr>
        <p:spPr bwMode="auto">
          <a:xfrm>
            <a:off x="7848600" y="51054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1" name="Rectangle 13"/>
          <p:cNvSpPr>
            <a:spLocks/>
          </p:cNvSpPr>
          <p:nvPr/>
        </p:nvSpPr>
        <p:spPr bwMode="auto">
          <a:xfrm>
            <a:off x="8215313" y="4495800"/>
            <a:ext cx="7886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Body2b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7848600" y="32766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3"/>
          <p:cNvSpPr>
            <a:spLocks/>
          </p:cNvSpPr>
          <p:nvPr/>
        </p:nvSpPr>
        <p:spPr bwMode="auto">
          <a:xfrm>
            <a:off x="8229600" y="3530600"/>
            <a:ext cx="77745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Body2a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81000" y="4343400"/>
            <a:ext cx="3975100" cy="2273300"/>
          </a:xfrm>
          <a:ln/>
        </p:spPr>
        <p:txBody>
          <a:bodyPr>
            <a:normAutofit fontScale="85000" lnSpcReduction="10000"/>
          </a:bodyPr>
          <a:lstStyle/>
          <a:p>
            <a:r>
              <a:rPr lang="en-US"/>
              <a:t>C allows “goto” as means of transferring control</a:t>
            </a:r>
          </a:p>
          <a:p>
            <a:pPr marL="552450" lvl="1"/>
            <a:r>
              <a:rPr lang="en-US"/>
              <a:t>Closer to machine-level programming style</a:t>
            </a:r>
          </a:p>
          <a:p>
            <a:r>
              <a:rPr lang="en-US"/>
              <a:t>Generally considered bad coding style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45000" y="1397000"/>
            <a:ext cx="4562057" cy="4813300"/>
            <a:chOff x="4445000" y="1397000"/>
            <a:chExt cx="4562057" cy="4813300"/>
          </a:xfrm>
        </p:grpSpPr>
        <p:sp>
          <p:nvSpPr>
            <p:cNvPr id="18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9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21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23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25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Rectangle 13"/>
            <p:cNvSpPr>
              <a:spLocks/>
            </p:cNvSpPr>
            <p:nvPr/>
          </p:nvSpPr>
          <p:spPr bwMode="auto">
            <a:xfrm>
              <a:off x="8215313" y="4495800"/>
              <a:ext cx="7886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27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" name="Rectangle 13"/>
            <p:cNvSpPr>
              <a:spLocks/>
            </p:cNvSpPr>
            <p:nvPr/>
          </p:nvSpPr>
          <p:spPr bwMode="auto">
            <a:xfrm>
              <a:off x="8229600" y="3530600"/>
              <a:ext cx="77745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Complete Memory Addressing Modes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Most General Form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D(Rb,Ri,S)	Mem[Reg[Rb]+S*Reg[Ri]+ D]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D: 	Constant “displacement” 1, 2, or 4 bytes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Rb: 	Base register: Any of 8 integer registers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Ri:	Index register: Any, except for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/>
          </a:p>
          <a:p>
            <a:pPr marL="838200" lvl="2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Unlikely you’d use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 either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S: 	Scale: 1, 2, 4, or 8 (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why these numbers?</a:t>
            </a:r>
            <a:r>
              <a:rPr lang="en-US"/>
              <a:t>)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endParaRPr lang="en-US"/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Special Cases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(Rb,Ri)	Mem[Reg[Rb]+Reg[Ri]]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D(Rb,Ri)	Mem[Reg[Rb]+Reg[Ri]+D]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(Rb,Ri,S)	Mem[Reg[Rb]+S*Reg[Ri]]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/>
              <a:t>General Conditional Expression Translation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4330700" y="2794000"/>
            <a:ext cx="4432300" cy="4038600"/>
          </a:xfrm>
          <a:ln/>
        </p:spPr>
        <p:txBody>
          <a:bodyPr/>
          <a:lstStyle/>
          <a:p>
            <a:pPr marL="552450" lvl="1"/>
            <a:r>
              <a:rPr lang="en-US" dirty="0"/>
              <a:t>Test is expression returning integer</a:t>
            </a:r>
          </a:p>
          <a:p>
            <a:pPr marL="838200" lvl="2"/>
            <a:r>
              <a:rPr lang="en-US" dirty="0"/>
              <a:t>= 0 interpreted as false</a:t>
            </a:r>
          </a:p>
          <a:p>
            <a:pPr marL="838200" lvl="2"/>
            <a:r>
              <a:rPr lang="en-US" dirty="0"/>
              <a:t>≠ 0 interpreted as true</a:t>
            </a:r>
          </a:p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 = Test;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(t)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63500" y="1524000"/>
            <a:ext cx="4889500" cy="4953000"/>
          </a:xfrm>
          <a:ln/>
        </p:spPr>
        <p:txBody>
          <a:bodyPr>
            <a:normAutofit fontScale="85000" lnSpcReduction="20000"/>
          </a:bodyPr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does not always use them</a:t>
            </a:r>
          </a:p>
          <a:p>
            <a:pPr marL="838200" lvl="2"/>
            <a:r>
              <a:rPr lang="en-US" dirty="0" smtClean="0"/>
              <a:t>Wants to preserve compatibility with ancient processors</a:t>
            </a:r>
          </a:p>
          <a:p>
            <a:pPr marL="838200" lvl="2"/>
            <a:r>
              <a:rPr lang="en-US" dirty="0" smtClean="0"/>
              <a:t>Enabled for x86-64</a:t>
            </a:r>
          </a:p>
          <a:p>
            <a:pPr marL="838200" lvl="2"/>
            <a:r>
              <a:rPr lang="en-US" dirty="0" smtClean="0"/>
              <a:t>Use switch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–march=686</a:t>
            </a:r>
            <a:r>
              <a:rPr lang="en-US" dirty="0" smtClean="0"/>
              <a:t> for IA32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 do not require control transfer</a:t>
            </a:r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Example: </a:t>
            </a:r>
            <a:r>
              <a:rPr lang="en-US" dirty="0"/>
              <a:t>x86-64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228600" y="1219200"/>
            <a:ext cx="3835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048000" y="4038600"/>
            <a:ext cx="5880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  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result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Compare x:y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If &gt;,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304800" y="4279900"/>
            <a:ext cx="12954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edi</a:t>
            </a:r>
            <a:endParaRPr lang="en-US" sz="2000" dirty="0" smtClean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y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esi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457200" y="1371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685800" y="2379662"/>
            <a:ext cx="6096000" cy="744538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846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004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33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762000" y="4208462"/>
            <a:ext cx="6096000" cy="744538"/>
          </a:xfrm>
          <a:prstGeom prst="rect">
            <a:avLst/>
          </a:prstGeom>
          <a:ln/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values get computed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have undesirable effects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7"/>
          <p:cNvSpPr txBox="1">
            <a:spLocks noChangeArrowheads="1"/>
          </p:cNvSpPr>
          <p:nvPr/>
        </p:nvSpPr>
        <p:spPr>
          <a:xfrm>
            <a:off x="838200" y="5961062"/>
            <a:ext cx="6096000" cy="744538"/>
          </a:xfrm>
          <a:prstGeom prst="rect">
            <a:avLst/>
          </a:prstGeom>
          <a:ln/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values get computed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  <a:tabLst/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side-effect free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425952" cy="4495800"/>
          </a:xfrm>
        </p:spPr>
        <p:txBody>
          <a:bodyPr>
            <a:normAutofit/>
          </a:bodyPr>
          <a:lstStyle/>
          <a:p>
            <a:r>
              <a:rPr lang="en-US" sz="2400" dirty="0"/>
              <a:t>jmp, jxx, and call instructions transfer processor </a:t>
            </a:r>
            <a:r>
              <a:rPr lang="en-US" sz="2400" i="1" dirty="0"/>
              <a:t>control</a:t>
            </a:r>
            <a:endParaRPr lang="en-US" sz="2400" dirty="0"/>
          </a:p>
          <a:p>
            <a:r>
              <a:rPr lang="en-US" sz="2400" dirty="0"/>
              <a:t>Basic block: region of uninterrupted control</a:t>
            </a:r>
          </a:p>
          <a:p>
            <a:pPr lvl="1"/>
            <a:r>
              <a:rPr lang="en-US" sz="2100" dirty="0"/>
              <a:t>No transfers in</a:t>
            </a:r>
          </a:p>
          <a:p>
            <a:pPr lvl="1"/>
            <a:r>
              <a:rPr lang="en-US" sz="2100" dirty="0"/>
              <a:t>No transfers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8325" y="1676400"/>
            <a:ext cx="32320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pushl 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%esp,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8(%ebp),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12(%ebp), %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L1: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cmpl   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  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%edx, %eax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subl 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edx, %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42595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jmp, jxx, and call instructions transfer processor </a:t>
            </a:r>
            <a:r>
              <a:rPr lang="en-US" sz="2400" i="1" dirty="0" smtClean="0"/>
              <a:t>control</a:t>
            </a:r>
            <a:endParaRPr lang="en-US" sz="2400" dirty="0" smtClean="0"/>
          </a:p>
          <a:p>
            <a:r>
              <a:rPr lang="en-US" sz="2400" dirty="0" smtClean="0"/>
              <a:t>Basic block: region of uninterrupted control</a:t>
            </a:r>
          </a:p>
          <a:p>
            <a:pPr lvl="1"/>
            <a:r>
              <a:rPr lang="en-US" sz="2100" dirty="0" smtClean="0"/>
              <a:t>No transfers in</a:t>
            </a:r>
          </a:p>
          <a:p>
            <a:pPr lvl="1"/>
            <a:r>
              <a:rPr lang="en-US" sz="2100" dirty="0" smtClean="0"/>
              <a:t>No transfers out</a:t>
            </a:r>
            <a:endParaRPr lang="en-US" sz="2100" dirty="0"/>
          </a:p>
        </p:txBody>
      </p:sp>
      <p:sp>
        <p:nvSpPr>
          <p:cNvPr id="4" name="TextBox 3"/>
          <p:cNvSpPr txBox="1"/>
          <p:nvPr/>
        </p:nvSpPr>
        <p:spPr>
          <a:xfrm>
            <a:off x="3778325" y="1676400"/>
            <a:ext cx="32320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pushl 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%esp,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8(%ebp),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12(%ebp),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L1:</a:t>
            </a:r>
            <a:endParaRPr lang="en-US" sz="1600" b="1" dirty="0">
              <a:solidFill>
                <a:srgbClr val="DD8047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cmpl   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   </a:t>
            </a: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%edx, %eax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subl 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</a:t>
            </a:r>
            <a:endParaRPr lang="en-US" sz="1600" b="1" dirty="0">
              <a:solidFill>
                <a:srgbClr val="DD8047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1752600"/>
            <a:ext cx="1752600" cy="2362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5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425952" cy="4495800"/>
          </a:xfrm>
        </p:spPr>
        <p:txBody>
          <a:bodyPr>
            <a:normAutofit/>
          </a:bodyPr>
          <a:lstStyle/>
          <a:p>
            <a:r>
              <a:rPr lang="en-US" sz="2400" dirty="0"/>
              <a:t>jmp, jxx, and call instructions transfer processor </a:t>
            </a:r>
            <a:r>
              <a:rPr lang="en-US" sz="2400" i="1" dirty="0"/>
              <a:t>control</a:t>
            </a:r>
            <a:endParaRPr lang="en-US" sz="2400" dirty="0"/>
          </a:p>
          <a:p>
            <a:r>
              <a:rPr lang="en-US" sz="2400" dirty="0"/>
              <a:t>Basic block: region of uninterrupted control</a:t>
            </a:r>
          </a:p>
          <a:p>
            <a:pPr lvl="1"/>
            <a:r>
              <a:rPr lang="en-US" sz="2100" dirty="0"/>
              <a:t>No transfers in</a:t>
            </a:r>
          </a:p>
          <a:p>
            <a:pPr lvl="1"/>
            <a:r>
              <a:rPr lang="en-US" sz="2100" dirty="0"/>
              <a:t>No transfers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8325" y="1676400"/>
            <a:ext cx="3232075" cy="2800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pushl 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%esp,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8(%ebp),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12(%ebp),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L1:</a:t>
            </a:r>
            <a:endParaRPr lang="en-US" sz="1600" b="1" dirty="0">
              <a:solidFill>
                <a:srgbClr val="DD8047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cmpl   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   </a:t>
            </a: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%edx, %eax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subl 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    L1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</a:t>
            </a:r>
            <a:endParaRPr lang="en-US" sz="1600" b="1" dirty="0">
              <a:solidFill>
                <a:srgbClr val="DD8047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1752600"/>
            <a:ext cx="1752600" cy="2362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425952" cy="4495800"/>
          </a:xfrm>
        </p:spPr>
        <p:txBody>
          <a:bodyPr>
            <a:normAutofit/>
          </a:bodyPr>
          <a:lstStyle/>
          <a:p>
            <a:r>
              <a:rPr lang="en-US" sz="2400" dirty="0"/>
              <a:t>jmp, jxx, and call instructions transfer processor </a:t>
            </a:r>
            <a:r>
              <a:rPr lang="en-US" sz="2400" i="1" dirty="0"/>
              <a:t>control</a:t>
            </a:r>
            <a:endParaRPr lang="en-US" sz="2400" dirty="0"/>
          </a:p>
          <a:p>
            <a:r>
              <a:rPr lang="en-US" sz="2400" dirty="0"/>
              <a:t>Basic block: region of uninterrupted control</a:t>
            </a:r>
          </a:p>
          <a:p>
            <a:pPr lvl="1"/>
            <a:r>
              <a:rPr lang="en-US" sz="2100" dirty="0"/>
              <a:t>No transfers in</a:t>
            </a:r>
          </a:p>
          <a:p>
            <a:pPr lvl="1"/>
            <a:r>
              <a:rPr lang="en-US" sz="2100" dirty="0"/>
              <a:t>No transfers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8325" y="1676400"/>
            <a:ext cx="3232075" cy="2800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pushl 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%esp,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8(%ebp),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12(%ebp),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L1:</a:t>
            </a:r>
            <a:endParaRPr lang="en-US" sz="1600" b="1" dirty="0">
              <a:solidFill>
                <a:schemeClr val="accent3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cmpl   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   </a:t>
            </a: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%edx, %eax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subl 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edx, %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    L1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</a:t>
            </a:r>
            <a:endParaRPr lang="en-US" sz="1600" b="1" dirty="0">
              <a:solidFill>
                <a:schemeClr val="accent3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1752600"/>
            <a:ext cx="1752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2971800"/>
            <a:ext cx="17526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7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/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425952" cy="4495800"/>
          </a:xfrm>
        </p:spPr>
        <p:txBody>
          <a:bodyPr>
            <a:normAutofit/>
          </a:bodyPr>
          <a:lstStyle/>
          <a:p>
            <a:r>
              <a:rPr lang="en-US" sz="2400" dirty="0"/>
              <a:t>jmp, jxx, and call instructions transfer processor </a:t>
            </a:r>
            <a:r>
              <a:rPr lang="en-US" sz="2400" i="1" dirty="0"/>
              <a:t>control</a:t>
            </a:r>
            <a:endParaRPr lang="en-US" sz="2400" dirty="0"/>
          </a:p>
          <a:p>
            <a:r>
              <a:rPr lang="en-US" sz="2400" dirty="0"/>
              <a:t>Basic block: region of uninterrupted control</a:t>
            </a:r>
          </a:p>
          <a:p>
            <a:pPr lvl="1"/>
            <a:r>
              <a:rPr lang="en-US" sz="2100" dirty="0"/>
              <a:t>No transfers in</a:t>
            </a:r>
          </a:p>
          <a:p>
            <a:pPr lvl="1"/>
            <a:r>
              <a:rPr lang="en-US" sz="2100" dirty="0"/>
              <a:t>No transfers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8325" y="1676400"/>
            <a:ext cx="32320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pushl 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%esp,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8(%ebp),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12(%ebp),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L1:</a:t>
            </a:r>
            <a:endParaRPr lang="en-US" sz="1600" b="1" dirty="0">
              <a:solidFill>
                <a:schemeClr val="accent3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cmpl   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   </a:t>
            </a: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%eax, %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    L2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%edx, %eax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subl 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edx, %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    L1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</a:t>
            </a:r>
            <a:endParaRPr lang="en-US" sz="1600" b="1" dirty="0">
              <a:solidFill>
                <a:schemeClr val="accent3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1752600"/>
            <a:ext cx="1752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2971800"/>
            <a:ext cx="1752600" cy="1143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6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425952" cy="4495800"/>
          </a:xfrm>
        </p:spPr>
        <p:txBody>
          <a:bodyPr>
            <a:normAutofit/>
          </a:bodyPr>
          <a:lstStyle/>
          <a:p>
            <a:r>
              <a:rPr lang="en-US" sz="2400" dirty="0"/>
              <a:t>jmp, jxx, and call instructions transfer processor </a:t>
            </a:r>
            <a:r>
              <a:rPr lang="en-US" sz="2400" i="1" dirty="0"/>
              <a:t>control</a:t>
            </a:r>
            <a:endParaRPr lang="en-US" sz="2400" dirty="0"/>
          </a:p>
          <a:p>
            <a:r>
              <a:rPr lang="en-US" sz="2400" dirty="0"/>
              <a:t>Basic block: region of uninterrupted control</a:t>
            </a:r>
          </a:p>
          <a:p>
            <a:pPr lvl="1"/>
            <a:r>
              <a:rPr lang="en-US" sz="2100" dirty="0"/>
              <a:t>No transfers in</a:t>
            </a:r>
          </a:p>
          <a:p>
            <a:pPr lvl="1"/>
            <a:r>
              <a:rPr lang="en-US" sz="2100" dirty="0"/>
              <a:t>No transfers 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8325" y="1676400"/>
            <a:ext cx="323207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pushl 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%esp, %ebp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8(%ebp),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12(%ebp), %</a:t>
            </a:r>
            <a:r>
              <a:rPr lang="en-US" sz="1600" b="1" dirty="0" smtClean="0">
                <a:solidFill>
                  <a:srgbClr val="DD8047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L1:</a:t>
            </a:r>
            <a:endParaRPr lang="en-US" sz="1600" b="1" dirty="0">
              <a:solidFill>
                <a:schemeClr val="accent3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cmpl   %eax, %edx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   </a:t>
            </a: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%eax, %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    L2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movl   %edx, %eax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subl 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edx, %</a:t>
            </a: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    L1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</a:t>
            </a:r>
            <a:endParaRPr lang="en-US" sz="1600" b="1" dirty="0">
              <a:solidFill>
                <a:schemeClr val="tx2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1752600"/>
            <a:ext cx="1752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2971800"/>
            <a:ext cx="17526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39000" y="3733800"/>
            <a:ext cx="17526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1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57835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Basic blocks form a graph</a:t>
            </a:r>
          </a:p>
          <a:p>
            <a:pPr lvl="1"/>
            <a:r>
              <a:rPr lang="en-US" sz="2000" dirty="0" smtClean="0"/>
              <a:t>Nodes: basic blocks</a:t>
            </a:r>
          </a:p>
          <a:p>
            <a:pPr lvl="1"/>
            <a:r>
              <a:rPr lang="en-US" sz="2000" dirty="0" smtClean="0"/>
              <a:t>Edges: control transfers</a:t>
            </a:r>
          </a:p>
          <a:p>
            <a:r>
              <a:rPr lang="en-US" sz="2400" dirty="0" smtClean="0"/>
              <a:t>BB graph often reflects high-level programming constructs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9000" y="1752600"/>
            <a:ext cx="1752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39000" y="2971800"/>
            <a:ext cx="17526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733800"/>
            <a:ext cx="1752600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91000" y="1676400"/>
            <a:ext cx="24138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 x = 1;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 y = 1;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while (y &lt; 1000) {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 = x + y;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printf(“%d\n”, y);</a:t>
            </a:r>
          </a:p>
        </p:txBody>
      </p:sp>
    </p:spTree>
    <p:extLst>
      <p:ext uri="{BB962C8B-B14F-4D97-AF65-F5344CB8AC3E}">
        <p14:creationId xmlns:p14="http://schemas.microsoft.com/office/powerpoint/2010/main" val="15503659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transfer and basic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3578352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Basic blocks form a graph</a:t>
            </a:r>
          </a:p>
          <a:p>
            <a:pPr lvl="1"/>
            <a:r>
              <a:rPr lang="en-US" sz="2000" dirty="0" smtClean="0"/>
              <a:t>Nodes: basic blocks</a:t>
            </a:r>
          </a:p>
          <a:p>
            <a:pPr lvl="1"/>
            <a:r>
              <a:rPr lang="en-US" sz="2000" dirty="0" smtClean="0"/>
              <a:t>Edges: control transfers</a:t>
            </a:r>
          </a:p>
          <a:p>
            <a:r>
              <a:rPr lang="en-US" sz="2400" dirty="0" smtClean="0"/>
              <a:t>BB graph often reflects high-level programming constructs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7239000" y="1752600"/>
            <a:ext cx="17526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239000" y="2667000"/>
            <a:ext cx="1752600" cy="685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886200"/>
            <a:ext cx="1752600" cy="533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91000" y="1676400"/>
            <a:ext cx="241384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 x = 1;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 y = 1;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while (y &lt; 1000) {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 = x + y;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accent3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6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600" b="1" dirty="0" smtClean="0">
                <a:solidFill>
                  <a:schemeClr val="tx2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printf(“%d\n”, y);</a:t>
            </a:r>
          </a:p>
        </p:txBody>
      </p:sp>
      <p:cxnSp>
        <p:nvCxnSpPr>
          <p:cNvPr id="11" name="Straight Arrow Connector 10"/>
          <p:cNvCxnSpPr>
            <a:stCxn id="4" idx="2"/>
            <a:endCxn id="5" idx="0"/>
          </p:cNvCxnSpPr>
          <p:nvPr/>
        </p:nvCxnSpPr>
        <p:spPr>
          <a:xfrm>
            <a:off x="8115300" y="2286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8115300" y="3352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5" idx="2"/>
          </p:cNvCxnSpPr>
          <p:nvPr/>
        </p:nvCxnSpPr>
        <p:spPr>
          <a:xfrm rot="5400000" flipH="1">
            <a:off x="7334250" y="2571750"/>
            <a:ext cx="685800" cy="876300"/>
          </a:xfrm>
          <a:prstGeom prst="curvedConnector4">
            <a:avLst>
              <a:gd name="adj1" fmla="val -33333"/>
              <a:gd name="adj2" fmla="val 17795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5557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</a:t>
            </a:r>
            <a:r>
              <a:rPr lang="en-US" dirty="0" smtClean="0">
                <a:solidFill>
                  <a:srgbClr val="B3B3B3"/>
                </a:solidFill>
              </a:rPr>
              <a:t>branches and moves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381000" y="4953000"/>
            <a:ext cx="8382000" cy="12827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Count number of 1’s in argument x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3" name="Rectangle 7"/>
          <p:cNvSpPr>
            <a:spLocks/>
          </p:cNvSpPr>
          <p:nvPr/>
        </p:nvSpPr>
        <p:spPr bwMode="auto">
          <a:xfrm>
            <a:off x="671513" y="13081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6" name="Rectangle 10"/>
          <p:cNvSpPr>
            <a:spLocks noGrp="1" noChangeArrowheads="1"/>
          </p:cNvSpPr>
          <p:nvPr>
            <p:ph sz="quarter" idx="1"/>
          </p:nvPr>
        </p:nvSpPr>
        <p:spPr>
          <a:xfrm>
            <a:off x="533400" y="5029200"/>
            <a:ext cx="2286000" cy="850900"/>
          </a:xfrm>
          <a:solidFill>
            <a:srgbClr val="D6D6F4"/>
          </a:solidFill>
          <a:ln/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ea typeface="Calibri" charset="0"/>
                <a:cs typeface="Calibri" charset="0"/>
              </a:rPr>
              <a:t>Registers: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result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3124200" y="46482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t = x &amp;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If !0,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loop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/>
          <p:cNvSpPr>
            <a:spLocks/>
          </p:cNvSpPr>
          <p:nvPr/>
        </p:nvSpPr>
        <p:spPr bwMode="auto">
          <a:xfrm>
            <a:off x="609600" y="1828800"/>
            <a:ext cx="4041775" cy="2667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7493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8382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41148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41910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sz="quarter" idx="1"/>
          </p:nvPr>
        </p:nvSpPr>
        <p:spPr>
          <a:xfrm>
            <a:off x="685800" y="3035300"/>
            <a:ext cx="8382000" cy="37973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234950" lvl="1"/>
            <a:r>
              <a:rPr lang="en-US" dirty="0"/>
              <a:t>= 0 interpreted as false	</a:t>
            </a:r>
          </a:p>
          <a:p>
            <a:pPr marL="23495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9304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{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…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000" baseline="-25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4572000" y="1354138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“While” 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81000" y="5295900"/>
            <a:ext cx="8382000" cy="1536700"/>
          </a:xfrm>
          <a:ln/>
        </p:spPr>
        <p:txBody>
          <a:bodyPr/>
          <a:lstStyle/>
          <a:p>
            <a:r>
              <a:rPr lang="en-US"/>
              <a:t>Is this code equivalent to the do-while version?</a:t>
            </a:r>
          </a:p>
          <a:p>
            <a:pPr marL="552450" lvl="1"/>
            <a:r>
              <a:rPr lang="en-US"/>
              <a:t>Must jump out of loop if test fails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863724"/>
            <a:ext cx="4267199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797424" y="1863724"/>
            <a:ext cx="4041776" cy="3241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1943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24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043362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“While” Translation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14637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14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609600" y="1295400"/>
            <a:ext cx="8153400" cy="4495800"/>
          </a:xfrm>
          <a:ln/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leal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533400" y="54864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mul12(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leal (%eax,%eax,2), %eax  ;t &lt;- x+x*2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sall $2, %eax             ;return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81000" y="5295900"/>
            <a:ext cx="4191000" cy="8763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Is this code equivalent </a:t>
            </a:r>
            <a:r>
              <a:rPr lang="en-US" dirty="0" smtClean="0"/>
              <a:t>to other versions?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47800" y="1828800"/>
            <a:ext cx="53340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9050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3716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3429000"/>
            <a:ext cx="4343400" cy="1143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905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819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181600" y="4800600"/>
            <a:ext cx="39624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(x &amp; mask) !=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1447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Init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2406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Test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3397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Update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43878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Body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…  </a:t>
            </a:r>
            <a:r>
              <a:rPr lang="en-US" dirty="0" err="1" smtClean="0">
                <a:sym typeface="Wingdings" pitchFamily="2" charset="2"/>
              </a:rPr>
              <a:t>Goto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3429000" cy="859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for (</a:t>
            </a:r>
            <a:r>
              <a:rPr lang="en-US" sz="2000" i="1" dirty="0">
                <a:latin typeface="+mj-lt"/>
              </a:rPr>
              <a:t>Init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Test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Update</a:t>
            </a:r>
            <a:r>
              <a:rPr lang="en-US" sz="2000" i="1" dirty="0"/>
              <a:t> </a:t>
            </a:r>
            <a:r>
              <a:rPr lang="en-US" sz="20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362200" cy="2244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i="1" dirty="0" smtClean="0">
                <a:latin typeface="+mj-lt"/>
              </a:rPr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 smtClean="0">
                <a:latin typeface="Courier New" charset="0"/>
              </a:rPr>
              <a:t>while (</a:t>
            </a:r>
            <a:r>
              <a:rPr lang="en-US" sz="2000" i="1" dirty="0" smtClean="0">
                <a:latin typeface="+mj-lt"/>
              </a:rPr>
              <a:t>Test </a:t>
            </a:r>
            <a:r>
              <a:rPr lang="en-US" sz="2000" dirty="0" smtClean="0">
                <a:latin typeface="Courier New" charset="0"/>
              </a:rPr>
              <a:t>) {</a:t>
            </a:r>
            <a:endParaRPr lang="en-US" sz="20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 smtClean="0">
                <a:latin typeface="+mj-lt"/>
              </a:rPr>
              <a:t>Body</a:t>
            </a:r>
            <a:endParaRPr lang="en-US" sz="2000" i="1" dirty="0" smtClean="0"/>
          </a:p>
          <a:p>
            <a:pPr algn="l">
              <a:spcBef>
                <a:spcPct val="50000"/>
              </a:spcBef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i="1" dirty="0" smtClean="0">
                <a:latin typeface="+mj-lt"/>
              </a:rPr>
              <a:t>Update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1447800" y="26670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6"/>
          <p:cNvSpPr>
            <a:spLocks/>
          </p:cNvSpPr>
          <p:nvPr/>
        </p:nvSpPr>
        <p:spPr bwMode="auto">
          <a:xfrm>
            <a:off x="4495800" y="4114800"/>
            <a:ext cx="27432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while(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21" name="Rectangle 9"/>
          <p:cNvSpPr>
            <a:spLocks/>
          </p:cNvSpPr>
          <p:nvPr/>
        </p:nvSpPr>
        <p:spPr bwMode="auto">
          <a:xfrm>
            <a:off x="6400800" y="685800"/>
            <a:ext cx="2514600" cy="2895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endParaRPr lang="en-US" sz="2000" i="1" dirty="0">
              <a:solidFill>
                <a:schemeClr val="tx1"/>
              </a:solidFill>
              <a:latin typeface="Courier New" pitchFamily="49" charset="0"/>
              <a:ea typeface="Calibri Bold Italic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16200000">
            <a:off x="3276600" y="4191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Bent-Up Arrow 32"/>
          <p:cNvSpPr/>
          <p:nvPr/>
        </p:nvSpPr>
        <p:spPr bwMode="auto">
          <a:xfrm>
            <a:off x="7391400" y="3657600"/>
            <a:ext cx="1219200" cy="1524000"/>
          </a:xfrm>
          <a:prstGeom prst="bentUpArrow">
            <a:avLst>
              <a:gd name="adj1" fmla="val 25000"/>
              <a:gd name="adj2" fmla="val 33991"/>
              <a:gd name="adj3" fmla="val 27398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81000" y="5295900"/>
            <a:ext cx="4191000" cy="876300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4196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4724400" y="1231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752600"/>
            <a:ext cx="4343400" cy="480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22860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7432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34406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5720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48768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7432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Complete addressing mode, address computation (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leal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Arithmetic </a:t>
            </a:r>
            <a:r>
              <a:rPr lang="en-US" dirty="0" smtClean="0"/>
              <a:t>operations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smtClean="0"/>
              <a:t>Switch statements</a:t>
            </a:r>
            <a:endParaRPr lang="en-US" dirty="0"/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/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>
                <a:solidFill>
                  <a:srgbClr val="B3B3B3"/>
                </a:solidFill>
              </a:rPr>
              <a:t>While loops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  <a:endParaRPr lang="en-US" dirty="0" smtClean="0"/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   Format				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</a:t>
            </a:r>
            <a:r>
              <a:rPr lang="en-US" dirty="0" smtClean="0"/>
              <a:t>why?)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quarter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2057400"/>
            <a:ext cx="41910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z)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498600"/>
            <a:ext cx="4127500" cy="513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8072437" y="2781300"/>
            <a:ext cx="304800" cy="2095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5" name="Rectangle 7"/>
          <p:cNvSpPr>
            <a:spLocks/>
          </p:cNvSpPr>
          <p:nvPr/>
        </p:nvSpPr>
        <p:spPr bwMode="auto">
          <a:xfrm>
            <a:off x="8478837" y="36576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17416" name="AutoShape 8"/>
          <p:cNvSpPr>
            <a:spLocks/>
          </p:cNvSpPr>
          <p:nvPr/>
        </p:nvSpPr>
        <p:spPr bwMode="auto">
          <a:xfrm>
            <a:off x="8072437" y="1917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7" name="Rectangle 9"/>
          <p:cNvSpPr>
            <a:spLocks/>
          </p:cNvSpPr>
          <p:nvPr/>
        </p:nvSpPr>
        <p:spPr bwMode="auto">
          <a:xfrm>
            <a:off x="8377237" y="1828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17418" name="AutoShape 10"/>
          <p:cNvSpPr>
            <a:spLocks/>
          </p:cNvSpPr>
          <p:nvPr/>
        </p:nvSpPr>
        <p:spPr bwMode="auto">
          <a:xfrm>
            <a:off x="8072437" y="5257800"/>
            <a:ext cx="3048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9" name="Rectangle 11"/>
          <p:cNvSpPr>
            <a:spLocks/>
          </p:cNvSpPr>
          <p:nvPr/>
        </p:nvSpPr>
        <p:spPr bwMode="auto">
          <a:xfrm>
            <a:off x="8440737" y="53340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cs429_template.potx</Template>
  <TotalTime>10194</TotalTime>
  <Pages>0</Pages>
  <Words>3047</Words>
  <Characters>0</Characters>
  <Application>Microsoft Office PowerPoint</Application>
  <PresentationFormat>On-screen Show (4:3)</PresentationFormat>
  <Lines>0</Lines>
  <Paragraphs>1120</Paragraphs>
  <Slides>55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Median</vt:lpstr>
      <vt:lpstr>Machine-Level Programming II: Arithmetic &amp; Control</vt:lpstr>
      <vt:lpstr>Today</vt:lpstr>
      <vt:lpstr>Complete Memory Addressing Modes</vt:lpstr>
      <vt:lpstr>Address Computation Examples</vt:lpstr>
      <vt:lpstr>Address Computation Instruction</vt:lpstr>
      <vt:lpstr>Today</vt:lpstr>
      <vt:lpstr>Some Arithmetic Operations</vt:lpstr>
      <vt:lpstr>Some Arithmetic Operations</vt:lpstr>
      <vt:lpstr>Arithmetic Expression Example</vt:lpstr>
      <vt:lpstr>Understanding arith</vt:lpstr>
      <vt:lpstr>Understanding arith</vt:lpstr>
      <vt:lpstr>Observations about arith</vt:lpstr>
      <vt:lpstr>Another Example</vt:lpstr>
      <vt:lpstr>Another Example</vt:lpstr>
      <vt:lpstr>Another Example</vt:lpstr>
      <vt:lpstr>Another Example</vt:lpstr>
      <vt:lpstr>Today</vt:lpstr>
      <vt:lpstr>Processor State (IA32,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Reading Condition Codes (Cont.)</vt:lpstr>
      <vt:lpstr>Reading Condition Codes: x86-64</vt:lpstr>
      <vt:lpstr>Today</vt:lpstr>
      <vt:lpstr>Jumping</vt:lpstr>
      <vt:lpstr>Conditional Branch Example</vt:lpstr>
      <vt:lpstr>Conditional Branch Example (Cont.)</vt:lpstr>
      <vt:lpstr>Conditional Branch Example (Cont.)</vt:lpstr>
      <vt:lpstr>Conditional Branch Example (Cont.)</vt:lpstr>
      <vt:lpstr>Conditional Branch Example (Cont.)</vt:lpstr>
      <vt:lpstr>General Conditional Expression Translation</vt:lpstr>
      <vt:lpstr>Using Conditional Moves</vt:lpstr>
      <vt:lpstr>Conditional Move Example: x86-64</vt:lpstr>
      <vt:lpstr>Bad Cases for Conditional Move</vt:lpstr>
      <vt:lpstr>Control transfer and basic blocks</vt:lpstr>
      <vt:lpstr>Control transfer and basic blocks</vt:lpstr>
      <vt:lpstr>Control transfer and basic blocks</vt:lpstr>
      <vt:lpstr>Control transfer and basic blocks</vt:lpstr>
      <vt:lpstr>Control transfer and basic blocks</vt:lpstr>
      <vt:lpstr>Control transfer and basic blocks</vt:lpstr>
      <vt:lpstr>Control transfer and basic blocks</vt:lpstr>
      <vt:lpstr>Control transfer and basic blocks</vt:lpstr>
      <vt:lpstr>Today</vt:lpstr>
      <vt:lpstr>“Do-While” Loop Example</vt:lpstr>
      <vt:lpstr>“Do-While” Loop Compilation</vt:lpstr>
      <vt:lpstr>General “Do-While” Translation</vt:lpstr>
      <vt:lpstr>“While” Loop Example</vt:lpstr>
      <vt:lpstr>General “While” Translation</vt:lpstr>
      <vt:lpstr>“For” Loop Example</vt:lpstr>
      <vt:lpstr>“For” Loop Form</vt:lpstr>
      <vt:lpstr>“For” Loop  While Loop</vt:lpstr>
      <vt:lpstr>“For” Loop  …  Goto</vt:lpstr>
      <vt:lpstr>“For” Loop Conversion Example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witchel</cp:lastModifiedBy>
  <cp:revision>1011</cp:revision>
  <dcterms:created xsi:type="dcterms:W3CDTF">2012-01-24T07:02:00Z</dcterms:created>
  <dcterms:modified xsi:type="dcterms:W3CDTF">2012-10-11T15:50:58Z</dcterms:modified>
</cp:coreProperties>
</file>