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4.xml" ContentType="application/vnd.openxmlformats-officedocument.drawingml.chart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542" r:id="rId2"/>
    <p:sldId id="1308" r:id="rId3"/>
    <p:sldId id="1243" r:id="rId4"/>
    <p:sldId id="1290" r:id="rId5"/>
    <p:sldId id="1291" r:id="rId6"/>
    <p:sldId id="1292" r:id="rId7"/>
    <p:sldId id="1293" r:id="rId8"/>
    <p:sldId id="1294" r:id="rId9"/>
    <p:sldId id="1300" r:id="rId10"/>
    <p:sldId id="1295" r:id="rId11"/>
    <p:sldId id="1301" r:id="rId12"/>
    <p:sldId id="1302" r:id="rId13"/>
    <p:sldId id="1298" r:id="rId14"/>
    <p:sldId id="1257" r:id="rId15"/>
    <p:sldId id="1299" r:id="rId16"/>
    <p:sldId id="1324" r:id="rId17"/>
    <p:sldId id="1303" r:id="rId18"/>
    <p:sldId id="1305" r:id="rId19"/>
    <p:sldId id="1309" r:id="rId20"/>
    <p:sldId id="1323" r:id="rId21"/>
    <p:sldId id="1264" r:id="rId22"/>
    <p:sldId id="1307" r:id="rId23"/>
    <p:sldId id="1265" r:id="rId24"/>
    <p:sldId id="1266" r:id="rId25"/>
    <p:sldId id="1310" r:id="rId26"/>
    <p:sldId id="1311" r:id="rId27"/>
    <p:sldId id="1312" r:id="rId28"/>
    <p:sldId id="1313" r:id="rId29"/>
    <p:sldId id="1274" r:id="rId30"/>
    <p:sldId id="1273" r:id="rId31"/>
    <p:sldId id="1275" r:id="rId32"/>
    <p:sldId id="1276" r:id="rId33"/>
    <p:sldId id="1277" r:id="rId34"/>
    <p:sldId id="1278" r:id="rId35"/>
    <p:sldId id="1279" r:id="rId36"/>
    <p:sldId id="1280" r:id="rId37"/>
    <p:sldId id="1281" r:id="rId38"/>
    <p:sldId id="1282" r:id="rId39"/>
    <p:sldId id="1314" r:id="rId40"/>
    <p:sldId id="1322" r:id="rId41"/>
    <p:sldId id="1315" r:id="rId42"/>
    <p:sldId id="1316" r:id="rId43"/>
    <p:sldId id="1317" r:id="rId44"/>
    <p:sldId id="1318" r:id="rId45"/>
    <p:sldId id="1319" r:id="rId46"/>
    <p:sldId id="1320" r:id="rId47"/>
    <p:sldId id="1321" r:id="rId48"/>
    <p:sldId id="1288" r:id="rId49"/>
  </p:sldIdLst>
  <p:sldSz cx="9144000" cy="6858000" type="screen4x3"/>
  <p:notesSz cx="7302500" cy="9586913"/>
  <p:custDataLst>
    <p:tags r:id="rId5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990000"/>
    <a:srgbClr val="F6F5BD"/>
    <a:srgbClr val="D5F1CF"/>
    <a:srgbClr val="F1C7C7"/>
    <a:srgbClr val="E2AC00"/>
    <a:srgbClr val="A9E39D"/>
    <a:srgbClr val="FF9999"/>
    <a:srgbClr val="8C4040"/>
    <a:srgbClr val="5C5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1" autoAdjust="0"/>
    <p:restoredTop sz="94649" autoAdjust="0"/>
  </p:normalViewPr>
  <p:slideViewPr>
    <p:cSldViewPr snapToObjects="1">
      <p:cViewPr varScale="1">
        <p:scale>
          <a:sx n="126" d="100"/>
          <a:sy n="126" d="100"/>
        </p:scale>
        <p:origin x="-134" y="-91"/>
      </p:cViewPr>
      <p:guideLst>
        <p:guide orient="horz" pos="28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40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droh:Downloads:corei7mountain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droh:Downloads:corei7mountain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droh:Downloads:corei7mountain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oh:Downloads:corei7m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  <c:perspective val="3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805.45999999999958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835.30999999999949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608.85999999999956</c:v>
                </c:pt>
              </c:numCache>
            </c:numRef>
          </c:val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148380672"/>
        <c:axId val="148382848"/>
        <c:axId val="148371200"/>
      </c:surface3DChart>
      <c:catAx>
        <c:axId val="148380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8382848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14838284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8380672"/>
        <c:crosses val="autoZero"/>
        <c:crossBetween val="between"/>
      </c:valAx>
      <c:serAx>
        <c:axId val="148371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Working set size (</a:t>
                </a:r>
                <a:r>
                  <a:rPr lang="en-US" sz="1600" dirty="0"/>
                  <a:t>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8382848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  <c:perspective val="3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805.45999999999958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835.30999999999949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608.85999999999956</c:v>
                </c:pt>
              </c:numCache>
            </c:numRef>
          </c:val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148499072"/>
        <c:axId val="160637696"/>
        <c:axId val="148469952"/>
      </c:surface3DChart>
      <c:catAx>
        <c:axId val="148499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0637696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1606376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8499072"/>
        <c:crosses val="autoZero"/>
        <c:crossBetween val="between"/>
      </c:valAx>
      <c:serAx>
        <c:axId val="148469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Working set size (</a:t>
                </a:r>
                <a:r>
                  <a:rPr lang="en-US" sz="1600" dirty="0"/>
                  <a:t>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0637696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  <c:perspective val="3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805.45999999999958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835.30999999999949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608.85999999999956</c:v>
                </c:pt>
              </c:numCache>
            </c:numRef>
          </c:val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160932608"/>
        <c:axId val="160934528"/>
        <c:axId val="160897664"/>
      </c:surface3DChart>
      <c:catAx>
        <c:axId val="160932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0934528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1609345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0932608"/>
        <c:crosses val="autoZero"/>
        <c:crossBetween val="between"/>
      </c:valAx>
      <c:serAx>
        <c:axId val="160897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Working set size (</a:t>
                </a:r>
                <a:r>
                  <a:rPr lang="en-US" sz="1600" dirty="0"/>
                  <a:t>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0934528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"/>
          <c:y val="3.9215686274509803E-2"/>
          <c:w val="0.832592592592592"/>
          <c:h val="0.83660130718954195"/>
        </c:manualLayout>
      </c:layout>
      <c:lineChart>
        <c:grouping val="standard"/>
        <c:varyColors val="0"/>
        <c:ser>
          <c:idx val="4"/>
          <c:order val="0"/>
          <c:tx>
            <c:strRef>
              <c:f>corei7mmdata!$F$1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tar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corei7mmdata!$F$2:$F$16</c:f>
              <c:numCache>
                <c:formatCode>General</c:formatCode>
                <c:ptCount val="15"/>
                <c:pt idx="0">
                  <c:v>6.4</c:v>
                </c:pt>
                <c:pt idx="1">
                  <c:v>6.87</c:v>
                </c:pt>
                <c:pt idx="2">
                  <c:v>4.1399999999999997</c:v>
                </c:pt>
                <c:pt idx="3">
                  <c:v>5.53</c:v>
                </c:pt>
                <c:pt idx="4">
                  <c:v>10.93</c:v>
                </c:pt>
                <c:pt idx="5">
                  <c:v>33.229999999999997</c:v>
                </c:pt>
                <c:pt idx="6">
                  <c:v>49.43</c:v>
                </c:pt>
                <c:pt idx="7">
                  <c:v>51.49</c:v>
                </c:pt>
                <c:pt idx="8">
                  <c:v>52.06</c:v>
                </c:pt>
                <c:pt idx="9">
                  <c:v>52.06</c:v>
                </c:pt>
                <c:pt idx="10">
                  <c:v>52.07</c:v>
                </c:pt>
                <c:pt idx="11">
                  <c:v>52.09</c:v>
                </c:pt>
                <c:pt idx="12">
                  <c:v>52.12</c:v>
                </c:pt>
                <c:pt idx="13">
                  <c:v>52.17</c:v>
                </c:pt>
                <c:pt idx="14">
                  <c:v>52.2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corei7mmdata!$G$1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12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corei7mmdata!$G$2:$G$16</c:f>
              <c:numCache>
                <c:formatCode>General</c:formatCode>
                <c:ptCount val="15"/>
                <c:pt idx="0">
                  <c:v>6.4</c:v>
                </c:pt>
                <c:pt idx="1">
                  <c:v>6.8199999999999976</c:v>
                </c:pt>
                <c:pt idx="2">
                  <c:v>4.01</c:v>
                </c:pt>
                <c:pt idx="3">
                  <c:v>5.33</c:v>
                </c:pt>
                <c:pt idx="4">
                  <c:v>11.04</c:v>
                </c:pt>
                <c:pt idx="5">
                  <c:v>33.21</c:v>
                </c:pt>
                <c:pt idx="6">
                  <c:v>49.42</c:v>
                </c:pt>
                <c:pt idx="7">
                  <c:v>51.5</c:v>
                </c:pt>
                <c:pt idx="8">
                  <c:v>52.07</c:v>
                </c:pt>
                <c:pt idx="9">
                  <c:v>52.08</c:v>
                </c:pt>
                <c:pt idx="10">
                  <c:v>52.09</c:v>
                </c:pt>
                <c:pt idx="11">
                  <c:v>52.1</c:v>
                </c:pt>
                <c:pt idx="12">
                  <c:v>52.14</c:v>
                </c:pt>
                <c:pt idx="13">
                  <c:v>52.19</c:v>
                </c:pt>
                <c:pt idx="14">
                  <c:v>52.23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corei7mmdata!$D$1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x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corei7mmdata!$D$2:$D$16</c:f>
              <c:numCache>
                <c:formatCode>General</c:formatCode>
                <c:ptCount val="15"/>
                <c:pt idx="0">
                  <c:v>5.31</c:v>
                </c:pt>
                <c:pt idx="1">
                  <c:v>6.35</c:v>
                </c:pt>
                <c:pt idx="2">
                  <c:v>6.29</c:v>
                </c:pt>
                <c:pt idx="3">
                  <c:v>3.7</c:v>
                </c:pt>
                <c:pt idx="4">
                  <c:v>3.72</c:v>
                </c:pt>
                <c:pt idx="5">
                  <c:v>3.71</c:v>
                </c:pt>
                <c:pt idx="6">
                  <c:v>3.72</c:v>
                </c:pt>
                <c:pt idx="7">
                  <c:v>3.83</c:v>
                </c:pt>
                <c:pt idx="8">
                  <c:v>4.5999999999999996</c:v>
                </c:pt>
                <c:pt idx="9">
                  <c:v>7.74</c:v>
                </c:pt>
                <c:pt idx="10">
                  <c:v>11.71</c:v>
                </c:pt>
                <c:pt idx="11">
                  <c:v>16.54</c:v>
                </c:pt>
                <c:pt idx="12">
                  <c:v>20.57</c:v>
                </c:pt>
                <c:pt idx="13">
                  <c:v>23.85</c:v>
                </c:pt>
                <c:pt idx="14">
                  <c:v>23.86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corei7mmdata!$E$1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corei7mmdata!$E$2:$E$16</c:f>
              <c:numCache>
                <c:formatCode>General</c:formatCode>
                <c:ptCount val="15"/>
                <c:pt idx="0">
                  <c:v>5.4</c:v>
                </c:pt>
                <c:pt idx="1">
                  <c:v>6.23</c:v>
                </c:pt>
                <c:pt idx="2">
                  <c:v>3.64</c:v>
                </c:pt>
                <c:pt idx="3">
                  <c:v>3.71</c:v>
                </c:pt>
                <c:pt idx="4">
                  <c:v>3.61</c:v>
                </c:pt>
                <c:pt idx="5">
                  <c:v>3.6</c:v>
                </c:pt>
                <c:pt idx="6">
                  <c:v>3.63</c:v>
                </c:pt>
                <c:pt idx="7">
                  <c:v>3.74</c:v>
                </c:pt>
                <c:pt idx="8">
                  <c:v>4.6399999999999997</c:v>
                </c:pt>
                <c:pt idx="9">
                  <c:v>7.57</c:v>
                </c:pt>
                <c:pt idx="10">
                  <c:v>11.62</c:v>
                </c:pt>
                <c:pt idx="11">
                  <c:v>16.440000000000001</c:v>
                </c:pt>
                <c:pt idx="12">
                  <c:v>20.440000000000001</c:v>
                </c:pt>
                <c:pt idx="13">
                  <c:v>23.68</c:v>
                </c:pt>
                <c:pt idx="14">
                  <c:v>23.66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corei7mmdata!$B$1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plus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corei7mmdata!$B$2:$B$16</c:f>
              <c:numCache>
                <c:formatCode>General</c:formatCode>
                <c:ptCount val="15"/>
                <c:pt idx="0">
                  <c:v>4.37</c:v>
                </c:pt>
                <c:pt idx="1">
                  <c:v>5.3599999999999977</c:v>
                </c:pt>
                <c:pt idx="2">
                  <c:v>3.23</c:v>
                </c:pt>
                <c:pt idx="3">
                  <c:v>3.32</c:v>
                </c:pt>
                <c:pt idx="4">
                  <c:v>3.29</c:v>
                </c:pt>
                <c:pt idx="5">
                  <c:v>3.24</c:v>
                </c:pt>
                <c:pt idx="6">
                  <c:v>3.2</c:v>
                </c:pt>
                <c:pt idx="7">
                  <c:v>3.17</c:v>
                </c:pt>
                <c:pt idx="8">
                  <c:v>3.16</c:v>
                </c:pt>
                <c:pt idx="9">
                  <c:v>3.14</c:v>
                </c:pt>
                <c:pt idx="10">
                  <c:v>3.13</c:v>
                </c:pt>
                <c:pt idx="11">
                  <c:v>3.12</c:v>
                </c:pt>
                <c:pt idx="12">
                  <c:v>3.1</c:v>
                </c:pt>
                <c:pt idx="13">
                  <c:v>3.1</c:v>
                </c:pt>
                <c:pt idx="14">
                  <c:v>3.08</c:v>
                </c:pt>
              </c:numCache>
            </c:numRef>
          </c:val>
          <c:smooth val="0"/>
        </c:ser>
        <c:ser>
          <c:idx val="1"/>
          <c:order val="5"/>
          <c:tx>
            <c:strRef>
              <c:f>corei7mmdata!$C$1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corei7mmdata!$C$2:$C$16</c:f>
              <c:numCache>
                <c:formatCode>General</c:formatCode>
                <c:ptCount val="15"/>
                <c:pt idx="0">
                  <c:v>3.58</c:v>
                </c:pt>
                <c:pt idx="1">
                  <c:v>5.31</c:v>
                </c:pt>
                <c:pt idx="2">
                  <c:v>3.19</c:v>
                </c:pt>
                <c:pt idx="3">
                  <c:v>3.18</c:v>
                </c:pt>
                <c:pt idx="4">
                  <c:v>3.15</c:v>
                </c:pt>
                <c:pt idx="5">
                  <c:v>3.12</c:v>
                </c:pt>
                <c:pt idx="6">
                  <c:v>3.1</c:v>
                </c:pt>
                <c:pt idx="7">
                  <c:v>3.1</c:v>
                </c:pt>
                <c:pt idx="8">
                  <c:v>3.11</c:v>
                </c:pt>
                <c:pt idx="9">
                  <c:v>3.09</c:v>
                </c:pt>
                <c:pt idx="10">
                  <c:v>3.07</c:v>
                </c:pt>
                <c:pt idx="11">
                  <c:v>3.06</c:v>
                </c:pt>
                <c:pt idx="12">
                  <c:v>3.02</c:v>
                </c:pt>
                <c:pt idx="13">
                  <c:v>3.02</c:v>
                </c:pt>
                <c:pt idx="14">
                  <c:v>3.01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374784"/>
        <c:axId val="162377088"/>
      </c:lineChart>
      <c:catAx>
        <c:axId val="16237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/>
                  <a:t>Array size (n)</a:t>
                </a:r>
              </a:p>
            </c:rich>
          </c:tx>
          <c:layout>
            <c:manualLayout>
              <c:xMode val="edge"/>
              <c:yMode val="edge"/>
              <c:x val="0.437037037037037"/>
              <c:y val="0.9346405228758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2377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237708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Cycles per inner loop iteration</a:t>
                </a:r>
              </a:p>
            </c:rich>
          </c:tx>
          <c:layout>
            <c:manualLayout>
              <c:xMode val="edge"/>
              <c:yMode val="edge"/>
              <c:x val="0"/>
              <c:y val="0.17630978174708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23747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444444444444396"/>
          <c:y val="0.33986928104575198"/>
          <c:w val="6.9629629629629597E-2"/>
          <c:h val="0.23747276688453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0.69963</cdr:x>
      <cdr:y>0.11563</cdr:y>
    </cdr:from>
    <cdr:to>
      <cdr:x>0.74938</cdr:x>
      <cdr:y>0.17363</cdr:y>
    </cdr:to>
    <cdr:sp macro="" textlink="">
      <cdr:nvSpPr>
        <cdr:cNvPr id="1037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97606" y="674022"/>
          <a:ext cx="426482" cy="3381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 dirty="0">
              <a:solidFill>
                <a:srgbClr val="000000"/>
              </a:solidFill>
              <a:latin typeface="Helvetica"/>
            </a:rPr>
            <a:t>L1</a:t>
          </a:r>
        </a:p>
      </cdr:txBody>
    </cdr:sp>
  </cdr:relSizeAnchor>
  <cdr:relSizeAnchor xmlns:cdr="http://schemas.openxmlformats.org/drawingml/2006/chartDrawing">
    <cdr:from>
      <cdr:x>0.62841</cdr:x>
      <cdr:y>0.37543</cdr:y>
    </cdr:from>
    <cdr:to>
      <cdr:x>0.67716</cdr:x>
      <cdr:y>0.43343</cdr:y>
    </cdr:to>
    <cdr:sp macro="" textlink="">
      <cdr:nvSpPr>
        <cdr:cNvPr id="1038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87080" y="2188497"/>
          <a:ext cx="417909" cy="3381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Helvetica"/>
            </a:rPr>
            <a:t>L2</a:t>
          </a:r>
        </a:p>
      </cdr:txBody>
    </cdr:sp>
  </cdr:relSizeAnchor>
  <cdr:relSizeAnchor xmlns:cdr="http://schemas.openxmlformats.org/drawingml/2006/chartDrawing">
    <cdr:from>
      <cdr:x>0.5</cdr:x>
      <cdr:y>0.67036</cdr:y>
    </cdr:from>
    <cdr:to>
      <cdr:x>0.5755</cdr:x>
      <cdr:y>0.72936</cdr:y>
    </cdr:to>
    <cdr:sp macro="" textlink="">
      <cdr:nvSpPr>
        <cdr:cNvPr id="1039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86250" y="3907722"/>
          <a:ext cx="647224" cy="343928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Helvetica"/>
            </a:rPr>
            <a:t>Mem</a:t>
          </a:r>
        </a:p>
      </cdr:txBody>
    </cdr:sp>
  </cdr:relSizeAnchor>
  <cdr:relSizeAnchor xmlns:cdr="http://schemas.openxmlformats.org/drawingml/2006/chartDrawing">
    <cdr:from>
      <cdr:x>0.58105</cdr:x>
      <cdr:y>0.5</cdr:y>
    </cdr:from>
    <cdr:to>
      <cdr:x>0.63105</cdr:x>
      <cdr:y>0.55825</cdr:y>
    </cdr:to>
    <cdr:sp macro="" textlink="">
      <cdr:nvSpPr>
        <cdr:cNvPr id="1040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81076" y="2914650"/>
          <a:ext cx="428625" cy="339557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 dirty="0">
              <a:solidFill>
                <a:srgbClr val="000000"/>
              </a:solidFill>
              <a:latin typeface="Helvetica"/>
            </a:rPr>
            <a:t>L3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55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26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3612" cy="35814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3164196" cy="47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83" tIns="44542" rIns="89083" bIns="44542"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770662" indent="-296408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1185634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659887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2134141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2608395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3082648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3556902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4031155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AU"/>
              <a:t>Morgan Kaufmann Publishers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4136649" y="0"/>
            <a:ext cx="3164196" cy="47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83" tIns="44542" rIns="89083" bIns="44542"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770662" indent="-296408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1185634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659887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2134141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2608395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3082648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3556902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4031155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523D4F-DC4B-4A42-BA3D-4D877A9E412E}" type="datetime3">
              <a:rPr lang="en-AU"/>
              <a:pPr eaLnBrk="1" hangingPunct="1"/>
              <a:t>5 April, 2012</a:t>
            </a:fld>
            <a:endParaRPr lang="en-AU"/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9106584"/>
            <a:ext cx="3164196" cy="47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83" tIns="44542" rIns="89083" bIns="44542"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770662" indent="-296408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1185634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659887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2134141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2608395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3082648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3556902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4031155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AU"/>
              <a:t>Chapter 5 — Large and Fast: Exploiting Memory Hierarchy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36649" y="9106584"/>
            <a:ext cx="3164196" cy="47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83" tIns="44542" rIns="89083" bIns="44542"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770662" indent="-296408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1185634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659887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2134141" indent="-237127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2608395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3082648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3556902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4031155" indent="-237127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4D5BD9-F062-4842-B6D0-AC8E4221EEE9}" type="slidenum">
              <a:rPr lang="en-AU"/>
              <a:pPr eaLnBrk="1" hangingPunct="1"/>
              <a:t>16</a:t>
            </a:fld>
            <a:endParaRPr lang="en-AU"/>
          </a:p>
        </p:txBody>
      </p:sp>
      <p:sp>
        <p:nvSpPr>
          <p:cNvPr id="553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276247" y="726094"/>
            <a:ext cx="4752421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308" tIns="47654" rIns="95308" bIns="4765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5963"/>
            <a:ext cx="4795838" cy="359886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3612" cy="35814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66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66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Cache Memories</a:t>
            </a:r>
            <a:br>
              <a:rPr lang="en-US" dirty="0" smtClean="0"/>
            </a:br>
            <a:endParaRPr lang="en-US" sz="2000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Higher Level Example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9588" y="1328857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sum_array_rows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(i = 0; i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(j = 0; j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248400" y="17450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248400" y="21260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25070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248400" y="28880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248400" y="327660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248400" y="365760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48400" y="403860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248400" y="441960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16200000" flipV="1">
            <a:off x="6857980" y="4293144"/>
            <a:ext cx="228600" cy="1395913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2069" y="5105400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32 B = 4 doubles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3600" y="762000"/>
            <a:ext cx="2890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assume: cold (empty) cache,</a:t>
            </a:r>
          </a:p>
          <a:p>
            <a:r>
              <a:rPr lang="en-US" sz="1800" dirty="0" smtClean="0">
                <a:latin typeface="Calibri" pitchFamily="34" charset="0"/>
              </a:rPr>
              <a:t>a[0][0] goes here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>
            <a:off x="6143204" y="1656665"/>
            <a:ext cx="496669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09588" y="3886200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sum_array_cols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</a:t>
            </a:r>
            <a:r>
              <a:rPr lang="en-GB" sz="1600" dirty="0" smtClean="0">
                <a:latin typeface="Courier New" pitchFamily="49" charset="0"/>
              </a:rPr>
              <a:t>(j </a:t>
            </a:r>
            <a:r>
              <a:rPr lang="en-GB" sz="1600" dirty="0">
                <a:latin typeface="Courier New" pitchFamily="49" charset="0"/>
              </a:rPr>
              <a:t>= 0; i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</a:t>
            </a:r>
            <a:r>
              <a:rPr lang="en-GB" sz="1600" dirty="0" smtClean="0">
                <a:latin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</a:rPr>
              <a:t>= 0; j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943600" y="5715000"/>
            <a:ext cx="2661743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blackboard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2067" y="313267"/>
            <a:ext cx="289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Ignore the variables sum,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,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61660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762000" y="4800600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7200" y="25146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6607" y="25908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899924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135242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360367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58790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120788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71592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630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33653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084544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2832550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4080935" y="25940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374252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5609570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5834695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06223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4595116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19025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07063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681086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558872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6306878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457200" y="38862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606607" y="39624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1899924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2135242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2360367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358790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1120788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71592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259630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333653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3084544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2832550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4080935" y="39656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374252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5609570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5834695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706223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4595116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419025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607063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681086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6558872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6306878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457200" y="5102157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606607" y="5178360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899924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2135242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2360367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358790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1120788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71592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259630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333653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3084544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2832550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4080935" y="5181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374252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5609570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5834695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706223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4595116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419025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607063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681086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6558872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6306878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41599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3399" y="4812268"/>
            <a:ext cx="257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" y="5562600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Replacement policies: random, least recently used (LRU),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3922713" y="5213015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3922713" y="6030577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01182" cy="762000"/>
          </a:xfrm>
        </p:spPr>
        <p:txBody>
          <a:bodyPr/>
          <a:lstStyle/>
          <a:p>
            <a:r>
              <a:rPr lang="en-US" dirty="0" smtClean="0"/>
              <a:t>2-Way Set Associative Cache Simulation</a:t>
            </a:r>
            <a:endParaRPr lang="en-US" dirty="0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3211513" y="1712243"/>
            <a:ext cx="5475287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M=16 byte addresses, 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S=2 sets, E=2</a:t>
            </a:r>
            <a:r>
              <a:rPr lang="en-US" sz="2000" b="0" dirty="0" smtClean="0">
                <a:latin typeface="Calibri"/>
                <a:cs typeface="Calibri"/>
              </a:rPr>
              <a:t> blocks/</a:t>
            </a:r>
            <a:r>
              <a:rPr lang="en-US" sz="2000" b="0" dirty="0">
                <a:latin typeface="Calibri"/>
                <a:cs typeface="Calibri"/>
              </a:rPr>
              <a:t>set</a:t>
            </a:r>
          </a:p>
          <a:p>
            <a:pPr algn="l">
              <a:lnSpc>
                <a:spcPct val="100000"/>
              </a:lnSpc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Address trace (</a:t>
            </a:r>
            <a:r>
              <a:rPr lang="en-US" sz="2000" b="0" dirty="0" smtClean="0">
                <a:latin typeface="Calibri"/>
                <a:cs typeface="Calibri"/>
              </a:rPr>
              <a:t>reads, one byte per read)</a:t>
            </a:r>
            <a:r>
              <a:rPr lang="en-US" sz="2000" b="0" dirty="0"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[01</a:t>
            </a: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57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576262" y="1507455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204912" y="1507455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1944687" y="1507455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1174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1890712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22713" y="5106988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4071938" y="4724400"/>
            <a:ext cx="31691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4549775" y="4724400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</a:t>
            </a:r>
            <a:r>
              <a:rPr lang="en-US" sz="2000" dirty="0" smtClean="0">
                <a:latin typeface="Calibri"/>
                <a:cs typeface="Calibri"/>
              </a:rPr>
              <a:t>ag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5410200" y="4724400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smtClean="0">
                <a:latin typeface="Calibri"/>
                <a:cs typeface="Calibri"/>
              </a:rPr>
              <a:t>Block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922713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4497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5165725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3922713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4497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5165725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3922713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4497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5165725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6657975" y="2984698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922713" y="5110163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748463" y="32766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6657975" y="35814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922713" y="5921375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6657975" y="38862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922713" y="541337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6748463" y="41910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25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7045" y="5181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27045" y="60314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Higher Level Example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9588" y="1328857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sum_array_rows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(i = 0; i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(j = 0; j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876429" y="2049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6429" y="2430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6429" y="2811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76429" y="3192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400429" y="2049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400429" y="2430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00429" y="2811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00429" y="3192830"/>
            <a:ext cx="1438771" cy="3123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16200000" flipV="1">
            <a:off x="6493914" y="2997744"/>
            <a:ext cx="228600" cy="1395913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8003" y="3810000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32 B = 4 doubles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38800" y="1066800"/>
            <a:ext cx="2890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assume: cold (empty) cache,</a:t>
            </a:r>
          </a:p>
          <a:p>
            <a:r>
              <a:rPr lang="en-US" sz="1800" dirty="0" smtClean="0">
                <a:latin typeface="Calibri" pitchFamily="34" charset="0"/>
              </a:rPr>
              <a:t>a[0][0] goes here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>
            <a:off x="5771233" y="1961465"/>
            <a:ext cx="496669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09588" y="3962400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sum_array_rows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</a:t>
            </a:r>
            <a:r>
              <a:rPr lang="en-GB" sz="1600" dirty="0" smtClean="0">
                <a:latin typeface="Courier New" pitchFamily="49" charset="0"/>
              </a:rPr>
              <a:t>(j </a:t>
            </a:r>
            <a:r>
              <a:rPr lang="en-GB" sz="1600" dirty="0">
                <a:latin typeface="Courier New" pitchFamily="49" charset="0"/>
              </a:rPr>
              <a:t>= 0; i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</a:t>
            </a:r>
            <a:r>
              <a:rPr lang="en-GB" sz="1600" dirty="0" smtClean="0">
                <a:latin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</a:rPr>
              <a:t>= 0; j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943600" y="5715000"/>
            <a:ext cx="2661743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blackboard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40659" y="533400"/>
            <a:ext cx="289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Ignore the variables sum,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,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" y="6324600"/>
            <a:ext cx="1752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AU" sz="1000" smtClean="0">
                <a:latin typeface="Helvetica" pitchFamily="32" charset="0"/>
              </a:rPr>
              <a:t>Chapter 5 — Large and Fast: Exploiting Memory Hierarchy — </a:t>
            </a:r>
            <a:fld id="{8E6A15A6-C37F-4A52-8A1C-E7A17569CAD1}" type="slidenum">
              <a:rPr lang="en-AU" sz="1000" smtClean="0">
                <a:latin typeface="Helvetica" pitchFamily="32" charset="0"/>
              </a:rPr>
              <a:pPr algn="l" eaLnBrk="1" hangingPunct="1"/>
              <a:t>16</a:t>
            </a:fld>
            <a:endParaRPr lang="en-AU" sz="1000" smtClean="0">
              <a:latin typeface="Helvetica" pitchFamily="32" charset="0"/>
            </a:endParaRP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Spectrum of Associativity</a:t>
            </a:r>
            <a:endParaRPr lang="en-AU" smtClean="0"/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 a cache with 8 entries</a:t>
            </a:r>
            <a:endParaRPr lang="en-AU" smtClean="0"/>
          </a:p>
        </p:txBody>
      </p:sp>
      <p:pic>
        <p:nvPicPr>
          <p:cNvPr id="25605" name="Picture 7" descr="f05-14-P3744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44675"/>
            <a:ext cx="5513387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70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1004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307387" cy="5322887"/>
          </a:xfrm>
        </p:spPr>
        <p:txBody>
          <a:bodyPr lIns="90360" tIns="44280" rIns="90360" bIns="44280"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Multiple copies of data exist: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L1, L2, Main Memory, Disk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What to do on a write-hit?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Write-through </a:t>
            </a:r>
            <a:r>
              <a:rPr lang="en-GB" dirty="0" smtClean="0"/>
              <a:t>(write immediately to memory)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Write-back </a:t>
            </a:r>
            <a:r>
              <a:rPr lang="en-GB" dirty="0" smtClean="0"/>
              <a:t>(defer write to memory until replacement of line)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Need a dirty bit (line different from memory or not)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What to do on a write-miss?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Write-allocate </a:t>
            </a:r>
            <a:r>
              <a:rPr lang="en-GB" dirty="0" smtClean="0"/>
              <a:t>(load into cache, update line in cache)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Good if more writes to the location follow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No-write-allocate </a:t>
            </a:r>
            <a:r>
              <a:rPr lang="en-GB" dirty="0" smtClean="0"/>
              <a:t>(writes immediately to memory)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Typical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Write-through + No-write-allocate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 smtClean="0"/>
              <a:t>Write-back + Write-allocate</a:t>
            </a:r>
          </a:p>
          <a:p>
            <a:pPr eaLnBrk="1" hangingPunct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Intel Core i7 Cache Hierarchy</a:t>
            </a:r>
            <a:endParaRPr lang="en-US" dirty="0"/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5889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15240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i</a:t>
            </a:r>
            <a:r>
              <a:rPr lang="en-US" sz="18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43227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d</a:t>
            </a:r>
            <a:r>
              <a:rPr lang="en-US" sz="18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52578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098550" y="4800600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L3 unified cache</a:t>
            </a:r>
          </a:p>
          <a:p>
            <a:pPr algn="ctr"/>
            <a:r>
              <a:rPr lang="en-US" sz="1800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228600" y="6057900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3371850" y="53721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207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1676400"/>
            <a:ext cx="251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L1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 and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32 KB,  8-way, 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4 cycles</a:t>
            </a:r>
          </a:p>
          <a:p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 256 KB, 8-way, 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11 cycles</a:t>
            </a:r>
          </a:p>
          <a:p>
            <a:pPr lvl="1"/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8 MB, 16-way,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30-40 cycles</a:t>
            </a:r>
          </a:p>
          <a:p>
            <a:pPr lvl="1"/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Block size</a:t>
            </a:r>
            <a:r>
              <a:rPr lang="en-US" sz="1800" b="0" dirty="0" smtClean="0">
                <a:latin typeface="Calibri" pitchFamily="34" charset="0"/>
              </a:rPr>
              <a:t>: 64 bytes for all caches.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Cache Performance Metrics</a:t>
            </a:r>
            <a:endParaRPr lang="en-GB" dirty="0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94725" cy="497205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Miss Rate</a:t>
            </a:r>
          </a:p>
          <a:p>
            <a:pPr lvl="1"/>
            <a:r>
              <a:rPr lang="en-GB" dirty="0" smtClean="0"/>
              <a:t>Fraction of memory references not found in cache (misses / accesses)</a:t>
            </a:r>
            <a:br>
              <a:rPr lang="en-GB" dirty="0" smtClean="0"/>
            </a:br>
            <a:r>
              <a:rPr lang="en-GB" dirty="0" smtClean="0"/>
              <a:t>= 1 – hit rate</a:t>
            </a:r>
          </a:p>
          <a:p>
            <a:pPr lvl="1"/>
            <a:r>
              <a:rPr lang="en-GB" dirty="0" smtClean="0"/>
              <a:t>Typical numbers (in percentages):</a:t>
            </a:r>
          </a:p>
          <a:p>
            <a:pPr lvl="2"/>
            <a:r>
              <a:rPr lang="en-GB" dirty="0" smtClean="0"/>
              <a:t>3-10% for L1</a:t>
            </a:r>
          </a:p>
          <a:p>
            <a:pPr lvl="2"/>
            <a:r>
              <a:rPr lang="en-GB" dirty="0" smtClean="0"/>
              <a:t>can be quite small (e.g., &lt; 1%) for L2, depending on size, etc.</a:t>
            </a:r>
          </a:p>
          <a:p>
            <a:r>
              <a:rPr lang="en-GB" dirty="0" smtClean="0"/>
              <a:t>Hit Time</a:t>
            </a:r>
          </a:p>
          <a:p>
            <a:pPr lvl="1"/>
            <a:r>
              <a:rPr lang="en-GB" dirty="0" smtClean="0"/>
              <a:t>Time to deliver a line in the cache to the processor</a:t>
            </a:r>
          </a:p>
          <a:p>
            <a:pPr lvl="2"/>
            <a:r>
              <a:rPr lang="en-GB" dirty="0" smtClean="0"/>
              <a:t>includes time to determine whether the line is in the cache</a:t>
            </a:r>
          </a:p>
          <a:p>
            <a:pPr lvl="1"/>
            <a:r>
              <a:rPr lang="en-GB" dirty="0" smtClean="0"/>
              <a:t>Typical numbers:</a:t>
            </a:r>
          </a:p>
          <a:p>
            <a:pPr lvl="2"/>
            <a:r>
              <a:rPr lang="en-GB" dirty="0" smtClean="0"/>
              <a:t>1-2 clock cycle for L1</a:t>
            </a:r>
          </a:p>
          <a:p>
            <a:pPr lvl="2"/>
            <a:r>
              <a:rPr lang="en-GB" dirty="0" smtClean="0"/>
              <a:t>5-20 clock cycles for L2</a:t>
            </a:r>
          </a:p>
          <a:p>
            <a:r>
              <a:rPr lang="en-GB" dirty="0" smtClean="0"/>
              <a:t>Miss Penalty</a:t>
            </a:r>
          </a:p>
          <a:p>
            <a:pPr lvl="1"/>
            <a:r>
              <a:rPr lang="en-GB" dirty="0" smtClean="0"/>
              <a:t>Additional time required because of a miss</a:t>
            </a:r>
          </a:p>
          <a:p>
            <a:pPr lvl="2"/>
            <a:r>
              <a:rPr lang="en-GB" dirty="0" smtClean="0"/>
              <a:t>typically 50-200 cycles for main memory (Trend: increasing!)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memory organization and operation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b"/>
          <a:lstStyle/>
          <a:p>
            <a:pPr eaLnBrk="1" hangingPunct="1"/>
            <a:r>
              <a:rPr lang="en-US" smtClean="0"/>
              <a:t>Lets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dirty="0" smtClean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Could be 100x, if just L1 and main memory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Consider: </a:t>
            </a:r>
            <a:br>
              <a:rPr lang="en-US" sz="1800" dirty="0" smtClean="0"/>
            </a:br>
            <a:r>
              <a:rPr lang="en-US" sz="1800" dirty="0" smtClean="0"/>
              <a:t>cache hit time of 1 cycle</a:t>
            </a:r>
            <a:br>
              <a:rPr lang="en-US" sz="1800" dirty="0" smtClean="0"/>
            </a:br>
            <a:r>
              <a:rPr lang="en-US" sz="1800" dirty="0" smtClean="0"/>
              <a:t>miss penalty of 100 cycles</a:t>
            </a:r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Average access </a:t>
            </a:r>
            <a:r>
              <a:rPr lang="en-US" sz="1800" dirty="0" smtClean="0"/>
              <a:t>time = hit time + miss rate * miss penalty</a:t>
            </a:r>
            <a:endParaRPr lang="en-US" sz="1800" dirty="0" smtClean="0"/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97% hits:  1 cycle + 0.03 * 100 cycles =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99% hits:  1 cycle + 0.01 * 100 cycles = </a:t>
            </a:r>
            <a:r>
              <a:rPr lang="en-US" sz="1800" b="1" dirty="0" smtClean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Cache Friendly Code</a:t>
            </a:r>
            <a:endParaRPr lang="en-US"/>
          </a:p>
        </p:txBody>
      </p:sp>
      <p:sp>
        <p:nvSpPr>
          <p:cNvPr id="1607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 smtClean="0"/>
              <a:t>Make the common case go fast</a:t>
            </a:r>
          </a:p>
          <a:p>
            <a:pPr lvl="1"/>
            <a:r>
              <a:rPr lang="en-US" dirty="0" smtClean="0"/>
              <a:t>Focus on the inner loops of the core functions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Minimize the misses in the inner loops</a:t>
            </a:r>
          </a:p>
          <a:p>
            <a:pPr lvl="1"/>
            <a:r>
              <a:rPr lang="en-US" dirty="0" smtClean="0"/>
              <a:t>Repeated references to variables are good (</a:t>
            </a:r>
            <a:r>
              <a:rPr lang="en-US" dirty="0" smtClean="0">
                <a:solidFill>
                  <a:srgbClr val="FF0000"/>
                </a:solidFill>
              </a:rPr>
              <a:t>temporal locality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Stride-1 reference patterns are good (</a:t>
            </a:r>
            <a:r>
              <a:rPr lang="en-US" dirty="0" smtClean="0">
                <a:solidFill>
                  <a:srgbClr val="FF0000"/>
                </a:solidFill>
              </a:rPr>
              <a:t>spatial locality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876" y="4800600"/>
            <a:ext cx="8518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Key idea: Our qualitative notion of locality is quantified through our understanding of cache memories.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Cache organization and operation</a:t>
            </a:r>
          </a:p>
          <a:p>
            <a:r>
              <a:rPr lang="en-US" dirty="0" smtClean="0"/>
              <a:t>Performance impact of caches</a:t>
            </a:r>
          </a:p>
          <a:p>
            <a:pPr lvl="1"/>
            <a:r>
              <a:rPr lang="en-US" dirty="0" smtClean="0"/>
              <a:t>The memory mountain</a:t>
            </a:r>
          </a:p>
          <a:p>
            <a:pPr lvl="1"/>
            <a:r>
              <a:rPr lang="en-US" dirty="0" smtClean="0">
                <a:solidFill>
                  <a:srgbClr val="BFBFBF"/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rgbClr val="BFBFBF"/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 throughput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memory per second (MB/</a:t>
            </a:r>
            <a:r>
              <a:rPr lang="en-US" dirty="0" err="1"/>
              <a:t>s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Memory mountain: </a:t>
            </a:r>
            <a:r>
              <a:rPr lang="en-US" dirty="0" smtClean="0"/>
              <a:t>Measured </a:t>
            </a:r>
            <a:r>
              <a:rPr lang="en-US" dirty="0"/>
              <a:t>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Mountain Test Function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304800" y="1435100"/>
            <a:ext cx="8667750" cy="491807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/* The test function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void test(int elems, int stride) {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int i, result = 0; 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volatile int sink; 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for (i = 0; i &lt; elems; i += stride)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	result += data[i];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sink = result; /* So compiler doesn't optimize away the loop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/* Run test(elems, stride) and return read throughput (MB/s)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double run(int size, int stride, double Mhz)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double cycles;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int elems = size / sizeof(int); 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test(elems, stride);                     /* warm up the cache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cycles = fcyc2(test, elems, stride, 0);  /* call test(elems,stride)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    return (size / stride) / (cycles / Mhz); /* convert cycles to MB/s */</a:t>
            </a:r>
          </a:p>
          <a:p>
            <a:pPr algn="l">
              <a:lnSpc>
                <a:spcPct val="100000"/>
              </a:lnSpc>
            </a:pPr>
            <a:r>
              <a:rPr lang="en-US" sz="150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50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623389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04800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Intel Core i7</a:t>
            </a:r>
          </a:p>
          <a:p>
            <a:r>
              <a:rPr lang="en-US" sz="1800" dirty="0" smtClean="0">
                <a:latin typeface="Calibri" pitchFamily="34" charset="0"/>
              </a:rPr>
              <a:t>32 KB L1 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32 KB L1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256 KB unified L2 cache</a:t>
            </a:r>
          </a:p>
          <a:p>
            <a:r>
              <a:rPr lang="en-US" sz="1800" dirty="0" smtClean="0">
                <a:latin typeface="Calibri" pitchFamily="34" charset="0"/>
              </a:rPr>
              <a:t>8M unified L3 cache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All caches on-chip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623389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04800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Intel Core i7</a:t>
            </a:r>
          </a:p>
          <a:p>
            <a:r>
              <a:rPr lang="en-US" sz="1800" dirty="0" smtClean="0">
                <a:latin typeface="Calibri" pitchFamily="34" charset="0"/>
              </a:rPr>
              <a:t>32 KB L1 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32 KB L1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256 KB unified L2 cache</a:t>
            </a:r>
          </a:p>
          <a:p>
            <a:r>
              <a:rPr lang="en-US" sz="1800" dirty="0" smtClean="0">
                <a:latin typeface="Calibri" pitchFamily="34" charset="0"/>
              </a:rPr>
              <a:t>8M unified L3 cache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4112328"/>
            <a:ext cx="1100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Slopes of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spatial 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locality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 flipV="1">
            <a:off x="1252518" y="3048000"/>
            <a:ext cx="2775982" cy="15259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flipV="1">
            <a:off x="1252518" y="3657602"/>
            <a:ext cx="2476443" cy="91639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stCxn id="6" idx="3"/>
          </p:cNvCxnSpPr>
          <p:nvPr/>
        </p:nvCxnSpPr>
        <p:spPr bwMode="auto">
          <a:xfrm flipV="1">
            <a:off x="1252518" y="4343400"/>
            <a:ext cx="1328182" cy="2305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623389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304800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Intel Core i7</a:t>
            </a:r>
          </a:p>
          <a:p>
            <a:r>
              <a:rPr lang="en-US" sz="1800" dirty="0" smtClean="0">
                <a:latin typeface="Calibri" pitchFamily="34" charset="0"/>
              </a:rPr>
              <a:t>32 KB L1 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32 KB L1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</a:t>
            </a:r>
          </a:p>
          <a:p>
            <a:r>
              <a:rPr lang="en-US" sz="1800" dirty="0" smtClean="0">
                <a:latin typeface="Calibri" pitchFamily="34" charset="0"/>
              </a:rPr>
              <a:t>256 KB unified L2 cache</a:t>
            </a:r>
          </a:p>
          <a:p>
            <a:r>
              <a:rPr lang="en-US" sz="1800" dirty="0" smtClean="0">
                <a:latin typeface="Calibri" pitchFamily="34" charset="0"/>
              </a:rPr>
              <a:t>8M unified L3 cache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4112328"/>
            <a:ext cx="1100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Slopes of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spatial 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locality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 flipV="1">
            <a:off x="1252518" y="3048000"/>
            <a:ext cx="2775982" cy="15259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flipV="1">
            <a:off x="1252518" y="3657602"/>
            <a:ext cx="2476443" cy="91639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stCxn id="6" idx="3"/>
          </p:cNvCxnSpPr>
          <p:nvPr/>
        </p:nvCxnSpPr>
        <p:spPr bwMode="auto">
          <a:xfrm flipV="1">
            <a:off x="1252518" y="4343400"/>
            <a:ext cx="1328182" cy="2305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676087" y="3341398"/>
            <a:ext cx="11403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Ridges of  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Temporal</a:t>
            </a:r>
          </a:p>
          <a:p>
            <a:pPr algn="ctr"/>
            <a:r>
              <a:rPr lang="en-US" sz="1800" i="1" dirty="0" smtClean="0">
                <a:solidFill>
                  <a:srgbClr val="FF6600"/>
                </a:solidFill>
                <a:latin typeface="Calibri" pitchFamily="34" charset="0"/>
              </a:rPr>
              <a:t> locality</a:t>
            </a:r>
          </a:p>
        </p:txBody>
      </p:sp>
      <p:cxnSp>
        <p:nvCxnSpPr>
          <p:cNvPr id="24" name="Straight Arrow Connector 23"/>
          <p:cNvCxnSpPr>
            <a:stCxn id="22" idx="1"/>
          </p:cNvCxnSpPr>
          <p:nvPr/>
        </p:nvCxnSpPr>
        <p:spPr bwMode="auto">
          <a:xfrm rot="10800000">
            <a:off x="5943601" y="2133603"/>
            <a:ext cx="1732487" cy="166946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0800000">
            <a:off x="5410201" y="3657602"/>
            <a:ext cx="2265887" cy="1454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rot="10800000" flipV="1">
            <a:off x="4953001" y="3803062"/>
            <a:ext cx="2723087" cy="54033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22" idx="1"/>
          </p:cNvCxnSpPr>
          <p:nvPr/>
        </p:nvCxnSpPr>
        <p:spPr bwMode="auto">
          <a:xfrm rot="10800000" flipV="1">
            <a:off x="4572001" y="3803063"/>
            <a:ext cx="3104087" cy="145473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Cache organization and operation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/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Miss Rate Analysis for Matrix Multiply</a:t>
            </a:r>
            <a:endParaRPr lang="en-US"/>
          </a:p>
        </p:txBody>
      </p:sp>
      <p:sp>
        <p:nvSpPr>
          <p:cNvPr id="16899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Line size = 32B (big enough for four 64-bit words)</a:t>
            </a:r>
          </a:p>
          <a:p>
            <a:pPr lvl="1"/>
            <a:r>
              <a:rPr lang="en-US" dirty="0" smtClean="0"/>
              <a:t>Matrix dimension (N) is very large</a:t>
            </a:r>
          </a:p>
          <a:p>
            <a:pPr lvl="2"/>
            <a:r>
              <a:rPr lang="en-US" dirty="0" smtClean="0"/>
              <a:t>Approximate 1/N as 0.0</a:t>
            </a:r>
          </a:p>
          <a:p>
            <a:pPr lvl="1"/>
            <a:r>
              <a:rPr lang="en-US" dirty="0" smtClean="0"/>
              <a:t>Cache is not even big enough to hold multiple rows</a:t>
            </a:r>
          </a:p>
          <a:p>
            <a:r>
              <a:rPr lang="en-US" dirty="0" smtClean="0"/>
              <a:t>Analysis Method:</a:t>
            </a:r>
          </a:p>
          <a:p>
            <a:pPr lvl="1"/>
            <a:r>
              <a:rPr lang="en-US" dirty="0" smtClean="0"/>
              <a:t>Look at access pattern of inner loop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1828800" y="4648200"/>
            <a:ext cx="1295400" cy="1752600"/>
            <a:chOff x="1752600" y="4648200"/>
            <a:chExt cx="1295400" cy="1752600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40075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i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941177" y="4648200"/>
            <a:ext cx="1255297" cy="1752600"/>
            <a:chOff x="3505200" y="4648200"/>
            <a:chExt cx="1255297" cy="1752600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88026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13450" y="4648200"/>
            <a:ext cx="1301750" cy="1698624"/>
            <a:chOff x="5334000" y="4648200"/>
            <a:chExt cx="1301750" cy="1698624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405008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Cache Memories</a:t>
            </a:r>
            <a:endParaRPr lang="en-US"/>
          </a:p>
        </p:txBody>
      </p:sp>
      <p:sp>
        <p:nvSpPr>
          <p:cNvPr id="187424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Cache memories </a:t>
            </a:r>
            <a:r>
              <a:rPr lang="en-US" dirty="0" smtClean="0"/>
              <a:t>are small, fast SRAM-based memories managed automatically in hardware. </a:t>
            </a:r>
          </a:p>
          <a:p>
            <a:pPr lvl="1"/>
            <a:r>
              <a:rPr lang="en-US" dirty="0" smtClean="0"/>
              <a:t>Hold frequently accessed blocks of main memory</a:t>
            </a:r>
          </a:p>
          <a:p>
            <a:r>
              <a:rPr lang="en-US" dirty="0" smtClean="0"/>
              <a:t>CPU looks first for data in caches (e.g., L1, L2, and L3), then in main memory.</a:t>
            </a:r>
          </a:p>
          <a:p>
            <a:r>
              <a:rPr lang="en-US" dirty="0" smtClean="0"/>
              <a:t>Typical system structure:</a:t>
            </a:r>
            <a:endParaRPr lang="en-US" dirty="0"/>
          </a:p>
        </p:txBody>
      </p:sp>
      <p:sp>
        <p:nvSpPr>
          <p:cNvPr id="33" name="Rectangle 146"/>
          <p:cNvSpPr>
            <a:spLocks noChangeAspect="1" noChangeArrowheads="1"/>
          </p:cNvSpPr>
          <p:nvPr/>
        </p:nvSpPr>
        <p:spPr bwMode="auto">
          <a:xfrm>
            <a:off x="7258050" y="5653087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Main</a:t>
            </a:r>
          </a:p>
          <a:p>
            <a:pPr algn="ctr"/>
            <a:r>
              <a:rPr lang="en-US" sz="1600"/>
              <a:t>memory</a:t>
            </a:r>
          </a:p>
        </p:txBody>
      </p:sp>
      <p:sp>
        <p:nvSpPr>
          <p:cNvPr id="34" name="AutoShape 201"/>
          <p:cNvSpPr>
            <a:spLocks noChangeAspect="1" noChangeArrowheads="1"/>
          </p:cNvSpPr>
          <p:nvPr/>
        </p:nvSpPr>
        <p:spPr bwMode="auto">
          <a:xfrm>
            <a:off x="5884863" y="5789612"/>
            <a:ext cx="1344612" cy="481013"/>
          </a:xfrm>
          <a:prstGeom prst="leftRightArrow">
            <a:avLst>
              <a:gd name="adj1" fmla="val 50000"/>
              <a:gd name="adj2" fmla="val 5590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5" name="Rectangle 202"/>
          <p:cNvSpPr>
            <a:spLocks noChangeAspect="1" noChangeArrowheads="1"/>
          </p:cNvSpPr>
          <p:nvPr/>
        </p:nvSpPr>
        <p:spPr bwMode="auto">
          <a:xfrm>
            <a:off x="5060950" y="5818187"/>
            <a:ext cx="8191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I/O</a:t>
            </a:r>
          </a:p>
          <a:p>
            <a:pPr algn="ctr"/>
            <a:r>
              <a:rPr lang="en-US" sz="1600"/>
              <a:t>bridge</a:t>
            </a:r>
          </a:p>
        </p:txBody>
      </p:sp>
      <p:sp>
        <p:nvSpPr>
          <p:cNvPr id="36" name="AutoShape 205"/>
          <p:cNvSpPr>
            <a:spLocks noChangeAspect="1" noChangeArrowheads="1"/>
          </p:cNvSpPr>
          <p:nvPr/>
        </p:nvSpPr>
        <p:spPr bwMode="auto">
          <a:xfrm>
            <a:off x="3748088" y="5789612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7" name="Rectangle 206"/>
          <p:cNvSpPr>
            <a:spLocks noChangeAspect="1" noChangeArrowheads="1"/>
          </p:cNvSpPr>
          <p:nvPr/>
        </p:nvSpPr>
        <p:spPr bwMode="auto">
          <a:xfrm>
            <a:off x="1349375" y="5818187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Bus interface</a:t>
            </a:r>
          </a:p>
        </p:txBody>
      </p:sp>
      <p:sp>
        <p:nvSpPr>
          <p:cNvPr id="38" name="Rectangle 207"/>
          <p:cNvSpPr>
            <a:spLocks noChangeAspect="1" noChangeArrowheads="1"/>
          </p:cNvSpPr>
          <p:nvPr/>
        </p:nvSpPr>
        <p:spPr bwMode="auto">
          <a:xfrm>
            <a:off x="2862263" y="4622800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9" name="Rectangle 208"/>
          <p:cNvSpPr>
            <a:spLocks noChangeAspect="1" noChangeArrowheads="1"/>
          </p:cNvSpPr>
          <p:nvPr/>
        </p:nvSpPr>
        <p:spPr bwMode="auto">
          <a:xfrm>
            <a:off x="2862263" y="4760912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0" name="Rectangle 210"/>
          <p:cNvSpPr>
            <a:spLocks noChangeAspect="1" noChangeArrowheads="1"/>
          </p:cNvSpPr>
          <p:nvPr/>
        </p:nvSpPr>
        <p:spPr bwMode="auto">
          <a:xfrm>
            <a:off x="2862263" y="4897437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1" name="Rectangle 211"/>
          <p:cNvSpPr>
            <a:spLocks noChangeAspect="1" noChangeArrowheads="1"/>
          </p:cNvSpPr>
          <p:nvPr/>
        </p:nvSpPr>
        <p:spPr bwMode="auto">
          <a:xfrm>
            <a:off x="2862263" y="5035550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2" name="Rectangle 212"/>
          <p:cNvSpPr>
            <a:spLocks noChangeAspect="1" noChangeArrowheads="1"/>
          </p:cNvSpPr>
          <p:nvPr/>
        </p:nvSpPr>
        <p:spPr bwMode="auto">
          <a:xfrm>
            <a:off x="2862263" y="5172075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3" name="AutoShape 214"/>
          <p:cNvSpPr>
            <a:spLocks noChangeAspect="1" noChangeArrowheads="1"/>
          </p:cNvSpPr>
          <p:nvPr/>
        </p:nvSpPr>
        <p:spPr bwMode="auto">
          <a:xfrm>
            <a:off x="3559175" y="4622800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4" name="AutoShape 215"/>
          <p:cNvSpPr>
            <a:spLocks noChangeAspect="1" noChangeArrowheads="1"/>
          </p:cNvSpPr>
          <p:nvPr/>
        </p:nvSpPr>
        <p:spPr bwMode="auto">
          <a:xfrm flipH="1">
            <a:off x="3478213" y="4965700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5" name="Rectangle 220"/>
          <p:cNvSpPr>
            <a:spLocks noChangeAspect="1" noChangeArrowheads="1"/>
          </p:cNvSpPr>
          <p:nvPr/>
        </p:nvSpPr>
        <p:spPr bwMode="auto">
          <a:xfrm>
            <a:off x="3959225" y="4486275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ALU</a:t>
            </a:r>
          </a:p>
        </p:txBody>
      </p:sp>
      <p:sp>
        <p:nvSpPr>
          <p:cNvPr id="46" name="Text Box 221"/>
          <p:cNvSpPr txBox="1">
            <a:spLocks noChangeAspect="1" noChangeArrowheads="1"/>
          </p:cNvSpPr>
          <p:nvPr/>
        </p:nvSpPr>
        <p:spPr bwMode="auto">
          <a:xfrm>
            <a:off x="2613022" y="4316998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Register file</a:t>
            </a:r>
          </a:p>
        </p:txBody>
      </p:sp>
      <p:sp>
        <p:nvSpPr>
          <p:cNvPr id="47" name="AutoShape 222"/>
          <p:cNvSpPr>
            <a:spLocks noChangeAspect="1" noChangeArrowheads="1"/>
          </p:cNvSpPr>
          <p:nvPr/>
        </p:nvSpPr>
        <p:spPr bwMode="auto">
          <a:xfrm>
            <a:off x="2928938" y="5378450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8" name="Rectangle 223"/>
          <p:cNvSpPr>
            <a:spLocks noChangeAspect="1" noChangeArrowheads="1"/>
          </p:cNvSpPr>
          <p:nvPr/>
        </p:nvSpPr>
        <p:spPr bwMode="auto">
          <a:xfrm>
            <a:off x="1196975" y="4279900"/>
            <a:ext cx="3379788" cy="21971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9" name="Text Box 225"/>
          <p:cNvSpPr txBox="1">
            <a:spLocks noChangeAspect="1" noChangeArrowheads="1"/>
          </p:cNvSpPr>
          <p:nvPr/>
        </p:nvSpPr>
        <p:spPr bwMode="auto">
          <a:xfrm>
            <a:off x="1174448" y="3988385"/>
            <a:ext cx="93246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CPU chip</a:t>
            </a:r>
          </a:p>
        </p:txBody>
      </p:sp>
      <p:sp>
        <p:nvSpPr>
          <p:cNvPr id="50" name="Text Box 229"/>
          <p:cNvSpPr txBox="1">
            <a:spLocks noChangeAspect="1" noChangeArrowheads="1"/>
          </p:cNvSpPr>
          <p:nvPr/>
        </p:nvSpPr>
        <p:spPr bwMode="auto">
          <a:xfrm>
            <a:off x="4656720" y="5155198"/>
            <a:ext cx="112913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System bus</a:t>
            </a:r>
          </a:p>
        </p:txBody>
      </p:sp>
      <p:sp>
        <p:nvSpPr>
          <p:cNvPr id="51" name="Line 230"/>
          <p:cNvSpPr>
            <a:spLocks noChangeAspect="1" noChangeShapeType="1"/>
          </p:cNvSpPr>
          <p:nvPr/>
        </p:nvSpPr>
        <p:spPr bwMode="auto">
          <a:xfrm flipH="1">
            <a:off x="4438650" y="5446712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2" name="Text Box 231"/>
          <p:cNvSpPr txBox="1">
            <a:spLocks noChangeAspect="1" noChangeArrowheads="1"/>
          </p:cNvSpPr>
          <p:nvPr/>
        </p:nvSpPr>
        <p:spPr bwMode="auto">
          <a:xfrm>
            <a:off x="5976451" y="5155198"/>
            <a:ext cx="11757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Memory bus</a:t>
            </a:r>
          </a:p>
        </p:txBody>
      </p:sp>
      <p:sp>
        <p:nvSpPr>
          <p:cNvPr id="53" name="Line 232"/>
          <p:cNvSpPr>
            <a:spLocks noChangeAspect="1" noChangeShapeType="1"/>
          </p:cNvSpPr>
          <p:nvPr/>
        </p:nvSpPr>
        <p:spPr bwMode="auto">
          <a:xfrm>
            <a:off x="6530975" y="5446712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4" name="Rectangle 233"/>
          <p:cNvSpPr>
            <a:spLocks noChangeAspect="1" noChangeArrowheads="1"/>
          </p:cNvSpPr>
          <p:nvPr/>
        </p:nvSpPr>
        <p:spPr bwMode="auto">
          <a:xfrm>
            <a:off x="1349375" y="4719637"/>
            <a:ext cx="1066800" cy="5207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Cache </a:t>
            </a:r>
          </a:p>
          <a:p>
            <a:pPr algn="ctr"/>
            <a:r>
              <a:rPr lang="en-US" sz="1600" dirty="0"/>
              <a:t>memories</a:t>
            </a:r>
          </a:p>
        </p:txBody>
      </p:sp>
      <p:sp>
        <p:nvSpPr>
          <p:cNvPr id="55" name="AutoShape 234"/>
          <p:cNvSpPr>
            <a:spLocks noChangeAspect="1" noChangeArrowheads="1"/>
          </p:cNvSpPr>
          <p:nvPr/>
        </p:nvSpPr>
        <p:spPr bwMode="auto">
          <a:xfrm>
            <a:off x="1577975" y="5240337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6" name="AutoShape 236"/>
          <p:cNvSpPr>
            <a:spLocks noChangeAspect="1" noChangeArrowheads="1"/>
          </p:cNvSpPr>
          <p:nvPr/>
        </p:nvSpPr>
        <p:spPr bwMode="auto">
          <a:xfrm flipH="1">
            <a:off x="2441575" y="4767262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Example</a:t>
            </a:r>
            <a:endParaRPr lang="en-US"/>
          </a:p>
        </p:txBody>
      </p:sp>
      <p:sp>
        <p:nvSpPr>
          <p:cNvPr id="167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3641725" cy="4972050"/>
          </a:xfrm>
        </p:spPr>
        <p:txBody>
          <a:bodyPr/>
          <a:lstStyle/>
          <a:p>
            <a:r>
              <a:rPr lang="en-US" dirty="0" smtClean="0"/>
              <a:t>Description:</a:t>
            </a:r>
          </a:p>
          <a:p>
            <a:pPr lvl="1"/>
            <a:r>
              <a:rPr lang="en-US" dirty="0" smtClean="0"/>
              <a:t>Multiply N </a:t>
            </a:r>
            <a:r>
              <a:rPr lang="en-US" dirty="0" err="1" smtClean="0"/>
              <a:t>x</a:t>
            </a:r>
            <a:r>
              <a:rPr lang="en-US" dirty="0" smtClean="0"/>
              <a:t> N matrices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3</a:t>
            </a:r>
            <a:r>
              <a:rPr lang="en-US" dirty="0" smtClean="0"/>
              <a:t>) total operations</a:t>
            </a:r>
          </a:p>
          <a:p>
            <a:pPr lvl="1"/>
            <a:r>
              <a:rPr lang="en-US" dirty="0" smtClean="0"/>
              <a:t>N reads per source element</a:t>
            </a:r>
          </a:p>
          <a:p>
            <a:pPr lvl="1"/>
            <a:r>
              <a:rPr lang="en-US" dirty="0" smtClean="0"/>
              <a:t>N values summed per destination</a:t>
            </a:r>
          </a:p>
          <a:p>
            <a:pPr lvl="2"/>
            <a:r>
              <a:rPr lang="en-US" dirty="0" smtClean="0"/>
              <a:t>but may be able to hold in register</a:t>
            </a:r>
            <a:endParaRPr lang="en-US" dirty="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270375" y="1546225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ijk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7162800" y="1295400"/>
            <a:ext cx="1878718" cy="643766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Variable </a:t>
            </a:r>
            <a:r>
              <a:rPr lang="en-US" sz="1800" i="1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sz="1800" b="0" i="1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held in register</a:t>
            </a:r>
            <a:endParaRPr lang="en-US" sz="1800" b="0" dirty="0">
              <a:solidFill>
                <a:srgbClr val="FF0000"/>
              </a:solidFill>
              <a:latin typeface="Comic Sans M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348413" y="1933575"/>
            <a:ext cx="1676400" cy="695325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/>
              <a:t>each row in contiguous memory locations</a:t>
            </a:r>
          </a:p>
          <a:p>
            <a:pPr>
              <a:lnSpc>
                <a:spcPct val="85000"/>
              </a:lnSpc>
            </a:pPr>
            <a:r>
              <a:rPr lang="en-US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0">
                <a:latin typeface="Courier New" charset="0"/>
              </a:rPr>
              <a:t>for (i = 0; i &lt; N; i++)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/>
              <a:t>if block size (B) &gt; 4 bytes, exploit spatial locality</a:t>
            </a:r>
          </a:p>
          <a:p>
            <a:pPr lvl="2">
              <a:lnSpc>
                <a:spcPct val="97000"/>
              </a:lnSpc>
            </a:pPr>
            <a:r>
              <a:rPr lang="en-US"/>
              <a:t>compulsory miss rate = 4 bytes / B</a:t>
            </a:r>
          </a:p>
          <a:p>
            <a:pPr>
              <a:lnSpc>
                <a:spcPct val="85000"/>
              </a:lnSpc>
            </a:pPr>
            <a:r>
              <a:rPr lang="en-US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0">
                <a:latin typeface="Courier New" charset="0"/>
              </a:rPr>
              <a:t>for (i = 0; i &lt; n; i++)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/>
              <a:t>no spatial locality!</a:t>
            </a:r>
          </a:p>
          <a:p>
            <a:pPr lvl="2">
              <a:lnSpc>
                <a:spcPct val="97000"/>
              </a:lnSpc>
            </a:pPr>
            <a:r>
              <a:rPr lang="en-US"/>
              <a:t>compulsory miss rate = 1 (i.e. 100%)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(ijk)</a:t>
            </a:r>
            <a:endParaRPr lang="en-US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527050" y="1765300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c[i][j</a:t>
            </a:r>
            <a:r>
              <a:rPr lang="en-US" sz="1800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4927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711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854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624513" y="316865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43713" y="316865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986713" y="316865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6934200" y="2593975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5499100" y="296227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081713" y="278765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691313" y="225425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8013700" y="289877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7834313" y="2559050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395913" y="17970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434138" y="4256088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6991351" y="359251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214938" y="4256088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5772150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7808266" y="4256088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8147051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290513" y="4964113"/>
            <a:ext cx="507365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</a:t>
            </a:r>
            <a:r>
              <a:rPr lang="en-US" b="0" u="sng" dirty="0" smtClean="0">
                <a:latin typeface="Calibri"/>
                <a:cs typeface="Calibri"/>
              </a:rPr>
              <a:t>per inner loop iteration</a:t>
            </a:r>
            <a:r>
              <a:rPr lang="en-US" sz="2400" b="0" u="sng" dirty="0" smtClean="0">
                <a:latin typeface="Calibri"/>
                <a:cs typeface="Calibri"/>
              </a:rPr>
              <a:t>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(jik)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00038" y="1779588"/>
            <a:ext cx="47212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jik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55689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6788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7931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5700713" y="323532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6919913" y="3235325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8077200" y="3235325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7010400" y="2660650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5575300" y="3028950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6157913" y="2854325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6767513" y="2320925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8089900" y="296545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7" name="Rectangle 15"/>
          <p:cNvSpPr>
            <a:spLocks noChangeArrowheads="1"/>
          </p:cNvSpPr>
          <p:nvPr/>
        </p:nvSpPr>
        <p:spPr bwMode="auto">
          <a:xfrm>
            <a:off x="7910513" y="2625725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>
            <a:off x="5548313" y="1787525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2050" name="Rectangle 18"/>
          <p:cNvSpPr>
            <a:spLocks noChangeArrowheads="1"/>
          </p:cNvSpPr>
          <p:nvPr/>
        </p:nvSpPr>
        <p:spPr bwMode="auto">
          <a:xfrm>
            <a:off x="5334000" y="4244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 flipV="1">
            <a:off x="5891213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3" name="Rectangle 21"/>
          <p:cNvSpPr>
            <a:spLocks noChangeArrowheads="1"/>
          </p:cNvSpPr>
          <p:nvPr/>
        </p:nvSpPr>
        <p:spPr bwMode="auto">
          <a:xfrm>
            <a:off x="6535738" y="4244975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 flipV="1">
            <a:off x="7092951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7884466" y="4244975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2057" name="Line 25"/>
          <p:cNvSpPr>
            <a:spLocks noChangeShapeType="1"/>
          </p:cNvSpPr>
          <p:nvPr/>
        </p:nvSpPr>
        <p:spPr bwMode="auto">
          <a:xfrm flipV="1">
            <a:off x="8223251" y="3587750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444500" y="4868863"/>
            <a:ext cx="5446713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(kij)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52438" y="1770063"/>
            <a:ext cx="42640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kij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  <a:r>
              <a:rPr lang="en-US" sz="1800">
                <a:latin typeface="Courier New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5289669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6324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7467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5293666" y="38719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 flipV="1">
            <a:off x="5632451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(ikj)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90538" y="1757363"/>
            <a:ext cx="43148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ikj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72088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(i,k)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4098" name="Rectangle 18"/>
          <p:cNvSpPr>
            <a:spLocks noChangeArrowheads="1"/>
          </p:cNvSpPr>
          <p:nvPr/>
        </p:nvSpPr>
        <p:spPr bwMode="auto">
          <a:xfrm>
            <a:off x="6324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7467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102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4" name="Rectangle 24"/>
          <p:cNvSpPr>
            <a:spLocks noChangeArrowheads="1"/>
          </p:cNvSpPr>
          <p:nvPr/>
        </p:nvSpPr>
        <p:spPr bwMode="auto">
          <a:xfrm>
            <a:off x="5227638" y="40243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Fixed</a:t>
            </a: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5632450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444500" y="4868863"/>
            <a:ext cx="51943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(jki)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66738" y="1766888"/>
            <a:ext cx="4352925" cy="2515817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jki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b[k][j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	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3403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5595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77279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7656513" y="20574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6692900" y="283210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6475413" y="2416175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5268913" y="16002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V="1">
            <a:off x="5803900" y="24257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 flipV="1">
            <a:off x="7886700" y="2438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5522913" y="20574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5133853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Column-</a:t>
            </a:r>
            <a:endParaRPr lang="en-US" sz="2000" b="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V="1">
            <a:off x="5638800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5" name="Rectangle 21"/>
          <p:cNvSpPr>
            <a:spLocks noChangeArrowheads="1"/>
          </p:cNvSpPr>
          <p:nvPr/>
        </p:nvSpPr>
        <p:spPr bwMode="auto">
          <a:xfrm>
            <a:off x="7467600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V="1">
            <a:off x="8024813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8" name="Rectangle 24"/>
          <p:cNvSpPr>
            <a:spLocks noChangeArrowheads="1"/>
          </p:cNvSpPr>
          <p:nvPr/>
        </p:nvSpPr>
        <p:spPr bwMode="auto">
          <a:xfrm>
            <a:off x="6477000" y="3866679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 flipV="1">
            <a:off x="6815785" y="3343921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30" name="Rectangle 26"/>
          <p:cNvSpPr>
            <a:spLocks noChangeArrowheads="1"/>
          </p:cNvSpPr>
          <p:nvPr/>
        </p:nvSpPr>
        <p:spPr bwMode="auto">
          <a:xfrm>
            <a:off x="444500" y="4868863"/>
            <a:ext cx="549275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u="sng" dirty="0">
                <a:latin typeface="Calibri"/>
                <a:cs typeface="Calibri"/>
              </a:rPr>
              <a:t>Misses per</a:t>
            </a:r>
            <a:r>
              <a:rPr lang="en-US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</a:t>
            </a:r>
            <a:r>
              <a:rPr lang="en-US" b="0" u="sng" dirty="0">
                <a:latin typeface="Calibri"/>
                <a:cs typeface="Calibri"/>
              </a:rPr>
              <a:t>A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B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C</a:t>
            </a:r>
            <a:endParaRPr lang="en-US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1.0	0.0	1.0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(kji)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17538" y="1782763"/>
            <a:ext cx="4518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kji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(i=0; i&lt;n; i++)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a[i][k] * r;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	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56578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68770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80454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5789613" y="31242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7008813" y="31242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8229600" y="31242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7974013" y="22733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7010400" y="30067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6792913" y="2590800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5586413" y="18288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V="1">
            <a:off x="6121400" y="26003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 flipV="1">
            <a:off x="8204200" y="26130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5840413" y="22733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(*,k)</a:t>
            </a:r>
          </a:p>
        </p:txBody>
      </p:sp>
      <p:sp>
        <p:nvSpPr>
          <p:cNvPr id="176146" name="Rectangle 18"/>
          <p:cNvSpPr>
            <a:spLocks noChangeArrowheads="1"/>
          </p:cNvSpPr>
          <p:nvPr/>
        </p:nvSpPr>
        <p:spPr bwMode="auto">
          <a:xfrm>
            <a:off x="6817666" y="4165600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 flipV="1">
            <a:off x="7156451" y="350996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5410200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 flipV="1">
            <a:off x="59674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7924001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6153" name="Line 25"/>
          <p:cNvSpPr>
            <a:spLocks noChangeShapeType="1"/>
          </p:cNvSpPr>
          <p:nvPr/>
        </p:nvSpPr>
        <p:spPr bwMode="auto">
          <a:xfrm flipV="1">
            <a:off x="84058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Summary of Matrix Multiplication</a:t>
            </a:r>
            <a:endParaRPr lang="en-US" dirty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486400" y="1371600"/>
            <a:ext cx="232435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486400" y="3313113"/>
            <a:ext cx="219611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kij (&amp; ikj):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0.5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486400" y="5184775"/>
            <a:ext cx="2221761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jki (&amp; kji):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2.0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95400" y="1058863"/>
            <a:ext cx="3481388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 smtClean="0">
                <a:latin typeface="Courier New" charset="0"/>
              </a:rPr>
              <a:t>for 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</a:t>
            </a:r>
            <a:r>
              <a:rPr lang="en-US" sz="1400" dirty="0" err="1">
                <a:latin typeface="Courier New" charset="0"/>
              </a:rPr>
              <a:t>a[i][k</a:t>
            </a:r>
            <a:r>
              <a:rPr lang="en-US" sz="1400" dirty="0">
                <a:latin typeface="Courier New" charset="0"/>
              </a:rPr>
              <a:t>] * </a:t>
            </a:r>
            <a:r>
              <a:rPr lang="en-US" sz="1400" dirty="0" err="1">
                <a:latin typeface="Courier New" charset="0"/>
              </a:rPr>
              <a:t>b[k][j</a:t>
            </a:r>
            <a:r>
              <a:rPr lang="en-US" sz="1400" dirty="0"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295400" y="3221038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(i=0; i&lt;n; i++)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r = a[i][k];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c[i][j]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295400" y="5073650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for (i=0; i&lt;n; i++)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 c[i][j] += a[i][k]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Matrix Multiply Performance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52400" y="1181100"/>
          <a:ext cx="8991600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62600" y="1524000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6520" y="401955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8628" y="5410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Cache Organization (S, E, B)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7333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6553200" y="2077411"/>
            <a:ext cx="6096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150000" y="1885683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400800" y="2475446"/>
            <a:ext cx="6096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971766" y="227835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742478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273468" y="570212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12058" y="6374902"/>
            <a:ext cx="392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096000" y="5112603"/>
            <a:ext cx="3151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i="1" dirty="0" smtClean="0">
                <a:latin typeface="Calibri" pitchFamily="34" charset="0"/>
              </a:rPr>
              <a:t>C = S x E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638488" y="6128195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 flipV="1">
            <a:off x="2413438" y="6158528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/>
      <p:bldP spid="100" grpId="0"/>
      <p:bldP spid="5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Cache organization and operation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/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Matrix Multiplication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284665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4865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4665" y="51228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3998371" y="48379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87560" y="49377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399" y="3936999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997" y="46814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532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782" y="4572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5332" y="51054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99532" y="1413396"/>
            <a:ext cx="5552801" cy="224420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</a:t>
            </a:r>
            <a:r>
              <a:rPr lang="en-US" sz="1400" dirty="0" smtClean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smtClean="0">
                <a:latin typeface="Courier New" pitchFamily="49" charset="0"/>
              </a:rPr>
              <a:t>c[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</a:rPr>
              <a:t>n+j</a:t>
            </a:r>
            <a:r>
              <a:rPr lang="en-US" sz="1400" dirty="0" smtClean="0">
                <a:latin typeface="Courier New" pitchFamily="49" charset="0"/>
              </a:rPr>
              <a:t>] </a:t>
            </a:r>
            <a:r>
              <a:rPr lang="en-US" sz="1400" dirty="0">
                <a:latin typeface="Courier New" pitchFamily="49" charset="0"/>
              </a:rPr>
              <a:t>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</a:t>
            </a:r>
            <a:r>
              <a:rPr lang="en-US" sz="1400" dirty="0" smtClean="0">
                <a:latin typeface="Courier New" pitchFamily="49" charset="0"/>
              </a:rPr>
              <a:t>k]*b[k*n + j];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First iteration:</a:t>
            </a:r>
          </a:p>
          <a:p>
            <a:pPr lvl="1"/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</a:t>
            </a:r>
            <a:r>
              <a:rPr lang="en-US" dirty="0" smtClean="0">
                <a:solidFill>
                  <a:srgbClr val="C00000"/>
                </a:solidFill>
              </a:rPr>
              <a:t>in cache: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(schematic)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710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95699" y="407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1484" y="3962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5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5672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5562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29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5257800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6155842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64008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Second iteration:</a:t>
            </a:r>
          </a:p>
          <a:p>
            <a:pPr lvl="1"/>
            <a:r>
              <a:rPr lang="en-US" dirty="0" smtClean="0"/>
              <a:t>Again:</a:t>
            </a:r>
            <a:br>
              <a:rPr lang="en-US" dirty="0" smtClean="0"/>
            </a:br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smtClean="0"/>
              <a:t>9n/8 * n</a:t>
            </a:r>
            <a:r>
              <a:rPr lang="en-US" baseline="30000" dirty="0" smtClean="0"/>
              <a:t>2</a:t>
            </a:r>
            <a:r>
              <a:rPr lang="en-US" dirty="0" smtClean="0"/>
              <a:t> = (9/8) * n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836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40689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39594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4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3654623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4552665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4797623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Blocked Matrix Multiplication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99532" y="1332469"/>
            <a:ext cx="7958668" cy="3105978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+=B)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smtClean="0">
                <a:latin typeface="Courier New" pitchFamily="49" charset="0"/>
              </a:rPr>
              <a:t>j+=B)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k+=B)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		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     for (i1 =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; i1 &lt; </a:t>
            </a:r>
            <a:r>
              <a:rPr lang="en-US" sz="1400" dirty="0" err="1" smtClean="0">
                <a:latin typeface="Courier New" pitchFamily="49" charset="0"/>
              </a:rPr>
              <a:t>i+B</a:t>
            </a:r>
            <a:r>
              <a:rPr lang="en-US" sz="1400" dirty="0" smtClean="0">
                <a:latin typeface="Courier New" pitchFamily="49" charset="0"/>
              </a:rPr>
              <a:t>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for (j1 = j; j1 &lt; </a:t>
            </a:r>
            <a:r>
              <a:rPr lang="en-US" sz="1400" dirty="0" err="1" smtClean="0">
                <a:latin typeface="Courier New" pitchFamily="49" charset="0"/>
              </a:rPr>
              <a:t>j+B</a:t>
            </a:r>
            <a:r>
              <a:rPr lang="en-US" sz="1400" dirty="0" smtClean="0">
                <a:latin typeface="Courier New" pitchFamily="49" charset="0"/>
              </a:rPr>
              <a:t>; j++)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    for (k1 = k; k1 &lt; </a:t>
            </a:r>
            <a:r>
              <a:rPr lang="en-US" sz="1400" dirty="0" err="1" smtClean="0">
                <a:latin typeface="Courier New" pitchFamily="49" charset="0"/>
              </a:rPr>
              <a:t>k+B</a:t>
            </a:r>
            <a:r>
              <a:rPr lang="en-US" sz="1400" dirty="0" smtClean="0">
                <a:latin typeface="Courier New" pitchFamily="49" charset="0"/>
              </a:rPr>
              <a:t>; k++)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smtClean="0">
                <a:latin typeface="Courier New" pitchFamily="49" charset="0"/>
              </a:rPr>
              <a:t>                  c[i1*n+j1] </a:t>
            </a:r>
            <a:r>
              <a:rPr lang="en-US" sz="1400" dirty="0">
                <a:latin typeface="Courier New" pitchFamily="49" charset="0"/>
              </a:rPr>
              <a:t>+= </a:t>
            </a:r>
            <a:r>
              <a:rPr lang="en-US" sz="1400" dirty="0" smtClean="0">
                <a:latin typeface="Courier New" pitchFamily="49" charset="0"/>
              </a:rPr>
              <a:t>a[i1*n </a:t>
            </a:r>
            <a:r>
              <a:rPr lang="en-US" sz="1400" dirty="0">
                <a:latin typeface="Courier New" pitchFamily="49" charset="0"/>
              </a:rPr>
              <a:t>+ </a:t>
            </a:r>
            <a:r>
              <a:rPr lang="en-US" sz="1400" dirty="0" smtClean="0">
                <a:latin typeface="Courier New" pitchFamily="49" charset="0"/>
              </a:rPr>
              <a:t>k1]*b[k1*n + j1];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471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419600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214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105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588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105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562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257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266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324600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rot="16200000" flipV="1">
            <a:off x="4378813" y="6132555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First (block) iteration:</a:t>
            </a:r>
          </a:p>
          <a:p>
            <a:pPr lvl="1"/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/8 misses for each block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  <a:br>
              <a:rPr lang="en-US" dirty="0" smtClean="0"/>
            </a:br>
            <a:r>
              <a:rPr lang="en-US" dirty="0" smtClean="0"/>
              <a:t>(omitting matrix c)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in cache</a:t>
            </a:r>
            <a:br>
              <a:rPr lang="en-US" dirty="0" smtClean="0"/>
            </a:br>
            <a:r>
              <a:rPr lang="en-US" dirty="0" smtClean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5976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5867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029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241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578604" y="5562441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 rot="5400000">
            <a:off x="7367522" y="6359989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899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29811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463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6700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5999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28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51840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058918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>
            <a:stCxn id="72" idx="0"/>
          </p:cNvCxnSpPr>
          <p:nvPr/>
        </p:nvCxnSpPr>
        <p:spPr bwMode="auto">
          <a:xfrm rot="16200000" flipV="1">
            <a:off x="7680814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5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5343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Second (block) iteration:</a:t>
            </a:r>
          </a:p>
          <a:p>
            <a:pPr lvl="1"/>
            <a:r>
              <a:rPr lang="en-US" dirty="0" smtClean="0"/>
              <a:t>Same as first iteration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err="1" smtClean="0"/>
              <a:t>nB</a:t>
            </a:r>
            <a:r>
              <a:rPr lang="en-US" dirty="0" smtClean="0"/>
              <a:t>/4 * (n/B)</a:t>
            </a:r>
            <a:r>
              <a:rPr lang="en-US" baseline="30000" dirty="0" smtClean="0"/>
              <a:t>2</a:t>
            </a:r>
            <a:r>
              <a:rPr lang="en-US" dirty="0" smtClean="0"/>
              <a:t> = n</a:t>
            </a:r>
            <a:r>
              <a:rPr lang="en-US" baseline="30000" dirty="0" smtClean="0"/>
              <a:t>3</a:t>
            </a:r>
            <a:r>
              <a:rPr lang="en-US" dirty="0" smtClean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264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476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7016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7638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578604" y="3742267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 rot="5400000">
            <a:off x="7604590" y="4522722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blocking: (9/8) * n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Blocking: 1/(4B) * n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Suggest largest possible block size B, but limit 3B</a:t>
            </a:r>
            <a:r>
              <a:rPr lang="en-US" baseline="30000" dirty="0" smtClean="0"/>
              <a:t>2</a:t>
            </a:r>
            <a:r>
              <a:rPr lang="en-US" dirty="0" smtClean="0"/>
              <a:t> &lt; C!</a:t>
            </a:r>
            <a:endParaRPr lang="en-US" sz="2000" b="0" dirty="0" smtClean="0"/>
          </a:p>
          <a:p>
            <a:endParaRPr lang="en-US" dirty="0" smtClean="0"/>
          </a:p>
          <a:p>
            <a:r>
              <a:rPr lang="en-US" dirty="0" smtClean="0"/>
              <a:t>Reason for dramatic difference:</a:t>
            </a:r>
          </a:p>
          <a:p>
            <a:pPr lvl="1"/>
            <a:r>
              <a:rPr lang="en-US" dirty="0" smtClean="0"/>
              <a:t>Matrix multiplication has inherent temporal locality:</a:t>
            </a:r>
          </a:p>
          <a:p>
            <a:pPr lvl="2"/>
            <a:r>
              <a:rPr lang="en-US" dirty="0" smtClean="0"/>
              <a:t>Input data: 3n</a:t>
            </a:r>
            <a:r>
              <a:rPr lang="en-US" baseline="30000" dirty="0" smtClean="0"/>
              <a:t>2</a:t>
            </a:r>
            <a:r>
              <a:rPr lang="en-US" dirty="0" smtClean="0"/>
              <a:t>, computation 2n</a:t>
            </a:r>
            <a:r>
              <a:rPr lang="en-US" baseline="30000" dirty="0" smtClean="0"/>
              <a:t>3</a:t>
            </a:r>
          </a:p>
          <a:p>
            <a:pPr lvl="2"/>
            <a:r>
              <a:rPr lang="en-US" dirty="0" smtClean="0"/>
              <a:t>Every array elements used O(n) times!</a:t>
            </a:r>
          </a:p>
          <a:p>
            <a:pPr lvl="1"/>
            <a:r>
              <a:rPr lang="en-US" dirty="0" smtClean="0"/>
              <a:t>But program has to be written properly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Concluding Observations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Programmer can optimize for cache performance</a:t>
            </a:r>
          </a:p>
          <a:p>
            <a:pPr lvl="1"/>
            <a:r>
              <a:rPr lang="en-US" dirty="0"/>
              <a:t>How data structures are organized</a:t>
            </a:r>
          </a:p>
          <a:p>
            <a:pPr lvl="1"/>
            <a:r>
              <a:rPr lang="en-US" dirty="0"/>
              <a:t>How data are accessed</a:t>
            </a:r>
          </a:p>
          <a:p>
            <a:pPr lvl="2"/>
            <a:r>
              <a:rPr lang="en-US" dirty="0"/>
              <a:t>Nested loop structure</a:t>
            </a:r>
          </a:p>
          <a:p>
            <a:pPr lvl="2"/>
            <a:r>
              <a:rPr lang="en-US" dirty="0"/>
              <a:t>Blocking is a general technique</a:t>
            </a:r>
          </a:p>
          <a:p>
            <a:r>
              <a:rPr lang="en-US" dirty="0"/>
              <a:t>All systems favor “cache friendly code”</a:t>
            </a:r>
          </a:p>
          <a:p>
            <a:pPr lvl="1"/>
            <a:r>
              <a:rPr lang="en-US" dirty="0"/>
              <a:t>Getting absolute optimum performance is very platform specific</a:t>
            </a:r>
          </a:p>
          <a:p>
            <a:pPr lvl="2"/>
            <a:r>
              <a:rPr lang="en-US" dirty="0"/>
              <a:t>Cache sizes, line sizes, </a:t>
            </a:r>
            <a:r>
              <a:rPr lang="en-US" dirty="0" err="1"/>
              <a:t>associativities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Can get most of the advantage with generic code</a:t>
            </a:r>
          </a:p>
          <a:p>
            <a:pPr lvl="2"/>
            <a:r>
              <a:rPr lang="en-US" dirty="0"/>
              <a:t>Keep working set reasonably small (temporal locality)</a:t>
            </a:r>
          </a:p>
          <a:p>
            <a:pPr lvl="2"/>
            <a:r>
              <a:rPr lang="en-US" dirty="0"/>
              <a:t>Use small strides (spatial locality)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Read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17824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00213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200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92556" y="610766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1867506" y="6138001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5097" y="6374902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337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28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090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48400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11007" y="531674"/>
            <a:ext cx="2415982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" y="3625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5001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524000" y="3810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0222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294848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555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4977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2119653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1650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3828971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4686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4394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4102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1524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0222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294848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555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4977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2119653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1650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3828971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686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394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102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1524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222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3294848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3555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4977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2119653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1650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3828971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4686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4394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4102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75252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124974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0656" y="4659868"/>
            <a:ext cx="201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715000"/>
            <a:ext cx="5503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  <a:r>
              <a:rPr lang="en-US" dirty="0" smtClean="0">
                <a:latin typeface="Calibri" pitchFamily="34" charset="0"/>
              </a:rPr>
              <a:t>old line is evicted and replaced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Direct-Mapped Cache Simulation</a:t>
            </a:r>
            <a:endParaRPr lang="en-US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11513" y="1391766"/>
            <a:ext cx="6161087" cy="3167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M</a:t>
            </a:r>
            <a:r>
              <a:rPr lang="en-US" sz="2000" b="0" dirty="0">
                <a:latin typeface="Calibri"/>
                <a:cs typeface="Calibri"/>
              </a:rPr>
              <a:t>=16 byte addresses, 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</a:t>
            </a:r>
            <a:r>
              <a:rPr lang="en-US" sz="2000" b="0" dirty="0" smtClean="0">
                <a:latin typeface="Calibri"/>
                <a:cs typeface="Calibri"/>
              </a:rPr>
              <a:t> Blocks/</a:t>
            </a:r>
            <a:r>
              <a:rPr lang="en-US" sz="2000" b="0" dirty="0">
                <a:latin typeface="Calibri"/>
                <a:cs typeface="Calibri"/>
              </a:rPr>
              <a:t>set</a:t>
            </a:r>
          </a:p>
          <a:p>
            <a:pPr algn="l">
              <a:lnSpc>
                <a:spcPct val="100000"/>
              </a:lnSpc>
            </a:pPr>
            <a:endParaRPr lang="en-US" sz="2000" b="0" dirty="0" smtClean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endParaRPr lang="en-US" sz="2000" b="0" dirty="0" smtClean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Address </a:t>
            </a:r>
            <a:r>
              <a:rPr lang="en-US" sz="2000" b="0" dirty="0">
                <a:latin typeface="Calibri"/>
                <a:cs typeface="Calibri"/>
              </a:rPr>
              <a:t>trace (</a:t>
            </a:r>
            <a:r>
              <a:rPr lang="en-US" sz="2000" b="0" dirty="0" smtClean="0">
                <a:latin typeface="Calibri"/>
                <a:cs typeface="Calibri"/>
              </a:rPr>
              <a:t>reads, one byte per read)</a:t>
            </a:r>
            <a:r>
              <a:rPr lang="en-US" sz="2000" b="0" dirty="0"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</a:t>
            </a:r>
            <a:r>
              <a:rPr lang="en-US" sz="2000" u="sng" dirty="0">
                <a:latin typeface="Calibri"/>
                <a:cs typeface="Calibri"/>
              </a:rPr>
              <a:t>11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6513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x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584200" y="1295400"/>
            <a:ext cx="5289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t</a:t>
            </a:r>
            <a:r>
              <a:rPr lang="en-US" sz="2000" b="0" dirty="0">
                <a:latin typeface="Calibri"/>
                <a:cs typeface="Calibri"/>
              </a:rPr>
              <a:t>=1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1212850" y="1295400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52625" y="1295400"/>
            <a:ext cx="57522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118268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1898650" y="1633736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Tag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Block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678" name="Text Box 174"/>
          <p:cNvSpPr txBox="1">
            <a:spLocks noChangeArrowheads="1"/>
          </p:cNvSpPr>
          <p:nvPr/>
        </p:nvSpPr>
        <p:spPr bwMode="auto">
          <a:xfrm>
            <a:off x="6657975" y="29688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1" name="Rectangle 177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2" name="Rectangle 178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3" name="Rectangle 179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149684" name="Text Box 180"/>
          <p:cNvSpPr txBox="1">
            <a:spLocks noChangeArrowheads="1"/>
          </p:cNvSpPr>
          <p:nvPr/>
        </p:nvSpPr>
        <p:spPr bwMode="auto">
          <a:xfrm>
            <a:off x="6748463" y="3273623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149685" name="Text Box 181"/>
          <p:cNvSpPr txBox="1">
            <a:spLocks noChangeArrowheads="1"/>
          </p:cNvSpPr>
          <p:nvPr/>
        </p:nvSpPr>
        <p:spPr bwMode="auto">
          <a:xfrm>
            <a:off x="6657975" y="354806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3352800" y="6096000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7" name="Rectangle 18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8" name="Rectangle 18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9" name="Rectangle 18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149690" name="Text Box 186"/>
          <p:cNvSpPr txBox="1">
            <a:spLocks noChangeArrowheads="1"/>
          </p:cNvSpPr>
          <p:nvPr/>
        </p:nvSpPr>
        <p:spPr bwMode="auto">
          <a:xfrm>
            <a:off x="6657975" y="38832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2" name="Rectangle 188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3" name="Rectangle 189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4" name="Rectangle 190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149695" name="Text Box 191"/>
          <p:cNvSpPr txBox="1">
            <a:spLocks noChangeArrowheads="1"/>
          </p:cNvSpPr>
          <p:nvPr/>
        </p:nvSpPr>
        <p:spPr bwMode="auto">
          <a:xfrm>
            <a:off x="6657975" y="41880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7" name="Rectangle 19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8" name="Rectangle 19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99" name="Rectangle 19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8" grpId="0"/>
      <p:bldP spid="149684" grpId="0"/>
      <p:bldP spid="149685" grpId="0"/>
      <p:bldP spid="149690" grpId="0"/>
      <p:bldP spid="14969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10181</TotalTime>
  <Words>3259</Words>
  <Application>Microsoft Office PowerPoint</Application>
  <PresentationFormat>On-screen Show (4:3)</PresentationFormat>
  <Paragraphs>1003</Paragraphs>
  <Slides>48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template2007</vt:lpstr>
      <vt:lpstr>Cache Memories </vt:lpstr>
      <vt:lpstr>Today</vt:lpstr>
      <vt:lpstr>Cache Memories</vt:lpstr>
      <vt:lpstr>General Cache Organization (S, E, B)</vt:lpstr>
      <vt:lpstr>Cache Read</vt:lpstr>
      <vt:lpstr>Example: Direct Mapped Cache (E = 1)</vt:lpstr>
      <vt:lpstr>Example: Direct Mapped Cache (E = 1)</vt:lpstr>
      <vt:lpstr>Example: Direct Mapped Cache (E = 1)</vt:lpstr>
      <vt:lpstr>Direct-Mapped Cache Simulation</vt:lpstr>
      <vt:lpstr>A Higher Level Example</vt:lpstr>
      <vt:lpstr>E-way Set Associative Cache (Here: E = 2)</vt:lpstr>
      <vt:lpstr>E-way Set Associative Cache (Here: E = 2)</vt:lpstr>
      <vt:lpstr>E-way Set Associative Cache (Here: E = 2)</vt:lpstr>
      <vt:lpstr>2-Way Set Associative Cache Simulation</vt:lpstr>
      <vt:lpstr>A Higher Level Example</vt:lpstr>
      <vt:lpstr>Spectrum of Associativity</vt:lpstr>
      <vt:lpstr>What about writes?</vt:lpstr>
      <vt:lpstr>Intel Core i7 Cache Hierarchy</vt:lpstr>
      <vt:lpstr>Cache Performance Metrics</vt:lpstr>
      <vt:lpstr>Lets think about those numbers</vt:lpstr>
      <vt:lpstr>Writing Cache Friendly Code</vt:lpstr>
      <vt:lpstr>Today</vt:lpstr>
      <vt:lpstr>The Memory Mountain</vt:lpstr>
      <vt:lpstr>Memory Mountain Test Function</vt:lpstr>
      <vt:lpstr>The Memory Mountain</vt:lpstr>
      <vt:lpstr>The Memory Mountain</vt:lpstr>
      <vt:lpstr>The Memory Mountain</vt:lpstr>
      <vt:lpstr>Today</vt:lpstr>
      <vt:lpstr>Miss Rate Analysis for Matrix Multiply</vt:lpstr>
      <vt:lpstr>Matrix Multiplication Example</vt:lpstr>
      <vt:lpstr>Layout of C Arrays in Memory (review)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Core i7 Matrix Multiply Performance</vt:lpstr>
      <vt:lpstr>Today</vt:lpstr>
      <vt:lpstr>Example: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Summary</vt:lpstr>
      <vt:lpstr>Concluding Observations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witchel</cp:lastModifiedBy>
  <cp:revision>467</cp:revision>
  <cp:lastPrinted>1999-09-20T15:19:18Z</cp:lastPrinted>
  <dcterms:created xsi:type="dcterms:W3CDTF">2011-01-05T22:56:27Z</dcterms:created>
  <dcterms:modified xsi:type="dcterms:W3CDTF">2012-04-05T07:16:31Z</dcterms:modified>
</cp:coreProperties>
</file>