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4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42" r:id="rId2"/>
    <p:sldId id="1308" r:id="rId3"/>
    <p:sldId id="1243" r:id="rId4"/>
    <p:sldId id="1290" r:id="rId5"/>
    <p:sldId id="1291" r:id="rId6"/>
    <p:sldId id="1292" r:id="rId7"/>
    <p:sldId id="1293" r:id="rId8"/>
    <p:sldId id="1294" r:id="rId9"/>
    <p:sldId id="1300" r:id="rId10"/>
    <p:sldId id="1295" r:id="rId11"/>
    <p:sldId id="1301" r:id="rId12"/>
    <p:sldId id="1302" r:id="rId13"/>
    <p:sldId id="1298" r:id="rId14"/>
    <p:sldId id="1257" r:id="rId15"/>
    <p:sldId id="1299" r:id="rId16"/>
    <p:sldId id="1324" r:id="rId17"/>
    <p:sldId id="1303" r:id="rId18"/>
    <p:sldId id="1305" r:id="rId19"/>
    <p:sldId id="1309" r:id="rId20"/>
    <p:sldId id="1323" r:id="rId21"/>
    <p:sldId id="1264" r:id="rId22"/>
    <p:sldId id="1307" r:id="rId23"/>
    <p:sldId id="1265" r:id="rId24"/>
    <p:sldId id="1266" r:id="rId25"/>
    <p:sldId id="1310" r:id="rId26"/>
    <p:sldId id="1311" r:id="rId27"/>
    <p:sldId id="1312" r:id="rId28"/>
    <p:sldId id="1313" r:id="rId29"/>
    <p:sldId id="1274" r:id="rId30"/>
    <p:sldId id="1273" r:id="rId31"/>
    <p:sldId id="1275" r:id="rId32"/>
    <p:sldId id="1276" r:id="rId33"/>
    <p:sldId id="1277" r:id="rId34"/>
    <p:sldId id="1278" r:id="rId35"/>
    <p:sldId id="1279" r:id="rId36"/>
    <p:sldId id="1280" r:id="rId37"/>
    <p:sldId id="1281" r:id="rId38"/>
    <p:sldId id="1282" r:id="rId39"/>
    <p:sldId id="1314" r:id="rId40"/>
    <p:sldId id="1322" r:id="rId41"/>
    <p:sldId id="1315" r:id="rId42"/>
    <p:sldId id="1316" r:id="rId43"/>
    <p:sldId id="1317" r:id="rId44"/>
    <p:sldId id="1318" r:id="rId45"/>
    <p:sldId id="1319" r:id="rId46"/>
    <p:sldId id="1320" r:id="rId47"/>
    <p:sldId id="1321" r:id="rId48"/>
    <p:sldId id="1288" r:id="rId49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0000"/>
    <a:srgbClr val="F6F5BD"/>
    <a:srgbClr val="D5F1CF"/>
    <a:srgbClr val="F1C7C7"/>
    <a:srgbClr val="E2AC00"/>
    <a:srgbClr val="A9E39D"/>
    <a:srgbClr val="FF9999"/>
    <a:srgbClr val="8C4040"/>
    <a:srgbClr val="5C5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26" d="100"/>
          <a:sy n="126" d="100"/>
        </p:scale>
        <p:origin x="-134" y="-91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148380672"/>
        <c:axId val="148382848"/>
        <c:axId val="148371200"/>
      </c:surface3DChart>
      <c:catAx>
        <c:axId val="148380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38284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483828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380672"/>
        <c:crosses val="autoZero"/>
        <c:crossBetween val="between"/>
      </c:valAx>
      <c:serAx>
        <c:axId val="148371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382848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148499072"/>
        <c:axId val="160637696"/>
        <c:axId val="148469952"/>
      </c:surface3DChart>
      <c:catAx>
        <c:axId val="148499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637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60637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499072"/>
        <c:crosses val="autoZero"/>
        <c:crossBetween val="between"/>
      </c:valAx>
      <c:serAx>
        <c:axId val="148469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6376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805.45999999999958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835.30999999999949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608.85999999999956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160932608"/>
        <c:axId val="160934528"/>
        <c:axId val="160897664"/>
      </c:surface3DChart>
      <c:catAx>
        <c:axId val="160932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93452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609345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932608"/>
        <c:crosses val="autoZero"/>
        <c:crossBetween val="between"/>
      </c:valAx>
      <c:serAx>
        <c:axId val="160897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934528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374784"/>
        <c:axId val="162377088"/>
      </c:lineChart>
      <c:catAx>
        <c:axId val="162374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237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23770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23747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0.69963</cdr:x>
      <cdr:y>0.11563</cdr:y>
    </cdr:from>
    <cdr:to>
      <cdr:x>0.74938</cdr:x>
      <cdr:y>0.17363</cdr:y>
    </cdr:to>
    <cdr:sp macro="" textlink="">
      <cdr:nvSpPr>
        <cdr:cNvPr id="1037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97606" y="674022"/>
          <a:ext cx="426482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L1</a:t>
          </a:r>
        </a:p>
      </cdr:txBody>
    </cdr:sp>
  </cdr:relSizeAnchor>
  <cdr:relSizeAnchor xmlns:cdr="http://schemas.openxmlformats.org/drawingml/2006/chartDrawing">
    <cdr:from>
      <cdr:x>0.62841</cdr:x>
      <cdr:y>0.37543</cdr:y>
    </cdr:from>
    <cdr:to>
      <cdr:x>0.67716</cdr:x>
      <cdr:y>0.43343</cdr:y>
    </cdr:to>
    <cdr:sp macro="" textlink="">
      <cdr:nvSpPr>
        <cdr:cNvPr id="1038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87080" y="2188497"/>
          <a:ext cx="417909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L2</a:t>
          </a:r>
        </a:p>
      </cdr:txBody>
    </cdr:sp>
  </cdr:relSizeAnchor>
  <cdr:relSizeAnchor xmlns:cdr="http://schemas.openxmlformats.org/drawingml/2006/chartDrawing">
    <cdr:from>
      <cdr:x>0.5</cdr:x>
      <cdr:y>0.67036</cdr:y>
    </cdr:from>
    <cdr:to>
      <cdr:x>0.5755</cdr:x>
      <cdr:y>0.72936</cdr:y>
    </cdr:to>
    <cdr:sp macro="" textlink="">
      <cdr:nvSpPr>
        <cdr:cNvPr id="1039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86250" y="3907722"/>
          <a:ext cx="647224" cy="3439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Mem</a:t>
          </a:r>
        </a:p>
      </cdr:txBody>
    </cdr:sp>
  </cdr:relSizeAnchor>
  <cdr:relSizeAnchor xmlns:cdr="http://schemas.openxmlformats.org/drawingml/2006/chartDrawing">
    <cdr:from>
      <cdr:x>0.58105</cdr:x>
      <cdr:y>0.5</cdr:y>
    </cdr:from>
    <cdr:to>
      <cdr:x>0.63105</cdr:x>
      <cdr:y>0.55825</cdr:y>
    </cdr:to>
    <cdr:sp macro="" textlink="">
      <cdr:nvSpPr>
        <cdr:cNvPr id="1040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81076" y="2914650"/>
          <a:ext cx="428625" cy="33955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L3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55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26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AU"/>
              <a:t>Morgan Kaufmann Publishers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4136649" y="0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523D4F-DC4B-4A42-BA3D-4D877A9E412E}" type="datetime3">
              <a:rPr lang="en-AU"/>
              <a:pPr eaLnBrk="1" hangingPunct="1"/>
              <a:t>5 April, 2012</a:t>
            </a:fld>
            <a:endParaRPr lang="en-AU"/>
          </a:p>
        </p:txBody>
      </p:sp>
      <p:sp>
        <p:nvSpPr>
          <p:cNvPr id="5530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9106584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AU"/>
              <a:t>Chapter 5 — Large and Fast: Exploiting Memory Hierarchy</a:t>
            </a:r>
          </a:p>
        </p:txBody>
      </p:sp>
      <p:sp>
        <p:nvSpPr>
          <p:cNvPr id="553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36649" y="9106584"/>
            <a:ext cx="3164196" cy="47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3" tIns="44542" rIns="89083" bIns="44542"/>
          <a:lstStyle>
            <a:lvl1pPr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1pPr>
            <a:lvl2pPr marL="770662" indent="-296408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2pPr>
            <a:lvl3pPr marL="1185634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3pPr>
            <a:lvl4pPr marL="1659887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4pPr>
            <a:lvl5pPr marL="2134141" indent="-237127" eaLnBrk="0" hangingPunct="0">
              <a:defRPr sz="1700">
                <a:solidFill>
                  <a:schemeClr val="tx1"/>
                </a:solidFill>
                <a:latin typeface="Times New Roman" pitchFamily="18" charset="0"/>
              </a:defRPr>
            </a:lvl5pPr>
            <a:lvl6pPr marL="260839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6pPr>
            <a:lvl7pPr marL="3082648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7pPr>
            <a:lvl8pPr marL="3556902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8pPr>
            <a:lvl9pPr marL="4031155" indent="-237127" algn="ctr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4D5BD9-F062-4842-B6D0-AC8E4221EEE9}" type="slidenum">
              <a:rPr lang="en-AU"/>
              <a:pPr eaLnBrk="1" hangingPunct="1"/>
              <a:t>16</a:t>
            </a:fld>
            <a:endParaRPr lang="en-AU"/>
          </a:p>
        </p:txBody>
      </p:sp>
      <p:sp>
        <p:nvSpPr>
          <p:cNvPr id="553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66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endParaRPr lang="en-US" sz="20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248400" y="1745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48400" y="2126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2507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48400" y="2888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248400" y="3276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3657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4038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248400" y="4419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857980" y="42931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2069" y="51054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7620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6143204" y="16566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8862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sum_array_cols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2067" y="313267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876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6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6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76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400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00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00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00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493914" y="29977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8003" y="38100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38800" y="10668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5771233" y="19614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9624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0659" y="533400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324600"/>
            <a:ext cx="1752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AU" sz="1000" smtClean="0">
                <a:latin typeface="Helvetica" pitchFamily="32" charset="0"/>
              </a:rPr>
              <a:t>Chapter 5 — Large and Fast: Exploiting Memory Hierarchy — </a:t>
            </a:r>
            <a:fld id="{8E6A15A6-C37F-4A52-8A1C-E7A17569CAD1}" type="slidenum">
              <a:rPr lang="en-AU" sz="1000" smtClean="0">
                <a:latin typeface="Helvetica" pitchFamily="32" charset="0"/>
              </a:rPr>
              <a:pPr algn="l" eaLnBrk="1" hangingPunct="1"/>
              <a:t>16</a:t>
            </a:fld>
            <a:endParaRPr lang="en-AU" sz="1000" smtClean="0">
              <a:latin typeface="Helvetica" pitchFamily="32" charset="0"/>
            </a:endParaRP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Spectrum of Associativity</a:t>
            </a:r>
            <a:endParaRPr lang="en-AU" smtClean="0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a cache with 8 entries</a:t>
            </a:r>
            <a:endParaRPr lang="en-AU" smtClean="0"/>
          </a:p>
        </p:txBody>
      </p:sp>
      <p:pic>
        <p:nvPicPr>
          <p:cNvPr id="25605" name="Picture 7" descr="f05-14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5513387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0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immediately to memory)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11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30-40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Cache Performance Metrics</a:t>
            </a:r>
            <a:endParaRPr lang="en-GB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1-2 clock cycle for L1</a:t>
            </a:r>
          </a:p>
          <a:p>
            <a:pPr lvl="2"/>
            <a:r>
              <a:rPr lang="en-GB" dirty="0" smtClean="0"/>
              <a:t>5-20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smtClean="0"/>
              <a:t>Lets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</a:t>
            </a:r>
            <a:r>
              <a:rPr lang="en-US" sz="1800" dirty="0" smtClean="0"/>
              <a:t>time = hit time + miss rate * miss penalty</a:t>
            </a:r>
            <a:endParaRPr lang="en-US" sz="1800" dirty="0" smtClean="0"/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304800" y="1435100"/>
            <a:ext cx="8667750" cy="491807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void test(int elems, int stride) 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i, result = 0; 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volatile int sink;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for (i = 0; i &lt; elems; i += stride)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	result += data[i];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Run test(elems,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double run(int size, int stride, double Mhz)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elems = size / sizeof(int);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test(elems, stride);                     /* warm up the cache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cycles = fcyc2(test, elems, stride, 0);  /* call test(elems,stride)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return (size / stride) / (cycles / Mhz); /* convert cycles to MB/s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76087" y="3341398"/>
            <a:ext cx="114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Ridges of 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Temporal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 locality</a:t>
            </a: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 bwMode="auto">
          <a:xfrm rot="10800000">
            <a:off x="5943601" y="2133603"/>
            <a:ext cx="1732487" cy="166946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5410201" y="3657602"/>
            <a:ext cx="2265887" cy="1454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10800000" flipV="1">
            <a:off x="4953001" y="3803062"/>
            <a:ext cx="2723087" cy="5403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22" idx="1"/>
          </p:cNvCxnSpPr>
          <p:nvPr/>
        </p:nvCxnSpPr>
        <p:spPr bwMode="auto">
          <a:xfrm rot="10800000" flipV="1">
            <a:off x="4572001" y="3803063"/>
            <a:ext cx="3104087" cy="145473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Line size = 32B (big enough for four 64-bit words)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828800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941177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134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Memories</a:t>
            </a:r>
            <a:endParaRPr lang="en-US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Cache memories </a:t>
            </a:r>
            <a:r>
              <a:rPr lang="en-US" dirty="0" smtClean="0"/>
              <a:t>are small, fast SRAM-based memories managed automatically in hardware. 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caches (e.g., L1, L2, and L3), then in main memory.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/>
              <a:t>memories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</a:t>
            </a:r>
            <a:r>
              <a:rPr lang="en-US" dirty="0" err="1" smtClean="0"/>
              <a:t>x</a:t>
            </a:r>
            <a:r>
              <a:rPr lang="en-US" dirty="0" smtClean="0"/>
              <a:t> N matrices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/>
              <a:t>if block size (B) &gt; 4 bytes, exploit spatial locality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4 bytes / B</a:t>
            </a:r>
          </a:p>
          <a:p>
            <a:pPr>
              <a:lnSpc>
                <a:spcPct val="85000"/>
              </a:lnSpc>
            </a:pPr>
            <a:r>
              <a:rPr lang="en-US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1 (i.e. 100%)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kij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  <a:r>
              <a:rPr lang="en-US" sz="180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80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52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6520" y="401955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553200" y="2077411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400800" y="247544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38488" y="6128195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413438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122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4837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4937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6814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572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105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5552801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</a:rPr>
              <a:t>n+j</a:t>
            </a:r>
            <a:r>
              <a:rPr lang="en-US" sz="1400" dirty="0" smtClean="0">
                <a:latin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</a:rPr>
              <a:t>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</a:t>
            </a:r>
            <a:r>
              <a:rPr lang="en-US" sz="1400" dirty="0" smtClean="0">
                <a:latin typeface="Courier New" pitchFamily="49" charset="0"/>
              </a:rPr>
              <a:t>k]*b[k*n + j];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1332469"/>
            <a:ext cx="7958668" cy="310597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+=B)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		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for (i1 =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 i1 &lt; </a:t>
            </a:r>
            <a:r>
              <a:rPr lang="en-US" sz="1400" dirty="0" err="1" smtClean="0">
                <a:latin typeface="Courier New" pitchFamily="49" charset="0"/>
              </a:rPr>
              <a:t>i+B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for (j1 = j; j1 &lt; </a:t>
            </a:r>
            <a:r>
              <a:rPr lang="en-US" sz="1400" dirty="0" err="1" smtClean="0">
                <a:latin typeface="Courier New" pitchFamily="49" charset="0"/>
              </a:rPr>
              <a:t>j+B</a:t>
            </a:r>
            <a:r>
              <a:rPr lang="en-US" sz="1400" dirty="0" smtClean="0">
                <a:latin typeface="Courier New" pitchFamily="49" charset="0"/>
              </a:rPr>
              <a:t>; j++)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    for (k1 = k; k1 &lt; </a:t>
            </a:r>
            <a:r>
              <a:rPr lang="en-US" sz="1400" dirty="0" err="1" smtClean="0">
                <a:latin typeface="Courier New" pitchFamily="49" charset="0"/>
              </a:rPr>
              <a:t>k+B</a:t>
            </a:r>
            <a:r>
              <a:rPr lang="en-US" sz="1400" dirty="0" smtClean="0">
                <a:latin typeface="Courier New" pitchFamily="49" charset="0"/>
              </a:rPr>
              <a:t>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             c[i1*n+j1] </a:t>
            </a:r>
            <a:r>
              <a:rPr lang="en-US" sz="1400" dirty="0">
                <a:latin typeface="Courier New" pitchFamily="49" charset="0"/>
              </a:rPr>
              <a:t>+= </a:t>
            </a:r>
            <a:r>
              <a:rPr lang="en-US" sz="1400" dirty="0" smtClean="0">
                <a:latin typeface="Courier New" pitchFamily="49" charset="0"/>
              </a:rPr>
              <a:t>a[i1*n </a:t>
            </a:r>
            <a:r>
              <a:rPr lang="en-US" sz="1400" dirty="0">
                <a:latin typeface="Courier New" pitchFamily="49" charset="0"/>
              </a:rPr>
              <a:t>+ </a:t>
            </a:r>
            <a:r>
              <a:rPr lang="en-US" sz="1400" dirty="0" smtClean="0">
                <a:latin typeface="Courier New" pitchFamily="49" charset="0"/>
              </a:rPr>
              <a:t>k1]*b[k1*n + j1];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471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4196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214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588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562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257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266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324600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rot="16200000" flipV="1">
            <a:off x="4378813" y="6132555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578604" y="5562441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rot="5400000">
            <a:off x="7367522" y="6359989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29811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51840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>
            <a:stCxn id="72" idx="0"/>
          </p:cNvCxnSpPr>
          <p:nvPr/>
        </p:nvCxnSpPr>
        <p:spPr bwMode="auto">
          <a:xfrm rot="16200000" flipV="1">
            <a:off x="7680814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5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578604" y="3742267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7604590" y="4522722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Concluding Observations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 can optimize for cache performance</a:t>
            </a:r>
          </a:p>
          <a:p>
            <a:pPr lvl="1"/>
            <a:r>
              <a:rPr lang="en-US" dirty="0"/>
              <a:t>How data structures are organized</a:t>
            </a:r>
          </a:p>
          <a:p>
            <a:pPr lvl="1"/>
            <a:r>
              <a:rPr lang="en-US" dirty="0"/>
              <a:t>How data are accessed</a:t>
            </a:r>
          </a:p>
          <a:p>
            <a:pPr lvl="2"/>
            <a:r>
              <a:rPr lang="en-US" dirty="0"/>
              <a:t>Nested loop structure</a:t>
            </a:r>
          </a:p>
          <a:p>
            <a:pPr lvl="2"/>
            <a:r>
              <a:rPr lang="en-US" dirty="0"/>
              <a:t>Blocking is a general technique</a:t>
            </a:r>
          </a:p>
          <a:p>
            <a:r>
              <a:rPr lang="en-US" dirty="0"/>
              <a:t>All systems favor “cache friendly code”</a:t>
            </a:r>
          </a:p>
          <a:p>
            <a:pPr lvl="1"/>
            <a:r>
              <a:rPr lang="en-US" dirty="0"/>
              <a:t>Getting absolute optimum performance is very platform specific</a:t>
            </a:r>
          </a:p>
          <a:p>
            <a:pPr lvl="2"/>
            <a:r>
              <a:rPr lang="en-US" dirty="0"/>
              <a:t>Cache sizes, line sizes, </a:t>
            </a:r>
            <a:r>
              <a:rPr lang="en-US" dirty="0" err="1"/>
              <a:t>associativities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Can get most of the advantage with generic code</a:t>
            </a:r>
          </a:p>
          <a:p>
            <a:pPr lvl="2"/>
            <a:r>
              <a:rPr lang="en-US" dirty="0"/>
              <a:t>Keep working set reasonably small (temporal locality)</a:t>
            </a:r>
          </a:p>
          <a:p>
            <a:pPr lvl="2"/>
            <a:r>
              <a:rPr lang="en-US" dirty="0"/>
              <a:t>Use small strides (spatial locality)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550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10181</TotalTime>
  <Words>3259</Words>
  <Application>Microsoft Office PowerPoint</Application>
  <PresentationFormat>On-screen Show (4:3)</PresentationFormat>
  <Paragraphs>1003</Paragraphs>
  <Slides>48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template2007</vt:lpstr>
      <vt:lpstr>Cache Memories </vt:lpstr>
      <vt:lpstr>Today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A Higher Level Example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A Higher Level Example</vt:lpstr>
      <vt:lpstr>Spectrum of Associativity</vt:lpstr>
      <vt:lpstr>What about writes?</vt:lpstr>
      <vt:lpstr>Intel Core i7 Cache Hierarchy</vt:lpstr>
      <vt:lpstr>Cache Performance Metrics</vt:lpstr>
      <vt:lpstr>Lets think about those numbers</vt:lpstr>
      <vt:lpstr>Writing Cache Friendly Code</vt:lpstr>
      <vt:lpstr>Today</vt:lpstr>
      <vt:lpstr>The Memory Mountain</vt:lpstr>
      <vt:lpstr>Memory Mountain Test Function</vt:lpstr>
      <vt:lpstr>The Memory Mountain</vt:lpstr>
      <vt:lpstr>The Memory Mountain</vt:lpstr>
      <vt:lpstr>The Memory Mountain</vt:lpstr>
      <vt:lpstr>Today</vt:lpstr>
      <vt:lpstr>Miss Rate Analysis for Matrix Multiply</vt:lpstr>
      <vt:lpstr>Matrix Multiplication Example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Summary</vt:lpstr>
      <vt:lpstr>Concluding Observations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467</cp:revision>
  <cp:lastPrinted>1999-09-20T15:19:18Z</cp:lastPrinted>
  <dcterms:created xsi:type="dcterms:W3CDTF">2011-01-05T22:56:27Z</dcterms:created>
  <dcterms:modified xsi:type="dcterms:W3CDTF">2012-04-05T07:16:31Z</dcterms:modified>
</cp:coreProperties>
</file>