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12" r:id="rId2"/>
    <p:sldId id="273" r:id="rId3"/>
    <p:sldId id="267" r:id="rId4"/>
    <p:sldId id="274" r:id="rId5"/>
    <p:sldId id="268" r:id="rId6"/>
    <p:sldId id="275" r:id="rId7"/>
    <p:sldId id="269" r:id="rId8"/>
    <p:sldId id="276" r:id="rId9"/>
    <p:sldId id="277" r:id="rId10"/>
    <p:sldId id="278" r:id="rId11"/>
    <p:sldId id="279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</p:sldIdLst>
  <p:sldSz cx="9131300" cy="6845300"/>
  <p:notesSz cx="6858000" cy="9144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-725" y="-398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6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ChangeArrowheads="1"/>
          </p:cNvSpPr>
          <p:nvPr/>
        </p:nvSpPr>
        <p:spPr bwMode="auto">
          <a:xfrm>
            <a:off x="2530475" y="360363"/>
            <a:ext cx="1658938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15-349, Summer 2002</a:t>
            </a:r>
          </a:p>
        </p:txBody>
      </p:sp>
    </p:spTree>
    <p:extLst>
      <p:ext uri="{BB962C8B-B14F-4D97-AF65-F5344CB8AC3E}">
        <p14:creationId xmlns:p14="http://schemas.microsoft.com/office/powerpoint/2010/main" val="2625852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552950" cy="339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55938" y="8789988"/>
            <a:ext cx="706437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Page </a:t>
            </a:r>
            <a:fld id="{80849037-66E0-4CF9-82FA-3C253DEC87C3}" type="slidenum">
              <a:rPr lang="en-US" sz="1200"/>
              <a:pPr defTabSz="814388"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03352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37062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922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644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5944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84993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14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129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4727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4399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54448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301038" y="6400800"/>
            <a:ext cx="309562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647" tIns="45647" rIns="45647" bIns="45647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 algn="ctr">
              <a:defRPr/>
            </a:pPr>
            <a:fld id="{1562A90F-9365-4BB7-B26D-16FD2E1B02FF}" type="slidenum">
              <a:rPr lang="en-US" sz="1400" b="0" smtClean="0">
                <a:solidFill>
                  <a:schemeClr val="hlink"/>
                </a:solidFill>
                <a:latin typeface="Helvetica" pitchFamily="1" charset="0"/>
              </a:rPr>
              <a:pPr algn="ctr">
                <a:defRPr/>
              </a:pPr>
              <a:t>‹#›</a:t>
            </a:fld>
            <a:endParaRPr lang="en-US" sz="1400" b="0" smtClean="0">
              <a:latin typeface="Helvetica" pitchFamily="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effectLst/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2pPr>
      <a:lvl3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3pPr>
      <a:lvl4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4pPr>
      <a:lvl5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9pPr>
    </p:titleStyle>
    <p:bodyStyle>
      <a:lvl1pPr marL="385763" indent="-385763" algn="l" defTabSz="912813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1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1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1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3563"/>
            <a:ext cx="9131300" cy="15621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mtClean="0"/>
              <a:t>Datapath Design II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3498850"/>
            <a:ext cx="6165850" cy="24574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342" rIns="90342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Control flow instructions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Hardware for sequential machine (SEQ)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494088" y="760413"/>
            <a:ext cx="238125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98" tIns="25359" rIns="63398" bIns="25359">
            <a:spAutoFit/>
          </a:bodyPr>
          <a:lstStyle/>
          <a:p>
            <a:pPr defTabSz="911225" eaLnBrk="1" hangingPunct="1">
              <a:lnSpc>
                <a:spcPct val="87000"/>
              </a:lnSpc>
            </a:pPr>
            <a:r>
              <a:rPr lang="en-US" sz="3800"/>
              <a:t>Systems 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Computed Values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281487" cy="5213350"/>
          </a:xfrm>
        </p:spPr>
        <p:txBody>
          <a:bodyPr/>
          <a:lstStyle/>
          <a:p>
            <a:pPr marL="0" indent="0" eaLnBrk="1" hangingPunct="1">
              <a:tabLst>
                <a:tab pos="1485900" algn="l"/>
              </a:tabLst>
              <a:defRPr/>
            </a:pPr>
            <a:r>
              <a:rPr lang="en-US" sz="2000" smtClean="0"/>
              <a:t>Fetch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icode	Instruction code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ifun	Instruction function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rA	Instr. Register A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rB	Instr. Register B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valC	Instruction constant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valP	Incremented PC</a:t>
            </a:r>
          </a:p>
          <a:p>
            <a:pPr marL="0" indent="0" eaLnBrk="1" hangingPunct="1">
              <a:tabLst>
                <a:tab pos="1485900" algn="l"/>
              </a:tabLst>
              <a:defRPr/>
            </a:pPr>
            <a:r>
              <a:rPr lang="en-US" sz="2000" smtClean="0"/>
              <a:t>Decode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srcA	Register ID A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srcB	Register ID B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dstE	Destination Register E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dstM	Destination Register M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valA	Register value A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valB	Register value B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endParaRPr lang="en-US" sz="1800" smtClean="0"/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19200"/>
            <a:ext cx="3784600" cy="5213350"/>
          </a:xfrm>
        </p:spPr>
        <p:txBody>
          <a:bodyPr/>
          <a:lstStyle/>
          <a:p>
            <a:pPr marL="0" indent="0" eaLnBrk="1" hangingPunct="1">
              <a:tabLst>
                <a:tab pos="1485900" algn="l"/>
              </a:tabLst>
              <a:defRPr/>
            </a:pPr>
            <a:r>
              <a:rPr lang="en-US" sz="2000" smtClean="0"/>
              <a:t>Execute</a:t>
            </a:r>
          </a:p>
          <a:p>
            <a:pPr lvl="1" eaLnBrk="1" hangingPunct="1">
              <a:tabLst>
                <a:tab pos="1485900" algn="l"/>
              </a:tabLst>
              <a:defRPr/>
            </a:pPr>
            <a:r>
              <a:rPr lang="en-US" sz="1800" smtClean="0"/>
              <a:t>valE	ALU result</a:t>
            </a:r>
          </a:p>
          <a:p>
            <a:pPr lvl="1" eaLnBrk="1" hangingPunct="1">
              <a:tabLst>
                <a:tab pos="1485900" algn="l"/>
              </a:tabLst>
              <a:defRPr/>
            </a:pPr>
            <a:r>
              <a:rPr lang="en-US" sz="1800" smtClean="0"/>
              <a:t>Bch	Branch flag</a:t>
            </a:r>
          </a:p>
          <a:p>
            <a:pPr marL="0" indent="0" eaLnBrk="1" hangingPunct="1">
              <a:tabLst>
                <a:tab pos="1485900" algn="l"/>
              </a:tabLst>
              <a:defRPr/>
            </a:pPr>
            <a:r>
              <a:rPr lang="en-US" sz="2000" smtClean="0"/>
              <a:t>Memory	</a:t>
            </a:r>
          </a:p>
          <a:p>
            <a:pPr lvl="1" eaLnBrk="1" hangingPunct="1">
              <a:tabLst>
                <a:tab pos="1485900" algn="l"/>
              </a:tabLst>
              <a:defRPr/>
            </a:pPr>
            <a:r>
              <a:rPr lang="en-US" sz="1800" smtClean="0"/>
              <a:t>valM	Value from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Key</a:t>
            </a:r>
          </a:p>
          <a:p>
            <a:pPr lvl="1" eaLnBrk="1" hangingPunct="1">
              <a:defRPr/>
            </a:pPr>
            <a:r>
              <a:rPr lang="en-US" sz="1800" smtClean="0"/>
              <a:t>Blue boxes:     predesigned hardware blocks</a:t>
            </a:r>
          </a:p>
          <a:p>
            <a:pPr lvl="2" eaLnBrk="1" hangingPunct="1">
              <a:defRPr/>
            </a:pPr>
            <a:r>
              <a:rPr lang="en-US" sz="1600" smtClean="0"/>
              <a:t>E.g., memories, ALU</a:t>
            </a:r>
          </a:p>
          <a:p>
            <a:pPr lvl="1" eaLnBrk="1" hangingPunct="1">
              <a:defRPr/>
            </a:pPr>
            <a:r>
              <a:rPr lang="en-US" sz="1800" smtClean="0"/>
              <a:t>Gray boxes:             control logic</a:t>
            </a:r>
          </a:p>
          <a:p>
            <a:pPr lvl="2" eaLnBrk="1" hangingPunct="1">
              <a:defRPr/>
            </a:pPr>
            <a:r>
              <a:rPr lang="en-US" sz="1600" smtClean="0"/>
              <a:t>Describe in HCL</a:t>
            </a:r>
          </a:p>
          <a:p>
            <a:pPr lvl="1" eaLnBrk="1" hangingPunct="1">
              <a:defRPr/>
            </a:pPr>
            <a:r>
              <a:rPr lang="en-US" sz="1800" smtClean="0"/>
              <a:t>White ovals:                      labels for signals</a:t>
            </a:r>
          </a:p>
          <a:p>
            <a:pPr lvl="1" eaLnBrk="1" hangingPunct="1">
              <a:defRPr/>
            </a:pPr>
            <a:r>
              <a:rPr lang="en-US" sz="1800" smtClean="0"/>
              <a:t>Thick lines:                     32-bit word values</a:t>
            </a:r>
          </a:p>
          <a:p>
            <a:pPr lvl="1" eaLnBrk="1" hangingPunct="1">
              <a:defRPr/>
            </a:pPr>
            <a:r>
              <a:rPr lang="en-US" sz="1800" smtClean="0"/>
              <a:t>Thin lines:                         4-8 bit values</a:t>
            </a:r>
          </a:p>
          <a:p>
            <a:pPr lvl="1" eaLnBrk="1" hangingPunct="1">
              <a:defRPr/>
            </a:pPr>
            <a:r>
              <a:rPr lang="en-US" sz="1800" smtClean="0"/>
              <a:t>Dotted lines:                     1-bit values</a:t>
            </a:r>
          </a:p>
          <a:p>
            <a:pPr lvl="1" eaLnBrk="1" hangingPunct="1">
              <a:defRPr/>
            </a:pPr>
            <a:endParaRPr lang="en-US" sz="1800" smtClean="0"/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4168775" cy="61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Today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Control flow instructions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Hardware for sequential machine (SEQ)</a:t>
            </a:r>
          </a:p>
          <a:p>
            <a:pPr eaLnBrk="1" hangingPunct="1">
              <a:defRPr/>
            </a:pPr>
            <a:r>
              <a:rPr lang="en-US" smtClean="0"/>
              <a:t>Next time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Control logic for instruction execution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Timing and clocking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3563"/>
            <a:ext cx="9131300" cy="15621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mtClean="0"/>
              <a:t>Datapath Design III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3498850"/>
            <a:ext cx="6165850" cy="24574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342" rIns="90342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Control logic for instruction execution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Timing and clocking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494088" y="760413"/>
            <a:ext cx="238125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98" tIns="25359" rIns="63398" bIns="25359">
            <a:spAutoFit/>
          </a:bodyPr>
          <a:lstStyle/>
          <a:p>
            <a:pPr defTabSz="911225" eaLnBrk="1" hangingPunct="1">
              <a:lnSpc>
                <a:spcPct val="87000"/>
              </a:lnSpc>
            </a:pPr>
            <a:r>
              <a:rPr lang="en-US" sz="3800"/>
              <a:t>Systems 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Logic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91000"/>
            <a:ext cx="8294687" cy="22415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Predefined Blocks</a:t>
            </a:r>
          </a:p>
          <a:p>
            <a:pPr lvl="1" eaLnBrk="1" hangingPunct="1">
              <a:defRPr/>
            </a:pPr>
            <a:r>
              <a:rPr lang="en-US" smtClean="0"/>
              <a:t>PC: Register containing PC</a:t>
            </a:r>
          </a:p>
          <a:p>
            <a:pPr lvl="1" eaLnBrk="1" hangingPunct="1">
              <a:defRPr/>
            </a:pPr>
            <a:r>
              <a:rPr lang="en-US" smtClean="0"/>
              <a:t>Instruction memory: Read 6 bytes (PC to PC+5)</a:t>
            </a:r>
          </a:p>
          <a:p>
            <a:pPr lvl="1" eaLnBrk="1" hangingPunct="1">
              <a:defRPr/>
            </a:pPr>
            <a:r>
              <a:rPr lang="en-US" smtClean="0"/>
              <a:t>Split: Divide instruction byte into icode and ifun</a:t>
            </a:r>
          </a:p>
          <a:p>
            <a:pPr lvl="1" eaLnBrk="1" hangingPunct="1">
              <a:defRPr/>
            </a:pPr>
            <a:r>
              <a:rPr lang="en-US" smtClean="0"/>
              <a:t>Align: Get fields for rA, rB, and valC</a:t>
            </a:r>
          </a:p>
        </p:txBody>
      </p:sp>
      <p:pic>
        <p:nvPicPr>
          <p:cNvPr id="16388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33400"/>
            <a:ext cx="53879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672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Control Logic</a:t>
            </a:r>
          </a:p>
          <a:p>
            <a:pPr lvl="1" eaLnBrk="1" hangingPunct="1">
              <a:defRPr/>
            </a:pPr>
            <a:r>
              <a:rPr lang="en-US" dirty="0" smtClean="0"/>
              <a:t>Instr. Valid: Is this instruction valid?</a:t>
            </a:r>
          </a:p>
          <a:p>
            <a:pPr lvl="1" eaLnBrk="1" hangingPunct="1">
              <a:defRPr/>
            </a:pPr>
            <a:r>
              <a:rPr lang="en-US" dirty="0" smtClean="0"/>
              <a:t>Need </a:t>
            </a:r>
            <a:r>
              <a:rPr lang="en-US" dirty="0" err="1" smtClean="0"/>
              <a:t>regids</a:t>
            </a:r>
            <a:r>
              <a:rPr lang="en-US" smtClean="0"/>
              <a:t>: Does this instruction have a register </a:t>
            </a:r>
            <a:r>
              <a:rPr lang="en-US" smtClean="0"/>
              <a:t>byte?</a:t>
            </a:r>
            <a:endParaRPr lang="en-US" smtClean="0"/>
          </a:p>
          <a:p>
            <a:pPr lvl="1" eaLnBrk="1" hangingPunct="1">
              <a:defRPr/>
            </a:pPr>
            <a:r>
              <a:rPr lang="en-US" dirty="0" smtClean="0"/>
              <a:t>Need </a:t>
            </a:r>
            <a:r>
              <a:rPr lang="en-US" dirty="0" err="1" smtClean="0"/>
              <a:t>valC</a:t>
            </a:r>
            <a:r>
              <a:rPr lang="en-US" dirty="0" smtClean="0"/>
              <a:t>: Does this instruction have a constant word?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"/>
            <a:ext cx="53879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pPr eaLnBrk="1" hangingPunct="1"/>
            <a:r>
              <a:rPr lang="en-US" smtClean="0"/>
              <a:t>Fetch Control Logic</a:t>
            </a:r>
          </a:p>
        </p:txBody>
      </p:sp>
      <p:pic>
        <p:nvPicPr>
          <p:cNvPr id="18435" name="Picture 18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"/>
            <a:ext cx="4186238" cy="402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  <p:sp>
        <p:nvSpPr>
          <p:cNvPr id="18436" name="Text Box 182"/>
          <p:cNvSpPr txBox="1">
            <a:spLocks noChangeArrowheads="1"/>
          </p:cNvSpPr>
          <p:nvPr/>
        </p:nvSpPr>
        <p:spPr bwMode="auto">
          <a:xfrm>
            <a:off x="457200" y="4419600"/>
            <a:ext cx="80010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bool need_regids =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IRRMOVL, IOPL, IPUSHL, IPOPL, 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	     IIRMOVL, IRMMOVL, IMRMOVL };</a:t>
            </a:r>
          </a:p>
          <a:p>
            <a:pPr algn="l">
              <a:lnSpc>
                <a:spcPct val="100000"/>
              </a:lnSpc>
            </a:pPr>
            <a:endParaRPr lang="en-US" sz="1600">
              <a:latin typeface="Courier New" pitchFamily="1" charset="0"/>
            </a:endParaRP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bool instr_valid = icode in 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{ INOP, IHALT, IRRMOVL, IIRMOVL, IRMMOVL, IMRMOVL,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       IOPL, IJXX, ICALL, IRET, IPUSHL, IPOPL };</a:t>
            </a:r>
          </a:p>
        </p:txBody>
      </p:sp>
      <p:grpSp>
        <p:nvGrpSpPr>
          <p:cNvPr id="381119" name="Group 191"/>
          <p:cNvGrpSpPr>
            <a:grpSpLocks/>
          </p:cNvGrpSpPr>
          <p:nvPr/>
        </p:nvGrpSpPr>
        <p:grpSpPr bwMode="auto">
          <a:xfrm>
            <a:off x="2838450" y="1066800"/>
            <a:ext cx="1733550" cy="3505200"/>
            <a:chOff x="1788" y="672"/>
            <a:chExt cx="1092" cy="2208"/>
          </a:xfrm>
        </p:grpSpPr>
        <p:sp>
          <p:nvSpPr>
            <p:cNvPr id="18438" name="Line 183"/>
            <p:cNvSpPr>
              <a:spLocks noChangeShapeType="1"/>
            </p:cNvSpPr>
            <p:nvPr/>
          </p:nvSpPr>
          <p:spPr bwMode="auto">
            <a:xfrm>
              <a:off x="2352" y="67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39" name="Line 184"/>
            <p:cNvSpPr>
              <a:spLocks noChangeShapeType="1"/>
            </p:cNvSpPr>
            <p:nvPr/>
          </p:nvSpPr>
          <p:spPr bwMode="auto">
            <a:xfrm>
              <a:off x="2352" y="86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0" name="Line 185"/>
            <p:cNvSpPr>
              <a:spLocks noChangeShapeType="1"/>
            </p:cNvSpPr>
            <p:nvPr/>
          </p:nvSpPr>
          <p:spPr bwMode="auto">
            <a:xfrm>
              <a:off x="2352" y="110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1" name="Line 186"/>
            <p:cNvSpPr>
              <a:spLocks noChangeShapeType="1"/>
            </p:cNvSpPr>
            <p:nvPr/>
          </p:nvSpPr>
          <p:spPr bwMode="auto">
            <a:xfrm>
              <a:off x="2352" y="129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2" name="Line 187"/>
            <p:cNvSpPr>
              <a:spLocks noChangeShapeType="1"/>
            </p:cNvSpPr>
            <p:nvPr/>
          </p:nvSpPr>
          <p:spPr bwMode="auto">
            <a:xfrm>
              <a:off x="2352" y="153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3" name="Line 188"/>
            <p:cNvSpPr>
              <a:spLocks noChangeShapeType="1"/>
            </p:cNvSpPr>
            <p:nvPr/>
          </p:nvSpPr>
          <p:spPr bwMode="auto">
            <a:xfrm>
              <a:off x="2352" y="2400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4" name="Line 189"/>
            <p:cNvSpPr>
              <a:spLocks noChangeShapeType="1"/>
            </p:cNvSpPr>
            <p:nvPr/>
          </p:nvSpPr>
          <p:spPr bwMode="auto">
            <a:xfrm>
              <a:off x="2352" y="259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5" name="Freeform 190"/>
            <p:cNvSpPr>
              <a:spLocks/>
            </p:cNvSpPr>
            <p:nvPr/>
          </p:nvSpPr>
          <p:spPr bwMode="auto">
            <a:xfrm>
              <a:off x="1788" y="672"/>
              <a:ext cx="564" cy="2208"/>
            </a:xfrm>
            <a:custGeom>
              <a:avLst/>
              <a:gdLst>
                <a:gd name="T0" fmla="*/ 0 w 564"/>
                <a:gd name="T1" fmla="*/ 2208 h 2208"/>
                <a:gd name="T2" fmla="*/ 420 w 564"/>
                <a:gd name="T3" fmla="*/ 2112 h 2208"/>
                <a:gd name="T4" fmla="*/ 564 w 564"/>
                <a:gd name="T5" fmla="*/ 2016 h 2208"/>
                <a:gd name="T6" fmla="*/ 564 w 564"/>
                <a:gd name="T7" fmla="*/ 1920 h 2208"/>
                <a:gd name="T8" fmla="*/ 564 w 564"/>
                <a:gd name="T9" fmla="*/ 0 h 22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4" h="2208">
                  <a:moveTo>
                    <a:pt x="0" y="2208"/>
                  </a:moveTo>
                  <a:lnTo>
                    <a:pt x="420" y="2112"/>
                  </a:lnTo>
                  <a:lnTo>
                    <a:pt x="564" y="2016"/>
                  </a:lnTo>
                  <a:lnTo>
                    <a:pt x="564" y="1920"/>
                  </a:lnTo>
                  <a:lnTo>
                    <a:pt x="56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Register File</a:t>
            </a:r>
          </a:p>
          <a:p>
            <a:pPr lvl="1" eaLnBrk="1" hangingPunct="1">
              <a:defRPr/>
            </a:pPr>
            <a:r>
              <a:rPr lang="en-US" smtClean="0"/>
              <a:t>Read ports A, B</a:t>
            </a:r>
          </a:p>
          <a:p>
            <a:pPr lvl="1" eaLnBrk="1" hangingPunct="1">
              <a:defRPr/>
            </a:pPr>
            <a:r>
              <a:rPr lang="en-US" smtClean="0"/>
              <a:t>Write ports E, M</a:t>
            </a:r>
          </a:p>
          <a:p>
            <a:pPr lvl="1" eaLnBrk="1" hangingPunct="1">
              <a:defRPr/>
            </a:pPr>
            <a:r>
              <a:rPr lang="en-US" smtClean="0"/>
              <a:t>Addresses are register IDs or 8 (no access)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14400"/>
            <a:ext cx="38989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0513" y="3505200"/>
            <a:ext cx="466248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1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1" charset="2"/>
              <a:buChar char="n"/>
              <a:defRPr/>
            </a:pPr>
            <a:r>
              <a:rPr lang="en-US" sz="2000"/>
              <a:t>srcA, srcB: read port addresses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1" charset="2"/>
              <a:buChar char="n"/>
              <a:defRPr/>
            </a:pPr>
            <a:r>
              <a:rPr lang="en-US" sz="2000"/>
              <a:t>dstA, dstB: write port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Source</a:t>
            </a:r>
          </a:p>
        </p:txBody>
      </p:sp>
      <p:grpSp>
        <p:nvGrpSpPr>
          <p:cNvPr id="20483" name="Group 79"/>
          <p:cNvGrpSpPr>
            <a:grpSpLocks/>
          </p:cNvGrpSpPr>
          <p:nvPr/>
        </p:nvGrpSpPr>
        <p:grpSpPr bwMode="auto">
          <a:xfrm>
            <a:off x="2286000" y="685800"/>
            <a:ext cx="7010400" cy="4419600"/>
            <a:chOff x="576" y="624"/>
            <a:chExt cx="4416" cy="2784"/>
          </a:xfrm>
        </p:grpSpPr>
        <p:sp>
          <p:nvSpPr>
            <p:cNvPr id="20485" name="Text Box 4"/>
            <p:cNvSpPr txBox="1">
              <a:spLocks noChangeArrowheads="1"/>
            </p:cNvSpPr>
            <p:nvPr/>
          </p:nvSpPr>
          <p:spPr bwMode="auto">
            <a:xfrm>
              <a:off x="1344" y="6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0486" name="Text Box 17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R[rA]</a:t>
              </a:r>
            </a:p>
          </p:txBody>
        </p:sp>
        <p:sp>
          <p:nvSpPr>
            <p:cNvPr id="20487" name="Text Box 19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488" name="Text Box 20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489" name="Text Box 21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20490" name="Text Box 45"/>
            <p:cNvSpPr txBox="1">
              <a:spLocks noChangeArrowheads="1"/>
            </p:cNvSpPr>
            <p:nvPr/>
          </p:nvSpPr>
          <p:spPr bwMode="auto">
            <a:xfrm>
              <a:off x="1344" y="11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0491" name="Text Box 47"/>
            <p:cNvSpPr txBox="1">
              <a:spLocks noChangeArrowheads="1"/>
            </p:cNvSpPr>
            <p:nvPr/>
          </p:nvSpPr>
          <p:spPr bwMode="auto">
            <a:xfrm>
              <a:off x="1344" y="129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R[rA]</a:t>
              </a:r>
            </a:p>
          </p:txBody>
        </p:sp>
        <p:sp>
          <p:nvSpPr>
            <p:cNvPr id="20492" name="Text Box 49"/>
            <p:cNvSpPr txBox="1">
              <a:spLocks noChangeArrowheads="1"/>
            </p:cNvSpPr>
            <p:nvPr/>
          </p:nvSpPr>
          <p:spPr bwMode="auto">
            <a:xfrm>
              <a:off x="1344" y="12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493" name="Text Box 50"/>
            <p:cNvSpPr txBox="1">
              <a:spLocks noChangeArrowheads="1"/>
            </p:cNvSpPr>
            <p:nvPr/>
          </p:nvSpPr>
          <p:spPr bwMode="auto">
            <a:xfrm>
              <a:off x="576" y="12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494" name="Text Box 51"/>
            <p:cNvSpPr txBox="1">
              <a:spLocks noChangeArrowheads="1"/>
            </p:cNvSpPr>
            <p:nvPr/>
          </p:nvSpPr>
          <p:spPr bwMode="auto">
            <a:xfrm>
              <a:off x="3216" y="129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20495" name="Text Box 53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0496" name="Text Box 55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20497" name="Text Box 57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498" name="Text Box 58"/>
            <p:cNvSpPr txBox="1">
              <a:spLocks noChangeArrowheads="1"/>
            </p:cNvSpPr>
            <p:nvPr/>
          </p:nvSpPr>
          <p:spPr bwMode="auto">
            <a:xfrm>
              <a:off x="576" y="177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499" name="Text Box 59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20500" name="Text Box 61"/>
            <p:cNvSpPr txBox="1">
              <a:spLocks noChangeArrowheads="1"/>
            </p:cNvSpPr>
            <p:nvPr/>
          </p:nvSpPr>
          <p:spPr bwMode="auto">
            <a:xfrm>
              <a:off x="1344" y="20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0501" name="Text Box 62"/>
            <p:cNvSpPr txBox="1">
              <a:spLocks noChangeArrowheads="1"/>
            </p:cNvSpPr>
            <p:nvPr/>
          </p:nvSpPr>
          <p:spPr bwMode="auto">
            <a:xfrm>
              <a:off x="1344" y="225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0502" name="Text Box 63"/>
            <p:cNvSpPr txBox="1">
              <a:spLocks noChangeArrowheads="1"/>
            </p:cNvSpPr>
            <p:nvPr/>
          </p:nvSpPr>
          <p:spPr bwMode="auto">
            <a:xfrm>
              <a:off x="1344" y="22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503" name="Text Box 64"/>
            <p:cNvSpPr txBox="1">
              <a:spLocks noChangeArrowheads="1"/>
            </p:cNvSpPr>
            <p:nvPr/>
          </p:nvSpPr>
          <p:spPr bwMode="auto">
            <a:xfrm>
              <a:off x="576" y="22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504" name="Text Box 65"/>
            <p:cNvSpPr txBox="1">
              <a:spLocks noChangeArrowheads="1"/>
            </p:cNvSpPr>
            <p:nvPr/>
          </p:nvSpPr>
          <p:spPr bwMode="auto">
            <a:xfrm>
              <a:off x="3216" y="225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20505" name="Text Box 66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0506" name="Text Box 70"/>
            <p:cNvSpPr txBox="1">
              <a:spLocks noChangeArrowheads="1"/>
            </p:cNvSpPr>
            <p:nvPr/>
          </p:nvSpPr>
          <p:spPr bwMode="auto">
            <a:xfrm>
              <a:off x="1344" y="321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20507" name="Text Box 71"/>
            <p:cNvSpPr txBox="1">
              <a:spLocks noChangeArrowheads="1"/>
            </p:cNvSpPr>
            <p:nvPr/>
          </p:nvSpPr>
          <p:spPr bwMode="auto">
            <a:xfrm>
              <a:off x="1344" y="32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508" name="Text Box 72"/>
            <p:cNvSpPr txBox="1">
              <a:spLocks noChangeArrowheads="1"/>
            </p:cNvSpPr>
            <p:nvPr/>
          </p:nvSpPr>
          <p:spPr bwMode="auto">
            <a:xfrm>
              <a:off x="576" y="321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509" name="Text Box 73"/>
            <p:cNvSpPr txBox="1">
              <a:spLocks noChangeArrowheads="1"/>
            </p:cNvSpPr>
            <p:nvPr/>
          </p:nvSpPr>
          <p:spPr bwMode="auto">
            <a:xfrm>
              <a:off x="3216" y="32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20510" name="Text Box 74"/>
            <p:cNvSpPr txBox="1">
              <a:spLocks noChangeArrowheads="1"/>
            </p:cNvSpPr>
            <p:nvPr/>
          </p:nvSpPr>
          <p:spPr bwMode="auto">
            <a:xfrm>
              <a:off x="1344" y="30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0511" name="Text Box 7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0512" name="Text Box 7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513" name="Text Box 77"/>
            <p:cNvSpPr txBox="1">
              <a:spLocks noChangeArrowheads="1"/>
            </p:cNvSpPr>
            <p:nvPr/>
          </p:nvSpPr>
          <p:spPr bwMode="auto">
            <a:xfrm>
              <a:off x="576" y="273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514" name="Text Box 78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</p:grpSp>
      <p:sp>
        <p:nvSpPr>
          <p:cNvPr id="20484" name="Text Box 80"/>
          <p:cNvSpPr txBox="1">
            <a:spLocks noChangeArrowheads="1"/>
          </p:cNvSpPr>
          <p:nvPr/>
        </p:nvSpPr>
        <p:spPr bwMode="auto">
          <a:xfrm>
            <a:off x="609600" y="5181600"/>
            <a:ext cx="8001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srcA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IRRMOVL, IRMMOVL, IOPL, IPUSHL  } : rA;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IPOPL, IRET } : RESP;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1 : RNONE;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 Destination</a:t>
            </a:r>
          </a:p>
        </p:txBody>
      </p:sp>
      <p:grpSp>
        <p:nvGrpSpPr>
          <p:cNvPr id="21507" name="Group 76"/>
          <p:cNvGrpSpPr>
            <a:grpSpLocks/>
          </p:cNvGrpSpPr>
          <p:nvPr/>
        </p:nvGrpSpPr>
        <p:grpSpPr bwMode="auto">
          <a:xfrm>
            <a:off x="2514600" y="685800"/>
            <a:ext cx="7010400" cy="4419600"/>
            <a:chOff x="1584" y="432"/>
            <a:chExt cx="4416" cy="2784"/>
          </a:xfrm>
        </p:grpSpPr>
        <p:sp>
          <p:nvSpPr>
            <p:cNvPr id="21509" name="Text Box 62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1510" name="Text Box 63"/>
            <p:cNvSpPr txBox="1">
              <a:spLocks noChangeArrowheads="1"/>
            </p:cNvSpPr>
            <p:nvPr/>
          </p:nvSpPr>
          <p:spPr bwMode="auto">
            <a:xfrm>
              <a:off x="4224" y="206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21511" name="Text Box 56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" charset="2"/>
                </a:rPr>
                <a:t>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21512" name="Text Box 60"/>
            <p:cNvSpPr txBox="1">
              <a:spLocks noChangeArrowheads="1"/>
            </p:cNvSpPr>
            <p:nvPr/>
          </p:nvSpPr>
          <p:spPr bwMode="auto">
            <a:xfrm>
              <a:off x="4224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21513" name="Text Box 53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1514" name="Text Box 54"/>
            <p:cNvSpPr txBox="1">
              <a:spLocks noChangeArrowheads="1"/>
            </p:cNvSpPr>
            <p:nvPr/>
          </p:nvSpPr>
          <p:spPr bwMode="auto">
            <a:xfrm>
              <a:off x="4224" y="110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21515" name="Text Box 46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21516" name="Text Box 4"/>
            <p:cNvSpPr txBox="1">
              <a:spLocks noChangeArrowheads="1"/>
            </p:cNvSpPr>
            <p:nvPr/>
          </p:nvSpPr>
          <p:spPr bwMode="auto">
            <a:xfrm>
              <a:off x="2352" y="4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1517" name="Text Box 7"/>
            <p:cNvSpPr txBox="1">
              <a:spLocks noChangeArrowheads="1"/>
            </p:cNvSpPr>
            <p:nvPr/>
          </p:nvSpPr>
          <p:spPr bwMode="auto">
            <a:xfrm>
              <a:off x="1584" y="6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18" name="Text Box 9"/>
            <p:cNvSpPr txBox="1">
              <a:spLocks noChangeArrowheads="1"/>
            </p:cNvSpPr>
            <p:nvPr/>
          </p:nvSpPr>
          <p:spPr bwMode="auto">
            <a:xfrm>
              <a:off x="2352" y="91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1519" name="Text Box 11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20" name="Text Box 14"/>
            <p:cNvSpPr txBox="1">
              <a:spLocks noChangeArrowheads="1"/>
            </p:cNvSpPr>
            <p:nvPr/>
          </p:nvSpPr>
          <p:spPr bwMode="auto">
            <a:xfrm>
              <a:off x="2352" y="139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1521" name="Text Box 16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22" name="Text Box 19"/>
            <p:cNvSpPr txBox="1">
              <a:spLocks noChangeArrowheads="1"/>
            </p:cNvSpPr>
            <p:nvPr/>
          </p:nvSpPr>
          <p:spPr bwMode="auto">
            <a:xfrm>
              <a:off x="2352" y="187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1523" name="Text Box 21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24" name="Text Box 24"/>
            <p:cNvSpPr txBox="1">
              <a:spLocks noChangeArrowheads="1"/>
            </p:cNvSpPr>
            <p:nvPr/>
          </p:nvSpPr>
          <p:spPr bwMode="auto">
            <a:xfrm>
              <a:off x="2352" y="235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1525" name="Text Box 29"/>
            <p:cNvSpPr txBox="1">
              <a:spLocks noChangeArrowheads="1"/>
            </p:cNvSpPr>
            <p:nvPr/>
          </p:nvSpPr>
          <p:spPr bwMode="auto">
            <a:xfrm>
              <a:off x="2352" y="28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1526" name="Text Box 40"/>
            <p:cNvSpPr txBox="1">
              <a:spLocks noChangeArrowheads="1"/>
            </p:cNvSpPr>
            <p:nvPr/>
          </p:nvSpPr>
          <p:spPr bwMode="auto">
            <a:xfrm>
              <a:off x="1584" y="110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27" name="Text Box 41"/>
            <p:cNvSpPr txBox="1">
              <a:spLocks noChangeArrowheads="1"/>
            </p:cNvSpPr>
            <p:nvPr/>
          </p:nvSpPr>
          <p:spPr bwMode="auto">
            <a:xfrm>
              <a:off x="1584" y="158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28" name="Text Box 42"/>
            <p:cNvSpPr txBox="1">
              <a:spLocks noChangeArrowheads="1"/>
            </p:cNvSpPr>
            <p:nvPr/>
          </p:nvSpPr>
          <p:spPr bwMode="auto">
            <a:xfrm>
              <a:off x="1584" y="206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29" name="Text Box 43"/>
            <p:cNvSpPr txBox="1">
              <a:spLocks noChangeArrowheads="1"/>
            </p:cNvSpPr>
            <p:nvPr/>
          </p:nvSpPr>
          <p:spPr bwMode="auto">
            <a:xfrm>
              <a:off x="1584" y="254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30" name="Text Box 44"/>
            <p:cNvSpPr txBox="1">
              <a:spLocks noChangeArrowheads="1"/>
            </p:cNvSpPr>
            <p:nvPr/>
          </p:nvSpPr>
          <p:spPr bwMode="auto">
            <a:xfrm>
              <a:off x="1584" y="30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31" name="Text Box 50"/>
            <p:cNvSpPr txBox="1">
              <a:spLocks noChangeArrowheads="1"/>
            </p:cNvSpPr>
            <p:nvPr/>
          </p:nvSpPr>
          <p:spPr bwMode="auto">
            <a:xfrm>
              <a:off x="4224" y="6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21532" name="Text Box 52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33" name="Text Box 70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" charset="2"/>
                </a:rPr>
                <a:t>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21534" name="Text Box 71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35" name="Text Box 72"/>
            <p:cNvSpPr txBox="1">
              <a:spLocks noChangeArrowheads="1"/>
            </p:cNvSpPr>
            <p:nvPr/>
          </p:nvSpPr>
          <p:spPr bwMode="auto">
            <a:xfrm>
              <a:off x="4224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21536" name="Text Box 73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" charset="2"/>
                </a:rPr>
                <a:t>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21537" name="Text Box 74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38" name="Text Box 75"/>
            <p:cNvSpPr txBox="1">
              <a:spLocks noChangeArrowheads="1"/>
            </p:cNvSpPr>
            <p:nvPr/>
          </p:nvSpPr>
          <p:spPr bwMode="auto">
            <a:xfrm>
              <a:off x="4224" y="30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</p:grpSp>
      <p:sp>
        <p:nvSpPr>
          <p:cNvPr id="21508" name="Text Box 77"/>
          <p:cNvSpPr txBox="1">
            <a:spLocks noChangeArrowheads="1"/>
          </p:cNvSpPr>
          <p:nvPr/>
        </p:nvSpPr>
        <p:spPr bwMode="auto">
          <a:xfrm>
            <a:off x="533400" y="5181600"/>
            <a:ext cx="8001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dstE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IRRMOVL, IIRMOVL, IOPL} : rB;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IPUSHL, IPOPL, ICALL, IRET } : RESP;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1 : RNONE; 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Executing Jumps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048000"/>
            <a:ext cx="4070350" cy="33845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Fetch</a:t>
            </a:r>
          </a:p>
          <a:p>
            <a:pPr lvl="1" eaLnBrk="1" hangingPunct="1">
              <a:defRPr/>
            </a:pPr>
            <a:r>
              <a:rPr lang="en-US" sz="1800" smtClean="0"/>
              <a:t>Read 5 bytes</a:t>
            </a:r>
          </a:p>
          <a:p>
            <a:pPr lvl="1" eaLnBrk="1" hangingPunct="1">
              <a:defRPr/>
            </a:pPr>
            <a:r>
              <a:rPr lang="en-US" sz="1800" smtClean="0"/>
              <a:t>Increment PC by 5</a:t>
            </a:r>
          </a:p>
          <a:p>
            <a:pPr marL="0" indent="0" eaLnBrk="1" hangingPunct="1">
              <a:defRPr/>
            </a:pPr>
            <a:r>
              <a:rPr lang="en-US" sz="2000" smtClean="0"/>
              <a:t>Decode</a:t>
            </a:r>
          </a:p>
          <a:p>
            <a:pPr lvl="1" eaLnBrk="1" hangingPunct="1">
              <a:defRPr/>
            </a:pPr>
            <a:r>
              <a:rPr lang="en-US" sz="1800" smtClean="0"/>
              <a:t>Do nothing</a:t>
            </a:r>
          </a:p>
          <a:p>
            <a:pPr marL="0" indent="0" eaLnBrk="1" hangingPunct="1">
              <a:defRPr/>
            </a:pPr>
            <a:r>
              <a:rPr lang="en-US" sz="2000" smtClean="0"/>
              <a:t>Execute</a:t>
            </a:r>
          </a:p>
          <a:p>
            <a:pPr lvl="1" eaLnBrk="1" hangingPunct="1">
              <a:defRPr/>
            </a:pPr>
            <a:r>
              <a:rPr lang="en-US" sz="1800" smtClean="0"/>
              <a:t>Determine whether to take branch based on jump condition and condition codes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048000"/>
            <a:ext cx="4071937" cy="33845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Memory</a:t>
            </a:r>
          </a:p>
          <a:p>
            <a:pPr lvl="1" eaLnBrk="1" hangingPunct="1">
              <a:defRPr/>
            </a:pPr>
            <a:r>
              <a:rPr lang="en-US" sz="1800" smtClean="0"/>
              <a:t>Do nothing</a:t>
            </a:r>
          </a:p>
          <a:p>
            <a:pPr marL="0" indent="0" eaLnBrk="1" hangingPunct="1">
              <a:defRPr/>
            </a:pPr>
            <a:r>
              <a:rPr lang="en-US" sz="2000" smtClean="0"/>
              <a:t>Write back</a:t>
            </a:r>
          </a:p>
          <a:p>
            <a:pPr lvl="1" eaLnBrk="1" hangingPunct="1">
              <a:defRPr/>
            </a:pPr>
            <a:r>
              <a:rPr lang="en-US" sz="1800" smtClean="0"/>
              <a:t>Do nothing</a:t>
            </a:r>
          </a:p>
          <a:p>
            <a:pPr marL="0" indent="0" eaLnBrk="1" hangingPunct="1">
              <a:defRPr/>
            </a:pPr>
            <a:r>
              <a:rPr lang="en-US" sz="2000" smtClean="0"/>
              <a:t>PC Update</a:t>
            </a:r>
          </a:p>
          <a:p>
            <a:pPr lvl="1" eaLnBrk="1" hangingPunct="1">
              <a:defRPr/>
            </a:pPr>
            <a:r>
              <a:rPr lang="en-US" sz="1800" smtClean="0"/>
              <a:t>Set PC to Dest if branch taken or to incremented PC if not branch</a:t>
            </a:r>
          </a:p>
        </p:txBody>
      </p:sp>
      <p:grpSp>
        <p:nvGrpSpPr>
          <p:cNvPr id="4101" name="Group 42"/>
          <p:cNvGrpSpPr>
            <a:grpSpLocks/>
          </p:cNvGrpSpPr>
          <p:nvPr/>
        </p:nvGrpSpPr>
        <p:grpSpPr bwMode="auto">
          <a:xfrm>
            <a:off x="2286000" y="1143000"/>
            <a:ext cx="6116638" cy="1752600"/>
            <a:chOff x="336" y="768"/>
            <a:chExt cx="3853" cy="1104"/>
          </a:xfrm>
        </p:grpSpPr>
        <p:sp>
          <p:nvSpPr>
            <p:cNvPr id="4102" name="Rectangle 18"/>
            <p:cNvSpPr>
              <a:spLocks noChangeArrowheads="1"/>
            </p:cNvSpPr>
            <p:nvPr/>
          </p:nvSpPr>
          <p:spPr bwMode="auto">
            <a:xfrm>
              <a:off x="336" y="768"/>
              <a:ext cx="2909" cy="110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103" name="Rectangle 19"/>
            <p:cNvSpPr>
              <a:spLocks noChangeArrowheads="1"/>
            </p:cNvSpPr>
            <p:nvPr/>
          </p:nvSpPr>
          <p:spPr bwMode="auto">
            <a:xfrm>
              <a:off x="480" y="816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jXX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4104" name="Group 20"/>
            <p:cNvGrpSpPr>
              <a:grpSpLocks/>
            </p:cNvGrpSpPr>
            <p:nvPr/>
          </p:nvGrpSpPr>
          <p:grpSpPr bwMode="auto">
            <a:xfrm>
              <a:off x="1200" y="816"/>
              <a:ext cx="384" cy="192"/>
              <a:chOff x="1296" y="2544"/>
              <a:chExt cx="384" cy="192"/>
            </a:xfrm>
          </p:grpSpPr>
          <p:sp>
            <p:nvSpPr>
              <p:cNvPr id="4120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4121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4122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4105" name="Rectangle 25"/>
            <p:cNvSpPr>
              <a:spLocks noChangeArrowheads="1"/>
            </p:cNvSpPr>
            <p:nvPr/>
          </p:nvSpPr>
          <p:spPr bwMode="auto">
            <a:xfrm>
              <a:off x="1584" y="816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4106" name="Group 27"/>
            <p:cNvGrpSpPr>
              <a:grpSpLocks/>
            </p:cNvGrpSpPr>
            <p:nvPr/>
          </p:nvGrpSpPr>
          <p:grpSpPr bwMode="auto">
            <a:xfrm>
              <a:off x="1200" y="1056"/>
              <a:ext cx="384" cy="192"/>
              <a:chOff x="1296" y="2544"/>
              <a:chExt cx="384" cy="192"/>
            </a:xfrm>
          </p:grpSpPr>
          <p:sp>
            <p:nvSpPr>
              <p:cNvPr id="4117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4118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4119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4107" name="Rectangle 31"/>
            <p:cNvSpPr>
              <a:spLocks noChangeArrowheads="1"/>
            </p:cNvSpPr>
            <p:nvPr/>
          </p:nvSpPr>
          <p:spPr bwMode="auto">
            <a:xfrm>
              <a:off x="480" y="1056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fall thru:</a:t>
              </a:r>
            </a:p>
          </p:txBody>
        </p:sp>
        <p:grpSp>
          <p:nvGrpSpPr>
            <p:cNvPr id="4108" name="Group 33"/>
            <p:cNvGrpSpPr>
              <a:grpSpLocks/>
            </p:cNvGrpSpPr>
            <p:nvPr/>
          </p:nvGrpSpPr>
          <p:grpSpPr bwMode="auto">
            <a:xfrm>
              <a:off x="1200" y="1536"/>
              <a:ext cx="384" cy="192"/>
              <a:chOff x="1296" y="2544"/>
              <a:chExt cx="384" cy="192"/>
            </a:xfrm>
          </p:grpSpPr>
          <p:sp>
            <p:nvSpPr>
              <p:cNvPr id="4114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4115" name="Rectangle 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4116" name="Rectangle 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4109" name="Rectangle 37"/>
            <p:cNvSpPr>
              <a:spLocks noChangeArrowheads="1"/>
            </p:cNvSpPr>
            <p:nvPr/>
          </p:nvSpPr>
          <p:spPr bwMode="auto">
            <a:xfrm>
              <a:off x="480" y="1536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  <p:sp>
          <p:nvSpPr>
            <p:cNvPr id="4110" name="Line 38"/>
            <p:cNvSpPr>
              <a:spLocks noChangeShapeType="1"/>
            </p:cNvSpPr>
            <p:nvPr/>
          </p:nvSpPr>
          <p:spPr bwMode="auto">
            <a:xfrm flipH="1">
              <a:off x="1584" y="115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111" name="Line 39"/>
            <p:cNvSpPr>
              <a:spLocks noChangeShapeType="1"/>
            </p:cNvSpPr>
            <p:nvPr/>
          </p:nvSpPr>
          <p:spPr bwMode="auto">
            <a:xfrm flipH="1">
              <a:off x="1584" y="163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112" name="Text Box 40"/>
            <p:cNvSpPr txBox="1">
              <a:spLocks noChangeArrowheads="1"/>
            </p:cNvSpPr>
            <p:nvPr/>
          </p:nvSpPr>
          <p:spPr bwMode="auto">
            <a:xfrm>
              <a:off x="3475" y="997"/>
              <a:ext cx="71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2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/>
              <a:r>
                <a:rPr lang="en-US"/>
                <a:t>Not taken</a:t>
              </a:r>
            </a:p>
          </p:txBody>
        </p:sp>
        <p:sp>
          <p:nvSpPr>
            <p:cNvPr id="4113" name="Text Box 41"/>
            <p:cNvSpPr txBox="1">
              <a:spLocks noChangeArrowheads="1"/>
            </p:cNvSpPr>
            <p:nvPr/>
          </p:nvSpPr>
          <p:spPr bwMode="auto">
            <a:xfrm>
              <a:off x="3462" y="1562"/>
              <a:ext cx="47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2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/>
              <a:r>
                <a:rPr lang="en-US"/>
                <a:t>Taken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586287" cy="521335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Units</a:t>
            </a:r>
          </a:p>
          <a:p>
            <a:pPr lvl="1" eaLnBrk="1" hangingPunct="1">
              <a:defRPr/>
            </a:pPr>
            <a:r>
              <a:rPr lang="en-US" sz="1800" smtClean="0"/>
              <a:t>ALU</a:t>
            </a:r>
          </a:p>
          <a:p>
            <a:pPr lvl="2" eaLnBrk="1" hangingPunct="1">
              <a:defRPr/>
            </a:pPr>
            <a:r>
              <a:rPr lang="en-US" sz="1600" smtClean="0"/>
              <a:t>Implements 4 required functions</a:t>
            </a:r>
          </a:p>
          <a:p>
            <a:pPr lvl="2" eaLnBrk="1" hangingPunct="1">
              <a:defRPr/>
            </a:pPr>
            <a:r>
              <a:rPr lang="en-US" sz="1600" smtClean="0"/>
              <a:t>Generates condition code values</a:t>
            </a:r>
          </a:p>
          <a:p>
            <a:pPr lvl="1" eaLnBrk="1" hangingPunct="1">
              <a:defRPr/>
            </a:pPr>
            <a:r>
              <a:rPr lang="en-US" sz="1800" smtClean="0"/>
              <a:t>CC</a:t>
            </a:r>
          </a:p>
          <a:p>
            <a:pPr lvl="2" eaLnBrk="1" hangingPunct="1">
              <a:defRPr/>
            </a:pPr>
            <a:r>
              <a:rPr lang="en-US" sz="1600" smtClean="0"/>
              <a:t>Register with 3 condition code bits</a:t>
            </a:r>
          </a:p>
          <a:p>
            <a:pPr lvl="1" eaLnBrk="1" hangingPunct="1">
              <a:defRPr/>
            </a:pPr>
            <a:r>
              <a:rPr lang="en-US" sz="1800" smtClean="0"/>
              <a:t>bcond</a:t>
            </a:r>
          </a:p>
          <a:p>
            <a:pPr lvl="2" eaLnBrk="1" hangingPunct="1">
              <a:defRPr/>
            </a:pPr>
            <a:r>
              <a:rPr lang="en-US" sz="1600" smtClean="0"/>
              <a:t>Computes branch flag</a:t>
            </a:r>
          </a:p>
          <a:p>
            <a:pPr eaLnBrk="1" hangingPunct="1">
              <a:defRPr/>
            </a:pPr>
            <a:r>
              <a:rPr lang="en-US" sz="2000" smtClean="0"/>
              <a:t>Control Logic</a:t>
            </a:r>
          </a:p>
          <a:p>
            <a:pPr lvl="1" eaLnBrk="1" hangingPunct="1">
              <a:defRPr/>
            </a:pPr>
            <a:r>
              <a:rPr lang="en-US" sz="1800" smtClean="0"/>
              <a:t>Set CC: Should condition code register be loaded?</a:t>
            </a:r>
          </a:p>
          <a:p>
            <a:pPr lvl="1" eaLnBrk="1" hangingPunct="1">
              <a:defRPr/>
            </a:pPr>
            <a:r>
              <a:rPr lang="en-US" sz="1800" smtClean="0"/>
              <a:t>ALU A: Input A to ALU</a:t>
            </a:r>
          </a:p>
          <a:p>
            <a:pPr lvl="1" eaLnBrk="1" hangingPunct="1">
              <a:defRPr/>
            </a:pPr>
            <a:r>
              <a:rPr lang="en-US" sz="1800" smtClean="0"/>
              <a:t>ALU B: Input B to ALU</a:t>
            </a:r>
          </a:p>
          <a:p>
            <a:pPr lvl="1" eaLnBrk="1" hangingPunct="1">
              <a:defRPr/>
            </a:pPr>
            <a:r>
              <a:rPr lang="en-US" sz="1800" smtClean="0"/>
              <a:t>ALU fun: What function should ALU compute?</a:t>
            </a:r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57400"/>
            <a:ext cx="4056063" cy="313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76200"/>
            <a:ext cx="8704262" cy="779463"/>
          </a:xfrm>
        </p:spPr>
        <p:txBody>
          <a:bodyPr/>
          <a:lstStyle/>
          <a:p>
            <a:pPr eaLnBrk="1" hangingPunct="1"/>
            <a:r>
              <a:rPr lang="en-US" smtClean="0"/>
              <a:t>ALU A Input</a:t>
            </a:r>
          </a:p>
        </p:txBody>
      </p:sp>
      <p:sp>
        <p:nvSpPr>
          <p:cNvPr id="23555" name="Text Box 7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grpSp>
        <p:nvGrpSpPr>
          <p:cNvPr id="23556" name="Group 77"/>
          <p:cNvGrpSpPr>
            <a:grpSpLocks/>
          </p:cNvGrpSpPr>
          <p:nvPr/>
        </p:nvGrpSpPr>
        <p:grpSpPr bwMode="auto">
          <a:xfrm>
            <a:off x="2133600" y="533400"/>
            <a:ext cx="7010400" cy="4419600"/>
            <a:chOff x="1584" y="432"/>
            <a:chExt cx="4416" cy="2784"/>
          </a:xfrm>
        </p:grpSpPr>
        <p:sp>
          <p:nvSpPr>
            <p:cNvPr id="23558" name="Text Box 68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–4</a:t>
              </a:r>
            </a:p>
          </p:txBody>
        </p:sp>
        <p:sp>
          <p:nvSpPr>
            <p:cNvPr id="23559" name="Text Box 72"/>
            <p:cNvSpPr txBox="1">
              <a:spLocks noChangeArrowheads="1"/>
            </p:cNvSpPr>
            <p:nvPr/>
          </p:nvSpPr>
          <p:spPr bwMode="auto">
            <a:xfrm>
              <a:off x="4224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23560" name="Text Box 61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3561" name="Text Box 65"/>
            <p:cNvSpPr txBox="1">
              <a:spLocks noChangeArrowheads="1"/>
            </p:cNvSpPr>
            <p:nvPr/>
          </p:nvSpPr>
          <p:spPr bwMode="auto">
            <a:xfrm>
              <a:off x="4224" y="206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23562" name="Text Box 54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4</a:t>
              </a:r>
            </a:p>
          </p:txBody>
        </p:sp>
        <p:sp>
          <p:nvSpPr>
            <p:cNvPr id="23563" name="Text Box 58"/>
            <p:cNvSpPr txBox="1">
              <a:spLocks noChangeArrowheads="1"/>
            </p:cNvSpPr>
            <p:nvPr/>
          </p:nvSpPr>
          <p:spPr bwMode="auto">
            <a:xfrm>
              <a:off x="4224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23564" name="Text Box 47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valC</a:t>
              </a:r>
            </a:p>
          </p:txBody>
        </p:sp>
        <p:sp>
          <p:nvSpPr>
            <p:cNvPr id="23565" name="Text Box 51"/>
            <p:cNvSpPr txBox="1">
              <a:spLocks noChangeArrowheads="1"/>
            </p:cNvSpPr>
            <p:nvPr/>
          </p:nvSpPr>
          <p:spPr bwMode="auto">
            <a:xfrm>
              <a:off x="4224" y="110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23566" name="Text Box 40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OP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valA</a:t>
              </a:r>
            </a:p>
          </p:txBody>
        </p:sp>
        <p:sp>
          <p:nvSpPr>
            <p:cNvPr id="23567" name="Text Box 44"/>
            <p:cNvSpPr txBox="1">
              <a:spLocks noChangeArrowheads="1"/>
            </p:cNvSpPr>
            <p:nvPr/>
          </p:nvSpPr>
          <p:spPr bwMode="auto">
            <a:xfrm>
              <a:off x="4224" y="6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23568" name="Text Box 11"/>
            <p:cNvSpPr txBox="1">
              <a:spLocks noChangeArrowheads="1"/>
            </p:cNvSpPr>
            <p:nvPr/>
          </p:nvSpPr>
          <p:spPr bwMode="auto">
            <a:xfrm>
              <a:off x="2352" y="4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3569" name="Text Box 12"/>
            <p:cNvSpPr txBox="1">
              <a:spLocks noChangeArrowheads="1"/>
            </p:cNvSpPr>
            <p:nvPr/>
          </p:nvSpPr>
          <p:spPr bwMode="auto">
            <a:xfrm>
              <a:off x="1584" y="6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70" name="Text Box 13"/>
            <p:cNvSpPr txBox="1">
              <a:spLocks noChangeArrowheads="1"/>
            </p:cNvSpPr>
            <p:nvPr/>
          </p:nvSpPr>
          <p:spPr bwMode="auto">
            <a:xfrm>
              <a:off x="2352" y="91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3571" name="Text Box 14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72" name="Text Box 15"/>
            <p:cNvSpPr txBox="1">
              <a:spLocks noChangeArrowheads="1"/>
            </p:cNvSpPr>
            <p:nvPr/>
          </p:nvSpPr>
          <p:spPr bwMode="auto">
            <a:xfrm>
              <a:off x="2352" y="139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3573" name="Text Box 16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74" name="Text Box 17"/>
            <p:cNvSpPr txBox="1">
              <a:spLocks noChangeArrowheads="1"/>
            </p:cNvSpPr>
            <p:nvPr/>
          </p:nvSpPr>
          <p:spPr bwMode="auto">
            <a:xfrm>
              <a:off x="2352" y="187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3575" name="Text Box 18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76" name="Text Box 19"/>
            <p:cNvSpPr txBox="1">
              <a:spLocks noChangeArrowheads="1"/>
            </p:cNvSpPr>
            <p:nvPr/>
          </p:nvSpPr>
          <p:spPr bwMode="auto">
            <a:xfrm>
              <a:off x="2352" y="235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3577" name="Text Box 20"/>
            <p:cNvSpPr txBox="1">
              <a:spLocks noChangeArrowheads="1"/>
            </p:cNvSpPr>
            <p:nvPr/>
          </p:nvSpPr>
          <p:spPr bwMode="auto">
            <a:xfrm>
              <a:off x="2352" y="28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3578" name="Text Box 27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79" name="Text Box 29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80" name="Text Box 34"/>
            <p:cNvSpPr txBox="1">
              <a:spLocks noChangeArrowheads="1"/>
            </p:cNvSpPr>
            <p:nvPr/>
          </p:nvSpPr>
          <p:spPr bwMode="auto">
            <a:xfrm>
              <a:off x="1584" y="110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1" name="Text Box 35"/>
            <p:cNvSpPr txBox="1">
              <a:spLocks noChangeArrowheads="1"/>
            </p:cNvSpPr>
            <p:nvPr/>
          </p:nvSpPr>
          <p:spPr bwMode="auto">
            <a:xfrm>
              <a:off x="1584" y="158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2" name="Text Box 36"/>
            <p:cNvSpPr txBox="1">
              <a:spLocks noChangeArrowheads="1"/>
            </p:cNvSpPr>
            <p:nvPr/>
          </p:nvSpPr>
          <p:spPr bwMode="auto">
            <a:xfrm>
              <a:off x="1584" y="206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3" name="Text Box 37"/>
            <p:cNvSpPr txBox="1">
              <a:spLocks noChangeArrowheads="1"/>
            </p:cNvSpPr>
            <p:nvPr/>
          </p:nvSpPr>
          <p:spPr bwMode="auto">
            <a:xfrm>
              <a:off x="1584" y="254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4" name="Text Box 38"/>
            <p:cNvSpPr txBox="1">
              <a:spLocks noChangeArrowheads="1"/>
            </p:cNvSpPr>
            <p:nvPr/>
          </p:nvSpPr>
          <p:spPr bwMode="auto">
            <a:xfrm>
              <a:off x="1584" y="30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5" name="Text Box 74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4</a:t>
              </a:r>
            </a:p>
          </p:txBody>
        </p:sp>
        <p:sp>
          <p:nvSpPr>
            <p:cNvPr id="23586" name="Text Box 75"/>
            <p:cNvSpPr txBox="1">
              <a:spLocks noChangeArrowheads="1"/>
            </p:cNvSpPr>
            <p:nvPr/>
          </p:nvSpPr>
          <p:spPr bwMode="auto">
            <a:xfrm>
              <a:off x="4224" y="30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23587" name="Text Box 76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23557" name="Text Box 78"/>
          <p:cNvSpPr txBox="1">
            <a:spLocks noChangeArrowheads="1"/>
          </p:cNvSpPr>
          <p:nvPr/>
        </p:nvSpPr>
        <p:spPr bwMode="auto">
          <a:xfrm>
            <a:off x="838200" y="5054600"/>
            <a:ext cx="80010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aluA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IRRMOVL, IOPL } : valA;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IIRMOVL, IRMMOVL, IMRMOVL }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ICALL, IPUSHL } : -4;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IRET, IPOPL } : 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# Other instructions don't need ALU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ALU Operation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524000" y="914400"/>
            <a:ext cx="7010400" cy="4419600"/>
            <a:chOff x="1584" y="432"/>
            <a:chExt cx="4416" cy="2784"/>
          </a:xfrm>
        </p:grpSpPr>
        <p:sp>
          <p:nvSpPr>
            <p:cNvPr id="24582" name="Text Box 5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+</a:t>
              </a:r>
              <a:r>
                <a:rPr lang="en-US" sz="1600">
                  <a:sym typeface="Symbol" pitchFamily="1" charset="2"/>
                </a:rPr>
                <a:t> –4</a:t>
              </a:r>
            </a:p>
          </p:txBody>
        </p:sp>
        <p:sp>
          <p:nvSpPr>
            <p:cNvPr id="24583" name="Text Box 6"/>
            <p:cNvSpPr txBox="1">
              <a:spLocks noChangeArrowheads="1"/>
            </p:cNvSpPr>
            <p:nvPr/>
          </p:nvSpPr>
          <p:spPr bwMode="auto">
            <a:xfrm>
              <a:off x="4224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24584" name="Text Box 7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4585" name="Text Box 8"/>
            <p:cNvSpPr txBox="1">
              <a:spLocks noChangeArrowheads="1"/>
            </p:cNvSpPr>
            <p:nvPr/>
          </p:nvSpPr>
          <p:spPr bwMode="auto">
            <a:xfrm>
              <a:off x="4224" y="206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24586" name="Text Box 9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+</a:t>
              </a:r>
              <a:r>
                <a:rPr lang="en-US" sz="1600">
                  <a:sym typeface="Symbol" pitchFamily="1" charset="2"/>
                </a:rPr>
                <a:t> 4</a:t>
              </a:r>
            </a:p>
          </p:txBody>
        </p:sp>
        <p:sp>
          <p:nvSpPr>
            <p:cNvPr id="24587" name="Text Box 10"/>
            <p:cNvSpPr txBox="1">
              <a:spLocks noChangeArrowheads="1"/>
            </p:cNvSpPr>
            <p:nvPr/>
          </p:nvSpPr>
          <p:spPr bwMode="auto">
            <a:xfrm>
              <a:off x="4224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24588" name="Text Box 11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+</a:t>
              </a:r>
              <a:r>
                <a:rPr lang="en-US" sz="1600">
                  <a:sym typeface="Symbol" pitchFamily="1" charset="2"/>
                </a:rPr>
                <a:t> valC</a:t>
              </a:r>
            </a:p>
          </p:txBody>
        </p:sp>
        <p:sp>
          <p:nvSpPr>
            <p:cNvPr id="24589" name="Text Box 12"/>
            <p:cNvSpPr txBox="1">
              <a:spLocks noChangeArrowheads="1"/>
            </p:cNvSpPr>
            <p:nvPr/>
          </p:nvSpPr>
          <p:spPr bwMode="auto">
            <a:xfrm>
              <a:off x="4224" y="110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OP</a:t>
              </a:r>
              <a:r>
                <a:rPr lang="en-US" sz="1600">
                  <a:sym typeface="Symbol" pitchFamily="1" charset="2"/>
                </a:rPr>
                <a:t> valA</a:t>
              </a:r>
            </a:p>
          </p:txBody>
        </p:sp>
        <p:sp>
          <p:nvSpPr>
            <p:cNvPr id="24591" name="Text Box 14"/>
            <p:cNvSpPr txBox="1">
              <a:spLocks noChangeArrowheads="1"/>
            </p:cNvSpPr>
            <p:nvPr/>
          </p:nvSpPr>
          <p:spPr bwMode="auto">
            <a:xfrm>
              <a:off x="4224" y="6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24592" name="Text Box 15"/>
            <p:cNvSpPr txBox="1">
              <a:spLocks noChangeArrowheads="1"/>
            </p:cNvSpPr>
            <p:nvPr/>
          </p:nvSpPr>
          <p:spPr bwMode="auto">
            <a:xfrm>
              <a:off x="2352" y="4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4593" name="Text Box 16"/>
            <p:cNvSpPr txBox="1">
              <a:spLocks noChangeArrowheads="1"/>
            </p:cNvSpPr>
            <p:nvPr/>
          </p:nvSpPr>
          <p:spPr bwMode="auto">
            <a:xfrm>
              <a:off x="1584" y="6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594" name="Text Box 17"/>
            <p:cNvSpPr txBox="1">
              <a:spLocks noChangeArrowheads="1"/>
            </p:cNvSpPr>
            <p:nvPr/>
          </p:nvSpPr>
          <p:spPr bwMode="auto">
            <a:xfrm>
              <a:off x="2352" y="91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4595" name="Text Box 18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596" name="Text Box 19"/>
            <p:cNvSpPr txBox="1">
              <a:spLocks noChangeArrowheads="1"/>
            </p:cNvSpPr>
            <p:nvPr/>
          </p:nvSpPr>
          <p:spPr bwMode="auto">
            <a:xfrm>
              <a:off x="2352" y="139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4597" name="Text Box 20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598" name="Text Box 21"/>
            <p:cNvSpPr txBox="1">
              <a:spLocks noChangeArrowheads="1"/>
            </p:cNvSpPr>
            <p:nvPr/>
          </p:nvSpPr>
          <p:spPr bwMode="auto">
            <a:xfrm>
              <a:off x="2352" y="187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4599" name="Text Box 22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600" name="Text Box 23"/>
            <p:cNvSpPr txBox="1">
              <a:spLocks noChangeArrowheads="1"/>
            </p:cNvSpPr>
            <p:nvPr/>
          </p:nvSpPr>
          <p:spPr bwMode="auto">
            <a:xfrm>
              <a:off x="2352" y="235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4601" name="Text Box 24"/>
            <p:cNvSpPr txBox="1">
              <a:spLocks noChangeArrowheads="1"/>
            </p:cNvSpPr>
            <p:nvPr/>
          </p:nvSpPr>
          <p:spPr bwMode="auto">
            <a:xfrm>
              <a:off x="2352" y="28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4602" name="Text Box 25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603" name="Text Box 26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604" name="Text Box 27"/>
            <p:cNvSpPr txBox="1">
              <a:spLocks noChangeArrowheads="1"/>
            </p:cNvSpPr>
            <p:nvPr/>
          </p:nvSpPr>
          <p:spPr bwMode="auto">
            <a:xfrm>
              <a:off x="1584" y="110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5" name="Text Box 28"/>
            <p:cNvSpPr txBox="1">
              <a:spLocks noChangeArrowheads="1"/>
            </p:cNvSpPr>
            <p:nvPr/>
          </p:nvSpPr>
          <p:spPr bwMode="auto">
            <a:xfrm>
              <a:off x="1584" y="158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6" name="Text Box 29"/>
            <p:cNvSpPr txBox="1">
              <a:spLocks noChangeArrowheads="1"/>
            </p:cNvSpPr>
            <p:nvPr/>
          </p:nvSpPr>
          <p:spPr bwMode="auto">
            <a:xfrm>
              <a:off x="1584" y="206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7" name="Text Box 30"/>
            <p:cNvSpPr txBox="1">
              <a:spLocks noChangeArrowheads="1"/>
            </p:cNvSpPr>
            <p:nvPr/>
          </p:nvSpPr>
          <p:spPr bwMode="auto">
            <a:xfrm>
              <a:off x="1584" y="254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8" name="Text Box 31"/>
            <p:cNvSpPr txBox="1">
              <a:spLocks noChangeArrowheads="1"/>
            </p:cNvSpPr>
            <p:nvPr/>
          </p:nvSpPr>
          <p:spPr bwMode="auto">
            <a:xfrm>
              <a:off x="1584" y="30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9" name="Text Box 32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+</a:t>
              </a:r>
              <a:r>
                <a:rPr lang="en-US" sz="1600">
                  <a:sym typeface="Symbol" pitchFamily="1" charset="2"/>
                </a:rPr>
                <a:t> 4</a:t>
              </a:r>
            </a:p>
          </p:txBody>
        </p:sp>
        <p:sp>
          <p:nvSpPr>
            <p:cNvPr id="24610" name="Text Box 33"/>
            <p:cNvSpPr txBox="1">
              <a:spLocks noChangeArrowheads="1"/>
            </p:cNvSpPr>
            <p:nvPr/>
          </p:nvSpPr>
          <p:spPr bwMode="auto">
            <a:xfrm>
              <a:off x="4224" y="30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24611" name="Text Box 34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24581" name="Text Box 35"/>
          <p:cNvSpPr txBox="1">
            <a:spLocks noChangeArrowheads="1"/>
          </p:cNvSpPr>
          <p:nvPr/>
        </p:nvSpPr>
        <p:spPr bwMode="auto">
          <a:xfrm>
            <a:off x="1752600" y="5486400"/>
            <a:ext cx="5715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alufun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== IOPL : ifun;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1 : ALUADD;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Memory</a:t>
            </a:r>
          </a:p>
          <a:p>
            <a:pPr lvl="1" eaLnBrk="1" hangingPunct="1">
              <a:defRPr/>
            </a:pPr>
            <a:r>
              <a:rPr lang="en-US" smtClean="0"/>
              <a:t>Reads or writes memory word</a:t>
            </a:r>
          </a:p>
          <a:p>
            <a:pPr eaLnBrk="1" hangingPunct="1">
              <a:defRPr/>
            </a:pPr>
            <a:r>
              <a:rPr lang="en-US" smtClean="0"/>
              <a:t>Control Logic</a:t>
            </a:r>
          </a:p>
          <a:p>
            <a:pPr lvl="1" eaLnBrk="1" hangingPunct="1">
              <a:defRPr/>
            </a:pPr>
            <a:r>
              <a:rPr lang="en-US" smtClean="0"/>
              <a:t>Mem. read: should word be read?</a:t>
            </a:r>
          </a:p>
          <a:p>
            <a:pPr lvl="1" eaLnBrk="1" hangingPunct="1">
              <a:defRPr/>
            </a:pPr>
            <a:r>
              <a:rPr lang="en-US" smtClean="0"/>
              <a:t>Mem. write: should word be written?</a:t>
            </a:r>
          </a:p>
          <a:p>
            <a:pPr lvl="1" eaLnBrk="1" hangingPunct="1">
              <a:defRPr/>
            </a:pPr>
            <a:r>
              <a:rPr lang="en-US" smtClean="0"/>
              <a:t>Mem. addr.: Select address</a:t>
            </a:r>
          </a:p>
          <a:p>
            <a:pPr lvl="1" eaLnBrk="1" hangingPunct="1">
              <a:defRPr/>
            </a:pPr>
            <a:r>
              <a:rPr lang="en-US" smtClean="0"/>
              <a:t>Mem. data.: Select data</a:t>
            </a:r>
          </a:p>
        </p:txBody>
      </p:sp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365500" cy="313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Address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1905000" y="914400"/>
            <a:ext cx="7010400" cy="4419600"/>
            <a:chOff x="1008" y="864"/>
            <a:chExt cx="4416" cy="2784"/>
          </a:xfrm>
        </p:grpSpPr>
        <p:sp>
          <p:nvSpPr>
            <p:cNvPr id="26629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6630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26631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6632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6633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6634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6635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6636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26637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26638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26654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26655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6656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2663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26651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</a:t>
                </a:r>
              </a:p>
            </p:txBody>
          </p:sp>
          <p:sp>
            <p:nvSpPr>
              <p:cNvPr id="26652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6653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26640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26648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26649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6650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26641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26645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  </a:t>
                </a:r>
              </a:p>
            </p:txBody>
          </p:sp>
          <p:sp>
            <p:nvSpPr>
              <p:cNvPr id="26646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6647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26642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26643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26644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26628" name="Text Box 32"/>
          <p:cNvSpPr txBox="1">
            <a:spLocks noChangeArrowheads="1"/>
          </p:cNvSpPr>
          <p:nvPr/>
        </p:nvSpPr>
        <p:spPr bwMode="auto">
          <a:xfrm>
            <a:off x="914400" y="5467350"/>
            <a:ext cx="8001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mem_addr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IRMMOVL, IPUSHL, ICALL, IMRMOVL } : valE;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IPOPL, IRET } : valA;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# Other instructions don't need address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Read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1371600" y="1295400"/>
            <a:ext cx="7010400" cy="4419600"/>
            <a:chOff x="1008" y="864"/>
            <a:chExt cx="4416" cy="2784"/>
          </a:xfrm>
        </p:grpSpPr>
        <p:sp>
          <p:nvSpPr>
            <p:cNvPr id="27653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7654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27655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7657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7658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7659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7660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27661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27662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27678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27679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7680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27663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27675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</a:t>
                </a:r>
              </a:p>
            </p:txBody>
          </p:sp>
          <p:sp>
            <p:nvSpPr>
              <p:cNvPr id="27676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7677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27664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27672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27673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7674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27665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27669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  </a:t>
                </a:r>
              </a:p>
            </p:txBody>
          </p:sp>
          <p:sp>
            <p:nvSpPr>
              <p:cNvPr id="27670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7671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27666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27667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27668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27652" name="Text Box 32"/>
          <p:cNvSpPr txBox="1">
            <a:spLocks noChangeArrowheads="1"/>
          </p:cNvSpPr>
          <p:nvPr/>
        </p:nvSpPr>
        <p:spPr bwMode="auto">
          <a:xfrm>
            <a:off x="685800" y="5867400"/>
            <a:ext cx="800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bool mem_read = icode in { IMRMOVL, IPOPL, IRET 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5334000" cy="2514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New PC</a:t>
            </a:r>
          </a:p>
          <a:p>
            <a:pPr lvl="1" eaLnBrk="1" hangingPunct="1">
              <a:defRPr/>
            </a:pPr>
            <a:r>
              <a:rPr lang="en-US" smtClean="0"/>
              <a:t>Select next value of PC</a:t>
            </a:r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2913063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</a:t>
            </a:r>
            <a:br>
              <a:rPr lang="en-US" smtClean="0"/>
            </a:br>
            <a:r>
              <a:rPr lang="en-US" smtClean="0"/>
              <a:t>Update</a:t>
            </a:r>
          </a:p>
        </p:txBody>
      </p:sp>
      <p:grpSp>
        <p:nvGrpSpPr>
          <p:cNvPr id="29699" name="Group 88"/>
          <p:cNvGrpSpPr>
            <a:grpSpLocks/>
          </p:cNvGrpSpPr>
          <p:nvPr/>
        </p:nvGrpSpPr>
        <p:grpSpPr bwMode="auto">
          <a:xfrm>
            <a:off x="2209800" y="381000"/>
            <a:ext cx="7010400" cy="4419600"/>
            <a:chOff x="912" y="576"/>
            <a:chExt cx="4416" cy="2784"/>
          </a:xfrm>
        </p:grpSpPr>
        <p:sp>
          <p:nvSpPr>
            <p:cNvPr id="29701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9702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9703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9704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9705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9706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grpSp>
          <p:nvGrpSpPr>
            <p:cNvPr id="29707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29728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valP</a:t>
                </a:r>
              </a:p>
            </p:txBody>
          </p:sp>
          <p:sp>
            <p:nvSpPr>
              <p:cNvPr id="29729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30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297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29725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valP</a:t>
                </a:r>
              </a:p>
            </p:txBody>
          </p:sp>
          <p:sp>
            <p:nvSpPr>
              <p:cNvPr id="29726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27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29709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29722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valP</a:t>
                </a:r>
              </a:p>
            </p:txBody>
          </p:sp>
          <p:sp>
            <p:nvSpPr>
              <p:cNvPr id="29723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24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29710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29719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Bch ? valC : valP</a:t>
                </a:r>
              </a:p>
            </p:txBody>
          </p:sp>
          <p:sp>
            <p:nvSpPr>
              <p:cNvPr id="29720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21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29711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29716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valC</a:t>
                </a:r>
              </a:p>
            </p:txBody>
          </p:sp>
          <p:sp>
            <p:nvSpPr>
              <p:cNvPr id="29717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18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destination</a:t>
                </a:r>
              </a:p>
            </p:txBody>
          </p:sp>
        </p:grpSp>
        <p:grpSp>
          <p:nvGrpSpPr>
            <p:cNvPr id="29712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29713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valM</a:t>
                </a:r>
              </a:p>
            </p:txBody>
          </p:sp>
          <p:sp>
            <p:nvSpPr>
              <p:cNvPr id="29714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15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return address</a:t>
                </a:r>
              </a:p>
            </p:txBody>
          </p:sp>
        </p:grpSp>
      </p:grpSp>
      <p:sp>
        <p:nvSpPr>
          <p:cNvPr id="29700" name="Text Box 89"/>
          <p:cNvSpPr txBox="1">
            <a:spLocks noChangeArrowheads="1"/>
          </p:cNvSpPr>
          <p:nvPr/>
        </p:nvSpPr>
        <p:spPr bwMode="auto">
          <a:xfrm>
            <a:off x="2209800" y="4953000"/>
            <a:ext cx="53340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new_pc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== ICALL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== IJXX &amp;&amp; Bch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== IRET : valM;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1 : valP;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219200"/>
            <a:ext cx="3860800" cy="52133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State</a:t>
            </a:r>
          </a:p>
          <a:p>
            <a:pPr lvl="1" eaLnBrk="1" hangingPunct="1">
              <a:defRPr/>
            </a:pPr>
            <a:r>
              <a:rPr lang="en-US" smtClean="0"/>
              <a:t>PC register</a:t>
            </a:r>
          </a:p>
          <a:p>
            <a:pPr lvl="1" eaLnBrk="1" hangingPunct="1">
              <a:defRPr/>
            </a:pPr>
            <a:r>
              <a:rPr lang="en-US" smtClean="0"/>
              <a:t>Cond. Code register</a:t>
            </a:r>
          </a:p>
          <a:p>
            <a:pPr lvl="1" eaLnBrk="1" hangingPunct="1">
              <a:defRPr/>
            </a:pPr>
            <a:r>
              <a:rPr lang="en-US" smtClean="0"/>
              <a:t>Data memory</a:t>
            </a:r>
          </a:p>
          <a:p>
            <a:pPr lvl="1" eaLnBrk="1" hangingPunct="1">
              <a:defRPr/>
            </a:pPr>
            <a:r>
              <a:rPr lang="en-US" smtClean="0"/>
              <a:t>Register file</a:t>
            </a:r>
          </a:p>
          <a:p>
            <a:pPr lvl="1" eaLnBrk="1" hangingPunct="1">
              <a:buFont typeface="Wingdings" pitchFamily="1" charset="2"/>
              <a:buNone/>
              <a:defRPr/>
            </a:pPr>
            <a:r>
              <a:rPr lang="en-US" i="1" smtClean="0"/>
              <a:t>All updated as clock rises</a:t>
            </a:r>
          </a:p>
          <a:p>
            <a:pPr eaLnBrk="1" hangingPunct="1">
              <a:defRPr/>
            </a:pPr>
            <a:r>
              <a:rPr lang="en-US" smtClean="0"/>
              <a:t>Combinational Logic</a:t>
            </a:r>
          </a:p>
          <a:p>
            <a:pPr lvl="1" eaLnBrk="1" hangingPunct="1">
              <a:defRPr/>
            </a:pPr>
            <a:r>
              <a:rPr lang="en-US" smtClean="0"/>
              <a:t>ALU</a:t>
            </a:r>
          </a:p>
          <a:p>
            <a:pPr lvl="1" eaLnBrk="1" hangingPunct="1">
              <a:defRPr/>
            </a:pPr>
            <a:r>
              <a:rPr lang="en-US" smtClean="0"/>
              <a:t>Control logic</a:t>
            </a:r>
          </a:p>
          <a:p>
            <a:pPr lvl="1" eaLnBrk="1" hangingPunct="1">
              <a:defRPr/>
            </a:pPr>
            <a:r>
              <a:rPr lang="en-US" smtClean="0"/>
              <a:t>Memory reads</a:t>
            </a:r>
          </a:p>
          <a:p>
            <a:pPr lvl="2" eaLnBrk="1" hangingPunct="1">
              <a:defRPr/>
            </a:pPr>
            <a:r>
              <a:rPr lang="en-US" smtClean="0"/>
              <a:t>Instruction memory</a:t>
            </a:r>
          </a:p>
          <a:p>
            <a:pPr lvl="2" eaLnBrk="1" hangingPunct="1">
              <a:defRPr/>
            </a:pPr>
            <a:r>
              <a:rPr lang="en-US" smtClean="0"/>
              <a:t>Register file</a:t>
            </a:r>
          </a:p>
          <a:p>
            <a:pPr lvl="2" eaLnBrk="1" hangingPunct="1">
              <a:defRPr/>
            </a:pPr>
            <a:r>
              <a:rPr lang="en-US" smtClean="0"/>
              <a:t>Data memory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8" name="Line 31"/>
          <p:cNvSpPr>
            <a:spLocks noChangeShapeType="1"/>
          </p:cNvSpPr>
          <p:nvPr/>
        </p:nvSpPr>
        <p:spPr bwMode="auto">
          <a:xfrm>
            <a:off x="6019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1749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pPr eaLnBrk="1" hangingPunct="1"/>
            <a:r>
              <a:rPr lang="en-US" smtClean="0"/>
              <a:t>SEQ Operation #2</a:t>
            </a:r>
          </a:p>
        </p:txBody>
      </p:sp>
      <p:sp>
        <p:nvSpPr>
          <p:cNvPr id="31750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4953000" y="3124200"/>
            <a:ext cx="3632200" cy="3308350"/>
          </a:xfrm>
        </p:spPr>
        <p:txBody>
          <a:bodyPr/>
          <a:lstStyle/>
          <a:p>
            <a:pPr lvl="1" eaLnBrk="1" hangingPunct="1"/>
            <a:r>
              <a:rPr lang="en-US" smtClean="0"/>
              <a:t>state set according to second </a:t>
            </a:r>
            <a:r>
              <a:rPr lang="en-US" smtClean="0">
                <a:latin typeface="Courier New" pitchFamily="1" charset="0"/>
              </a:rPr>
              <a:t>irmovl </a:t>
            </a:r>
            <a:r>
              <a:rPr lang="en-US" smtClean="0"/>
              <a:t>instruction</a:t>
            </a:r>
          </a:p>
          <a:p>
            <a:pPr lvl="1" eaLnBrk="1" hangingPunct="1"/>
            <a:r>
              <a:rPr lang="en-US" smtClean="0"/>
              <a:t>combinational logic starting to react to state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Stage Computation: Jumps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Compute both addresses</a:t>
            </a:r>
          </a:p>
          <a:p>
            <a:pPr lvl="1" eaLnBrk="1" hangingPunct="1"/>
            <a:r>
              <a:rPr lang="en-US" smtClean="0"/>
              <a:t>Choose based on setting of condition codes and branch condition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342021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5155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5156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57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5158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" charset="2"/>
                </a:rPr>
                <a:t> PC+5</a:t>
              </a:r>
            </a:p>
          </p:txBody>
        </p:sp>
        <p:sp>
          <p:nvSpPr>
            <p:cNvPr id="5159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60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5161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5162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63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</a:t>
              </a:r>
            </a:p>
          </p:txBody>
        </p:sp>
        <p:sp>
          <p:nvSpPr>
            <p:cNvPr id="5164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Fall through address</a:t>
              </a:r>
            </a:p>
          </p:txBody>
        </p:sp>
      </p:grpSp>
      <p:grpSp>
        <p:nvGrpSpPr>
          <p:cNvPr id="342032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5149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5150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5151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52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5153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54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2039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5143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5144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Bch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Cond(CC,ifun)</a:t>
              </a:r>
            </a:p>
          </p:txBody>
        </p:sp>
        <p:sp>
          <p:nvSpPr>
            <p:cNvPr id="5145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46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5147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48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Take branch?</a:t>
              </a:r>
            </a:p>
          </p:txBody>
        </p:sp>
      </p:grpSp>
      <p:grpSp>
        <p:nvGrpSpPr>
          <p:cNvPr id="342046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5140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5141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5142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42050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5134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5135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5136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37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5138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39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2057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5131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" charset="2"/>
                </a:rPr>
                <a:t> Bch ? valC : valP</a:t>
              </a:r>
            </a:p>
          </p:txBody>
        </p:sp>
        <p:sp>
          <p:nvSpPr>
            <p:cNvPr id="5132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5133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1" name="Line 4"/>
          <p:cNvSpPr>
            <a:spLocks noChangeShapeType="1"/>
          </p:cNvSpPr>
          <p:nvPr/>
        </p:nvSpPr>
        <p:spPr bwMode="auto">
          <a:xfrm>
            <a:off x="6781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pPr eaLnBrk="1" hangingPunct="1"/>
            <a:r>
              <a:rPr lang="en-US" smtClean="0"/>
              <a:t>SEQ Operation #3</a:t>
            </a:r>
          </a:p>
        </p:txBody>
      </p:sp>
      <p:sp>
        <p:nvSpPr>
          <p:cNvPr id="3277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3124200"/>
            <a:ext cx="3937000" cy="3308350"/>
          </a:xfrm>
        </p:spPr>
        <p:txBody>
          <a:bodyPr/>
          <a:lstStyle/>
          <a:p>
            <a:pPr lvl="1" eaLnBrk="1" hangingPunct="1"/>
            <a:r>
              <a:rPr lang="en-US" smtClean="0"/>
              <a:t>state set according to second </a:t>
            </a:r>
            <a:r>
              <a:rPr lang="en-US" smtClean="0">
                <a:latin typeface="Courier New" pitchFamily="1" charset="0"/>
              </a:rPr>
              <a:t>irmovl </a:t>
            </a:r>
            <a:r>
              <a:rPr lang="en-US" smtClean="0"/>
              <a:t>instruction</a:t>
            </a:r>
          </a:p>
          <a:p>
            <a:pPr lvl="1" eaLnBrk="1" hangingPunct="1"/>
            <a:r>
              <a:rPr lang="en-US" smtClean="0"/>
              <a:t>combinational logic generates results for </a:t>
            </a:r>
            <a:r>
              <a:rPr lang="en-US" smtClean="0">
                <a:latin typeface="Courier New" pitchFamily="1" charset="0"/>
              </a:rPr>
              <a:t>addl</a:t>
            </a:r>
            <a:r>
              <a:rPr lang="en-US" smtClean="0"/>
              <a:t> instruction</a:t>
            </a:r>
          </a:p>
        </p:txBody>
      </p:sp>
      <p:pic>
        <p:nvPicPr>
          <p:cNvPr id="32774" name="Picture 2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5" name="Line 4"/>
          <p:cNvSpPr>
            <a:spLocks noChangeShapeType="1"/>
          </p:cNvSpPr>
          <p:nvPr/>
        </p:nvSpPr>
        <p:spPr bwMode="auto">
          <a:xfrm>
            <a:off x="68961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pPr eaLnBrk="1" hangingPunct="1"/>
            <a:r>
              <a:rPr lang="en-US" smtClean="0"/>
              <a:t>SEQ Operation #4</a:t>
            </a:r>
          </a:p>
        </p:txBody>
      </p:sp>
      <p:sp>
        <p:nvSpPr>
          <p:cNvPr id="3379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 eaLnBrk="1" hangingPunct="1"/>
            <a:r>
              <a:rPr lang="en-US" smtClean="0"/>
              <a:t>state set according to </a:t>
            </a:r>
            <a:r>
              <a:rPr lang="en-US" smtClean="0">
                <a:latin typeface="Courier New" pitchFamily="1" charset="0"/>
              </a:rPr>
              <a:t>addl </a:t>
            </a:r>
            <a:r>
              <a:rPr lang="en-US" smtClean="0"/>
              <a:t>instruction</a:t>
            </a:r>
          </a:p>
          <a:p>
            <a:pPr lvl="1" eaLnBrk="1" hangingPunct="1"/>
            <a:r>
              <a:rPr lang="en-US" smtClean="0"/>
              <a:t>combinational logic starting to react to state changes</a:t>
            </a:r>
          </a:p>
        </p:txBody>
      </p:sp>
      <p:pic>
        <p:nvPicPr>
          <p:cNvPr id="33798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19" name="Line 4"/>
          <p:cNvSpPr>
            <a:spLocks noChangeShapeType="1"/>
          </p:cNvSpPr>
          <p:nvPr/>
        </p:nvSpPr>
        <p:spPr bwMode="auto">
          <a:xfrm>
            <a:off x="76200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pPr eaLnBrk="1" hangingPunct="1"/>
            <a:r>
              <a:rPr lang="en-US" smtClean="0"/>
              <a:t>SEQ Operation #5</a:t>
            </a:r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 eaLnBrk="1" hangingPunct="1"/>
            <a:r>
              <a:rPr lang="en-US" smtClean="0"/>
              <a:t>state set according to </a:t>
            </a:r>
            <a:r>
              <a:rPr lang="en-US" smtClean="0">
                <a:latin typeface="Courier New" pitchFamily="1" charset="0"/>
              </a:rPr>
              <a:t>addl </a:t>
            </a:r>
            <a:r>
              <a:rPr lang="en-US" smtClean="0"/>
              <a:t>instruction</a:t>
            </a:r>
          </a:p>
          <a:p>
            <a:pPr lvl="1" eaLnBrk="1" hangingPunct="1"/>
            <a:r>
              <a:rPr lang="en-US" smtClean="0"/>
              <a:t>combinational logic generates results for </a:t>
            </a:r>
            <a:r>
              <a:rPr lang="en-US" smtClean="0">
                <a:latin typeface="Courier New" pitchFamily="1" charset="0"/>
              </a:rPr>
              <a:t>je</a:t>
            </a:r>
            <a:r>
              <a:rPr lang="en-US" smtClean="0"/>
              <a:t> instruction</a:t>
            </a:r>
          </a:p>
        </p:txBody>
      </p:sp>
      <p:pic>
        <p:nvPicPr>
          <p:cNvPr id="34822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Implementation</a:t>
            </a:r>
          </a:p>
          <a:p>
            <a:pPr lvl="1" eaLnBrk="1" hangingPunct="1">
              <a:defRPr/>
            </a:pPr>
            <a:r>
              <a:rPr lang="en-US" smtClean="0"/>
              <a:t>Express every instruction as series of simple steps</a:t>
            </a:r>
          </a:p>
          <a:p>
            <a:pPr lvl="1" eaLnBrk="1" hangingPunct="1">
              <a:defRPr/>
            </a:pPr>
            <a:r>
              <a:rPr lang="en-US" smtClean="0"/>
              <a:t>Follow same general flow for each instruction type</a:t>
            </a:r>
          </a:p>
          <a:p>
            <a:pPr lvl="1" eaLnBrk="1" hangingPunct="1">
              <a:defRPr/>
            </a:pPr>
            <a:r>
              <a:rPr lang="en-US" smtClean="0"/>
              <a:t>Assemble registers, memories, predesigned combinational blocks</a:t>
            </a:r>
          </a:p>
          <a:p>
            <a:pPr lvl="1" eaLnBrk="1" hangingPunct="1">
              <a:defRPr/>
            </a:pPr>
            <a:r>
              <a:rPr lang="en-US" smtClean="0"/>
              <a:t>Connect with control logic</a:t>
            </a:r>
          </a:p>
          <a:p>
            <a:pPr eaLnBrk="1" hangingPunct="1">
              <a:defRPr/>
            </a:pPr>
            <a:r>
              <a:rPr lang="en-US" smtClean="0"/>
              <a:t>Limitations</a:t>
            </a:r>
          </a:p>
          <a:p>
            <a:pPr lvl="1" eaLnBrk="1" hangingPunct="1">
              <a:defRPr/>
            </a:pPr>
            <a:r>
              <a:rPr lang="en-US" smtClean="0"/>
              <a:t>Too slow to be practical</a:t>
            </a:r>
          </a:p>
          <a:p>
            <a:pPr lvl="1" eaLnBrk="1" hangingPunct="1">
              <a:defRPr/>
            </a:pPr>
            <a:r>
              <a:rPr lang="en-US" smtClean="0"/>
              <a:t>In one cycle, must propagate through instruction memory, register file, ALU, and data memory</a:t>
            </a:r>
          </a:p>
          <a:p>
            <a:pPr lvl="1" eaLnBrk="1" hangingPunct="1">
              <a:defRPr/>
            </a:pPr>
            <a:r>
              <a:rPr lang="en-US" smtClean="0"/>
              <a:t>Would need to run clock very slowly</a:t>
            </a:r>
          </a:p>
          <a:p>
            <a:pPr lvl="1" eaLnBrk="1" hangingPunct="1">
              <a:defRPr/>
            </a:pPr>
            <a:r>
              <a:rPr lang="en-US" smtClean="0"/>
              <a:t>Hardware units only active for fraction of clock cycle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Executing </a:t>
            </a:r>
            <a:r>
              <a:rPr lang="en-US" smtClean="0">
                <a:latin typeface="Courier New" pitchFamily="1" charset="0"/>
              </a:rPr>
              <a:t>call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429000"/>
            <a:ext cx="4070350" cy="30035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Fetch</a:t>
            </a:r>
          </a:p>
          <a:p>
            <a:pPr lvl="1" eaLnBrk="1" hangingPunct="1">
              <a:defRPr/>
            </a:pPr>
            <a:r>
              <a:rPr lang="en-US" sz="1800" smtClean="0"/>
              <a:t>Read 5 bytes</a:t>
            </a:r>
          </a:p>
          <a:p>
            <a:pPr lvl="1" eaLnBrk="1" hangingPunct="1">
              <a:defRPr/>
            </a:pPr>
            <a:r>
              <a:rPr lang="en-US" sz="1800" smtClean="0"/>
              <a:t>Increment PC by 5</a:t>
            </a:r>
          </a:p>
          <a:p>
            <a:pPr marL="0" indent="0" eaLnBrk="1" hangingPunct="1">
              <a:defRPr/>
            </a:pPr>
            <a:r>
              <a:rPr lang="en-US" sz="2000" smtClean="0"/>
              <a:t>Decode</a:t>
            </a:r>
          </a:p>
          <a:p>
            <a:pPr lvl="1" eaLnBrk="1" hangingPunct="1">
              <a:defRPr/>
            </a:pPr>
            <a:r>
              <a:rPr lang="en-US" sz="1800" smtClean="0"/>
              <a:t>Read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Execute</a:t>
            </a:r>
          </a:p>
          <a:p>
            <a:pPr lvl="1" eaLnBrk="1" hangingPunct="1">
              <a:defRPr/>
            </a:pPr>
            <a:r>
              <a:rPr lang="en-US" sz="1800" smtClean="0"/>
              <a:t>Decrement stack pointer by 4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429000"/>
            <a:ext cx="4071937" cy="30035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Memory</a:t>
            </a:r>
          </a:p>
          <a:p>
            <a:pPr lvl="1" eaLnBrk="1" hangingPunct="1">
              <a:defRPr/>
            </a:pPr>
            <a:r>
              <a:rPr lang="en-US" sz="1800" smtClean="0"/>
              <a:t>Write incremented PC to new value of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Write back</a:t>
            </a:r>
          </a:p>
          <a:p>
            <a:pPr lvl="1" eaLnBrk="1" hangingPunct="1">
              <a:defRPr/>
            </a:pPr>
            <a:r>
              <a:rPr lang="en-US" sz="1800" smtClean="0"/>
              <a:t>Update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PC Update</a:t>
            </a:r>
          </a:p>
          <a:p>
            <a:pPr lvl="1" eaLnBrk="1" hangingPunct="1">
              <a:defRPr/>
            </a:pPr>
            <a:r>
              <a:rPr lang="en-US" sz="1800" smtClean="0"/>
              <a:t>Set PC to Dest</a:t>
            </a:r>
          </a:p>
        </p:txBody>
      </p:sp>
      <p:grpSp>
        <p:nvGrpSpPr>
          <p:cNvPr id="6149" name="Group 39"/>
          <p:cNvGrpSpPr>
            <a:grpSpLocks/>
          </p:cNvGrpSpPr>
          <p:nvPr/>
        </p:nvGrpSpPr>
        <p:grpSpPr bwMode="auto">
          <a:xfrm>
            <a:off x="1935163" y="1066800"/>
            <a:ext cx="5380037" cy="1676400"/>
            <a:chOff x="1219" y="672"/>
            <a:chExt cx="3389" cy="1056"/>
          </a:xfrm>
        </p:grpSpPr>
        <p:sp>
          <p:nvSpPr>
            <p:cNvPr id="6150" name="Rectangle 18"/>
            <p:cNvSpPr>
              <a:spLocks noChangeArrowheads="1"/>
            </p:cNvSpPr>
            <p:nvPr/>
          </p:nvSpPr>
          <p:spPr bwMode="auto">
            <a:xfrm>
              <a:off x="1219" y="672"/>
              <a:ext cx="3389" cy="1056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6151" name="Rectangle 19"/>
            <p:cNvSpPr>
              <a:spLocks noChangeArrowheads="1"/>
            </p:cNvSpPr>
            <p:nvPr/>
          </p:nvSpPr>
          <p:spPr bwMode="auto">
            <a:xfrm>
              <a:off x="1363" y="768"/>
              <a:ext cx="12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6152" name="Group 20"/>
            <p:cNvGrpSpPr>
              <a:grpSpLocks/>
            </p:cNvGrpSpPr>
            <p:nvPr/>
          </p:nvGrpSpPr>
          <p:grpSpPr bwMode="auto">
            <a:xfrm>
              <a:off x="2563" y="768"/>
              <a:ext cx="384" cy="192"/>
              <a:chOff x="1296" y="2544"/>
              <a:chExt cx="384" cy="192"/>
            </a:xfrm>
          </p:grpSpPr>
          <p:sp>
            <p:nvSpPr>
              <p:cNvPr id="6164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6165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0</a:t>
                </a:r>
              </a:p>
            </p:txBody>
          </p:sp>
          <p:sp>
            <p:nvSpPr>
              <p:cNvPr id="6166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6153" name="Rectangle 24"/>
            <p:cNvSpPr>
              <a:spLocks noChangeArrowheads="1"/>
            </p:cNvSpPr>
            <p:nvPr/>
          </p:nvSpPr>
          <p:spPr bwMode="auto">
            <a:xfrm>
              <a:off x="2928" y="768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6154" name="Group 25"/>
            <p:cNvGrpSpPr>
              <a:grpSpLocks/>
            </p:cNvGrpSpPr>
            <p:nvPr/>
          </p:nvGrpSpPr>
          <p:grpSpPr bwMode="auto">
            <a:xfrm>
              <a:off x="2544" y="1019"/>
              <a:ext cx="384" cy="192"/>
              <a:chOff x="1296" y="2544"/>
              <a:chExt cx="384" cy="192"/>
            </a:xfrm>
          </p:grpSpPr>
          <p:sp>
            <p:nvSpPr>
              <p:cNvPr id="6161" name="Rectangle 2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6162" name="Rectangle 2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6163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6155" name="Rectangle 29"/>
            <p:cNvSpPr>
              <a:spLocks noChangeArrowheads="1"/>
            </p:cNvSpPr>
            <p:nvPr/>
          </p:nvSpPr>
          <p:spPr bwMode="auto">
            <a:xfrm>
              <a:off x="1824" y="1019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return:</a:t>
              </a:r>
            </a:p>
          </p:txBody>
        </p:sp>
        <p:grpSp>
          <p:nvGrpSpPr>
            <p:cNvPr id="6156" name="Group 30"/>
            <p:cNvGrpSpPr>
              <a:grpSpLocks/>
            </p:cNvGrpSpPr>
            <p:nvPr/>
          </p:nvGrpSpPr>
          <p:grpSpPr bwMode="auto">
            <a:xfrm>
              <a:off x="2544" y="1499"/>
              <a:ext cx="384" cy="192"/>
              <a:chOff x="1296" y="2544"/>
              <a:chExt cx="384" cy="192"/>
            </a:xfrm>
          </p:grpSpPr>
          <p:sp>
            <p:nvSpPr>
              <p:cNvPr id="6158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6159" name="Rectangle 3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6160" name="Rectangle 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6157" name="Rectangle 34"/>
            <p:cNvSpPr>
              <a:spLocks noChangeArrowheads="1"/>
            </p:cNvSpPr>
            <p:nvPr/>
          </p:nvSpPr>
          <p:spPr bwMode="auto">
            <a:xfrm>
              <a:off x="1824" y="1499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Stage Computation: </a:t>
            </a:r>
            <a:r>
              <a:rPr lang="en-US" smtClean="0">
                <a:latin typeface="Courier New" pitchFamily="1" charset="0"/>
              </a:rPr>
              <a:t>call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Use ALU to decrement stack pointer</a:t>
            </a:r>
          </a:p>
          <a:p>
            <a:pPr lvl="1" eaLnBrk="1" hangingPunct="1"/>
            <a:r>
              <a:rPr lang="en-US" smtClean="0"/>
              <a:t>Store incremented PC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1" charset="0"/>
              </a:rPr>
              <a:t>call</a:t>
            </a:r>
            <a:r>
              <a:rPr lang="en-US" sz="1600"/>
              <a:t> Dest</a:t>
            </a:r>
          </a:p>
        </p:txBody>
      </p:sp>
      <p:grpSp>
        <p:nvGrpSpPr>
          <p:cNvPr id="343045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7203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7204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05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7206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" charset="2"/>
                </a:rPr>
                <a:t> PC+5</a:t>
              </a:r>
            </a:p>
          </p:txBody>
        </p:sp>
        <p:sp>
          <p:nvSpPr>
            <p:cNvPr id="7207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08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7209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7210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11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 </a:t>
              </a:r>
            </a:p>
          </p:txBody>
        </p:sp>
        <p:sp>
          <p:nvSpPr>
            <p:cNvPr id="7212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Compute return point</a:t>
              </a:r>
            </a:p>
          </p:txBody>
        </p:sp>
      </p:grpSp>
      <p:grpSp>
        <p:nvGrpSpPr>
          <p:cNvPr id="343056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7197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7198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7199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00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7201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02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3063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7191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–4</a:t>
              </a:r>
            </a:p>
          </p:txBody>
        </p:sp>
        <p:sp>
          <p:nvSpPr>
            <p:cNvPr id="7192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193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194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7195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7196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3070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7188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valP </a:t>
              </a:r>
            </a:p>
          </p:txBody>
        </p:sp>
        <p:sp>
          <p:nvSpPr>
            <p:cNvPr id="7189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7190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 return value on stack </a:t>
              </a:r>
            </a:p>
          </p:txBody>
        </p:sp>
      </p:grpSp>
      <p:grpSp>
        <p:nvGrpSpPr>
          <p:cNvPr id="343074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7182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7183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7184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185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7186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7187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3081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7179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" charset="2"/>
                </a:rPr>
                <a:t> valC</a:t>
              </a:r>
            </a:p>
          </p:txBody>
        </p:sp>
        <p:sp>
          <p:nvSpPr>
            <p:cNvPr id="7180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7181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Set PC to destination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Executing </a:t>
            </a:r>
            <a:r>
              <a:rPr lang="en-US" smtClean="0">
                <a:latin typeface="Courier New" pitchFamily="1" charset="0"/>
              </a:rPr>
              <a:t>ret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819400"/>
            <a:ext cx="4070350" cy="36131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Fetch</a:t>
            </a:r>
          </a:p>
          <a:p>
            <a:pPr lvl="1" eaLnBrk="1" hangingPunct="1">
              <a:defRPr/>
            </a:pPr>
            <a:r>
              <a:rPr lang="en-US" sz="1800" smtClean="0"/>
              <a:t>Read 1 byte</a:t>
            </a:r>
          </a:p>
          <a:p>
            <a:pPr marL="0" indent="0" eaLnBrk="1" hangingPunct="1">
              <a:defRPr/>
            </a:pPr>
            <a:r>
              <a:rPr lang="en-US" sz="2000" smtClean="0"/>
              <a:t>Decode</a:t>
            </a:r>
          </a:p>
          <a:p>
            <a:pPr lvl="1" eaLnBrk="1" hangingPunct="1">
              <a:defRPr/>
            </a:pPr>
            <a:r>
              <a:rPr lang="en-US" sz="1800" smtClean="0"/>
              <a:t>Read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Execute</a:t>
            </a:r>
          </a:p>
          <a:p>
            <a:pPr lvl="1" eaLnBrk="1" hangingPunct="1">
              <a:defRPr/>
            </a:pPr>
            <a:r>
              <a:rPr lang="en-US" sz="1800" smtClean="0"/>
              <a:t>Increment stack pointer by 4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819400"/>
            <a:ext cx="4071937" cy="36131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Memory</a:t>
            </a:r>
          </a:p>
          <a:p>
            <a:pPr lvl="1" eaLnBrk="1" hangingPunct="1">
              <a:defRPr/>
            </a:pPr>
            <a:r>
              <a:rPr lang="en-US" sz="1800" smtClean="0"/>
              <a:t>Read return address from old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Write back</a:t>
            </a:r>
          </a:p>
          <a:p>
            <a:pPr lvl="1" eaLnBrk="1" hangingPunct="1">
              <a:defRPr/>
            </a:pPr>
            <a:r>
              <a:rPr lang="en-US" sz="1800" smtClean="0"/>
              <a:t>Update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PC Update</a:t>
            </a:r>
          </a:p>
          <a:p>
            <a:pPr lvl="1" eaLnBrk="1" hangingPunct="1">
              <a:defRPr/>
            </a:pPr>
            <a:r>
              <a:rPr lang="en-US" sz="1800" smtClean="0"/>
              <a:t>Set PC to return address</a:t>
            </a:r>
          </a:p>
        </p:txBody>
      </p:sp>
      <p:sp>
        <p:nvSpPr>
          <p:cNvPr id="8197" name="Rectangle 18"/>
          <p:cNvSpPr>
            <a:spLocks noChangeArrowheads="1"/>
          </p:cNvSpPr>
          <p:nvPr/>
        </p:nvSpPr>
        <p:spPr bwMode="auto">
          <a:xfrm>
            <a:off x="1752600" y="1066800"/>
            <a:ext cx="5380038" cy="1600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8198" name="Rectangle 19"/>
          <p:cNvSpPr>
            <a:spLocks noChangeArrowheads="1"/>
          </p:cNvSpPr>
          <p:nvPr/>
        </p:nvSpPr>
        <p:spPr bwMode="auto">
          <a:xfrm>
            <a:off x="1981200" y="1219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1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8199" name="Group 20"/>
          <p:cNvGrpSpPr>
            <a:grpSpLocks/>
          </p:cNvGrpSpPr>
          <p:nvPr/>
        </p:nvGrpSpPr>
        <p:grpSpPr bwMode="auto">
          <a:xfrm>
            <a:off x="3886200" y="1219200"/>
            <a:ext cx="609600" cy="304800"/>
            <a:chOff x="1296" y="2544"/>
            <a:chExt cx="384" cy="192"/>
          </a:xfrm>
        </p:grpSpPr>
        <p:sp>
          <p:nvSpPr>
            <p:cNvPr id="8205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9</a:t>
              </a:r>
            </a:p>
          </p:txBody>
        </p:sp>
        <p:sp>
          <p:nvSpPr>
            <p:cNvPr id="8206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0</a:t>
              </a:r>
            </a:p>
          </p:txBody>
        </p:sp>
        <p:sp>
          <p:nvSpPr>
            <p:cNvPr id="8207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1" charset="0"/>
              </a:endParaRPr>
            </a:p>
          </p:txBody>
        </p:sp>
      </p:grpSp>
      <p:grpSp>
        <p:nvGrpSpPr>
          <p:cNvPr id="8200" name="Group 37"/>
          <p:cNvGrpSpPr>
            <a:grpSpLocks/>
          </p:cNvGrpSpPr>
          <p:nvPr/>
        </p:nvGrpSpPr>
        <p:grpSpPr bwMode="auto">
          <a:xfrm>
            <a:off x="3886200" y="2286000"/>
            <a:ext cx="609600" cy="304800"/>
            <a:chOff x="1296" y="2544"/>
            <a:chExt cx="384" cy="192"/>
          </a:xfrm>
        </p:grpSpPr>
        <p:sp>
          <p:nvSpPr>
            <p:cNvPr id="8202" name="Rectangle 3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XX</a:t>
              </a:r>
            </a:p>
          </p:txBody>
        </p:sp>
        <p:sp>
          <p:nvSpPr>
            <p:cNvPr id="8203" name="Rectangle 3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XX</a:t>
              </a:r>
            </a:p>
          </p:txBody>
        </p:sp>
        <p:sp>
          <p:nvSpPr>
            <p:cNvPr id="8204" name="Rectangle 4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1" charset="0"/>
              </a:endParaRPr>
            </a:p>
          </p:txBody>
        </p:sp>
      </p:grpSp>
      <p:sp>
        <p:nvSpPr>
          <p:cNvPr id="8201" name="Rectangle 41"/>
          <p:cNvSpPr>
            <a:spLocks noChangeArrowheads="1"/>
          </p:cNvSpPr>
          <p:nvPr/>
        </p:nvSpPr>
        <p:spPr bwMode="auto">
          <a:xfrm>
            <a:off x="2743200" y="2286000"/>
            <a:ext cx="11128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return: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Stage Computation: </a:t>
            </a:r>
            <a:r>
              <a:rPr lang="en-US" smtClean="0">
                <a:latin typeface="Courier New" pitchFamily="1" charset="0"/>
              </a:rPr>
              <a:t>ret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Use ALU to increment stack pointer</a:t>
            </a:r>
          </a:p>
          <a:p>
            <a:pPr lvl="1" eaLnBrk="1" hangingPunct="1"/>
            <a:r>
              <a:rPr lang="en-US" smtClean="0"/>
              <a:t>Read return address from memory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1" charset="0"/>
              </a:rPr>
              <a:t>ret</a:t>
            </a:r>
          </a:p>
        </p:txBody>
      </p:sp>
      <p:grpSp>
        <p:nvGrpSpPr>
          <p:cNvPr id="344069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9251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9252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53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9254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9255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56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9257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9258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59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9260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9245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9246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9247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48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9249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  <p:sp>
          <p:nvSpPr>
            <p:cNvPr id="9250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</p:grpSp>
      <p:grpSp>
        <p:nvGrpSpPr>
          <p:cNvPr id="344087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9239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+ 4</a:t>
              </a:r>
            </a:p>
          </p:txBody>
        </p:sp>
        <p:sp>
          <p:nvSpPr>
            <p:cNvPr id="9240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41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42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9243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9244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94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9236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  </a:t>
              </a:r>
            </a:p>
          </p:txBody>
        </p:sp>
        <p:sp>
          <p:nvSpPr>
            <p:cNvPr id="9237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9238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return address</a:t>
              </a: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9230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" charset="2"/>
                </a:rPr>
                <a:t>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9231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9232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33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9234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9235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4105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9227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" charset="2"/>
                </a:rPr>
                <a:t> valM</a:t>
              </a:r>
            </a:p>
          </p:txBody>
        </p:sp>
        <p:sp>
          <p:nvSpPr>
            <p:cNvPr id="9228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9229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Set PC to return address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Computation Steps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All instructions follow same general pattern</a:t>
            </a:r>
          </a:p>
          <a:p>
            <a:pPr lvl="1" eaLnBrk="1" hangingPunct="1"/>
            <a:r>
              <a:rPr lang="en-US" smtClean="0"/>
              <a:t>Differ in what gets computed on each step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" charset="2"/>
              </a:rPr>
              <a:t> PC+2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6324600" y="1295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6324600" y="1600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register byte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[Read constant word]</a:t>
            </a: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6324600" y="2209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10255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valA </a:t>
            </a:r>
            <a:r>
              <a:rPr lang="en-US" sz="1600">
                <a:sym typeface="Symbol" pitchFamily="1" charset="2"/>
              </a:rPr>
              <a:t> R[rA]</a:t>
            </a:r>
          </a:p>
        </p:txBody>
      </p:sp>
      <p:sp>
        <p:nvSpPr>
          <p:cNvPr id="10256" name="Text Box 18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" charset="2"/>
              </a:rPr>
              <a:t> R[rB]</a:t>
            </a:r>
          </a:p>
        </p:txBody>
      </p:sp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58" name="Text Box 20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10259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operand A</a:t>
            </a:r>
          </a:p>
        </p:txBody>
      </p:sp>
      <p:sp>
        <p:nvSpPr>
          <p:cNvPr id="10260" name="Text Box 22"/>
          <p:cNvSpPr txBox="1">
            <a:spLocks noChangeArrowheads="1"/>
          </p:cNvSpPr>
          <p:nvPr/>
        </p:nvSpPr>
        <p:spPr bwMode="auto">
          <a:xfrm>
            <a:off x="6324600" y="2819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10261" name="Text Box 24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" charset="2"/>
              </a:rPr>
              <a:t> valB OP valA</a:t>
            </a:r>
          </a:p>
        </p:txBody>
      </p:sp>
      <p:sp>
        <p:nvSpPr>
          <p:cNvPr id="10262" name="Text Box 25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Set CC</a:t>
            </a:r>
          </a:p>
        </p:txBody>
      </p:sp>
      <p:sp>
        <p:nvSpPr>
          <p:cNvPr id="10263" name="Text Box 26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64" name="Text Box 27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10265" name="Text Box 28"/>
          <p:cNvSpPr txBox="1">
            <a:spLocks noChangeArrowheads="1"/>
          </p:cNvSpPr>
          <p:nvPr/>
        </p:nvSpPr>
        <p:spPr bwMode="auto">
          <a:xfrm>
            <a:off x="6324600" y="3124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10266" name="Text Box 29"/>
          <p:cNvSpPr txBox="1">
            <a:spLocks noChangeArrowheads="1"/>
          </p:cNvSpPr>
          <p:nvPr/>
        </p:nvSpPr>
        <p:spPr bwMode="auto">
          <a:xfrm>
            <a:off x="6324600" y="3429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Set condition code register</a:t>
            </a:r>
          </a:p>
        </p:txBody>
      </p:sp>
      <p:sp>
        <p:nvSpPr>
          <p:cNvPr id="10267" name="Text Box 31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sp>
        <p:nvSpPr>
          <p:cNvPr id="10268" name="Text Box 32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10269" name="Text Box 33"/>
          <p:cNvSpPr txBox="1">
            <a:spLocks noChangeArrowheads="1"/>
          </p:cNvSpPr>
          <p:nvPr/>
        </p:nvSpPr>
        <p:spPr bwMode="auto">
          <a:xfrm>
            <a:off x="6324600" y="3733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10270" name="Text Box 35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R[rB] </a:t>
            </a:r>
            <a:r>
              <a:rPr lang="en-US" sz="1600">
                <a:sym typeface="Symbol" pitchFamily="1" charset="2"/>
              </a:rPr>
              <a:t> valE</a:t>
            </a:r>
          </a:p>
        </p:txBody>
      </p:sp>
      <p:sp>
        <p:nvSpPr>
          <p:cNvPr id="10271" name="Text Box 36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10272" name="Text Box 37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73" name="Text Box 38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10274" name="Text Box 39"/>
          <p:cNvSpPr txBox="1">
            <a:spLocks noChangeArrowheads="1"/>
          </p:cNvSpPr>
          <p:nvPr/>
        </p:nvSpPr>
        <p:spPr bwMode="auto">
          <a:xfrm>
            <a:off x="6324600" y="40386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Write back ALU result</a:t>
            </a:r>
          </a:p>
        </p:txBody>
      </p:sp>
      <p:sp>
        <p:nvSpPr>
          <p:cNvPr id="10275" name="Text Box 40"/>
          <p:cNvSpPr txBox="1">
            <a:spLocks noChangeArrowheads="1"/>
          </p:cNvSpPr>
          <p:nvPr/>
        </p:nvSpPr>
        <p:spPr bwMode="auto">
          <a:xfrm>
            <a:off x="6324600" y="4343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[Write back memory result] </a:t>
            </a:r>
          </a:p>
        </p:txBody>
      </p:sp>
      <p:sp>
        <p:nvSpPr>
          <p:cNvPr id="1027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" charset="2"/>
              </a:rPr>
              <a:t> valP</a:t>
            </a:r>
          </a:p>
        </p:txBody>
      </p:sp>
      <p:sp>
        <p:nvSpPr>
          <p:cNvPr id="10277" name="Text Box 43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10278" name="Text Box 44"/>
          <p:cNvSpPr txBox="1">
            <a:spLocks noChangeArrowheads="1"/>
          </p:cNvSpPr>
          <p:nvPr/>
        </p:nvSpPr>
        <p:spPr bwMode="auto">
          <a:xfrm>
            <a:off x="6324600" y="4648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  <p:sp>
        <p:nvSpPr>
          <p:cNvPr id="10279" name="Text Box 45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10280" name="Text Box 46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10281" name="Text Box 47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10282" name="Text Box 48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10283" name="Text Box 49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10284" name="Text Box 50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10285" name="Text Box 51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10286" name="Text Box 52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10287" name="Text Box 53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10288" name="Text Box 54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1028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10290" name="Text Box 56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Computation Steps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All instructions follow same general pattern</a:t>
            </a:r>
          </a:p>
          <a:p>
            <a:pPr lvl="1" eaLnBrk="1" hangingPunct="1"/>
            <a:r>
              <a:rPr lang="en-US" smtClean="0"/>
              <a:t>Differ in what gets computed on each step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1" charset="0"/>
              </a:rPr>
              <a:t>call</a:t>
            </a:r>
            <a:r>
              <a:rPr lang="en-US" sz="1600"/>
              <a:t> Dest</a:t>
            </a: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11270" name="Text Box 18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11271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11272" name="Text Box 28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11273" name="Text Box 33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11274" name="Text Box 37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11275" name="Text Box 39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11276" name="Text Box 40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11277" name="Text Box 41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11278" name="Text Box 42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11279" name="Text Box 43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11280" name="Text Box 44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11281" name="Text Box 45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11282" name="Text Box 46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11283" name="Text Box 47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11284" name="Text Box 48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11285" name="Text Box 49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11286" name="Text Box 50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  <p:sp>
        <p:nvSpPr>
          <p:cNvPr id="11287" name="Text Box 51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11288" name="Text Box 52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89" name="Text Box 53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valC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4</a:t>
            </a:r>
            <a:r>
              <a:rPr lang="en-US" sz="1600"/>
              <a:t>[PC+1]</a:t>
            </a:r>
          </a:p>
        </p:txBody>
      </p:sp>
      <p:sp>
        <p:nvSpPr>
          <p:cNvPr id="11290" name="Text Box 54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" charset="2"/>
              </a:rPr>
              <a:t> PC+5</a:t>
            </a:r>
          </a:p>
        </p:txBody>
      </p:sp>
      <p:sp>
        <p:nvSpPr>
          <p:cNvPr id="11291" name="Text Box 55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92" name="Text Box 56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>
              <a:sym typeface="Symbol" pitchFamily="1" charset="2"/>
            </a:endParaRPr>
          </a:p>
        </p:txBody>
      </p:sp>
      <p:sp>
        <p:nvSpPr>
          <p:cNvPr id="11293" name="Text Box 57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" charset="2"/>
              </a:rPr>
              <a:t> R[</a:t>
            </a:r>
            <a:r>
              <a:rPr lang="en-US" sz="1600">
                <a:latin typeface="Courier New" pitchFamily="1" charset="0"/>
                <a:sym typeface="Symbol" pitchFamily="1" charset="2"/>
              </a:rPr>
              <a:t>%esp</a:t>
            </a:r>
            <a:r>
              <a:rPr lang="en-US" sz="1600">
                <a:sym typeface="Symbol" pitchFamily="1" charset="2"/>
              </a:rPr>
              <a:t>]</a:t>
            </a:r>
          </a:p>
        </p:txBody>
      </p:sp>
      <p:sp>
        <p:nvSpPr>
          <p:cNvPr id="11294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95" name="Text Box 59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" charset="2"/>
              </a:rPr>
              <a:t> valB + –4</a:t>
            </a:r>
          </a:p>
        </p:txBody>
      </p:sp>
      <p:sp>
        <p:nvSpPr>
          <p:cNvPr id="11296" name="Text Box 60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97" name="Text Box 61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98" name="Text Box 62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M</a:t>
            </a:r>
            <a:r>
              <a:rPr lang="en-US" sz="1600" baseline="-25000"/>
              <a:t>4</a:t>
            </a:r>
            <a:r>
              <a:rPr lang="en-US" sz="1600"/>
              <a:t>[valE]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valP </a:t>
            </a:r>
          </a:p>
        </p:txBody>
      </p:sp>
      <p:sp>
        <p:nvSpPr>
          <p:cNvPr id="11299" name="Text Box 63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R[</a:t>
            </a:r>
            <a:r>
              <a:rPr lang="en-US" sz="1600">
                <a:latin typeface="Courier New" pitchFamily="1" charset="0"/>
                <a:sym typeface="Symbol" pitchFamily="1" charset="2"/>
              </a:rPr>
              <a:t>%esp</a:t>
            </a:r>
            <a:r>
              <a:rPr lang="en-US" sz="1600"/>
              <a:t>] </a:t>
            </a:r>
            <a:r>
              <a:rPr lang="en-US" sz="1600">
                <a:sym typeface="Symbol" pitchFamily="1" charset="2"/>
              </a:rPr>
              <a:t> valE</a:t>
            </a:r>
          </a:p>
        </p:txBody>
      </p:sp>
      <p:sp>
        <p:nvSpPr>
          <p:cNvPr id="11300" name="Text Box 64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11301" name="Text Box 65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302" name="Text Box 66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" charset="2"/>
              </a:rPr>
              <a:t> valC</a:t>
            </a:r>
          </a:p>
        </p:txBody>
      </p:sp>
      <p:sp>
        <p:nvSpPr>
          <p:cNvPr id="11303" name="Text Box 79"/>
          <p:cNvSpPr txBox="1">
            <a:spLocks noChangeArrowheads="1"/>
          </p:cNvSpPr>
          <p:nvPr/>
        </p:nvSpPr>
        <p:spPr bwMode="auto">
          <a:xfrm>
            <a:off x="6315075" y="1295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11304" name="Text Box 80"/>
          <p:cNvSpPr txBox="1">
            <a:spLocks noChangeArrowheads="1"/>
          </p:cNvSpPr>
          <p:nvPr/>
        </p:nvSpPr>
        <p:spPr bwMode="auto">
          <a:xfrm>
            <a:off x="6315075" y="1600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[Read register byte]</a:t>
            </a:r>
          </a:p>
        </p:txBody>
      </p:sp>
      <p:sp>
        <p:nvSpPr>
          <p:cNvPr id="11305" name="Text Box 81"/>
          <p:cNvSpPr txBox="1">
            <a:spLocks noChangeArrowheads="1"/>
          </p:cNvSpPr>
          <p:nvPr/>
        </p:nvSpPr>
        <p:spPr bwMode="auto">
          <a:xfrm>
            <a:off x="6315075" y="1905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constant word</a:t>
            </a:r>
          </a:p>
        </p:txBody>
      </p:sp>
      <p:sp>
        <p:nvSpPr>
          <p:cNvPr id="11306" name="Text Box 82"/>
          <p:cNvSpPr txBox="1">
            <a:spLocks noChangeArrowheads="1"/>
          </p:cNvSpPr>
          <p:nvPr/>
        </p:nvSpPr>
        <p:spPr bwMode="auto">
          <a:xfrm>
            <a:off x="6315075" y="2209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11307" name="Text Box 83"/>
          <p:cNvSpPr txBox="1">
            <a:spLocks noChangeArrowheads="1"/>
          </p:cNvSpPr>
          <p:nvPr/>
        </p:nvSpPr>
        <p:spPr bwMode="auto">
          <a:xfrm>
            <a:off x="6315075" y="25146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[Read operand A]</a:t>
            </a:r>
          </a:p>
        </p:txBody>
      </p:sp>
      <p:sp>
        <p:nvSpPr>
          <p:cNvPr id="11308" name="Text Box 84"/>
          <p:cNvSpPr txBox="1">
            <a:spLocks noChangeArrowheads="1"/>
          </p:cNvSpPr>
          <p:nvPr/>
        </p:nvSpPr>
        <p:spPr bwMode="auto">
          <a:xfrm>
            <a:off x="6315075" y="2819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11309" name="Text Box 85"/>
          <p:cNvSpPr txBox="1">
            <a:spLocks noChangeArrowheads="1"/>
          </p:cNvSpPr>
          <p:nvPr/>
        </p:nvSpPr>
        <p:spPr bwMode="auto">
          <a:xfrm>
            <a:off x="6315075" y="3124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11310" name="Text Box 86"/>
          <p:cNvSpPr txBox="1">
            <a:spLocks noChangeArrowheads="1"/>
          </p:cNvSpPr>
          <p:nvPr/>
        </p:nvSpPr>
        <p:spPr bwMode="auto">
          <a:xfrm>
            <a:off x="6315075" y="3429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[Set condition code reg.]</a:t>
            </a:r>
          </a:p>
        </p:txBody>
      </p:sp>
      <p:sp>
        <p:nvSpPr>
          <p:cNvPr id="11311" name="Text Box 87"/>
          <p:cNvSpPr txBox="1">
            <a:spLocks noChangeArrowheads="1"/>
          </p:cNvSpPr>
          <p:nvPr/>
        </p:nvSpPr>
        <p:spPr bwMode="auto">
          <a:xfrm>
            <a:off x="6315075" y="3733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11312" name="Text Box 88"/>
          <p:cNvSpPr txBox="1">
            <a:spLocks noChangeArrowheads="1"/>
          </p:cNvSpPr>
          <p:nvPr/>
        </p:nvSpPr>
        <p:spPr bwMode="auto">
          <a:xfrm>
            <a:off x="6315075" y="40386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[Write back ALU result]</a:t>
            </a:r>
          </a:p>
        </p:txBody>
      </p:sp>
      <p:sp>
        <p:nvSpPr>
          <p:cNvPr id="11313" name="Text Box 89"/>
          <p:cNvSpPr txBox="1">
            <a:spLocks noChangeArrowheads="1"/>
          </p:cNvSpPr>
          <p:nvPr/>
        </p:nvSpPr>
        <p:spPr bwMode="auto">
          <a:xfrm>
            <a:off x="6315075" y="4343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Write back memory result</a:t>
            </a:r>
          </a:p>
        </p:txBody>
      </p:sp>
      <p:sp>
        <p:nvSpPr>
          <p:cNvPr id="11314" name="Text Box 90"/>
          <p:cNvSpPr txBox="1">
            <a:spLocks noChangeArrowheads="1"/>
          </p:cNvSpPr>
          <p:nvPr/>
        </p:nvSpPr>
        <p:spPr bwMode="auto">
          <a:xfrm>
            <a:off x="6315075" y="4648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1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16662</TotalTime>
  <Pages>8</Pages>
  <Words>1645</Words>
  <Application>Microsoft Office PowerPoint</Application>
  <PresentationFormat>Custom</PresentationFormat>
  <Paragraphs>581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fujitsu-99-02</vt:lpstr>
      <vt:lpstr>Datapath Design II</vt:lpstr>
      <vt:lpstr>Executing Jumps</vt:lpstr>
      <vt:lpstr>Stage Computation: Jumps</vt:lpstr>
      <vt:lpstr>Executing call</vt:lpstr>
      <vt:lpstr>Stage Computation: call</vt:lpstr>
      <vt:lpstr>Executing ret</vt:lpstr>
      <vt:lpstr>Stage Computation: ret</vt:lpstr>
      <vt:lpstr>Computation Steps</vt:lpstr>
      <vt:lpstr>Computation Steps</vt:lpstr>
      <vt:lpstr>Computed Values</vt:lpstr>
      <vt:lpstr>SEQ Hardware</vt:lpstr>
      <vt:lpstr>Summary</vt:lpstr>
      <vt:lpstr>Datapath Design III</vt:lpstr>
      <vt:lpstr>Fetch Logic</vt:lpstr>
      <vt:lpstr>Fetch Logic</vt:lpstr>
      <vt:lpstr>Fetch Control Logic</vt:lpstr>
      <vt:lpstr>Decode Logic</vt:lpstr>
      <vt:lpstr>A Source</vt:lpstr>
      <vt:lpstr>E Destination</vt:lpstr>
      <vt:lpstr>Execute Logic</vt:lpstr>
      <vt:lpstr>ALU A Input</vt:lpstr>
      <vt:lpstr>ALU Operation</vt:lpstr>
      <vt:lpstr>Memory Logic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witchel</cp:lastModifiedBy>
  <cp:revision>88</cp:revision>
  <cp:lastPrinted>1999-02-26T14:55:35Z</cp:lastPrinted>
  <dcterms:created xsi:type="dcterms:W3CDTF">1998-03-03T17:17:57Z</dcterms:created>
  <dcterms:modified xsi:type="dcterms:W3CDTF">2012-03-08T05:49:00Z</dcterms:modified>
</cp:coreProperties>
</file>