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66" r:id="rId2"/>
    <p:sldMasterId id="2147483668" r:id="rId3"/>
  </p:sldMasterIdLst>
  <p:notesMasterIdLst>
    <p:notesMasterId r:id="rId95"/>
  </p:notesMasterIdLst>
  <p:handoutMasterIdLst>
    <p:handoutMasterId r:id="rId96"/>
  </p:handoutMasterIdLst>
  <p:sldIdLst>
    <p:sldId id="542" r:id="rId4"/>
    <p:sldId id="681" r:id="rId5"/>
    <p:sldId id="658" r:id="rId6"/>
    <p:sldId id="671" r:id="rId7"/>
    <p:sldId id="673" r:id="rId8"/>
    <p:sldId id="675" r:id="rId9"/>
    <p:sldId id="674" r:id="rId10"/>
    <p:sldId id="676" r:id="rId11"/>
    <p:sldId id="677" r:id="rId12"/>
    <p:sldId id="684" r:id="rId13"/>
    <p:sldId id="704" r:id="rId14"/>
    <p:sldId id="709" r:id="rId15"/>
    <p:sldId id="591" r:id="rId16"/>
    <p:sldId id="595" r:id="rId17"/>
    <p:sldId id="708" r:id="rId18"/>
    <p:sldId id="592" r:id="rId19"/>
    <p:sldId id="593" r:id="rId20"/>
    <p:sldId id="594" r:id="rId21"/>
    <p:sldId id="685" r:id="rId22"/>
    <p:sldId id="596" r:id="rId23"/>
    <p:sldId id="597" r:id="rId24"/>
    <p:sldId id="645" r:id="rId25"/>
    <p:sldId id="599" r:id="rId26"/>
    <p:sldId id="602" r:id="rId27"/>
    <p:sldId id="688" r:id="rId28"/>
    <p:sldId id="689" r:id="rId29"/>
    <p:sldId id="600" r:id="rId30"/>
    <p:sldId id="601" r:id="rId31"/>
    <p:sldId id="638" r:id="rId32"/>
    <p:sldId id="639" r:id="rId33"/>
    <p:sldId id="640" r:id="rId34"/>
    <p:sldId id="648" r:id="rId35"/>
    <p:sldId id="686" r:id="rId36"/>
    <p:sldId id="606" r:id="rId37"/>
    <p:sldId id="607" r:id="rId38"/>
    <p:sldId id="649" r:id="rId39"/>
    <p:sldId id="687" r:id="rId40"/>
    <p:sldId id="611" r:id="rId41"/>
    <p:sldId id="612" r:id="rId42"/>
    <p:sldId id="613" r:id="rId43"/>
    <p:sldId id="614" r:id="rId44"/>
    <p:sldId id="615" r:id="rId45"/>
    <p:sldId id="616" r:id="rId46"/>
    <p:sldId id="617" r:id="rId47"/>
    <p:sldId id="618" r:id="rId48"/>
    <p:sldId id="620" r:id="rId49"/>
    <p:sldId id="621" r:id="rId50"/>
    <p:sldId id="622" r:id="rId51"/>
    <p:sldId id="623" r:id="rId52"/>
    <p:sldId id="624" r:id="rId53"/>
    <p:sldId id="625" r:id="rId54"/>
    <p:sldId id="626" r:id="rId55"/>
    <p:sldId id="627" r:id="rId56"/>
    <p:sldId id="628" r:id="rId57"/>
    <p:sldId id="629" r:id="rId58"/>
    <p:sldId id="630" r:id="rId59"/>
    <p:sldId id="631" r:id="rId60"/>
    <p:sldId id="632" r:id="rId61"/>
    <p:sldId id="633" r:id="rId62"/>
    <p:sldId id="651" r:id="rId63"/>
    <p:sldId id="652" r:id="rId64"/>
    <p:sldId id="644" r:id="rId65"/>
    <p:sldId id="634" r:id="rId66"/>
    <p:sldId id="635" r:id="rId67"/>
    <p:sldId id="650" r:id="rId68"/>
    <p:sldId id="703" r:id="rId69"/>
    <p:sldId id="691" r:id="rId70"/>
    <p:sldId id="692" r:id="rId71"/>
    <p:sldId id="693" r:id="rId72"/>
    <p:sldId id="710" r:id="rId73"/>
    <p:sldId id="715" r:id="rId74"/>
    <p:sldId id="713" r:id="rId75"/>
    <p:sldId id="716" r:id="rId76"/>
    <p:sldId id="712" r:id="rId77"/>
    <p:sldId id="717" r:id="rId78"/>
    <p:sldId id="711" r:id="rId79"/>
    <p:sldId id="718" r:id="rId80"/>
    <p:sldId id="719" r:id="rId81"/>
    <p:sldId id="720" r:id="rId82"/>
    <p:sldId id="721" r:id="rId83"/>
    <p:sldId id="696" r:id="rId84"/>
    <p:sldId id="697" r:id="rId85"/>
    <p:sldId id="698" r:id="rId86"/>
    <p:sldId id="699" r:id="rId87"/>
    <p:sldId id="705" r:id="rId88"/>
    <p:sldId id="706" r:id="rId89"/>
    <p:sldId id="707" r:id="rId90"/>
    <p:sldId id="700" r:id="rId91"/>
    <p:sldId id="701" r:id="rId92"/>
    <p:sldId id="702" r:id="rId93"/>
    <p:sldId id="636" r:id="rId94"/>
  </p:sldIdLst>
  <p:sldSz cx="9144000" cy="6858000" type="screen4x3"/>
  <p:notesSz cx="7302500" cy="9586913"/>
  <p:custDataLst>
    <p:tags r:id="rId9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00"/>
    <a:srgbClr val="E0F4E3"/>
    <a:srgbClr val="E0E0E0"/>
    <a:srgbClr val="E3E4E6"/>
    <a:srgbClr val="FFFF99"/>
    <a:srgbClr val="FF9999"/>
    <a:srgbClr val="EFBFBF"/>
    <a:srgbClr val="A8E799"/>
    <a:srgbClr val="CDF1C5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6" autoAdjust="0"/>
    <p:restoredTop sz="89398" autoAdjust="0"/>
  </p:normalViewPr>
  <p:slideViewPr>
    <p:cSldViewPr snapToObjects="1">
      <p:cViewPr varScale="1">
        <p:scale>
          <a:sx n="98" d="100"/>
          <a:sy n="98" d="100"/>
        </p:scale>
        <p:origin x="9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90" Type="http://schemas.openxmlformats.org/officeDocument/2006/relationships/slide" Target="slides/slide87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tags" Target="tags/tag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presProps" Target="presProps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182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3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7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7051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76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047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4694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2045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0662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0299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9250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5392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865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8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97482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602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720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943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05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45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15172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30472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86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80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129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23151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19045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0058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80978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37421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71751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24370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40294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04645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732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10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58826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046161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89609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13246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34595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80156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59956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485270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3672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159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r>
              <a:rPr lang="en-US" dirty="0" smtClean="0"/>
              <a:t>Better to have</a:t>
            </a:r>
          </a:p>
          <a:p>
            <a:r>
              <a:rPr lang="en-US" dirty="0" smtClean="0"/>
              <a:t>110110 = 1 * 2^5 + 1 * 2^4, etc.</a:t>
            </a:r>
          </a:p>
          <a:p>
            <a:r>
              <a:rPr lang="en-US" dirty="0" smtClean="0"/>
              <a:t>Also, </a:t>
            </a:r>
          </a:p>
          <a:p>
            <a:r>
              <a:rPr lang="en-US" dirty="0" smtClean="0"/>
              <a:t>Why 2’s complement?  Because adding negative and positive number uses same circuit as adding two positive numbers</a:t>
            </a:r>
          </a:p>
        </p:txBody>
      </p:sp>
    </p:spTree>
    <p:extLst>
      <p:ext uri="{BB962C8B-B14F-4D97-AF65-F5344CB8AC3E}">
        <p14:creationId xmlns:p14="http://schemas.microsoft.com/office/powerpoint/2010/main" val="15672273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27932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47187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2184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147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9486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88356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236983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52156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3625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62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797564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pitchFamily="1" charset="0"/>
              </a:rPr>
              <a:t>User — “addresses” are lexical locations in the user’s text.</a:t>
            </a:r>
          </a:p>
          <a:p>
            <a:r>
              <a:rPr lang="en-US" sz="1800">
                <a:latin typeface="Times" pitchFamily="1" charset="0"/>
              </a:rPr>
              <a:t>After compilation — addresses are labels (still lexical locations in an assembly language program).  </a:t>
            </a:r>
          </a:p>
          <a:p>
            <a:r>
              <a:rPr lang="en-US" sz="1800">
                <a:latin typeface="Times" pitchFamily="1" charset="0"/>
              </a:rPr>
              <a:t>After assembly — addresses in a logical address space.</a:t>
            </a:r>
          </a:p>
          <a:p>
            <a:r>
              <a:rPr lang="en-US" sz="1800">
                <a:latin typeface="Times" pitchFamily="1" charset="0"/>
              </a:rPr>
              <a:t>After linking — addresses in a new logical address space that now contains library routines.</a:t>
            </a:r>
          </a:p>
          <a:p>
            <a:r>
              <a:rPr lang="en-US" sz="1800">
                <a:latin typeface="Times" pitchFamily="1" charset="0"/>
              </a:rPr>
              <a:t>After loading — physical addresses.</a:t>
            </a:r>
          </a:p>
          <a:p>
            <a:endParaRPr lang="en-US" sz="1800">
              <a:latin typeface="Times" pitchFamily="1" charset="0"/>
            </a:endParaRPr>
          </a:p>
          <a:p>
            <a:r>
              <a:rPr lang="en-US" sz="1800">
                <a:latin typeface="Times" pitchFamily="1" charset="0"/>
              </a:rPr>
              <a:t>Here’s the point: </a:t>
            </a:r>
          </a:p>
          <a:p>
            <a:pPr lvl="1"/>
            <a:r>
              <a:rPr lang="en-US" sz="1800">
                <a:latin typeface="Times" pitchFamily="1" charset="0"/>
              </a:rPr>
              <a:t>—	There are many concepts of addresses.</a:t>
            </a:r>
          </a:p>
          <a:p>
            <a:pPr lvl="1"/>
            <a:r>
              <a:rPr lang="en-US" sz="1800">
                <a:latin typeface="Times" pitchFamily="1" charset="0"/>
              </a:rPr>
              <a:t>—	You need a context to interpret an address.</a:t>
            </a:r>
          </a:p>
          <a:p>
            <a:endParaRPr lang="en-US" sz="18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0021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7402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4236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4589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76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1/15/2014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4478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1/15/2014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/>
            <a:endParaRPr lang="en-US" sz="1400" b="0" i="0" dirty="0">
              <a:latin typeface="Gill San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2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3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4.doc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Word_97_-_2003_Document6.doc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5.doc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_Worksheet7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Excel_97-2003_Worksheet8.xls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Excel_97-2003_Worksheet9.xls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5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10.doc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Word_97_-_2003_Document11.doc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477000" cy="18288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Computer architecture and </a:t>
            </a:r>
            <a:r>
              <a:rPr lang="en-US" sz="2800" dirty="0" err="1" smtClean="0"/>
              <a:t>ORganization</a:t>
            </a:r>
            <a:endParaRPr lang="en-US" sz="2000" b="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endParaRPr lang="en-US" b="1" dirty="0" smtClean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8288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74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77930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How to encode unsigned integers?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Just use exponential notation (4 bit numbers)</a:t>
            </a:r>
          </a:p>
          <a:p>
            <a:pPr lvl="1">
              <a:defRPr/>
            </a:pPr>
            <a:r>
              <a:rPr lang="en-US" dirty="0"/>
              <a:t>0110 = 0*2</a:t>
            </a:r>
            <a:r>
              <a:rPr lang="en-US" baseline="30000" dirty="0"/>
              <a:t>3</a:t>
            </a:r>
            <a:r>
              <a:rPr lang="en-US" dirty="0"/>
              <a:t> + 1*2</a:t>
            </a:r>
            <a:r>
              <a:rPr lang="en-US" baseline="30000" dirty="0"/>
              <a:t>2</a:t>
            </a:r>
            <a:r>
              <a:rPr lang="en-US" dirty="0"/>
              <a:t> + 1*2</a:t>
            </a:r>
            <a:r>
              <a:rPr lang="en-US" baseline="30000" dirty="0"/>
              <a:t>1</a:t>
            </a:r>
            <a:r>
              <a:rPr lang="en-US" dirty="0"/>
              <a:t> + 0*2</a:t>
            </a:r>
            <a:r>
              <a:rPr lang="en-US" baseline="30000" dirty="0"/>
              <a:t>0</a:t>
            </a:r>
            <a:r>
              <a:rPr lang="en-US" dirty="0"/>
              <a:t> = </a:t>
            </a:r>
            <a:r>
              <a:rPr lang="en-US" dirty="0" smtClean="0"/>
              <a:t>6</a:t>
            </a:r>
          </a:p>
          <a:p>
            <a:pPr lvl="1">
              <a:defRPr/>
            </a:pPr>
            <a:r>
              <a:rPr lang="en-US" dirty="0" smtClean="0"/>
              <a:t>1001 </a:t>
            </a:r>
            <a:r>
              <a:rPr lang="en-US" dirty="0"/>
              <a:t>= </a:t>
            </a:r>
            <a:r>
              <a:rPr lang="en-US" dirty="0" smtClean="0"/>
              <a:t>1*2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0*2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0*2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1*2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9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(Just like 13 = 1*10</a:t>
            </a:r>
            <a:r>
              <a:rPr lang="en-US" baseline="30000" dirty="0" smtClean="0"/>
              <a:t>1</a:t>
            </a:r>
            <a:r>
              <a:rPr lang="en-US" dirty="0" smtClean="0"/>
              <a:t> + 3*10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endParaRPr lang="en-US" baseline="30000" dirty="0"/>
          </a:p>
          <a:p>
            <a:pPr>
              <a:defRPr/>
            </a:pPr>
            <a:r>
              <a:rPr lang="en-US" dirty="0" smtClean="0"/>
              <a:t>No negative numbers, a single zero (0000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happens if we represent </a:t>
            </a:r>
            <a:r>
              <a:rPr lang="en-US" dirty="0" err="1" smtClean="0"/>
              <a:t>positive&amp;negative</a:t>
            </a:r>
            <a:r>
              <a:rPr lang="en-US" dirty="0" smtClean="0"/>
              <a:t> numbers as an unsigned number plus sign bit?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0403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77930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How to encode signed integers?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Want: Positive and negative values</a:t>
            </a:r>
          </a:p>
          <a:p>
            <a:pPr>
              <a:defRPr/>
            </a:pPr>
            <a:r>
              <a:rPr lang="en-US" dirty="0" smtClean="0"/>
              <a:t>Want: Single circuit to add positive and negative values (i.e., no </a:t>
            </a:r>
            <a:r>
              <a:rPr lang="en-US" dirty="0" err="1" smtClean="0"/>
              <a:t>subtractor</a:t>
            </a:r>
            <a:r>
              <a:rPr lang="en-US" dirty="0" smtClean="0"/>
              <a:t> circuit)</a:t>
            </a:r>
          </a:p>
          <a:p>
            <a:pPr>
              <a:defRPr/>
            </a:pPr>
            <a:r>
              <a:rPr lang="en-US" dirty="0" smtClean="0"/>
              <a:t>Solution: Two’s complement</a:t>
            </a:r>
          </a:p>
          <a:p>
            <a:pPr>
              <a:defRPr/>
            </a:pPr>
            <a:r>
              <a:rPr lang="en-US" dirty="0" smtClean="0"/>
              <a:t>Positive numbers easy (4 bits)</a:t>
            </a:r>
          </a:p>
          <a:p>
            <a:pPr lvl="1">
              <a:defRPr/>
            </a:pPr>
            <a:r>
              <a:rPr lang="en-US" dirty="0" smtClean="0"/>
              <a:t>0110 = 0*2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1*2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+ 1*2</a:t>
            </a:r>
            <a:r>
              <a:rPr lang="en-US" baseline="30000" dirty="0"/>
              <a:t>1</a:t>
            </a:r>
            <a:r>
              <a:rPr lang="en-US" dirty="0" smtClean="0"/>
              <a:t> + 0*2</a:t>
            </a:r>
            <a:r>
              <a:rPr lang="en-US" baseline="30000" dirty="0" smtClean="0"/>
              <a:t>0</a:t>
            </a:r>
            <a:r>
              <a:rPr lang="en-US" dirty="0" smtClean="0"/>
              <a:t> = 6</a:t>
            </a:r>
            <a:endParaRPr lang="en-US" dirty="0"/>
          </a:p>
          <a:p>
            <a:pPr>
              <a:defRPr/>
            </a:pPr>
            <a:r>
              <a:rPr lang="en-US" dirty="0" smtClean="0"/>
              <a:t>Negative numbers a bit weird</a:t>
            </a:r>
          </a:p>
          <a:p>
            <a:pPr lvl="1">
              <a:defRPr/>
            </a:pPr>
            <a:r>
              <a:rPr lang="en-US" dirty="0" smtClean="0"/>
              <a:t>1 + -1 = 0, so 0001 + X = 0, so X = 1111</a:t>
            </a:r>
          </a:p>
          <a:p>
            <a:pPr lvl="1">
              <a:defRPr/>
            </a:pPr>
            <a:r>
              <a:rPr lang="en-US" dirty="0" smtClean="0"/>
              <a:t>-1 = 1111 in two’s compliment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14800" y="1557337"/>
            <a:ext cx="4459288" cy="5224463"/>
          </a:xfrm>
        </p:spPr>
        <p:txBody>
          <a:bodyPr lIns="90487" tIns="44450" rIns="90487" bIns="4445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6129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569912"/>
            <a:ext cx="61166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32004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4384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597974"/>
              </p:ext>
            </p:extLst>
          </p:nvPr>
        </p:nvGraphicFramePr>
        <p:xfrm>
          <a:off x="4800600" y="16002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9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002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745130"/>
              </p:ext>
            </p:extLst>
          </p:nvPr>
        </p:nvGraphicFramePr>
        <p:xfrm>
          <a:off x="990600" y="16002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0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2192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1336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6670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391828"/>
              </p:ext>
            </p:extLst>
          </p:nvPr>
        </p:nvGraphicFramePr>
        <p:xfrm>
          <a:off x="1674813" y="36607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1" name="Document" r:id="rId8" imgW="5969000" imgH="1016000" progId="Word.Document.8">
                  <p:embed/>
                </p:oleObj>
              </mc:Choice>
              <mc:Fallback>
                <p:oleObj name="Document" r:id="rId8" imgW="5969000" imgH="1016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6607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0336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5103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3" name="Document" r:id="rId4" imgW="5600700" imgH="5219700" progId="Word.Document.8">
                  <p:embed/>
                </p:oleObj>
              </mc:Choice>
              <mc:Fallback>
                <p:oleObj name="Document" r:id="rId4" imgW="5600700" imgH="52197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55733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62488" y="1581150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7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3398837"/>
            <a:ext cx="4419600" cy="2314575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 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81000" y="1828800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1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bytes</a:t>
            </a:r>
            <a:endParaRPr lang="en-US" dirty="0" smtClean="0">
              <a:solidFill>
                <a:srgbClr val="A6A6A6"/>
              </a:solidFill>
            </a:endParaRP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433218" y="381000"/>
            <a:ext cx="8024982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sz="quarter" idx="1"/>
          </p:nvPr>
        </p:nvSpPr>
        <p:spPr>
          <a:xfrm>
            <a:off x="290513" y="5670550"/>
            <a:ext cx="8656855" cy="8826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05400" y="4495800"/>
            <a:ext cx="3352800" cy="1219200"/>
            <a:chOff x="576" y="3072"/>
            <a:chExt cx="2112" cy="768"/>
          </a:xfrm>
          <a:solidFill>
            <a:srgbClr val="CDF1C5"/>
          </a:solidFill>
        </p:grpSpPr>
        <p:sp>
          <p:nvSpPr>
            <p:cNvPr id="5134" name="Rectangle 40"/>
            <p:cNvSpPr>
              <a:spLocks noChangeArrowheads="1"/>
            </p:cNvSpPr>
            <p:nvPr/>
          </p:nvSpPr>
          <p:spPr bwMode="auto">
            <a:xfrm>
              <a:off x="576" y="3072"/>
              <a:ext cx="2112" cy="76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endParaRPr lang="en-US"/>
            </a:p>
          </p:txBody>
        </p:sp>
        <p:graphicFrame>
          <p:nvGraphicFramePr>
            <p:cNvPr id="5122" name="Object 41"/>
            <p:cNvGraphicFramePr>
              <a:graphicFrameLocks noChangeAspect="1"/>
            </p:cNvGraphicFramePr>
            <p:nvPr/>
          </p:nvGraphicFramePr>
          <p:xfrm>
            <a:off x="864" y="3216"/>
            <a:ext cx="139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45" name="Equation" r:id="rId4" imgW="2209800" imgH="609600" progId="Equation.3">
                    <p:embed/>
                  </p:oleObj>
                </mc:Choice>
                <mc:Fallback>
                  <p:oleObj name="Equation" r:id="rId4" imgW="2209800" imgH="6096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216"/>
                          <a:ext cx="139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sz="quarter" idx="1"/>
          </p:nvPr>
        </p:nvSpPr>
        <p:spPr>
          <a:xfrm>
            <a:off x="290513" y="1484313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2’s Comp. </a:t>
            </a:r>
            <a:r>
              <a:rPr lang="en-US" dirty="0" err="1" smtClean="0">
                <a:sym typeface="Symbol" pitchFamily="18" charset="2"/>
              </a:rPr>
              <a:t></a:t>
            </a:r>
            <a:r>
              <a:rPr lang="en-US" dirty="0" smtClean="0"/>
              <a:t> Unsigned</a:t>
            </a:r>
          </a:p>
          <a:p>
            <a:pPr lvl="1" eaLnBrk="1" hangingPunct="1">
              <a:defRPr/>
            </a:pPr>
            <a:r>
              <a:rPr lang="en-US" dirty="0" smtClean="0"/>
              <a:t>Ordering Inversion</a:t>
            </a:r>
          </a:p>
          <a:p>
            <a:pPr lvl="1" eaLnBrk="1" hangingPunct="1">
              <a:defRPr/>
            </a:pPr>
            <a:r>
              <a:rPr lang="en-US" dirty="0" smtClean="0"/>
              <a:t>Negative </a:t>
            </a:r>
            <a:r>
              <a:rPr lang="en-US" dirty="0" err="1" smtClean="0">
                <a:sym typeface="Symbol" pitchFamily="18" charset="2"/>
              </a:rPr>
              <a:t></a:t>
            </a:r>
            <a:r>
              <a:rPr lang="en-US" dirty="0" smtClean="0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8450" y="1709737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3957637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8677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7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367135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8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785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557338"/>
            <a:ext cx="8853487" cy="5224462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671513" y="3352800"/>
            <a:ext cx="8472487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b="0" dirty="0"/>
              <a:t>==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0	</a:t>
            </a:r>
            <a:r>
              <a:rPr lang="en-US" sz="2000" b="0" dirty="0"/>
              <a:t>&lt;	</a:t>
            </a:r>
            <a:r>
              <a:rPr lang="en-US" sz="2000" b="0" dirty="0">
                <a:latin typeface="Calibri" pitchFamily="34" charset="0"/>
              </a:rPr>
              <a:t>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0U	</a:t>
            </a:r>
            <a:r>
              <a:rPr lang="en-US" sz="2000" b="0" dirty="0"/>
              <a:t>&gt;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2147483647	-2147483648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2147483647U	-2147483648</a:t>
            </a:r>
            <a:r>
              <a:rPr lang="en-US" sz="2000" b="0" dirty="0"/>
              <a:t> 	&lt;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-2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(unsigned) -1	-2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 2147483647 	2147483648U</a:t>
            </a:r>
            <a:r>
              <a:rPr lang="en-US" sz="2000" b="0" dirty="0"/>
              <a:t> 	&lt;	</a:t>
            </a:r>
            <a:r>
              <a:rPr lang="en-US" sz="2000" b="0" dirty="0" smtClean="0"/>
              <a:t>un</a:t>
            </a:r>
            <a:r>
              <a:rPr lang="en-US" sz="2000" b="0" dirty="0" smtClean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latin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</a:rPr>
              <a:t>                                                                                        &gt;                      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endParaRPr lang="en-US" sz="2000" b="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5775" y="511175"/>
            <a:ext cx="652462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371600"/>
            <a:ext cx="9067800" cy="5410200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  <a:endParaRPr lang="en-US" sz="2100" b="1" dirty="0" smtClean="0"/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b="1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Security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01345" y="4759038"/>
            <a:ext cx="8307387" cy="16446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Similar to code found in FreeBSD’s implementation of </a:t>
            </a:r>
            <a:r>
              <a:rPr lang="en-US" dirty="0" err="1" smtClean="0"/>
              <a:t>getpeername</a:t>
            </a:r>
            <a:endParaRPr lang="en-US" dirty="0"/>
          </a:p>
          <a:p>
            <a:r>
              <a:rPr lang="en-US" dirty="0"/>
              <a:t>There are legions of smart people trying to find vulnerabilities in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87644" y="16764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[KSIZE];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Usage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522288" y="16795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kbuf[KSIZE];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maxlen bytes from kernel region to user buffer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int copy_from_kernel(void *user_dest, int maxlen) 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len is minimum of buffer size and maxlen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int len = KSIZE &lt; maxlen ? KSIZE : maxlen;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memcpy(user_dest, kbuf, len);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22288" y="4714875"/>
            <a:ext cx="4497388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void getstuff()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char mybuf[MSIZE];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copy_from_kernel(mybuf, 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printf(“%s\n”, mybuf);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Malicious Usage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22288" y="16795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kbuf[KSIZE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/</a:t>
            </a:r>
            <a:r>
              <a:rPr lang="en-US" sz="1600" dirty="0">
                <a:latin typeface="Courier New" pitchFamily="49" charset="0"/>
              </a:rPr>
              <a:t>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memcpy(user_dest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22288" y="4714875"/>
            <a:ext cx="4619625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rgbClr val="CDF1C5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n>
                <a:solidFill>
                  <a:srgbClr val="CDF1C5"/>
                </a:solidFill>
              </a:ln>
              <a:solidFill>
                <a:srgbClr val="CDF1C5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getstuff</a:t>
            </a:r>
            <a:r>
              <a:rPr lang="en-US" sz="1600" dirty="0">
                <a:latin typeface="Courier New" pitchFamily="49" charset="0"/>
              </a:rPr>
              <a:t>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char </a:t>
            </a:r>
            <a:r>
              <a:rPr lang="en-US" sz="1600" dirty="0" err="1">
                <a:latin typeface="Courier New" pitchFamily="49" charset="0"/>
              </a:rPr>
              <a:t>mybuf[MSIZE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mybuf</a:t>
            </a:r>
            <a:r>
              <a:rPr lang="en-US" sz="1600" dirty="0">
                <a:latin typeface="Courier New" pitchFamily="49" charset="0"/>
              </a:rPr>
              <a:t>, -MSIZE);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63604" y="774745"/>
            <a:ext cx="5123196" cy="520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/* Declaration of library function memcpy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*memcpy(void *dest, void *src, size_t n);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bytes</a:t>
            </a:r>
            <a:endParaRPr lang="en-US" dirty="0" smtClean="0">
              <a:solidFill>
                <a:srgbClr val="A6A6A6"/>
              </a:solidFill>
            </a:endParaRP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2" y="533400"/>
            <a:ext cx="611028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4513" y="1447800"/>
            <a:ext cx="8294687" cy="2946400"/>
          </a:xfrm>
        </p:spPr>
        <p:txBody>
          <a:bodyPr lIns="90487" tIns="44450" rIns="90487" bIns="44450"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Task:</a:t>
            </a:r>
          </a:p>
          <a:p>
            <a:pPr lvl="1" eaLnBrk="1" hangingPunct="1">
              <a:defRPr/>
            </a:pPr>
            <a:r>
              <a:rPr lang="en-US" dirty="0" smtClean="0"/>
              <a:t>Given </a:t>
            </a:r>
            <a:r>
              <a:rPr lang="en-US" i="1" dirty="0" err="1" smtClean="0"/>
              <a:t>w</a:t>
            </a:r>
            <a:r>
              <a:rPr lang="en-US" dirty="0" smtClean="0"/>
              <a:t>-bit signed integer </a:t>
            </a:r>
            <a:r>
              <a:rPr lang="en-US" i="1" dirty="0" err="1" smtClean="0"/>
              <a:t>x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Convert it to </a:t>
            </a:r>
            <a:r>
              <a:rPr lang="en-US" i="1" dirty="0" err="1" smtClean="0"/>
              <a:t>w</a:t>
            </a:r>
            <a:r>
              <a:rPr lang="en-US" dirty="0" err="1" smtClean="0"/>
              <a:t>+</a:t>
            </a:r>
            <a:r>
              <a:rPr lang="en-US" i="1" dirty="0" err="1" smtClean="0"/>
              <a:t>k</a:t>
            </a:r>
            <a:r>
              <a:rPr lang="en-US" dirty="0" smtClean="0"/>
              <a:t>-bit integer with same value</a:t>
            </a:r>
          </a:p>
          <a:p>
            <a:pPr eaLnBrk="1" hangingPunct="1">
              <a:defRPr/>
            </a:pPr>
            <a:r>
              <a:rPr lang="en-US" dirty="0" smtClean="0"/>
              <a:t>Rule:</a:t>
            </a:r>
          </a:p>
          <a:p>
            <a:pPr lvl="1" eaLnBrk="1" hangingPunct="1">
              <a:defRPr/>
            </a:pPr>
            <a:r>
              <a:rPr lang="en-US" dirty="0" smtClean="0"/>
              <a:t>Make </a:t>
            </a:r>
            <a:r>
              <a:rPr lang="en-US" i="1" dirty="0" err="1" smtClean="0"/>
              <a:t>k</a:t>
            </a:r>
            <a:r>
              <a:rPr lang="en-US" dirty="0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>
                <a:latin typeface="Symbol" pitchFamily="18" charset="2"/>
              </a:rPr>
              <a:t></a:t>
            </a:r>
            <a:r>
              <a:rPr lang="en-US" dirty="0" smtClean="0"/>
              <a:t> = 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,…,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–2 </a:t>
            </a:r>
            <a:r>
              <a:rPr lang="en-US" dirty="0" smtClean="0"/>
              <a:t>,…, </a:t>
            </a:r>
            <a:r>
              <a:rPr lang="en-US" b="0" i="1" dirty="0" smtClean="0"/>
              <a:t>x</a:t>
            </a:r>
            <a:r>
              <a:rPr lang="en-US" b="0" baseline="-25000" dirty="0" smtClean="0"/>
              <a:t>0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975359" y="4693211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38600" y="4033838"/>
            <a:ext cx="4313331" cy="3281362"/>
            <a:chOff x="1392" y="2104"/>
            <a:chExt cx="3264" cy="2067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531"/>
              <a:chOff x="1392" y="2352"/>
              <a:chExt cx="3264" cy="1531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52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52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8786982" cy="762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875" y="1885950"/>
            <a:ext cx="7896225" cy="49720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aphicFrame>
        <p:nvGraphicFramePr>
          <p:cNvPr id="7170" name="Object 4"/>
          <p:cNvGraphicFramePr>
            <a:graphicFrameLocks/>
          </p:cNvGraphicFramePr>
          <p:nvPr/>
        </p:nvGraphicFramePr>
        <p:xfrm>
          <a:off x="2590800" y="54102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3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2590800" y="54102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524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7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27157" y="1557338"/>
            <a:ext cx="3647064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dirty="0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4-bit integers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endParaRPr lang="en-US" dirty="0" smtClean="0"/>
          </a:p>
          <a:p>
            <a:pPr marL="635000" lvl="1" indent="-228600" eaLnBrk="1" hangingPunct="1">
              <a:defRPr/>
            </a:pPr>
            <a:r>
              <a:rPr lang="en-US" dirty="0" smtClean="0"/>
              <a:t>Compute true sum Add</a:t>
            </a:r>
            <a:r>
              <a:rPr lang="en-US" baseline="-25000" dirty="0" smtClean="0"/>
              <a:t>4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Values increase linearly with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153400" cy="2590800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 eaLnBrk="1" hangingPunct="1"/>
            <a:r>
              <a:rPr lang="en-US" dirty="0"/>
              <a:t>Algebraic representation of logic</a:t>
            </a:r>
          </a:p>
          <a:p>
            <a:pPr marL="838200" lvl="2" eaLnBrk="1" hangingPunct="1"/>
            <a:r>
              <a:rPr lang="en-US" dirty="0"/>
              <a:t>Encode “True” as 1 and “False” as 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98500" y="2857041"/>
            <a:ext cx="7912100" cy="3772359"/>
            <a:chOff x="317500" y="2819400"/>
            <a:chExt cx="8949974" cy="4267200"/>
          </a:xfrm>
        </p:grpSpPr>
        <p:sp>
          <p:nvSpPr>
            <p:cNvPr id="56326" name="Rectangle 5"/>
            <p:cNvSpPr>
              <a:spLocks/>
            </p:cNvSpPr>
            <p:nvPr/>
          </p:nvSpPr>
          <p:spPr bwMode="auto">
            <a:xfrm>
              <a:off x="317500" y="2844801"/>
              <a:ext cx="4209217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And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&amp;B = 1 when both A=1 and B=1</a:t>
              </a:r>
            </a:p>
          </p:txBody>
        </p:sp>
        <p:pic>
          <p:nvPicPr>
            <p:cNvPr id="56327" name="Picture 6"/>
            <p:cNvPicPr>
              <a:picLocks noChangeArrowheads="1"/>
            </p:cNvPicPr>
            <p:nvPr/>
          </p:nvPicPr>
          <p:blipFill>
            <a:blip r:embed="rId2"/>
            <a:srcRect r="77623"/>
            <a:stretch>
              <a:fillRect/>
            </a:stretch>
          </p:blipFill>
          <p:spPr bwMode="auto">
            <a:xfrm>
              <a:off x="584200" y="3670300"/>
              <a:ext cx="1397000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28" name="Rectangle 7"/>
            <p:cNvSpPr>
              <a:spLocks/>
            </p:cNvSpPr>
            <p:nvPr/>
          </p:nvSpPr>
          <p:spPr bwMode="auto">
            <a:xfrm>
              <a:off x="4601987" y="2819400"/>
              <a:ext cx="4234509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Or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|B = 1 when either A=1 or B=1</a:t>
              </a:r>
            </a:p>
          </p:txBody>
        </p:sp>
        <p:pic>
          <p:nvPicPr>
            <p:cNvPr id="56329" name="Picture 8"/>
            <p:cNvPicPr>
              <a:picLocks noChangeArrowheads="1"/>
            </p:cNvPicPr>
            <p:nvPr/>
          </p:nvPicPr>
          <p:blipFill>
            <a:blip r:embed="rId3"/>
            <a:srcRect r="77623"/>
            <a:stretch>
              <a:fillRect/>
            </a:stretch>
          </p:blipFill>
          <p:spPr bwMode="auto">
            <a:xfrm>
              <a:off x="5021087" y="3657600"/>
              <a:ext cx="1397000" cy="1376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30" name="Picture 9"/>
            <p:cNvPicPr>
              <a:picLocks noChangeArrowheads="1"/>
            </p:cNvPicPr>
            <p:nvPr/>
          </p:nvPicPr>
          <p:blipFill>
            <a:blip r:embed="rId4"/>
            <a:srcRect r="77623"/>
            <a:stretch>
              <a:fillRect/>
            </a:stretch>
          </p:blipFill>
          <p:spPr bwMode="auto">
            <a:xfrm>
              <a:off x="584200" y="5702300"/>
              <a:ext cx="1397000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31" name="Rectangle 10"/>
            <p:cNvSpPr>
              <a:spLocks/>
            </p:cNvSpPr>
            <p:nvPr/>
          </p:nvSpPr>
          <p:spPr bwMode="auto">
            <a:xfrm>
              <a:off x="317500" y="4876800"/>
              <a:ext cx="239911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Not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~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 = 1 when A=0</a:t>
              </a:r>
            </a:p>
          </p:txBody>
        </p:sp>
        <p:pic>
          <p:nvPicPr>
            <p:cNvPr id="56332" name="Picture 11"/>
            <p:cNvPicPr>
              <a:picLocks noChangeArrowheads="1"/>
            </p:cNvPicPr>
            <p:nvPr/>
          </p:nvPicPr>
          <p:blipFill>
            <a:blip r:embed="rId5"/>
            <a:srcRect r="77623"/>
            <a:stretch>
              <a:fillRect/>
            </a:stretch>
          </p:blipFill>
          <p:spPr bwMode="auto">
            <a:xfrm>
              <a:off x="4762500" y="5710238"/>
              <a:ext cx="1397000" cy="1376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33" name="Rectangle 12"/>
            <p:cNvSpPr>
              <a:spLocks/>
            </p:cNvSpPr>
            <p:nvPr/>
          </p:nvSpPr>
          <p:spPr bwMode="auto">
            <a:xfrm>
              <a:off x="3568700" y="4876800"/>
              <a:ext cx="5698774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Exclusive-Or (</a:t>
              </a:r>
              <a:r>
                <a:rPr lang="en-US" b="0" dirty="0" err="1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Xor</a:t>
              </a: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)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^B = 1 when either A=1 or B=1, but not both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41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7" tIns="44450" rIns="90487" bIns="44450">
            <a:normAutofit fontScale="92500" lnSpcReduction="20000"/>
          </a:bodyPr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 smtClean="0"/>
              <a:t>Modular Addition Forms an </a:t>
            </a:r>
            <a:r>
              <a:rPr lang="en-US" i="1" dirty="0" err="1" smtClean="0"/>
              <a:t>Abelian</a:t>
            </a:r>
            <a:r>
              <a:rPr lang="en-US" i="1" dirty="0" smtClean="0"/>
              <a:t> Group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Closed</a:t>
            </a:r>
            <a:r>
              <a:rPr lang="en-US" dirty="0" smtClean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 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0)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 smtClean="0"/>
              <a:t>Every element has additive </a:t>
            </a:r>
            <a:r>
              <a:rPr lang="en-US" b="1" dirty="0" smtClean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 smtClean="0"/>
              <a:t>Let 	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  = 2</a:t>
            </a:r>
            <a:r>
              <a:rPr lang="en-US" i="1" baseline="30000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))  =  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4025" y="3856037"/>
            <a:ext cx="7916863" cy="2239963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714643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2171843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638443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2095643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476643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2095643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629043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476643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3086243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933843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379662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827152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989262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990933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Functionality</a:t>
            </a:r>
          </a:p>
          <a:p>
            <a:pPr lvl="1" eaLnBrk="1" hangingPunct="1">
              <a:defRPr/>
            </a:pPr>
            <a:r>
              <a:rPr lang="en-US" smtClean="0"/>
              <a:t>True sum requires </a:t>
            </a:r>
            <a:r>
              <a:rPr lang="en-US" b="0" i="1" smtClean="0"/>
              <a:t>w</a:t>
            </a:r>
            <a:r>
              <a:rPr lang="en-US" b="0" smtClean="0"/>
              <a:t>+1</a:t>
            </a:r>
            <a:r>
              <a:rPr lang="en-US" smtClean="0"/>
              <a:t> bits</a:t>
            </a:r>
          </a:p>
          <a:p>
            <a:pPr lvl="1" eaLnBrk="1" hangingPunct="1">
              <a:defRPr/>
            </a:pPr>
            <a:r>
              <a:rPr lang="en-US" smtClean="0"/>
              <a:t>Drop off MSB</a:t>
            </a:r>
          </a:p>
          <a:p>
            <a:pPr lvl="1" eaLnBrk="1" hangingPunct="1">
              <a:defRPr/>
            </a:pPr>
            <a:r>
              <a:rPr lang="en-US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724400" y="4066687"/>
            <a:ext cx="94897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5072251" y="2695087"/>
            <a:ext cx="601126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5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>
            <a:normAutofit lnSpcReduction="10000"/>
          </a:bodyPr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457200"/>
            <a:ext cx="67595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Characterizing </a:t>
            </a:r>
            <a:r>
              <a:rPr lang="en-US" dirty="0" err="1" smtClean="0"/>
              <a:t>TAdd</a:t>
            </a:r>
            <a:endParaRPr lang="en-US" dirty="0" smtClean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9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8325" y="457200"/>
            <a:ext cx="5908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307388" cy="5224463"/>
          </a:xfrm>
        </p:spPr>
        <p:txBody>
          <a:bodyPr lIns="90487" tIns="44450" rIns="90487" bIns="44450"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Computing Exact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Ranges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</a:t>
            </a:r>
            <a:r>
              <a:rPr lang="en-US" b="0" dirty="0" smtClean="0"/>
              <a:t>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min: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–1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max:</a:t>
            </a:r>
            <a:r>
              <a:rPr lang="en-US" b="0" dirty="0" smtClean="0"/>
              <a:t>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 smtClean="0"/>
              <a:t>TMin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eaLnBrk="1" hangingPunct="1">
              <a:defRPr/>
            </a:pPr>
            <a:r>
              <a:rPr lang="en-US" dirty="0" smtClean="0"/>
              <a:t>Maintaining Exact Results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Done in software by “arbitrary precision” arithmetic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457200"/>
            <a:ext cx="7686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60350" y="3689350"/>
            <a:ext cx="5588000" cy="2025650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 Security Example #2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3995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590795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3196659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294312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791195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688784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781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bitwise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5957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6550" y="4224337"/>
            <a:ext cx="5149850" cy="1643063"/>
          </a:xfrm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20382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24954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9620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24192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8002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24192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9526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8002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34098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32574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8764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21906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34860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32574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9526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733550"/>
            <a:ext cx="7896225" cy="49720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895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3352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3352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819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3276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657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3276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657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4114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733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3048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4176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4176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3352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438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810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810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447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4267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•••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407035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leal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(%eax,%eax,2),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5594350"/>
            <a:ext cx="8307387" cy="1187450"/>
          </a:xfrm>
        </p:spPr>
        <p:txBody>
          <a:bodyPr/>
          <a:lstStyle/>
          <a:p>
            <a:r>
              <a:rPr lang="en-US" dirty="0" smtClean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936750"/>
            <a:ext cx="24384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mul12(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407035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51606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59092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59092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12684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8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/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423441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shrl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5289550"/>
            <a:ext cx="8307387" cy="118745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Uses logical shift for unsigned</a:t>
            </a:r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smtClean="0"/>
              <a:t>Logical shift written as </a:t>
            </a:r>
            <a:r>
              <a:rPr lang="en-US" dirty="0" smtClean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2100818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unsigned udiv8(unsigned x)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422275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68013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83430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84175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12684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/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2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8819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9084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876800" y="5441950"/>
            <a:ext cx="4267200" cy="118745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Uses arithmetic shift for </a:t>
            </a:r>
            <a:r>
              <a:rPr lang="en-US" dirty="0" err="1" smtClean="0"/>
              <a:t>int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err="1" smtClean="0"/>
              <a:t>Arith</a:t>
            </a:r>
            <a:r>
              <a:rPr lang="en-US" dirty="0" smtClean="0"/>
              <a:t>. shift written as </a:t>
            </a:r>
            <a:r>
              <a:rPr lang="en-US" dirty="0" smtClean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 idiv8(int 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9084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5052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4860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</a:t>
            </a:r>
            <a:r>
              <a:rPr lang="en-US" dirty="0" smtClean="0"/>
              <a:t>type [1 byte])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gdb</a:t>
            </a:r>
            <a:r>
              <a:rPr lang="en-US" dirty="0" smtClean="0"/>
              <a:t>, </a:t>
            </a:r>
            <a:r>
              <a:rPr lang="en-US" sz="3000" b="1" dirty="0" smtClean="0">
                <a:latin typeface="Cordia New" pitchFamily="34" charset="-34"/>
                <a:cs typeface="Cordia New" pitchFamily="34" charset="-34"/>
              </a:rPr>
              <a:t>p/t 0xE prints 1110</a:t>
            </a:r>
            <a:endParaRPr lang="en-US" sz="3000" b="1" dirty="0">
              <a:latin typeface="Cordia New" pitchFamily="34" charset="-34"/>
              <a:cs typeface="Cordia New" pitchFamily="34" charset="-34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11111111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2w</a:t>
            </a:r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2w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</a:t>
            </a:r>
            <a:r>
              <a:rPr lang="en-US" dirty="0" smtClean="0">
                <a:solidFill>
                  <a:srgbClr val="A6A6A6"/>
                </a:solidFill>
              </a:rPr>
              <a:t>shifting</a:t>
            </a:r>
          </a:p>
          <a:p>
            <a:pPr lvl="1"/>
            <a:r>
              <a:rPr lang="en-US" b="1" dirty="0" smtClean="0"/>
              <a:t>Summary</a:t>
            </a:r>
            <a:endParaRPr lang="en-US" b="1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  <a:endParaRPr lang="en-US" dirty="0">
              <a:solidFill>
                <a:srgbClr val="A6A6A6"/>
              </a:solidFill>
            </a:endParaRP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7" tIns="44450" rIns="90487" bIns="44450"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 smtClean="0"/>
              <a:t>Addition is commutative group</a:t>
            </a:r>
          </a:p>
          <a:p>
            <a:pPr lvl="1" eaLnBrk="1" hangingPunct="1">
              <a:defRPr/>
            </a:pPr>
            <a:r>
              <a:rPr lang="en-US" dirty="0" smtClean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defRPr/>
            </a:pPr>
            <a:r>
              <a:rPr lang="en-US" dirty="0" smtClean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1)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Multiplication distributes over </a:t>
            </a:r>
            <a:r>
              <a:rPr lang="en-US" dirty="0" err="1" smtClean="0"/>
              <a:t>addtion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557337"/>
            <a:ext cx="8686800" cy="5224463"/>
          </a:xfrm>
        </p:spPr>
        <p:txBody>
          <a:bodyPr lIns="90487" tIns="44450" rIns="90487" bIns="44450">
            <a:normAutofit fontScale="85000" lnSpcReduction="20000"/>
          </a:bodyPr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to ring of integers mod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w</a:t>
            </a:r>
            <a:endParaRPr lang="en-US" dirty="0" smtClean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dirty="0" smtClean="0"/>
              <a:t> &gt; </a:t>
            </a:r>
            <a:r>
              <a:rPr lang="en-US" i="1" dirty="0" smtClean="0"/>
              <a:t>v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0, </a:t>
            </a:r>
            <a:r>
              <a:rPr lang="en-US" i="1" dirty="0" smtClean="0"/>
              <a:t>v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· </a:t>
            </a:r>
            <a:r>
              <a:rPr lang="en-US" i="1" dirty="0" smtClean="0"/>
              <a:t>v</a:t>
            </a:r>
            <a:r>
              <a:rPr lang="en-US" dirty="0" smtClean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 smtClean="0"/>
              <a:t>TMax</a:t>
            </a:r>
            <a:r>
              <a:rPr lang="en-US" b="0" dirty="0" smtClean="0">
                <a:latin typeface="Courier New" pitchFamily="49" charset="0"/>
              </a:rPr>
              <a:t> + 1	==	</a:t>
            </a:r>
            <a:r>
              <a:rPr lang="en-US" i="1" dirty="0" err="1" smtClean="0"/>
              <a:t>TMin</a:t>
            </a:r>
            <a:endParaRPr lang="en-US" b="0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 smtClean="0">
                <a:latin typeface="Courier New" pitchFamily="49" charset="0"/>
              </a:rPr>
              <a:t>15213 * 30426	==	-10030	</a:t>
            </a:r>
            <a:r>
              <a:rPr lang="en-US" b="0" dirty="0" smtClean="0"/>
              <a:t>(16-bit words)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57337"/>
            <a:ext cx="8307388" cy="52244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Just Because Number Nonnegative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</a:t>
            </a:r>
            <a:r>
              <a:rPr lang="en-US" dirty="0" smtClean="0">
                <a:solidFill>
                  <a:srgbClr val="A6A6A6"/>
                </a:solidFill>
              </a:rPr>
              <a:t>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  <a:p>
            <a:r>
              <a:rPr lang="en-US" dirty="0"/>
              <a:t>Making ints from bytes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8689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5" y="2809875"/>
            <a:ext cx="7896225" cy="3743325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/>
              <a:t>Programs Refer to Virtual Addresses</a:t>
            </a:r>
          </a:p>
          <a:p>
            <a:pPr marL="552450" lvl="1" eaLnBrk="1" hangingPunct="1"/>
            <a:r>
              <a:rPr lang="en-US" dirty="0"/>
              <a:t>Conceptually very large array of bytes</a:t>
            </a:r>
          </a:p>
          <a:p>
            <a:pPr marL="552450" lvl="1" eaLnBrk="1" hangingPunct="1"/>
            <a:r>
              <a:rPr lang="en-US" dirty="0"/>
              <a:t>Actually implemented with hierarchy of different memory types</a:t>
            </a:r>
          </a:p>
          <a:p>
            <a:pPr marL="552450" lvl="1" eaLnBrk="1" hangingPunct="1"/>
            <a:r>
              <a:rPr lang="en-US" dirty="0"/>
              <a:t>System provides address space private to particular “process”</a:t>
            </a:r>
          </a:p>
          <a:p>
            <a:pPr marL="838200" lvl="2" eaLnBrk="1" hangingPunct="1"/>
            <a:r>
              <a:rPr lang="en-US" dirty="0"/>
              <a:t>Program being executed</a:t>
            </a:r>
          </a:p>
          <a:p>
            <a:pPr marL="838200" lvl="2" eaLnBrk="1" hangingPunct="1"/>
            <a:r>
              <a:rPr lang="en-US" dirty="0"/>
              <a:t>Program can clobber its own data, but not that of others</a:t>
            </a:r>
          </a:p>
          <a:p>
            <a:pPr eaLnBrk="1" hangingPunct="1"/>
            <a:r>
              <a:rPr lang="en-US" dirty="0"/>
              <a:t>Compiler + Run-Time System Control Allocation</a:t>
            </a:r>
          </a:p>
          <a:p>
            <a:pPr marL="552450" lvl="1" eaLnBrk="1" hangingPunct="1"/>
            <a:r>
              <a:rPr lang="en-US" dirty="0"/>
              <a:t>Where different program objects should be stored</a:t>
            </a:r>
          </a:p>
          <a:p>
            <a:pPr marL="552450" lvl="1" eaLnBrk="1" hangingPunct="1"/>
            <a:r>
              <a:rPr lang="en-US" dirty="0"/>
              <a:t>All allocation within single virtual address space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6755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8288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Machine Has “Word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</a:p>
          <a:p>
            <a:pPr marL="838200" lvl="2" eaLnBrk="1" hangingPunct="1"/>
            <a:r>
              <a:rPr lang="en-US" dirty="0"/>
              <a:t>Including addresses</a:t>
            </a:r>
          </a:p>
          <a:p>
            <a:pPr marL="552450" lvl="1" eaLnBrk="1" hangingPunct="1"/>
            <a:r>
              <a:rPr lang="en-US" dirty="0"/>
              <a:t>Most current machines use 32 bits (4 bytes) words</a:t>
            </a:r>
          </a:p>
          <a:p>
            <a:pPr marL="838200" lvl="2" eaLnBrk="1" hangingPunct="1"/>
            <a:r>
              <a:rPr lang="en-US" dirty="0"/>
              <a:t>Limits addresses to 4GB</a:t>
            </a:r>
          </a:p>
          <a:p>
            <a:pPr marL="838200" lvl="2" eaLnBrk="1" hangingPunct="1"/>
            <a:r>
              <a:rPr lang="en-US" dirty="0"/>
              <a:t>Becoming too small for memory-intensive applications</a:t>
            </a:r>
          </a:p>
          <a:p>
            <a:pPr marL="552450" lvl="1" eaLnBrk="1" hangingPunct="1"/>
            <a:r>
              <a:rPr lang="en-US" dirty="0"/>
              <a:t>High-end systems use 64 bits (8 bytes) words</a:t>
            </a:r>
          </a:p>
          <a:p>
            <a:pPr marL="838200" lvl="2" eaLnBrk="1" hangingPunct="1"/>
            <a:r>
              <a:rPr lang="en-US" dirty="0"/>
              <a:t>Potential address space ≈ 1.8 X 10</a:t>
            </a:r>
            <a:r>
              <a:rPr lang="en-US" baseline="32000" dirty="0"/>
              <a:t>19</a:t>
            </a:r>
            <a:r>
              <a:rPr lang="en-US" dirty="0"/>
              <a:t> bytes</a:t>
            </a:r>
          </a:p>
          <a:p>
            <a:pPr marL="838200" lvl="2" eaLnBrk="1" hangingPunct="1"/>
            <a:r>
              <a:rPr lang="en-US" dirty="0"/>
              <a:t>x86-64 machines support 48-bit addresses: 256 Terabytes</a:t>
            </a:r>
          </a:p>
          <a:p>
            <a:pPr marL="552450" lvl="1" eaLnBrk="1" hangingPunct="1"/>
            <a:r>
              <a:rPr lang="en-US" dirty="0"/>
              <a:t>Machines support 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770145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6" y="1581150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00422" y="1273175"/>
            <a:ext cx="3386378" cy="5461000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63392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&amp; Manipulating Sets</a:t>
            </a:r>
            <a:endParaRPr lang="en-US"/>
          </a:p>
        </p:txBody>
      </p:sp>
      <p:sp>
        <p:nvSpPr>
          <p:cNvPr id="5939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MSB        Least significant bit (LSB)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390525"/>
            <a:ext cx="7956550" cy="60007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folHlink"/>
                </a:solidFill>
              </a:rPr>
              <a:t>Where do addresses come from?</a:t>
            </a:r>
            <a:endParaRPr lang="en-US" sz="8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254125"/>
            <a:ext cx="48641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P</a:t>
            </a:r>
            <a:r>
              <a:rPr lang="en-US" sz="1600">
                <a:latin typeface="Courier" pitchFamily="49" charset="0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foo: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jmp 1175</a:t>
            </a:r>
          </a:p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213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1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&amp;A[3] - &amp;A[0]);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1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84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378952" cy="48768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4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4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400" dirty="0" smtClean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Location and difference 0x601040 1(1-0) 1(1-0)</a:t>
            </a:r>
            <a:endParaRPr lang="en-US" sz="2400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&amp;A[3] - &amp;A[0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]);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1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&amp;A[3] - &amp;A[0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]);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 differences 4(</a:t>
            </a:r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) 1(1-0) 2(2-0) 3(3-0)</a:t>
            </a:r>
            <a:endParaRPr lang="en-US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668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   j Value %d pointer %p\n", j, &amp;j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);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66800"/>
            <a:ext cx="81534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   j Value %d pointer %p\n", j, &amp;j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);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Byte differences 4(</a:t>
            </a:r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) 4(1-0) 8(2-0) 12(3-0)</a:t>
            </a:r>
            <a:endParaRPr lang="en-US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40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}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j Value 10 pointer 0x7fff860787ec</a:t>
            </a:r>
            <a:endParaRPr lang="en-US" sz="2000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 smtClean="0">
                <a:solidFill>
                  <a:srgbClr val="980002"/>
                </a:solidFill>
              </a:rPr>
              <a:t>Short circuit</a:t>
            </a:r>
            <a:endParaRPr lang="en-US" dirty="0">
              <a:solidFill>
                <a:srgbClr val="980002"/>
              </a:solidFill>
            </a:endParaRP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8288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/>
              <a:t>How should bytes within a multi-byte word be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</a:t>
            </a:r>
            <a:r>
              <a:rPr lang="en-US" dirty="0" err="1"/>
              <a:t>Endian</a:t>
            </a:r>
            <a:r>
              <a:rPr lang="en-US" dirty="0"/>
              <a:t>: x86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729859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/>
              <a:t>Big Endian</a:t>
            </a:r>
          </a:p>
          <a:p>
            <a:pPr marL="552450" lvl="1" eaLnBrk="1" hangingPunct="1"/>
            <a:r>
              <a:rPr lang="en-US"/>
              <a:t>Least significant byte has highest address</a:t>
            </a:r>
          </a:p>
          <a:p>
            <a:pPr eaLnBrk="1" hangingPunct="1"/>
            <a:r>
              <a:rPr lang="en-US"/>
              <a:t>Little Endian</a:t>
            </a:r>
          </a:p>
          <a:p>
            <a:pPr marL="552450" lvl="1" eaLnBrk="1" hangingPunct="1"/>
            <a:r>
              <a:rPr lang="en-US"/>
              <a:t>Least significant byte has lowest address</a:t>
            </a:r>
          </a:p>
          <a:p>
            <a:pPr eaLnBrk="1" hangingPunct="1"/>
            <a:r>
              <a:rPr lang="en-US"/>
              <a:t>Example</a:t>
            </a:r>
          </a:p>
          <a:p>
            <a:pPr marL="552450" lvl="1" eaLnBrk="1" hangingPunct="1"/>
            <a:r>
              <a:rPr lang="en-US"/>
              <a:t>Variable x has 4-byte representation 0x01234567</a:t>
            </a:r>
          </a:p>
          <a:p>
            <a:pPr marL="552450" lvl="1" eaLnBrk="1" hangingPunct="1"/>
            <a:r>
              <a:rPr lang="en-US"/>
              <a:t>Address given by &amp;x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52600" y="53086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1752600" y="60706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533400" y="51562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 dirty="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</a:t>
            </a:r>
            <a:r>
              <a:rPr lang="en-US" sz="1800" dirty="0" err="1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Endian</a:t>
            </a:r>
            <a:endParaRPr lang="en-US" sz="1800" dirty="0">
              <a:solidFill>
                <a:srgbClr val="980002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533400" y="59944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 dirty="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</a:t>
            </a:r>
            <a:r>
              <a:rPr lang="en-US" sz="1800" dirty="0" err="1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Endian</a:t>
            </a:r>
            <a:endParaRPr lang="en-US" sz="1800" dirty="0">
              <a:solidFill>
                <a:srgbClr val="980002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124200" y="55880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124200" y="63500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1483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8789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 creates byte 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638800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 dirty="0" err="1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</a:t>
            </a:r>
            <a:r>
              <a:rPr lang="en-US" sz="1800" b="0" dirty="0" err="1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 dirty="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</a:t>
            </a:r>
            <a:r>
              <a:rPr lang="en-US" sz="1800" b="0" dirty="0" err="1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8448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show_bytes(pointer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5739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7526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995612" y="3203575"/>
            <a:ext cx="2262188" cy="444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(Linux):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0x11ffffcb8	0x6d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0x11ffffcb9	0x3b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0x11ffffcba	0x00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0x11ffffcbb	0x00</a:t>
            </a:r>
          </a:p>
        </p:txBody>
      </p:sp>
    </p:spTree>
    <p:extLst>
      <p:ext uri="{BB962C8B-B14F-4D97-AF65-F5344CB8AC3E}">
        <p14:creationId xmlns:p14="http://schemas.microsoft.com/office/powerpoint/2010/main" val="1795585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memory address a, is said to be n-byte aligned when </a:t>
            </a:r>
            <a:r>
              <a:rPr lang="en-US" dirty="0" smtClean="0"/>
              <a:t>a </a:t>
            </a:r>
            <a:r>
              <a:rPr lang="en-US" dirty="0"/>
              <a:t>is a multiple of n bytes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 is a power of two in all interesting cases</a:t>
            </a:r>
          </a:p>
          <a:p>
            <a:pPr lvl="1"/>
            <a:r>
              <a:rPr lang="en-US" dirty="0" smtClean="0"/>
              <a:t>Every byte address is aligned</a:t>
            </a:r>
          </a:p>
          <a:p>
            <a:pPr lvl="1"/>
            <a:r>
              <a:rPr lang="en-US" dirty="0" smtClean="0"/>
              <a:t>A 4-byte quantity is aligned at addresses 0, 4, 8,…</a:t>
            </a:r>
          </a:p>
          <a:p>
            <a:r>
              <a:rPr lang="en-US" dirty="0" smtClean="0"/>
              <a:t>Some architectures require alignment (e.g., MIPS)</a:t>
            </a:r>
          </a:p>
          <a:p>
            <a:r>
              <a:rPr lang="en-US" dirty="0" smtClean="0"/>
              <a:t>Some architectures tolerate misalignment at performance penalty (e.g., x86)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in C </a:t>
            </a:r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members are never reordered in C &amp; C++</a:t>
            </a:r>
          </a:p>
          <a:p>
            <a:r>
              <a:rPr lang="en-US" dirty="0" smtClean="0"/>
              <a:t>Compiler adds padding so each member is aligned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{char a; char b;} no padding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{char a; short b;} one byte pad after a</a:t>
            </a:r>
          </a:p>
          <a:p>
            <a:r>
              <a:rPr lang="en-US" dirty="0"/>
              <a:t>L</a:t>
            </a:r>
            <a:r>
              <a:rPr lang="en-US" dirty="0" smtClean="0"/>
              <a:t>ast </a:t>
            </a:r>
            <a:r>
              <a:rPr lang="en-US" dirty="0"/>
              <a:t>member is padded </a:t>
            </a:r>
            <a:r>
              <a:rPr lang="en-US" dirty="0" smtClean="0"/>
              <a:t>so the </a:t>
            </a:r>
            <a:r>
              <a:rPr lang="en-US" dirty="0"/>
              <a:t>total size of the structure </a:t>
            </a:r>
            <a:r>
              <a:rPr lang="en-US" dirty="0" smtClean="0"/>
              <a:t>is </a:t>
            </a:r>
            <a:r>
              <a:rPr lang="en-US" dirty="0"/>
              <a:t>a multiple of the largest alignment of any structure </a:t>
            </a:r>
            <a:r>
              <a:rPr lang="en-US" dirty="0" smtClean="0"/>
              <a:t>member (so </a:t>
            </a:r>
            <a:r>
              <a:rPr lang="en-US" dirty="0" err="1" smtClean="0"/>
              <a:t>struct</a:t>
            </a:r>
            <a:r>
              <a:rPr lang="en-US" dirty="0" smtClean="0"/>
              <a:t> can go in array)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containing </a:t>
            </a:r>
            <a:r>
              <a:rPr lang="en-US" dirty="0" err="1" smtClean="0"/>
              <a:t>int</a:t>
            </a:r>
            <a:r>
              <a:rPr lang="en-US" dirty="0" smtClean="0"/>
              <a:t> requires </a:t>
            </a:r>
            <a:r>
              <a:rPr lang="en-US" smtClean="0"/>
              <a:t>4-byte alignment</a:t>
            </a:r>
            <a:endParaRPr lang="en-US" dirty="0" smtClean="0"/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containing long requires 8-byte (on 64-bit 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</a:t>
            </a:r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malloc</a:t>
            </a:r>
            <a:r>
              <a:rPr lang="en-US" dirty="0" smtClean="0"/>
              <a:t>(1)</a:t>
            </a:r>
          </a:p>
          <a:p>
            <a:pPr lvl="1"/>
            <a:r>
              <a:rPr lang="en-US" dirty="0" smtClean="0"/>
              <a:t>16-byte aligned results on 32-bit</a:t>
            </a:r>
          </a:p>
          <a:p>
            <a:pPr lvl="1"/>
            <a:r>
              <a:rPr lang="en-US" dirty="0" smtClean="0"/>
              <a:t>32-byte aligned results on 64-bit</a:t>
            </a:r>
          </a:p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posix_memalign</a:t>
            </a:r>
            <a:r>
              <a:rPr lang="en-US" dirty="0"/>
              <a:t>(void **</a:t>
            </a:r>
            <a:r>
              <a:rPr lang="en-US" dirty="0" err="1"/>
              <a:t>memptr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alignment,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Allocates </a:t>
            </a:r>
            <a:r>
              <a:rPr lang="en-US" dirty="0"/>
              <a:t>size </a:t>
            </a:r>
            <a:r>
              <a:rPr lang="en-US" dirty="0" smtClean="0"/>
              <a:t>bytes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laces </a:t>
            </a:r>
            <a:r>
              <a:rPr lang="en-US" dirty="0"/>
              <a:t>the </a:t>
            </a:r>
            <a:r>
              <a:rPr lang="en-US" dirty="0" smtClean="0"/>
              <a:t>address </a:t>
            </a:r>
            <a:r>
              <a:rPr lang="en-US" dirty="0"/>
              <a:t>of the allocated memory in *</a:t>
            </a:r>
            <a:r>
              <a:rPr lang="en-US" dirty="0" err="1" smtClean="0"/>
              <a:t>memptr</a:t>
            </a:r>
            <a:endParaRPr lang="en-US" dirty="0" smtClean="0"/>
          </a:p>
          <a:p>
            <a:pPr lvl="1"/>
            <a:r>
              <a:rPr lang="en-US" dirty="0" smtClean="0"/>
              <a:t>Address will  </a:t>
            </a:r>
            <a:r>
              <a:rPr lang="en-US" dirty="0"/>
              <a:t>be a multiple of alignment, which must be a power of two and a </a:t>
            </a:r>
            <a:r>
              <a:rPr lang="en-US" dirty="0" smtClean="0"/>
              <a:t>multiple </a:t>
            </a:r>
            <a:r>
              <a:rPr lang="en-US" dirty="0"/>
              <a:t>of </a:t>
            </a:r>
            <a:r>
              <a:rPr lang="en-US" dirty="0" err="1"/>
              <a:t>sizeof</a:t>
            </a:r>
            <a:r>
              <a:rPr lang="en-US" dirty="0"/>
              <a:t>(void </a:t>
            </a:r>
            <a:r>
              <a:rPr lang="en-US" dirty="0" smtClean="0"/>
              <a:t>*)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46513" cy="66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representation</a:t>
            </a:r>
          </a:p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(Covered later)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419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918200"/>
            <a:ext cx="8839200" cy="46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objects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746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/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D4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BF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/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89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09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Left Shift: 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 &lt;&lt; 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 &gt;&gt; 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</a:t>
            </a:r>
            <a:r>
              <a:rPr lang="en-US" dirty="0" smtClean="0"/>
              <a:t>left</a:t>
            </a:r>
            <a:endParaRPr lang="en-US" dirty="0"/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9812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9812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24384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8956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33528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41910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41910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6482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51054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55626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"18243";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5867400" y="3541713"/>
            <a:ext cx="14636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Linux/Alpha</a:t>
            </a: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35417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41275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/>
        </p:nvGraphicFramePr>
        <p:xfrm>
          <a:off x="6291262" y="39624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/>
        </p:nvGraphicFramePr>
        <p:xfrm>
          <a:off x="7866062" y="39624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53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581400" y="1447800"/>
            <a:ext cx="52578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7 == 7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y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0 &amp;&amp; y &gt;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smtClean="0"/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 smtClean="0"/>
              <a:t>ux</a:t>
            </a:r>
            <a:r>
              <a:rPr lang="en-US" sz="2000" dirty="0" smtClean="0"/>
              <a:t> </a:t>
            </a:r>
            <a:r>
              <a:rPr lang="en-US" sz="2000" dirty="0"/>
              <a:t>&gt;&gt; 3 == </a:t>
            </a:r>
            <a:r>
              <a:rPr lang="en-US" sz="2000" dirty="0" err="1"/>
              <a:t>ux</a:t>
            </a:r>
            <a:r>
              <a:rPr lang="en-US" sz="2000" dirty="0"/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(x-1) !=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x = </a:t>
            </a:r>
            <a:r>
              <a:rPr lang="en-US" sz="2000" dirty="0" err="1">
                <a:latin typeface="Calibri" pitchFamily="34" charset="0"/>
              </a:rPr>
              <a:t>foo</a:t>
            </a:r>
            <a:r>
              <a:rPr lang="en-US" sz="2000" dirty="0">
                <a:latin typeface="Calibri" pitchFamily="34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ux</a:t>
            </a:r>
            <a:r>
              <a:rPr lang="en-US" sz="2000" dirty="0">
                <a:latin typeface="Calibri" pitchFamily="34" charset="0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uy</a:t>
            </a:r>
            <a:r>
              <a:rPr lang="en-US" sz="2000" dirty="0">
                <a:latin typeface="Calibri" pitchFamily="34" charset="0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914400" y="3657600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7201</TotalTime>
  <Words>5206</Words>
  <Application>Microsoft Office PowerPoint</Application>
  <PresentationFormat>On-screen Show (4:3)</PresentationFormat>
  <Paragraphs>1804</Paragraphs>
  <Slides>91</Slides>
  <Notes>61</Notes>
  <HiddenSlides>4</HiddenSlides>
  <MMClips>0</MMClips>
  <ScaleCrop>false</ScaleCrop>
  <HeadingPairs>
    <vt:vector size="8" baseType="variant">
      <vt:variant>
        <vt:lpstr>Fonts Used</vt:lpstr>
      </vt:variant>
      <vt:variant>
        <vt:i4>23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91</vt:i4>
      </vt:variant>
    </vt:vector>
  </HeadingPairs>
  <TitlesOfParts>
    <vt:vector size="120" baseType="lpstr">
      <vt:lpstr>ＭＳ Ｐゴシック</vt:lpstr>
      <vt:lpstr>Arial Narrow</vt:lpstr>
      <vt:lpstr>Arial Narrow Bold</vt:lpstr>
      <vt:lpstr>Calibri</vt:lpstr>
      <vt:lpstr>Calibri Bold</vt:lpstr>
      <vt:lpstr>Calibri Italic</vt:lpstr>
      <vt:lpstr>Cordia New</vt:lpstr>
      <vt:lpstr>Courier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Tw Cen MT</vt:lpstr>
      <vt:lpstr>Wingdings</vt:lpstr>
      <vt:lpstr>Wingdings 2</vt:lpstr>
      <vt:lpstr>Zapf Dingbats</vt:lpstr>
      <vt:lpstr>ヒラギノ角ゴ ProN W3</vt:lpstr>
      <vt:lpstr>ヒラギノ角ゴ ProN W6</vt:lpstr>
      <vt:lpstr>Title and Content</vt:lpstr>
      <vt:lpstr>Title Only</vt:lpstr>
      <vt:lpstr>Median</vt:lpstr>
      <vt:lpstr>Equation</vt:lpstr>
      <vt:lpstr>Document</vt:lpstr>
      <vt:lpstr>Chart</vt:lpstr>
      <vt:lpstr>Bits, Bytes, and Integers  Computer architecture and ORganization</vt:lpstr>
      <vt:lpstr>Today: Bits, Bytes, and Integers</vt:lpstr>
      <vt:lpstr>Encoding Byte Values</vt:lpstr>
      <vt:lpstr>Boolean Algebra</vt:lpstr>
      <vt:lpstr>General Boolean Algebras</vt:lpstr>
      <vt:lpstr>Bit-Level Operations in C</vt:lpstr>
      <vt:lpstr>Representing &amp; Manipulating Sets</vt:lpstr>
      <vt:lpstr>Contrast: Logic Operations in C</vt:lpstr>
      <vt:lpstr>Shift Operations</vt:lpstr>
      <vt:lpstr>Today: Bits, Bytes, and Integers</vt:lpstr>
      <vt:lpstr>Data Representations</vt:lpstr>
      <vt:lpstr>How to encode unsigned integers?</vt:lpstr>
      <vt:lpstr>How to encode signed integers?</vt:lpstr>
      <vt:lpstr>Unsigned &amp; Signed Numeric Values</vt:lpstr>
      <vt:lpstr>Encoding Integers</vt:lpstr>
      <vt:lpstr>Encoding Example (Cont.)</vt:lpstr>
      <vt:lpstr>Numeric Ranges</vt:lpstr>
      <vt:lpstr>Values for Different Word Sizes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Negation: Complement &amp; Increment</vt:lpstr>
      <vt:lpstr>Complement &amp; Increment Examples</vt:lpstr>
      <vt:lpstr>Signed vs. Unsigned in C</vt:lpstr>
      <vt:lpstr>Casting Surprises</vt:lpstr>
      <vt:lpstr>Code Security Example</vt:lpstr>
      <vt:lpstr>Typical Usage</vt:lpstr>
      <vt:lpstr>Malicious Usage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Mathematical Properties</vt:lpstr>
      <vt:lpstr>Two’s Complement Addition</vt:lpstr>
      <vt:lpstr>TAdd Overflow</vt:lpstr>
      <vt:lpstr>Visualizing 2’s Complement Addition</vt:lpstr>
      <vt:lpstr>Characterizing TAdd</vt:lpstr>
      <vt:lpstr>Multiplication</vt:lpstr>
      <vt:lpstr>Unsigned Multiplication in C</vt:lpstr>
      <vt:lpstr>Code Security Example #2</vt:lpstr>
      <vt:lpstr>XDR Code</vt:lpstr>
      <vt:lpstr>XDR Vulnerability</vt:lpstr>
      <vt:lpstr>Signed Multiplication in C</vt:lpstr>
      <vt:lpstr>Power-of-2 Multiply with Shift</vt:lpstr>
      <vt:lpstr>Compiled Multiplication Code</vt:lpstr>
      <vt:lpstr>Unsigned Power-of-2 Divide with Shift</vt:lpstr>
      <vt:lpstr>Compiled Unsigned Division Code</vt:lpstr>
      <vt:lpstr>Signed Power-of-2 Divide with Shift</vt:lpstr>
      <vt:lpstr>Correct Power-of-2 Divide</vt:lpstr>
      <vt:lpstr>Correct Power-of-2 Divide (Cont.)</vt:lpstr>
      <vt:lpstr>Compiled Signed Division Code</vt:lpstr>
      <vt:lpstr>Arithmetic: Basic Rules</vt:lpstr>
      <vt:lpstr>Arithmetic: Basic Rules</vt:lpstr>
      <vt:lpstr>Today: Integers</vt:lpstr>
      <vt:lpstr>Properties of Unsigned Arithmetic</vt:lpstr>
      <vt:lpstr>Properties of Two’s Comp. Arithmetic</vt:lpstr>
      <vt:lpstr>Why Should I Use Unsigned?</vt:lpstr>
      <vt:lpstr>Today: Integers</vt:lpstr>
      <vt:lpstr>Byte-Oriented Memory Organization</vt:lpstr>
      <vt:lpstr>Machine Words</vt:lpstr>
      <vt:lpstr>Word-Oriented Memory Organization</vt:lpstr>
      <vt:lpstr>Where do addresses come from?</vt:lpstr>
      <vt:lpstr>PowerPoint Presentation</vt:lpstr>
      <vt:lpstr>PowerPoint Presentation</vt:lpstr>
      <vt:lpstr>Output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Byte Ordering</vt:lpstr>
      <vt:lpstr>Byte Ordering Example</vt:lpstr>
      <vt:lpstr>Reading Byte-Reversed Listings</vt:lpstr>
      <vt:lpstr>Examining Data Representations</vt:lpstr>
      <vt:lpstr>show_bytes Execution Example</vt:lpstr>
      <vt:lpstr>Data alignment</vt:lpstr>
      <vt:lpstr>Data alignment in C structs</vt:lpstr>
      <vt:lpstr>Data alignment malloc</vt:lpstr>
      <vt:lpstr>Representing Integers</vt:lpstr>
      <vt:lpstr>Representing Pointers</vt:lpstr>
      <vt:lpstr>Representing Strings</vt:lpstr>
      <vt:lpstr>Integer C Puzzles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witchel</cp:lastModifiedBy>
  <cp:revision>154</cp:revision>
  <cp:lastPrinted>2010-01-19T15:27:43Z</cp:lastPrinted>
  <dcterms:created xsi:type="dcterms:W3CDTF">2012-01-17T05:48:30Z</dcterms:created>
  <dcterms:modified xsi:type="dcterms:W3CDTF">2014-01-16T05:52:54Z</dcterms:modified>
</cp:coreProperties>
</file>