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542" r:id="rId2"/>
    <p:sldId id="827" r:id="rId3"/>
    <p:sldId id="828" r:id="rId4"/>
    <p:sldId id="829" r:id="rId5"/>
    <p:sldId id="817" r:id="rId6"/>
    <p:sldId id="818" r:id="rId7"/>
    <p:sldId id="819" r:id="rId8"/>
    <p:sldId id="820" r:id="rId9"/>
    <p:sldId id="822" r:id="rId10"/>
    <p:sldId id="823" r:id="rId11"/>
    <p:sldId id="830" r:id="rId12"/>
    <p:sldId id="825" r:id="rId13"/>
    <p:sldId id="826" r:id="rId14"/>
    <p:sldId id="897" r:id="rId15"/>
    <p:sldId id="898" r:id="rId16"/>
    <p:sldId id="899" r:id="rId17"/>
    <p:sldId id="900" r:id="rId18"/>
    <p:sldId id="901" r:id="rId19"/>
    <p:sldId id="888" r:id="rId20"/>
    <p:sldId id="832" r:id="rId21"/>
    <p:sldId id="833" r:id="rId22"/>
    <p:sldId id="877" r:id="rId23"/>
    <p:sldId id="835" r:id="rId24"/>
    <p:sldId id="878" r:id="rId25"/>
    <p:sldId id="839" r:id="rId26"/>
    <p:sldId id="891" r:id="rId27"/>
    <p:sldId id="840" r:id="rId28"/>
    <p:sldId id="841" r:id="rId29"/>
    <p:sldId id="842" r:id="rId30"/>
    <p:sldId id="882" r:id="rId31"/>
    <p:sldId id="883" r:id="rId32"/>
    <p:sldId id="845" r:id="rId33"/>
    <p:sldId id="847" r:id="rId34"/>
    <p:sldId id="887" r:id="rId35"/>
    <p:sldId id="849" r:id="rId36"/>
    <p:sldId id="851" r:id="rId37"/>
    <p:sldId id="893" r:id="rId38"/>
    <p:sldId id="894" r:id="rId39"/>
    <p:sldId id="892" r:id="rId40"/>
    <p:sldId id="895" r:id="rId41"/>
    <p:sldId id="896" r:id="rId42"/>
    <p:sldId id="890" r:id="rId43"/>
    <p:sldId id="909" r:id="rId44"/>
    <p:sldId id="910" r:id="rId45"/>
    <p:sldId id="902" r:id="rId46"/>
    <p:sldId id="903" r:id="rId47"/>
    <p:sldId id="904" r:id="rId48"/>
    <p:sldId id="905" r:id="rId49"/>
    <p:sldId id="906" r:id="rId50"/>
    <p:sldId id="907" r:id="rId51"/>
    <p:sldId id="908" r:id="rId52"/>
  </p:sldIdLst>
  <p:sldSz cx="9144000" cy="6858000" type="screen4x3"/>
  <p:notesSz cx="7302500" cy="9586913"/>
  <p:custDataLst>
    <p:tags r:id="rId5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5500"/>
    <a:srgbClr val="FF6600"/>
    <a:srgbClr val="F6F5BD"/>
    <a:srgbClr val="990000"/>
    <a:srgbClr val="D5F1CF"/>
    <a:srgbClr val="F1C7C7"/>
    <a:srgbClr val="CDF1C5"/>
    <a:srgbClr val="FF9999"/>
    <a:srgbClr val="A8E799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31" autoAdjust="0"/>
    <p:restoredTop sz="94649" autoAdjust="0"/>
  </p:normalViewPr>
  <p:slideViewPr>
    <p:cSldViewPr snapToObjects="1">
      <p:cViewPr varScale="1">
        <p:scale>
          <a:sx n="110" d="100"/>
          <a:sy n="110" d="100"/>
        </p:scale>
        <p:origin x="51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76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 eaLnBrk="0" hangingPunct="0">
              <a:defRPr sz="120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pPr>
              <a:defRPr/>
            </a:pPr>
            <a:r>
              <a:rPr lang="en-US"/>
              <a:t>15-213/18-243, Fall 2009</a:t>
            </a:r>
          </a:p>
        </p:txBody>
      </p:sp>
    </p:spTree>
    <p:extLst>
      <p:ext uri="{BB962C8B-B14F-4D97-AF65-F5344CB8AC3E}">
        <p14:creationId xmlns:p14="http://schemas.microsoft.com/office/powerpoint/2010/main" val="3519493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2071915-553D-485B-9739-70522BB42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71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ＭＳ Ｐゴシック" pitchFamily="-9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96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21854C-CD98-4EFD-A870-B2B265F3BDC4}" type="slidenum">
              <a:rPr lang="en-US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9884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6356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7772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4274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7166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14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62723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6276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3017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8528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7830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E6046D-C2F4-483C-A849-55DA343B723C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19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2237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54111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3404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0333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6486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8181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107255-7FB1-440B-9751-06EC07147747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24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92449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711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2883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20688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03832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580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83670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4400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1859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2441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79654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53847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59357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88893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9012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38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329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73777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49692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08204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86812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9475842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0898640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7488431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7373215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824019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670059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2583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96984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9156927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86467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455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450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476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626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721E2-1DC1-4E8F-B6C1-4E2A97596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81EEA-0EE7-455B-84E0-A1D5385EF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D7CDF-11A6-4581-B2F6-AFA3C9339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C40C2-5008-4721-AB4B-59993B87C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03C22-4C3E-4B43-ABAD-83C5D58BF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2D0FF-28DA-4C73-BF5F-423BAD45C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E37EE-5478-4A3C-9752-18944DF43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9C6A7-D06C-4975-B69B-6E2D89BA8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BA64-6EE5-4C31-8331-7CC8CEE2D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BF591-A7E5-40FB-B180-76ABF36D6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52D90-7953-4C6D-B4C9-CEC3ABF77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DE4E-3B4F-4E92-A21D-BBD0DF700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E6B48-E6B6-4EF7-9E54-55DE399DC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CC55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solidFill>
                <a:srgbClr val="FFC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DD0295F4-07C9-4165-9BDD-A4F829334E7E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7409" name="Title 1"/>
          <p:cNvSpPr>
            <a:spLocks noGrp="1"/>
          </p:cNvSpPr>
          <p:nvPr>
            <p:ph type="ctrTitle"/>
          </p:nvPr>
        </p:nvSpPr>
        <p:spPr>
          <a:xfrm>
            <a:off x="685800" y="1784350"/>
            <a:ext cx="7772400" cy="2406650"/>
          </a:xfrm>
        </p:spPr>
        <p:txBody>
          <a:bodyPr/>
          <a:lstStyle/>
          <a:p>
            <a:pPr marL="0" indent="0"/>
            <a:r>
              <a:rPr lang="en-US" dirty="0" smtClean="0">
                <a:latin typeface="Calibri" pitchFamily="-96" charset="0"/>
              </a:rPr>
              <a:t>Machine-Level Programming IV:</a:t>
            </a:r>
            <a:br>
              <a:rPr lang="en-US" dirty="0" smtClean="0">
                <a:latin typeface="Calibri" pitchFamily="-96" charset="0"/>
              </a:rPr>
            </a:br>
            <a:r>
              <a:rPr lang="en-US" dirty="0" smtClean="0">
                <a:latin typeface="Calibri" pitchFamily="-96" charset="0"/>
              </a:rPr>
              <a:t>x86-64 Procedures, Data</a:t>
            </a:r>
            <a:br>
              <a:rPr lang="en-US" dirty="0" smtClean="0">
                <a:latin typeface="Calibri" pitchFamily="-96" charset="0"/>
              </a:rPr>
            </a:br>
            <a:r>
              <a:rPr lang="en-US" smtClean="0">
                <a:latin typeface="Calibri" pitchFamily="-96" charset="0"/>
              </a:rPr>
              <a:t/>
            </a:r>
            <a:br>
              <a:rPr lang="en-US" smtClean="0">
                <a:latin typeface="Calibri" pitchFamily="-96" charset="0"/>
              </a:rPr>
            </a:br>
            <a:endParaRPr lang="en-US" sz="2000" b="0" dirty="0" smtClean="0">
              <a:latin typeface="Calibri" pitchFamily="-96" charset="0"/>
            </a:endParaRPr>
          </a:p>
        </p:txBody>
      </p:sp>
      <p:sp>
        <p:nvSpPr>
          <p:cNvPr id="17410" name="Subtitle 2"/>
          <p:cNvSpPr>
            <a:spLocks noGrp="1"/>
          </p:cNvSpPr>
          <p:nvPr>
            <p:ph type="subTitle" idx="1"/>
          </p:nvPr>
        </p:nvSpPr>
        <p:spPr>
          <a:xfrm>
            <a:off x="685800" y="4419600"/>
            <a:ext cx="7678738" cy="1752600"/>
          </a:xfrm>
        </p:spPr>
        <p:txBody>
          <a:bodyPr/>
          <a:lstStyle/>
          <a:p>
            <a:endParaRPr lang="en-US" dirty="0" smtClean="0">
              <a:latin typeface="Calibri" pitchFamily="-96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8458200" y="6477000"/>
            <a:ext cx="6858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533400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381000" y="1295400"/>
            <a:ext cx="8610600" cy="479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err="1">
                <a:latin typeface="Courier New" pitchFamily="-96" charset="0"/>
              </a:rPr>
              <a:t>swap_ele_su</a:t>
            </a:r>
            <a:r>
              <a:rPr lang="en-US" sz="1800" dirty="0">
                <a:latin typeface="Courier New" pitchFamily="-96" charset="0"/>
              </a:rPr>
              <a:t>: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, -16(%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sz="1800" dirty="0" smtClean="0">
                <a:latin typeface="Courier New" pitchFamily="-96" charset="0"/>
              </a:rPr>
              <a:t>	# Save 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, -8(%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sz="1800" dirty="0" smtClean="0">
                <a:latin typeface="Courier New" pitchFamily="-96" charset="0"/>
              </a:rPr>
              <a:t>	# Save 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subq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	# Allocate stack frame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movslq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esi,%rax</a:t>
            </a:r>
            <a:r>
              <a:rPr lang="en-US" sz="1800" dirty="0" smtClean="0">
                <a:latin typeface="Courier New" pitchFamily="-96" charset="0"/>
              </a:rPr>
              <a:t>	# Extend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leaq</a:t>
            </a:r>
            <a:r>
              <a:rPr lang="en-US" sz="1800" dirty="0" smtClean="0">
                <a:latin typeface="Courier New" pitchFamily="-96" charset="0"/>
              </a:rPr>
              <a:t>	8(%rdi,%rax,8), 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	# &amp;a[i+1] (</a:t>
            </a:r>
            <a:r>
              <a:rPr lang="en-US" sz="1800" dirty="0" err="1" smtClean="0">
                <a:latin typeface="Courier New" pitchFamily="-96" charset="0"/>
              </a:rPr>
              <a:t>callee</a:t>
            </a:r>
            <a:r>
              <a:rPr lang="en-US" sz="1800" dirty="0" smtClean="0">
                <a:latin typeface="Courier New" pitchFamily="-96" charset="0"/>
              </a:rPr>
              <a:t> save)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leaq</a:t>
            </a:r>
            <a:r>
              <a:rPr lang="en-US" sz="1800" dirty="0" smtClean="0">
                <a:latin typeface="Courier New" pitchFamily="-96" charset="0"/>
              </a:rPr>
              <a:t>	(%rdi,%rax,8), 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	# &amp;a[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   (</a:t>
            </a:r>
            <a:r>
              <a:rPr lang="en-US" sz="1800" dirty="0" err="1" smtClean="0">
                <a:latin typeface="Courier New" pitchFamily="-96" charset="0"/>
              </a:rPr>
              <a:t>callee</a:t>
            </a:r>
            <a:r>
              <a:rPr lang="en-US" sz="1800" dirty="0" smtClean="0">
                <a:latin typeface="Courier New" pitchFamily="-96" charset="0"/>
              </a:rPr>
              <a:t> save)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, %</a:t>
            </a:r>
            <a:r>
              <a:rPr lang="en-US" sz="1800" dirty="0" err="1" smtClean="0">
                <a:latin typeface="Courier New" pitchFamily="-96" charset="0"/>
              </a:rPr>
              <a:t>rsi</a:t>
            </a:r>
            <a:r>
              <a:rPr lang="en-US" sz="1800" dirty="0" smtClean="0">
                <a:latin typeface="Courier New" pitchFamily="-96" charset="0"/>
              </a:rPr>
              <a:t>	# 2</a:t>
            </a:r>
            <a:r>
              <a:rPr lang="en-US" sz="1800" baseline="30000" dirty="0" smtClean="0">
                <a:latin typeface="Courier New" pitchFamily="-96" charset="0"/>
              </a:rPr>
              <a:t>nd</a:t>
            </a:r>
            <a:r>
              <a:rPr lang="en-US" sz="1800" dirty="0" smtClean="0">
                <a:latin typeface="Courier New" pitchFamily="-96" charset="0"/>
              </a:rPr>
              <a:t> argument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, %</a:t>
            </a:r>
            <a:r>
              <a:rPr lang="en-US" sz="1800" dirty="0" err="1" smtClean="0">
                <a:latin typeface="Courier New" pitchFamily="-96" charset="0"/>
              </a:rPr>
              <a:t>rdi</a:t>
            </a:r>
            <a:r>
              <a:rPr lang="en-US" sz="1800" dirty="0" smtClean="0">
                <a:latin typeface="Courier New" pitchFamily="-96" charset="0"/>
              </a:rPr>
              <a:t>	# 1</a:t>
            </a:r>
            <a:r>
              <a:rPr lang="en-US" sz="1800" baseline="30000" dirty="0" smtClean="0">
                <a:latin typeface="Courier New" pitchFamily="-96" charset="0"/>
              </a:rPr>
              <a:t>st</a:t>
            </a:r>
            <a:r>
              <a:rPr lang="en-US" sz="1800" dirty="0" smtClean="0">
                <a:latin typeface="Courier New" pitchFamily="-96" charset="0"/>
              </a:rPr>
              <a:t> argument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call	swap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(%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), %</a:t>
            </a:r>
            <a:r>
              <a:rPr lang="en-US" sz="1800" dirty="0" err="1" smtClean="0">
                <a:latin typeface="Courier New" pitchFamily="-96" charset="0"/>
              </a:rPr>
              <a:t>rax</a:t>
            </a:r>
            <a:r>
              <a:rPr lang="en-US" sz="1800" dirty="0" smtClean="0">
                <a:latin typeface="Courier New" pitchFamily="-96" charset="0"/>
              </a:rPr>
              <a:t>	# Get a[i+1]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imulq</a:t>
            </a:r>
            <a:r>
              <a:rPr lang="en-US" sz="1800" dirty="0" smtClean="0">
                <a:latin typeface="Courier New" pitchFamily="-96" charset="0"/>
              </a:rPr>
              <a:t>	(%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), %</a:t>
            </a:r>
            <a:r>
              <a:rPr lang="en-US" sz="1800" dirty="0" err="1" smtClean="0">
                <a:latin typeface="Courier New" pitchFamily="-96" charset="0"/>
              </a:rPr>
              <a:t>rax</a:t>
            </a:r>
            <a:r>
              <a:rPr lang="en-US" sz="1800" dirty="0" smtClean="0">
                <a:latin typeface="Courier New" pitchFamily="-96" charset="0"/>
              </a:rPr>
              <a:t>	# Multiply by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addq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rax</a:t>
            </a:r>
            <a:r>
              <a:rPr lang="en-US" sz="1800" dirty="0" smtClean="0">
                <a:latin typeface="Courier New" pitchFamily="-96" charset="0"/>
              </a:rPr>
              <a:t>, sum(%rip)	# Add to sum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	# Restore 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8(%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	# Restore 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addq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	# </a:t>
            </a:r>
            <a:r>
              <a:rPr lang="en-US" sz="1800" dirty="0" err="1" smtClean="0">
                <a:latin typeface="Courier New" pitchFamily="-96" charset="0"/>
              </a:rPr>
              <a:t>Deallocate</a:t>
            </a:r>
            <a:r>
              <a:rPr lang="en-US" sz="1800" dirty="0" smtClean="0">
                <a:latin typeface="Courier New" pitchFamily="-96" charset="0"/>
              </a:rPr>
              <a:t> frame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ret</a:t>
            </a:r>
            <a:endParaRPr lang="en-US" sz="1800" dirty="0">
              <a:latin typeface="Courier New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533400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651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grpSp>
        <p:nvGrpSpPr>
          <p:cNvPr id="46084" name="Group 4"/>
          <p:cNvGrpSpPr>
            <a:grpSpLocks/>
          </p:cNvGrpSpPr>
          <p:nvPr/>
        </p:nvGrpSpPr>
        <p:grpSpPr bwMode="auto">
          <a:xfrm>
            <a:off x="6655625" y="1436688"/>
            <a:ext cx="2049462" cy="979487"/>
            <a:chOff x="917" y="3344"/>
            <a:chExt cx="1291" cy="617"/>
          </a:xfrm>
        </p:grpSpPr>
        <p:sp>
          <p:nvSpPr>
            <p:cNvPr id="46093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>
                  <a:latin typeface="Calibri" pitchFamily="-96" charset="0"/>
                </a:rPr>
                <a:t>rtn addr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dirty="0">
                  <a:latin typeface="Courier New" pitchFamily="49" charset="0"/>
                  <a:ea typeface="+mn-ea"/>
                  <a:cs typeface="+mn-cs"/>
                </a:rPr>
                <a:t>%</a:t>
              </a:r>
              <a:r>
                <a:rPr lang="en-US" sz="1600" dirty="0" err="1" smtClean="0">
                  <a:latin typeface="Courier New" pitchFamily="49" charset="0"/>
                  <a:ea typeface="+mn-ea"/>
                  <a:cs typeface="+mn-cs"/>
                </a:rPr>
                <a:t>rbp</a:t>
              </a:r>
              <a:endParaRPr lang="en-US" sz="1600" dirty="0">
                <a:latin typeface="Courier New" pitchFamily="49" charset="0"/>
                <a:ea typeface="+mn-ea"/>
                <a:cs typeface="+mn-cs"/>
              </a:endParaRPr>
            </a:p>
          </p:txBody>
        </p:sp>
        <p:sp>
          <p:nvSpPr>
            <p:cNvPr id="46095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6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%rsp</a:t>
              </a:r>
            </a:p>
          </p:txBody>
        </p:sp>
        <p:sp>
          <p:nvSpPr>
            <p:cNvPr id="46097" name="Text Box 9"/>
            <p:cNvSpPr txBox="1">
              <a:spLocks noChangeArrowheads="1"/>
            </p:cNvSpPr>
            <p:nvPr/>
          </p:nvSpPr>
          <p:spPr bwMode="auto">
            <a:xfrm>
              <a:off x="1152" y="3547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>
                  <a:latin typeface="Calibri" pitchFamily="-96" charset="0"/>
                </a:rPr>
                <a:t>8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>
                  <a:latin typeface="Courier New" pitchFamily="49" charset="0"/>
                  <a:ea typeface="+mn-ea"/>
                  <a:cs typeface="+mn-cs"/>
                </a:rPr>
                <a:t>%rbx</a:t>
              </a:r>
            </a:p>
          </p:txBody>
        </p:sp>
        <p:sp>
          <p:nvSpPr>
            <p:cNvPr id="46099" name="Text Box 11"/>
            <p:cNvSpPr txBox="1">
              <a:spLocks noChangeArrowheads="1"/>
            </p:cNvSpPr>
            <p:nvPr/>
          </p:nvSpPr>
          <p:spPr bwMode="auto">
            <a:xfrm>
              <a:off x="1152" y="3749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>
                  <a:latin typeface="Calibri" pitchFamily="-96" charset="0"/>
                </a:rPr>
                <a:t>16</a:t>
              </a:r>
            </a:p>
          </p:txBody>
        </p:sp>
      </p:grpSp>
      <p:sp>
        <p:nvSpPr>
          <p:cNvPr id="22" name="Rectangle 21"/>
          <p:cNvSpPr/>
          <p:nvPr/>
        </p:nvSpPr>
        <p:spPr bwMode="auto">
          <a:xfrm>
            <a:off x="6705600" y="3429000"/>
            <a:ext cx="2278063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grpSp>
        <p:nvGrpSpPr>
          <p:cNvPr id="46086" name="Group 4"/>
          <p:cNvGrpSpPr>
            <a:grpSpLocks/>
          </p:cNvGrpSpPr>
          <p:nvPr/>
        </p:nvGrpSpPr>
        <p:grpSpPr bwMode="auto">
          <a:xfrm>
            <a:off x="6705600" y="3635375"/>
            <a:ext cx="2049463" cy="935038"/>
            <a:chOff x="917" y="3351"/>
            <a:chExt cx="1291" cy="589"/>
          </a:xfrm>
        </p:grpSpPr>
        <p:sp>
          <p:nvSpPr>
            <p:cNvPr id="46087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>
                  <a:latin typeface="Calibri" pitchFamily="-96" charset="0"/>
                </a:rPr>
                <a:t>rtn addr</a:t>
              </a:r>
            </a:p>
          </p:txBody>
        </p:sp>
        <p:sp>
          <p:nvSpPr>
            <p:cNvPr id="25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dirty="0">
                  <a:latin typeface="Courier New" pitchFamily="49" charset="0"/>
                  <a:ea typeface="+mn-ea"/>
                  <a:cs typeface="+mn-cs"/>
                </a:rPr>
                <a:t>%</a:t>
              </a:r>
              <a:r>
                <a:rPr lang="en-US" sz="1600" dirty="0" err="1" smtClean="0">
                  <a:latin typeface="Courier New" pitchFamily="49" charset="0"/>
                  <a:ea typeface="+mn-ea"/>
                  <a:cs typeface="+mn-cs"/>
                </a:rPr>
                <a:t>rbp</a:t>
              </a:r>
              <a:endParaRPr lang="en-US" sz="1600" dirty="0">
                <a:latin typeface="Courier New" pitchFamily="49" charset="0"/>
                <a:ea typeface="+mn-ea"/>
                <a:cs typeface="+mn-cs"/>
              </a:endParaRPr>
            </a:p>
          </p:txBody>
        </p:sp>
        <p:sp>
          <p:nvSpPr>
            <p:cNvPr id="46089" name="Line 7"/>
            <p:cNvSpPr>
              <a:spLocks noChangeShapeType="1"/>
            </p:cNvSpPr>
            <p:nvPr/>
          </p:nvSpPr>
          <p:spPr bwMode="auto">
            <a:xfrm>
              <a:off x="1344" y="383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0" name="Text Box 8"/>
            <p:cNvSpPr txBox="1">
              <a:spLocks noChangeArrowheads="1"/>
            </p:cNvSpPr>
            <p:nvPr/>
          </p:nvSpPr>
          <p:spPr bwMode="auto">
            <a:xfrm>
              <a:off x="917" y="3728"/>
              <a:ext cx="42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%rsp</a:t>
              </a:r>
            </a:p>
          </p:txBody>
        </p:sp>
        <p:sp>
          <p:nvSpPr>
            <p:cNvPr id="46091" name="Text Box 9"/>
            <p:cNvSpPr txBox="1">
              <a:spLocks noChangeArrowheads="1"/>
            </p:cNvSpPr>
            <p:nvPr/>
          </p:nvSpPr>
          <p:spPr bwMode="auto">
            <a:xfrm>
              <a:off x="1152" y="3536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>
                  <a:latin typeface="Arial" pitchFamily="-96" charset="0"/>
                  <a:ea typeface="Arial" pitchFamily="-96" charset="0"/>
                  <a:cs typeface="Arial" pitchFamily="-96" charset="0"/>
                </a:rPr>
                <a:t>+</a:t>
              </a:r>
              <a:r>
                <a:rPr lang="en-US" sz="1600">
                  <a:latin typeface="Calibri" pitchFamily="-96" charset="0"/>
                </a:rPr>
                <a:t>8</a:t>
              </a:r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>
                  <a:latin typeface="Courier New" pitchFamily="49" charset="0"/>
                  <a:ea typeface="+mn-ea"/>
                  <a:cs typeface="+mn-cs"/>
                </a:rPr>
                <a:t>%rbx</a:t>
              </a:r>
            </a:p>
          </p:txBody>
        </p:sp>
      </p:grp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381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, -16(%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sz="1800" dirty="0" smtClean="0">
                <a:latin typeface="Courier New" pitchFamily="-96" charset="0"/>
              </a:rPr>
              <a:t>	# Save 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, -8(%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sz="1800" dirty="0" smtClean="0">
                <a:latin typeface="Courier New" pitchFamily="-96" charset="0"/>
              </a:rPr>
              <a:t>	# Save 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sz="1800" dirty="0" smtClean="0">
              <a:solidFill>
                <a:srgbClr val="C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subq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57188" y="4714884"/>
            <a:ext cx="8610600" cy="11977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	# Restore 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8(%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	# Restore 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addq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	# </a:t>
            </a:r>
            <a:r>
              <a:rPr lang="en-US" sz="1800" dirty="0" err="1" smtClean="0">
                <a:latin typeface="Courier New" pitchFamily="-96" charset="0"/>
              </a:rPr>
              <a:t>Deallocate</a:t>
            </a:r>
            <a:r>
              <a:rPr lang="en-US" sz="1800" dirty="0" smtClean="0">
                <a:latin typeface="Courier New" pitchFamily="-96" charset="0"/>
              </a:rPr>
              <a:t> frame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928662" y="3500735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urier New" pitchFamily="-96" charset="0"/>
                <a:sym typeface="Wingdings"/>
              </a:rPr>
              <a:t>  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Interesting Features of Stack Frame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Allocate entire frame at once</a:t>
            </a:r>
          </a:p>
          <a:p>
            <a:pPr lvl="1"/>
            <a:r>
              <a:rPr lang="en-US">
                <a:latin typeface="Calibri" pitchFamily="-96" charset="0"/>
              </a:rPr>
              <a:t>All stack accesses can be relative to </a:t>
            </a:r>
            <a:r>
              <a:rPr lang="en-US" b="1">
                <a:latin typeface="Courier New" pitchFamily="-96" charset="0"/>
              </a:rPr>
              <a:t>%rsp</a:t>
            </a:r>
          </a:p>
          <a:p>
            <a:pPr lvl="1"/>
            <a:r>
              <a:rPr lang="en-US">
                <a:latin typeface="Calibri" pitchFamily="-96" charset="0"/>
              </a:rPr>
              <a:t>Do by decrementing stack pointer</a:t>
            </a:r>
          </a:p>
          <a:p>
            <a:pPr lvl="1"/>
            <a:r>
              <a:rPr lang="en-US">
                <a:latin typeface="Calibri" pitchFamily="-96" charset="0"/>
              </a:rPr>
              <a:t>Can delay allocation, since safe to temporarily use red zone</a:t>
            </a:r>
          </a:p>
          <a:p>
            <a:endParaRPr lang="en-US">
              <a:latin typeface="Calibri" pitchFamily="-96" charset="0"/>
            </a:endParaRPr>
          </a:p>
          <a:p>
            <a:r>
              <a:rPr lang="en-US">
                <a:latin typeface="Calibri" pitchFamily="-96" charset="0"/>
              </a:rPr>
              <a:t>Simple deallocation</a:t>
            </a:r>
          </a:p>
          <a:p>
            <a:pPr lvl="1"/>
            <a:r>
              <a:rPr lang="en-US">
                <a:latin typeface="Calibri" pitchFamily="-96" charset="0"/>
              </a:rPr>
              <a:t>Increment stack pointer</a:t>
            </a:r>
          </a:p>
          <a:p>
            <a:pPr lvl="1"/>
            <a:r>
              <a:rPr lang="en-US">
                <a:latin typeface="Calibri" pitchFamily="-96" charset="0"/>
              </a:rPr>
              <a:t>No base/frame pointer needed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Procedure Summary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Heavy use of registers</a:t>
            </a:r>
          </a:p>
          <a:p>
            <a:pPr lvl="1"/>
            <a:r>
              <a:rPr lang="en-US" dirty="0">
                <a:latin typeface="Calibri" pitchFamily="-96" charset="0"/>
              </a:rPr>
              <a:t>Parameter passing</a:t>
            </a:r>
          </a:p>
          <a:p>
            <a:pPr lvl="1"/>
            <a:r>
              <a:rPr lang="en-US" dirty="0">
                <a:latin typeface="Calibri" pitchFamily="-96" charset="0"/>
              </a:rPr>
              <a:t>More temporaries since more registers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Minimal use of stack</a:t>
            </a:r>
          </a:p>
          <a:p>
            <a:pPr lvl="1"/>
            <a:r>
              <a:rPr lang="en-US" dirty="0">
                <a:latin typeface="Calibri" pitchFamily="-96" charset="0"/>
              </a:rPr>
              <a:t>Sometimes none</a:t>
            </a:r>
          </a:p>
          <a:p>
            <a:pPr lvl="1"/>
            <a:r>
              <a:rPr lang="en-US" dirty="0">
                <a:latin typeface="Calibri" pitchFamily="-96" charset="0"/>
              </a:rPr>
              <a:t>Allocate/</a:t>
            </a:r>
            <a:r>
              <a:rPr lang="en-US" dirty="0" err="1">
                <a:latin typeface="Calibri" pitchFamily="-96" charset="0"/>
              </a:rPr>
              <a:t>deallocate</a:t>
            </a:r>
            <a:r>
              <a:rPr lang="en-US" dirty="0">
                <a:latin typeface="Calibri" pitchFamily="-96" charset="0"/>
              </a:rPr>
              <a:t> entire block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Many tricky optimizations</a:t>
            </a:r>
          </a:p>
          <a:p>
            <a:pPr lvl="1"/>
            <a:r>
              <a:rPr lang="en-US" dirty="0">
                <a:latin typeface="Calibri" pitchFamily="-96" charset="0"/>
              </a:rPr>
              <a:t>What kind of stack frame to use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Various </a:t>
            </a:r>
            <a:r>
              <a:rPr lang="en-US" dirty="0">
                <a:latin typeface="Calibri" pitchFamily="-96" charset="0"/>
              </a:rPr>
              <a:t>allocation techniques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Procedures (x86-64)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Arrays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One-dimensional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Multi-dimensional (nested)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Multi-level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ea typeface="+mn-ea"/>
                <a:cs typeface="+mn-cs"/>
              </a:rPr>
              <a:t>Structures</a:t>
            </a:r>
            <a:endParaRPr lang="en-US" dirty="0">
              <a:ea typeface="+mn-ea"/>
              <a:cs typeface="+mn-cs"/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Allocation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5026268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ChangeArrowheads="1"/>
          </p:cNvSpPr>
          <p:nvPr/>
        </p:nvSpPr>
        <p:spPr bwMode="auto">
          <a:xfrm>
            <a:off x="555625" y="1096981"/>
            <a:ext cx="2444739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a[3];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rec</a:t>
            </a:r>
            <a:r>
              <a:rPr lang="en-US" sz="1800" dirty="0" smtClean="0">
                <a:latin typeface="Courier New" pitchFamily="-96" charset="0"/>
              </a:rPr>
              <a:t> *n;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sp>
        <p:nvSpPr>
          <p:cNvPr id="117765" name="Rectangle 6"/>
          <p:cNvSpPr>
            <a:spLocks noGrp="1" noChangeArrowheads="1"/>
          </p:cNvSpPr>
          <p:nvPr>
            <p:ph type="title"/>
          </p:nvPr>
        </p:nvSpPr>
        <p:spPr>
          <a:xfrm>
            <a:off x="465138" y="457200"/>
            <a:ext cx="5245100" cy="57308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Structure Allocation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225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7926388" cy="22098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Concept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Contiguously-allocated region of memory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Refer to members within structure by names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Members may be of different types</a:t>
            </a:r>
          </a:p>
          <a:p>
            <a:pPr lvl="1"/>
            <a:endParaRPr lang="en-US" dirty="0" smtClean="0">
              <a:latin typeface="Calibri" pitchFamily="-96" charset="0"/>
            </a:endParaRPr>
          </a:p>
        </p:txBody>
      </p:sp>
      <p:sp>
        <p:nvSpPr>
          <p:cNvPr id="322568" name="Rectangle 8"/>
          <p:cNvSpPr>
            <a:spLocks noChangeArrowheads="1"/>
          </p:cNvSpPr>
          <p:nvPr/>
        </p:nvSpPr>
        <p:spPr bwMode="auto">
          <a:xfrm>
            <a:off x="4083056" y="1196752"/>
            <a:ext cx="2191642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 eaLnBrk="0" hangingPunct="0"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-96" charset="0"/>
              </a:rPr>
              <a:t>Memory Layout</a:t>
            </a:r>
          </a:p>
        </p:txBody>
      </p:sp>
      <p:sp>
        <p:nvSpPr>
          <p:cNvPr id="322570" name="Rectangle 10"/>
          <p:cNvSpPr>
            <a:spLocks noChangeArrowheads="1"/>
          </p:cNvSpPr>
          <p:nvPr/>
        </p:nvSpPr>
        <p:spPr bwMode="auto">
          <a:xfrm>
            <a:off x="5422900" y="1690021"/>
            <a:ext cx="431800" cy="431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>
                <a:latin typeface="Courier New" pitchFamily="-96" charset="0"/>
              </a:rPr>
              <a:t>i</a:t>
            </a:r>
          </a:p>
        </p:txBody>
      </p:sp>
      <p:sp>
        <p:nvSpPr>
          <p:cNvPr id="322571" name="Rectangle 11"/>
          <p:cNvSpPr>
            <a:spLocks noChangeArrowheads="1"/>
          </p:cNvSpPr>
          <p:nvPr/>
        </p:nvSpPr>
        <p:spPr bwMode="auto">
          <a:xfrm>
            <a:off x="4083056" y="1690021"/>
            <a:ext cx="1346200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sp>
        <p:nvSpPr>
          <p:cNvPr id="322572" name="Rectangle 12"/>
          <p:cNvSpPr>
            <a:spLocks noChangeArrowheads="1"/>
          </p:cNvSpPr>
          <p:nvPr/>
        </p:nvSpPr>
        <p:spPr bwMode="auto">
          <a:xfrm>
            <a:off x="5867400" y="1690021"/>
            <a:ext cx="431800" cy="431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Courier New" pitchFamily="-96" charset="0"/>
              </a:rPr>
              <a:t>n</a:t>
            </a:r>
          </a:p>
        </p:txBody>
      </p:sp>
      <p:sp>
        <p:nvSpPr>
          <p:cNvPr id="322573" name="Rectangle 13"/>
          <p:cNvSpPr>
            <a:spLocks noChangeArrowheads="1"/>
          </p:cNvSpPr>
          <p:nvPr/>
        </p:nvSpPr>
        <p:spPr bwMode="auto">
          <a:xfrm>
            <a:off x="3889375" y="2105946"/>
            <a:ext cx="3333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0</a:t>
            </a:r>
          </a:p>
        </p:txBody>
      </p:sp>
      <p:sp>
        <p:nvSpPr>
          <p:cNvPr id="322574" name="Rectangle 14"/>
          <p:cNvSpPr>
            <a:spLocks noChangeArrowheads="1"/>
          </p:cNvSpPr>
          <p:nvPr/>
        </p:nvSpPr>
        <p:spPr bwMode="auto">
          <a:xfrm>
            <a:off x="5148282" y="2102761"/>
            <a:ext cx="49051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>
                <a:latin typeface="Courier New" pitchFamily="-96" charset="0"/>
              </a:rPr>
              <a:t>12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322575" name="Rectangle 15"/>
          <p:cNvSpPr>
            <a:spLocks noChangeArrowheads="1"/>
          </p:cNvSpPr>
          <p:nvPr/>
        </p:nvSpPr>
        <p:spPr bwMode="auto">
          <a:xfrm>
            <a:off x="5638800" y="2105946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16</a:t>
            </a:r>
          </a:p>
        </p:txBody>
      </p:sp>
      <p:sp>
        <p:nvSpPr>
          <p:cNvPr id="322576" name="Rectangle 16"/>
          <p:cNvSpPr>
            <a:spLocks noChangeArrowheads="1"/>
          </p:cNvSpPr>
          <p:nvPr/>
        </p:nvSpPr>
        <p:spPr bwMode="auto">
          <a:xfrm>
            <a:off x="6062663" y="2088483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4232336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ChangeArrowheads="1"/>
          </p:cNvSpPr>
          <p:nvPr/>
        </p:nvSpPr>
        <p:spPr bwMode="auto">
          <a:xfrm>
            <a:off x="555625" y="1096981"/>
            <a:ext cx="2444739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a[3];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rec</a:t>
            </a:r>
            <a:r>
              <a:rPr lang="en-US" sz="1800" dirty="0" smtClean="0">
                <a:latin typeface="Courier New" pitchFamily="-96" charset="0"/>
              </a:rPr>
              <a:t> *n;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sp>
        <p:nvSpPr>
          <p:cNvPr id="322563" name="Rectangle 3"/>
          <p:cNvSpPr>
            <a:spLocks noChangeArrowheads="1"/>
          </p:cNvSpPr>
          <p:nvPr/>
        </p:nvSpPr>
        <p:spPr bwMode="auto">
          <a:xfrm>
            <a:off x="3938588" y="4293096"/>
            <a:ext cx="3365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 eaLnBrk="0" hangingPunct="0"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Calibri" pitchFamily="-96" charset="0"/>
              </a:rPr>
              <a:t>IA32 Assembly</a:t>
            </a:r>
          </a:p>
        </p:txBody>
      </p:sp>
      <p:sp>
        <p:nvSpPr>
          <p:cNvPr id="322564" name="Rectangle 4"/>
          <p:cNvSpPr>
            <a:spLocks noChangeArrowheads="1"/>
          </p:cNvSpPr>
          <p:nvPr/>
        </p:nvSpPr>
        <p:spPr bwMode="auto">
          <a:xfrm>
            <a:off x="3357555" y="4721724"/>
            <a:ext cx="5753108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2913063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=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val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2913063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= r</a:t>
            </a:r>
          </a:p>
          <a:p>
            <a:pPr eaLnBrk="0" hangingPunct="0">
              <a:tabLst>
                <a:tab pos="114300" algn="l"/>
                <a:tab pos="2913063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Mem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[r+12]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=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val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2844" y="4307374"/>
            <a:ext cx="2968625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void 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set_i(struct rec *r,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    int val)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r-&gt;i = val;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117765" name="Rectangle 6"/>
          <p:cNvSpPr>
            <a:spLocks noGrp="1" noChangeArrowheads="1"/>
          </p:cNvSpPr>
          <p:nvPr>
            <p:ph type="title"/>
          </p:nvPr>
        </p:nvSpPr>
        <p:spPr>
          <a:xfrm>
            <a:off x="465138" y="457200"/>
            <a:ext cx="5245100" cy="57308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Structure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225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7926388" cy="22098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Accessing Structure Member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Pointer indicates first byte of structure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Access elements with offsets</a:t>
            </a:r>
          </a:p>
          <a:p>
            <a:pPr lvl="1"/>
            <a:endParaRPr lang="en-US" dirty="0" smtClean="0">
              <a:latin typeface="Calibri" pitchFamily="-96" charset="0"/>
            </a:endParaRPr>
          </a:p>
        </p:txBody>
      </p:sp>
      <p:sp>
        <p:nvSpPr>
          <p:cNvPr id="322570" name="Rectangle 10"/>
          <p:cNvSpPr>
            <a:spLocks noChangeArrowheads="1"/>
          </p:cNvSpPr>
          <p:nvPr/>
        </p:nvSpPr>
        <p:spPr bwMode="auto">
          <a:xfrm>
            <a:off x="5422900" y="1690021"/>
            <a:ext cx="431800" cy="431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>
                <a:latin typeface="Courier New" pitchFamily="-96" charset="0"/>
              </a:rPr>
              <a:t>i</a:t>
            </a:r>
          </a:p>
        </p:txBody>
      </p:sp>
      <p:sp>
        <p:nvSpPr>
          <p:cNvPr id="322571" name="Rectangle 11"/>
          <p:cNvSpPr>
            <a:spLocks noChangeArrowheads="1"/>
          </p:cNvSpPr>
          <p:nvPr/>
        </p:nvSpPr>
        <p:spPr bwMode="auto">
          <a:xfrm>
            <a:off x="4083056" y="1690021"/>
            <a:ext cx="1346200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sp>
        <p:nvSpPr>
          <p:cNvPr id="322572" name="Rectangle 12"/>
          <p:cNvSpPr>
            <a:spLocks noChangeArrowheads="1"/>
          </p:cNvSpPr>
          <p:nvPr/>
        </p:nvSpPr>
        <p:spPr bwMode="auto">
          <a:xfrm>
            <a:off x="5867400" y="1690021"/>
            <a:ext cx="431800" cy="431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Courier New" pitchFamily="-96" charset="0"/>
              </a:rPr>
              <a:t>n</a:t>
            </a:r>
          </a:p>
        </p:txBody>
      </p:sp>
      <p:sp>
        <p:nvSpPr>
          <p:cNvPr id="322573" name="Rectangle 13"/>
          <p:cNvSpPr>
            <a:spLocks noChangeArrowheads="1"/>
          </p:cNvSpPr>
          <p:nvPr/>
        </p:nvSpPr>
        <p:spPr bwMode="auto">
          <a:xfrm>
            <a:off x="3889375" y="2105946"/>
            <a:ext cx="3333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0</a:t>
            </a:r>
          </a:p>
        </p:txBody>
      </p:sp>
      <p:sp>
        <p:nvSpPr>
          <p:cNvPr id="322574" name="Rectangle 14"/>
          <p:cNvSpPr>
            <a:spLocks noChangeArrowheads="1"/>
          </p:cNvSpPr>
          <p:nvPr/>
        </p:nvSpPr>
        <p:spPr bwMode="auto">
          <a:xfrm>
            <a:off x="5148282" y="2102761"/>
            <a:ext cx="49051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>
                <a:latin typeface="Courier New" pitchFamily="-96" charset="0"/>
              </a:rPr>
              <a:t>12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322575" name="Rectangle 15"/>
          <p:cNvSpPr>
            <a:spLocks noChangeArrowheads="1"/>
          </p:cNvSpPr>
          <p:nvPr/>
        </p:nvSpPr>
        <p:spPr bwMode="auto">
          <a:xfrm>
            <a:off x="5638800" y="2105946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16</a:t>
            </a:r>
          </a:p>
        </p:txBody>
      </p:sp>
      <p:sp>
        <p:nvSpPr>
          <p:cNvPr id="322576" name="Rectangle 16"/>
          <p:cNvSpPr>
            <a:spLocks noChangeArrowheads="1"/>
          </p:cNvSpPr>
          <p:nvPr/>
        </p:nvSpPr>
        <p:spPr bwMode="auto">
          <a:xfrm>
            <a:off x="6062663" y="2088483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20</a:t>
            </a:r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5458537" y="123823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5306137" y="857232"/>
            <a:ext cx="92204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smtClean="0">
                <a:latin typeface="Courier New" pitchFamily="-96" charset="0"/>
              </a:rPr>
              <a:t>r+12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>
            <a:off x="4076328" y="123823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3923928" y="857232"/>
            <a:ext cx="366713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192076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3983069" y="4929198"/>
            <a:ext cx="5089525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Get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idx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$2,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*4</a:t>
            </a: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8(%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r+idx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*4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4062482" y="3170238"/>
            <a:ext cx="38100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*</a:t>
            </a:r>
            <a:r>
              <a:rPr lang="en-US" sz="1800" dirty="0" err="1" smtClean="0">
                <a:latin typeface="Courier New" pitchFamily="-96" charset="0"/>
              </a:rPr>
              <a:t>get_ap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(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*r,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&amp;r-&gt;a[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Generating Pointer to Structure Member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170238"/>
            <a:ext cx="3924300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Array Element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</a:t>
            </a:r>
            <a:r>
              <a:rPr lang="en-US" dirty="0" smtClean="0">
                <a:latin typeface="Calibri" pitchFamily="-96" charset="0"/>
              </a:rPr>
              <a:t>time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Arguments</a:t>
            </a:r>
          </a:p>
          <a:p>
            <a:pPr lvl="2"/>
            <a:r>
              <a:rPr lang="en-US" dirty="0" err="1" smtClean="0">
                <a:latin typeface="Calibri" pitchFamily="-96" charset="0"/>
              </a:rPr>
              <a:t>Mem</a:t>
            </a:r>
            <a:r>
              <a:rPr lang="en-US" dirty="0" smtClean="0">
                <a:latin typeface="Calibri" pitchFamily="-96" charset="0"/>
              </a:rPr>
              <a:t>[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%ebp</a:t>
            </a:r>
            <a:r>
              <a:rPr lang="en-US" dirty="0" smtClean="0">
                <a:latin typeface="Calibri" pitchFamily="-96" charset="0"/>
              </a:rPr>
              <a:t>+8]: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</a:t>
            </a:r>
          </a:p>
          <a:p>
            <a:pPr lvl="2"/>
            <a:r>
              <a:rPr lang="en-US" dirty="0" err="1" smtClean="0">
                <a:latin typeface="Calibri" pitchFamily="-96" charset="0"/>
              </a:rPr>
              <a:t>Mem</a:t>
            </a:r>
            <a:r>
              <a:rPr lang="en-US" dirty="0" smtClean="0">
                <a:latin typeface="Calibri" pitchFamily="-96" charset="0"/>
              </a:rPr>
              <a:t>[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%ebp</a:t>
            </a:r>
            <a:r>
              <a:rPr lang="en-US" dirty="0" smtClean="0">
                <a:latin typeface="Calibri" pitchFamily="-96" charset="0"/>
              </a:rPr>
              <a:t>+12]: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idx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>
              <a:latin typeface="Calibri" pitchFamily="-96" charset="0"/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5322905" y="123823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5170505" y="857232"/>
            <a:ext cx="14750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err="1" smtClean="0">
                <a:latin typeface="Courier New" pitchFamily="-96" charset="0"/>
              </a:rPr>
              <a:t>r+idx</a:t>
            </a:r>
            <a:r>
              <a:rPr lang="en-US" dirty="0" smtClean="0">
                <a:latin typeface="Courier New" pitchFamily="-96" charset="0"/>
              </a:rPr>
              <a:t>*4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30" name="Line 16"/>
          <p:cNvSpPr>
            <a:spLocks noChangeShapeType="1"/>
          </p:cNvSpPr>
          <p:nvPr/>
        </p:nvSpPr>
        <p:spPr bwMode="auto">
          <a:xfrm>
            <a:off x="4795838" y="123823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17"/>
          <p:cNvSpPr>
            <a:spLocks noChangeArrowheads="1"/>
          </p:cNvSpPr>
          <p:nvPr/>
        </p:nvSpPr>
        <p:spPr bwMode="auto">
          <a:xfrm>
            <a:off x="4643438" y="857232"/>
            <a:ext cx="366713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r</a:t>
            </a: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6161106" y="1658938"/>
            <a:ext cx="431800" cy="431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>
                <a:latin typeface="Courier New" pitchFamily="-96" charset="0"/>
              </a:rPr>
              <a:t>i</a:t>
            </a: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821262" y="1658938"/>
            <a:ext cx="1346200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6605606" y="1658938"/>
            <a:ext cx="431800" cy="431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Courier New" pitchFamily="-96" charset="0"/>
              </a:rPr>
              <a:t>n</a:t>
            </a: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4627581" y="2074863"/>
            <a:ext cx="3333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0</a:t>
            </a:r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5886488" y="2071678"/>
            <a:ext cx="49051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>
                <a:latin typeface="Courier New" pitchFamily="-96" charset="0"/>
              </a:rPr>
              <a:t>12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6377006" y="2074863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16</a:t>
            </a: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6800869" y="2057400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20</a:t>
            </a:r>
          </a:p>
        </p:txBody>
      </p: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55625" y="1297012"/>
            <a:ext cx="2444739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a[3];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rec</a:t>
            </a:r>
            <a:r>
              <a:rPr lang="en-US" sz="1800" dirty="0" smtClean="0">
                <a:latin typeface="Courier New" pitchFamily="-96" charset="0"/>
              </a:rPr>
              <a:t> *n;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641810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1019196" y="4898710"/>
            <a:ext cx="7159604" cy="17517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.L17:		# loop: 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r-&gt;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ecx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(%edx,%eax,4)	# r-&gt;a[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] =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val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16(%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r = r-&gt;n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testl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Test r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.L17	# If != 0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loop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142844" y="2057400"/>
            <a:ext cx="3971924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nn-NO" sz="1800" dirty="0" smtClean="0">
                <a:latin typeface="Courier New" pitchFamily="-96" charset="0"/>
              </a:rPr>
              <a:t>void set_val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(struct rec *r, int val)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while (r) {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  int i = r-&gt;i;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  r-&gt;a[i] = val;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  r = </a:t>
            </a:r>
            <a:r>
              <a:rPr lang="nn-NO" sz="1800" dirty="0" err="1" smtClean="0">
                <a:latin typeface="Courier New" pitchFamily="-96" charset="0"/>
              </a:rPr>
              <a:t>r-&gt;n</a:t>
            </a:r>
            <a:r>
              <a:rPr lang="nn-NO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}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}</a:t>
            </a:r>
            <a:endParaRPr lang="nn-NO" sz="1800" dirty="0">
              <a:latin typeface="Courier New" pitchFamily="-96" charset="0"/>
            </a:endParaRP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2263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Following Linked List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218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3044825" cy="70960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 Code</a:t>
            </a:r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4775232" y="279449"/>
            <a:ext cx="2444739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a[3];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rec</a:t>
            </a:r>
            <a:r>
              <a:rPr lang="en-US" sz="1800" dirty="0" smtClean="0">
                <a:latin typeface="Courier New" pitchFamily="-96" charset="0"/>
              </a:rPr>
              <a:t> *n;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6518296" y="2235200"/>
            <a:ext cx="431800" cy="431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>
                <a:latin typeface="Courier New" pitchFamily="-96" charset="0"/>
              </a:rPr>
              <a:t>i</a:t>
            </a:r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5178452" y="2235200"/>
            <a:ext cx="1346200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6962796" y="2235200"/>
            <a:ext cx="431800" cy="431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Courier New" pitchFamily="-96" charset="0"/>
              </a:rPr>
              <a:t>n</a:t>
            </a:r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4984771" y="2651125"/>
            <a:ext cx="3333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0</a:t>
            </a:r>
          </a:p>
        </p:txBody>
      </p:sp>
      <p:sp>
        <p:nvSpPr>
          <p:cNvPr id="44" name="Rectangle 14"/>
          <p:cNvSpPr>
            <a:spLocks noChangeArrowheads="1"/>
          </p:cNvSpPr>
          <p:nvPr/>
        </p:nvSpPr>
        <p:spPr bwMode="auto">
          <a:xfrm>
            <a:off x="6243678" y="2647940"/>
            <a:ext cx="49051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>
                <a:latin typeface="Courier New" pitchFamily="-96" charset="0"/>
              </a:rPr>
              <a:t>12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6734196" y="2651125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16</a:t>
            </a:r>
          </a:p>
        </p:txBody>
      </p:sp>
      <p:sp>
        <p:nvSpPr>
          <p:cNvPr id="46" name="Rectangle 16"/>
          <p:cNvSpPr>
            <a:spLocks noChangeArrowheads="1"/>
          </p:cNvSpPr>
          <p:nvPr/>
        </p:nvSpPr>
        <p:spPr bwMode="auto">
          <a:xfrm>
            <a:off x="7158059" y="2633662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20</a:t>
            </a:r>
          </a:p>
        </p:txBody>
      </p:sp>
      <p:sp>
        <p:nvSpPr>
          <p:cNvPr id="47" name="Freeform 16"/>
          <p:cNvSpPr>
            <a:spLocks/>
          </p:cNvSpPr>
          <p:nvPr/>
        </p:nvSpPr>
        <p:spPr bwMode="auto">
          <a:xfrm flipH="1">
            <a:off x="7188200" y="1873274"/>
            <a:ext cx="990600" cy="457200"/>
          </a:xfrm>
          <a:custGeom>
            <a:avLst/>
            <a:gdLst>
              <a:gd name="T0" fmla="*/ 624 w 624"/>
              <a:gd name="T1" fmla="*/ 288 h 288"/>
              <a:gd name="T2" fmla="*/ 576 w 624"/>
              <a:gd name="T3" fmla="*/ 0 h 288"/>
              <a:gd name="T4" fmla="*/ 96 w 624"/>
              <a:gd name="T5" fmla="*/ 0 h 288"/>
              <a:gd name="T6" fmla="*/ 0 w 624"/>
              <a:gd name="T7" fmla="*/ 144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288"/>
              <a:gd name="T14" fmla="*/ 624 w 624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288">
                <a:moveTo>
                  <a:pt x="624" y="288"/>
                </a:moveTo>
                <a:lnTo>
                  <a:pt x="576" y="0"/>
                </a:lnTo>
                <a:lnTo>
                  <a:pt x="96" y="0"/>
                </a:lnTo>
                <a:lnTo>
                  <a:pt x="0" y="14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>
              <a:latin typeface="Calibri" pitchFamily="-96" charset="0"/>
            </a:endParaRPr>
          </a:p>
        </p:txBody>
      </p:sp>
      <p:sp>
        <p:nvSpPr>
          <p:cNvPr id="48" name="Line 17"/>
          <p:cNvSpPr>
            <a:spLocks noChangeShapeType="1"/>
          </p:cNvSpPr>
          <p:nvPr/>
        </p:nvSpPr>
        <p:spPr bwMode="auto">
          <a:xfrm flipV="1">
            <a:off x="5638800" y="26670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4800600" y="3048000"/>
            <a:ext cx="15240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 eaLnBrk="0" hangingPunct="0"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Calibri" pitchFamily="-96" charset="0"/>
              </a:rPr>
              <a:t>Element </a:t>
            </a:r>
            <a:r>
              <a:rPr lang="en-US">
                <a:latin typeface="Courier New" pitchFamily="-96" charset="0"/>
              </a:rPr>
              <a:t>i</a:t>
            </a:r>
            <a:endParaRPr lang="en-US">
              <a:solidFill>
                <a:schemeClr val="tx2"/>
              </a:solidFill>
              <a:latin typeface="Calibri" pitchFamily="-96" charset="0"/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4292600" y="3699508"/>
          <a:ext cx="28956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Register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Value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edx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ecx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val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602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Procedures (x86-64)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ea typeface="+mn-ea"/>
                <a:cs typeface="+mn-cs"/>
              </a:rPr>
              <a:t>Arrays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One-dimensional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Multi-dimensional (nested)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Multi-level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Structures</a:t>
            </a:r>
            <a:endParaRPr lang="en-US" dirty="0">
              <a:solidFill>
                <a:schemeClr val="bg1">
                  <a:lumMod val="65000"/>
                </a:schemeClr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Procedures (x86-64)</a:t>
            </a:r>
          </a:p>
          <a:p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Multi-level</a:t>
            </a:r>
          </a:p>
          <a:p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Access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20700"/>
            <a:ext cx="6167438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Basic Data Types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58875"/>
            <a:ext cx="8610600" cy="5241925"/>
          </a:xfrm>
        </p:spPr>
        <p:txBody>
          <a:bodyPr lIns="90487" tIns="44450" rIns="90487" bIns="44450"/>
          <a:lstStyle/>
          <a:p>
            <a:pPr marL="223838" indent="-223838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Integral</a:t>
            </a:r>
          </a:p>
          <a:p>
            <a:pPr marL="560388" lvl="1" indent="-222250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Stored &amp; operated on in general (integer) registers</a:t>
            </a:r>
          </a:p>
          <a:p>
            <a:pPr marL="560388" lvl="1" indent="-222250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Signed vs. unsigned depends on instructions used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b="1" dirty="0">
                <a:latin typeface="Calibri" pitchFamily="-96" charset="0"/>
              </a:rPr>
              <a:t>Intel	</a:t>
            </a:r>
            <a:r>
              <a:rPr lang="en-US" sz="1800" b="1" dirty="0" smtClean="0">
                <a:latin typeface="Calibri" pitchFamily="-96" charset="0"/>
              </a:rPr>
              <a:t>ASM</a:t>
            </a:r>
            <a:r>
              <a:rPr lang="en-US" sz="1800" b="1" dirty="0">
                <a:latin typeface="Calibri" pitchFamily="-96" charset="0"/>
              </a:rPr>
              <a:t>	Bytes	C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byte	</a:t>
            </a:r>
            <a:r>
              <a:rPr lang="en-US" sz="1800" b="1" dirty="0">
                <a:latin typeface="Courier New" pitchFamily="-96" charset="0"/>
              </a:rPr>
              <a:t>b</a:t>
            </a:r>
            <a:r>
              <a:rPr lang="en-US" sz="1800" dirty="0">
                <a:latin typeface="Calibri" pitchFamily="-96" charset="0"/>
              </a:rPr>
              <a:t>	1	</a:t>
            </a:r>
            <a:r>
              <a:rPr lang="en-US" sz="1800" b="1" dirty="0">
                <a:latin typeface="Calibri" pitchFamily="-96" charset="0"/>
              </a:rPr>
              <a:t>[</a:t>
            </a:r>
            <a:r>
              <a:rPr lang="en-US" sz="1800" b="1" dirty="0">
                <a:latin typeface="Courier New" pitchFamily="-96" charset="0"/>
              </a:rPr>
              <a:t>unsigned</a:t>
            </a:r>
            <a:r>
              <a:rPr lang="en-US" sz="1800" b="1" dirty="0">
                <a:latin typeface="Calibri" pitchFamily="-96" charset="0"/>
              </a:rPr>
              <a:t>]</a:t>
            </a:r>
            <a:r>
              <a:rPr lang="en-US" sz="1800" b="1" dirty="0">
                <a:latin typeface="Courier New" pitchFamily="-96" charset="0"/>
              </a:rPr>
              <a:t> char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word	</a:t>
            </a:r>
            <a:r>
              <a:rPr lang="en-US" sz="1800" b="1" dirty="0">
                <a:latin typeface="Courier New" pitchFamily="-96" charset="0"/>
              </a:rPr>
              <a:t>w</a:t>
            </a:r>
            <a:r>
              <a:rPr lang="en-US" sz="1800" dirty="0">
                <a:latin typeface="Calibri" pitchFamily="-96" charset="0"/>
              </a:rPr>
              <a:t>	2	</a:t>
            </a:r>
            <a:r>
              <a:rPr lang="en-US" sz="1800" b="1" dirty="0">
                <a:latin typeface="Calibri" pitchFamily="-96" charset="0"/>
              </a:rPr>
              <a:t>[</a:t>
            </a:r>
            <a:r>
              <a:rPr lang="en-US" sz="1800" b="1" dirty="0">
                <a:latin typeface="Courier New" pitchFamily="-96" charset="0"/>
              </a:rPr>
              <a:t>unsigned</a:t>
            </a:r>
            <a:r>
              <a:rPr lang="en-US" sz="1800" b="1" dirty="0">
                <a:latin typeface="Calibri" pitchFamily="-96" charset="0"/>
              </a:rPr>
              <a:t>]</a:t>
            </a:r>
            <a:r>
              <a:rPr lang="en-US" sz="1800" b="1" dirty="0">
                <a:latin typeface="Courier New" pitchFamily="-96" charset="0"/>
              </a:rPr>
              <a:t> short</a:t>
            </a:r>
            <a:endParaRPr lang="en-US" sz="1800" b="1" dirty="0">
              <a:latin typeface="Calibri" pitchFamily="-96" charset="0"/>
            </a:endParaRP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double word	</a:t>
            </a:r>
            <a:r>
              <a:rPr lang="en-US" sz="1800" b="1" dirty="0">
                <a:latin typeface="Courier New" pitchFamily="-96" charset="0"/>
              </a:rPr>
              <a:t>l</a:t>
            </a:r>
            <a:r>
              <a:rPr lang="en-US" sz="1800" dirty="0">
                <a:latin typeface="Calibri" pitchFamily="-96" charset="0"/>
              </a:rPr>
              <a:t>	4	</a:t>
            </a:r>
            <a:r>
              <a:rPr lang="en-US" sz="1800" b="1" dirty="0">
                <a:latin typeface="Calibri" pitchFamily="-96" charset="0"/>
              </a:rPr>
              <a:t>[</a:t>
            </a:r>
            <a:r>
              <a:rPr lang="en-US" sz="1800" b="1" dirty="0">
                <a:latin typeface="Courier New" pitchFamily="-96" charset="0"/>
              </a:rPr>
              <a:t>unsigned</a:t>
            </a:r>
            <a:r>
              <a:rPr lang="en-US" sz="1800" b="1" dirty="0">
                <a:latin typeface="Calibri" pitchFamily="-96" charset="0"/>
              </a:rPr>
              <a:t>]</a:t>
            </a:r>
            <a:r>
              <a:rPr lang="en-US" sz="1800" b="1" dirty="0">
                <a:latin typeface="Courier New" pitchFamily="-96" charset="0"/>
              </a:rPr>
              <a:t> </a:t>
            </a:r>
            <a:r>
              <a:rPr lang="en-US" sz="1800" b="1" dirty="0" err="1">
                <a:latin typeface="Courier New" pitchFamily="-96" charset="0"/>
              </a:rPr>
              <a:t>int</a:t>
            </a:r>
            <a:endParaRPr lang="en-US" sz="1800" b="1" dirty="0">
              <a:latin typeface="Courier New" pitchFamily="-96" charset="0"/>
            </a:endParaRP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quad word	</a:t>
            </a:r>
            <a:r>
              <a:rPr lang="en-US" sz="1800" b="1" dirty="0">
                <a:latin typeface="Courier New" pitchFamily="-96" charset="0"/>
              </a:rPr>
              <a:t>q</a:t>
            </a:r>
            <a:r>
              <a:rPr lang="en-US" sz="1800" dirty="0">
                <a:latin typeface="Calibri" pitchFamily="-96" charset="0"/>
              </a:rPr>
              <a:t>	8	</a:t>
            </a:r>
            <a:r>
              <a:rPr lang="en-US" sz="1800" b="1" dirty="0">
                <a:latin typeface="Calibri" pitchFamily="-96" charset="0"/>
              </a:rPr>
              <a:t>[</a:t>
            </a:r>
            <a:r>
              <a:rPr lang="en-US" sz="1800" b="1" dirty="0">
                <a:latin typeface="Courier New" pitchFamily="-96" charset="0"/>
              </a:rPr>
              <a:t>unsigned</a:t>
            </a:r>
            <a:r>
              <a:rPr lang="en-US" sz="1800" b="1" dirty="0">
                <a:latin typeface="Calibri" pitchFamily="-96" charset="0"/>
              </a:rPr>
              <a:t>]</a:t>
            </a:r>
            <a:r>
              <a:rPr lang="en-US" sz="1800" b="1" dirty="0">
                <a:latin typeface="Courier New" pitchFamily="-96" charset="0"/>
              </a:rPr>
              <a:t> long 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</a:t>
            </a:r>
            <a:r>
              <a:rPr lang="en-US" sz="1800" dirty="0">
                <a:latin typeface="Calibri" pitchFamily="-96" charset="0"/>
              </a:rPr>
              <a:t>(x86-64)</a:t>
            </a:r>
          </a:p>
          <a:p>
            <a:pPr marL="223838" indent="-223838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Floating Point</a:t>
            </a:r>
          </a:p>
          <a:p>
            <a:pPr marL="560388" lvl="1" indent="-222250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Stored &amp; operated on in floating point registers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b="1" dirty="0">
                <a:latin typeface="Calibri" pitchFamily="-96" charset="0"/>
              </a:rPr>
              <a:t>Intel	</a:t>
            </a:r>
            <a:r>
              <a:rPr lang="en-US" sz="1800" b="1" dirty="0" smtClean="0">
                <a:latin typeface="Calibri" pitchFamily="-96" charset="0"/>
              </a:rPr>
              <a:t>ASM</a:t>
            </a:r>
            <a:r>
              <a:rPr lang="en-US" sz="1800" b="1" dirty="0">
                <a:latin typeface="Calibri" pitchFamily="-96" charset="0"/>
              </a:rPr>
              <a:t>	Bytes	C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Single	</a:t>
            </a:r>
            <a:r>
              <a:rPr lang="en-US" sz="1800" b="1" dirty="0">
                <a:latin typeface="Courier New" pitchFamily="-96" charset="0"/>
              </a:rPr>
              <a:t>s</a:t>
            </a:r>
            <a:r>
              <a:rPr lang="en-US" sz="1800" dirty="0">
                <a:latin typeface="Calibri" pitchFamily="-96" charset="0"/>
              </a:rPr>
              <a:t>	4	</a:t>
            </a:r>
            <a:r>
              <a:rPr lang="en-US" sz="1800" b="1" dirty="0">
                <a:latin typeface="Courier New" pitchFamily="-96" charset="0"/>
              </a:rPr>
              <a:t>float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Double	</a:t>
            </a:r>
            <a:r>
              <a:rPr lang="en-US" sz="1800" b="1" dirty="0">
                <a:latin typeface="Courier New" pitchFamily="-96" charset="0"/>
              </a:rPr>
              <a:t>l</a:t>
            </a:r>
            <a:r>
              <a:rPr lang="en-US" sz="1800" dirty="0">
                <a:latin typeface="Calibri" pitchFamily="-96" charset="0"/>
              </a:rPr>
              <a:t>	8	</a:t>
            </a:r>
            <a:r>
              <a:rPr lang="en-US" sz="1800" b="1" dirty="0">
                <a:latin typeface="Courier New" pitchFamily="-96" charset="0"/>
              </a:rPr>
              <a:t>double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Extended	</a:t>
            </a:r>
            <a:r>
              <a:rPr lang="en-US" sz="1800" b="1" dirty="0">
                <a:latin typeface="Courier New" pitchFamily="-96" charset="0"/>
              </a:rPr>
              <a:t>t</a:t>
            </a:r>
            <a:r>
              <a:rPr lang="en-US" sz="1800" dirty="0">
                <a:latin typeface="Calibri" pitchFamily="-96" charset="0"/>
              </a:rPr>
              <a:t>	10/12/16	</a:t>
            </a:r>
            <a:r>
              <a:rPr lang="en-US" sz="1800" b="1" dirty="0">
                <a:latin typeface="Courier New" pitchFamily="-96" charset="0"/>
              </a:rPr>
              <a:t>long double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59436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Allocation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38200"/>
            <a:ext cx="8307387" cy="1616075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Basic Principle</a:t>
            </a:r>
          </a:p>
          <a:p>
            <a:pPr lvl="1">
              <a:buFont typeface="Wingdings" pitchFamily="-96" charset="2"/>
              <a:buNone/>
            </a:pPr>
            <a:r>
              <a:rPr lang="en-US" i="1">
                <a:latin typeface="Calibri" pitchFamily="-96" charset="0"/>
              </a:rPr>
              <a:t>T</a:t>
            </a:r>
            <a:r>
              <a:rPr lang="en-US" b="1">
                <a:latin typeface="Calibri" pitchFamily="-96" charset="0"/>
              </a:rPr>
              <a:t>  </a:t>
            </a:r>
            <a:r>
              <a:rPr lang="en-US" b="1">
                <a:latin typeface="Courier New" pitchFamily="-96" charset="0"/>
              </a:rPr>
              <a:t>A[</a:t>
            </a:r>
            <a:r>
              <a:rPr lang="en-US" i="1">
                <a:latin typeface="Calibri" pitchFamily="-96" charset="0"/>
              </a:rPr>
              <a:t>L</a:t>
            </a:r>
            <a:r>
              <a:rPr lang="en-US" b="1">
                <a:latin typeface="Courier New" pitchFamily="-96" charset="0"/>
              </a:rPr>
              <a:t>];</a:t>
            </a:r>
            <a:endParaRPr lang="en-US" b="1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Array of data type 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and length </a:t>
            </a:r>
            <a:r>
              <a:rPr lang="en-US" i="1">
                <a:latin typeface="Calibri" pitchFamily="-96" charset="0"/>
              </a:rPr>
              <a:t>L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Contiguously allocated region of </a:t>
            </a:r>
            <a:r>
              <a:rPr lang="en-US" i="1">
                <a:latin typeface="Calibri" pitchFamily="-96" charset="0"/>
              </a:rPr>
              <a:t>L</a:t>
            </a:r>
            <a:r>
              <a:rPr lang="en-US">
                <a:latin typeface="Calibri" pitchFamily="-96" charset="0"/>
              </a:rPr>
              <a:t> * </a:t>
            </a:r>
            <a:r>
              <a:rPr lang="en-US" b="1">
                <a:latin typeface="Courier New" pitchFamily="-96" charset="0"/>
              </a:rPr>
              <a:t>sizeof</a:t>
            </a:r>
            <a:r>
              <a:rPr lang="en-US">
                <a:latin typeface="Courier New" pitchFamily="-96" charset="0"/>
              </a:rPr>
              <a:t>(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ourier New" pitchFamily="-96" charset="0"/>
              </a:rPr>
              <a:t>)</a:t>
            </a:r>
            <a:r>
              <a:rPr lang="en-US">
                <a:latin typeface="Calibri" pitchFamily="-96" charset="0"/>
              </a:rPr>
              <a:t> bytes</a:t>
            </a: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28575" y="2617788"/>
            <a:ext cx="21351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string[12];</a:t>
            </a:r>
          </a:p>
        </p:txBody>
      </p: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2057400" y="2667000"/>
            <a:ext cx="3505200" cy="731838"/>
            <a:chOff x="2514600" y="2667000"/>
            <a:chExt cx="3505200" cy="732254"/>
          </a:xfrm>
        </p:grpSpPr>
        <p:grpSp>
          <p:nvGrpSpPr>
            <p:cNvPr id="56388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89" name="Text Box 20"/>
            <p:cNvSpPr txBox="1">
              <a:spLocks noChangeArrowheads="1"/>
            </p:cNvSpPr>
            <p:nvPr/>
          </p:nvSpPr>
          <p:spPr bwMode="auto">
            <a:xfrm>
              <a:off x="2514600" y="3062512"/>
              <a:ext cx="396875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90" name="Text Box 21"/>
            <p:cNvSpPr txBox="1">
              <a:spLocks noChangeArrowheads="1"/>
            </p:cNvSpPr>
            <p:nvPr/>
          </p:nvSpPr>
          <p:spPr bwMode="auto">
            <a:xfrm>
              <a:off x="5029200" y="30625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91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2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638175" y="3452813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int val[5];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2057400" y="3500438"/>
            <a:ext cx="5334000" cy="731837"/>
            <a:chOff x="2514600" y="3429000"/>
            <a:chExt cx="5334000" cy="730672"/>
          </a:xfrm>
        </p:grpSpPr>
        <p:grpSp>
          <p:nvGrpSpPr>
            <p:cNvPr id="5637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71" name="Text Box 32"/>
            <p:cNvSpPr txBox="1">
              <a:spLocks noChangeArrowheads="1"/>
            </p:cNvSpPr>
            <p:nvPr/>
          </p:nvSpPr>
          <p:spPr bwMode="auto">
            <a:xfrm>
              <a:off x="2514600" y="3809393"/>
              <a:ext cx="396875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72" name="Text Box 33"/>
            <p:cNvSpPr txBox="1">
              <a:spLocks noChangeArrowheads="1"/>
            </p:cNvSpPr>
            <p:nvPr/>
          </p:nvSpPr>
          <p:spPr bwMode="auto">
            <a:xfrm>
              <a:off x="31829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5" name="Text Box 36"/>
            <p:cNvSpPr txBox="1">
              <a:spLocks noChangeArrowheads="1"/>
            </p:cNvSpPr>
            <p:nvPr/>
          </p:nvSpPr>
          <p:spPr bwMode="auto">
            <a:xfrm>
              <a:off x="40973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7" name="Text Box 38"/>
            <p:cNvSpPr txBox="1">
              <a:spLocks noChangeArrowheads="1"/>
            </p:cNvSpPr>
            <p:nvPr/>
          </p:nvSpPr>
          <p:spPr bwMode="auto">
            <a:xfrm>
              <a:off x="50292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9" name="Text Box 40"/>
            <p:cNvSpPr txBox="1">
              <a:spLocks noChangeArrowheads="1"/>
            </p:cNvSpPr>
            <p:nvPr/>
          </p:nvSpPr>
          <p:spPr bwMode="auto">
            <a:xfrm>
              <a:off x="59436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1" name="Text Box 42"/>
            <p:cNvSpPr txBox="1">
              <a:spLocks noChangeArrowheads="1"/>
            </p:cNvSpPr>
            <p:nvPr/>
          </p:nvSpPr>
          <p:spPr bwMode="auto">
            <a:xfrm>
              <a:off x="68580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+ 20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515938" y="4267200"/>
            <a:ext cx="164782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double a[3];</a:t>
            </a:r>
          </a:p>
        </p:txBody>
      </p: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2057400" y="4335463"/>
            <a:ext cx="6399213" cy="747712"/>
            <a:chOff x="2515700" y="4343402"/>
            <a:chExt cx="6399700" cy="747713"/>
          </a:xfrm>
        </p:grpSpPr>
        <p:grpSp>
          <p:nvGrpSpPr>
            <p:cNvPr id="56358" name="Group 47"/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301104" name="Rectangle 48"/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5" name="Rectangle 49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6" name="Rectangle 50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59" name="Line 52"/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0" name="Text Box 55"/>
            <p:cNvSpPr txBox="1">
              <a:spLocks noChangeArrowheads="1"/>
            </p:cNvSpPr>
            <p:nvPr/>
          </p:nvSpPr>
          <p:spPr bwMode="auto">
            <a:xfrm>
              <a:off x="7902498" y="4724402"/>
              <a:ext cx="101290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+ 24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56361" name="Text Box 56"/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431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62" name="Line 57"/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3" name="Text Box 58"/>
            <p:cNvSpPr txBox="1">
              <a:spLocks noChangeArrowheads="1"/>
            </p:cNvSpPr>
            <p:nvPr/>
          </p:nvSpPr>
          <p:spPr bwMode="auto">
            <a:xfrm>
              <a:off x="4114434" y="4724402"/>
              <a:ext cx="101449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4" name="Line 59"/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5" name="Text Box 60"/>
            <p:cNvSpPr txBox="1">
              <a:spLocks noChangeArrowheads="1"/>
            </p:cNvSpPr>
            <p:nvPr/>
          </p:nvSpPr>
          <p:spPr bwMode="auto">
            <a:xfrm>
              <a:off x="5997353" y="4724402"/>
              <a:ext cx="1012902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6" name="Line 61"/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638175" y="5148263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*p[3];</a:t>
            </a:r>
          </a:p>
        </p:txBody>
      </p:sp>
      <p:grpSp>
        <p:nvGrpSpPr>
          <p:cNvPr id="95" name="Group 94"/>
          <p:cNvGrpSpPr>
            <a:grpSpLocks/>
          </p:cNvGrpSpPr>
          <p:nvPr/>
        </p:nvGrpSpPr>
        <p:grpSpPr bwMode="auto">
          <a:xfrm>
            <a:off x="2057400" y="6019800"/>
            <a:ext cx="6248400" cy="731838"/>
            <a:chOff x="2438400" y="6019800"/>
            <a:chExt cx="6248400" cy="732254"/>
          </a:xfrm>
        </p:grpSpPr>
        <p:grpSp>
          <p:nvGrpSpPr>
            <p:cNvPr id="56346" name="Group 92"/>
            <p:cNvGrpSpPr>
              <a:grpSpLocks/>
            </p:cNvGrpSpPr>
            <p:nvPr/>
          </p:nvGrpSpPr>
          <p:grpSpPr bwMode="auto">
            <a:xfrm>
              <a:off x="2667000" y="6019800"/>
              <a:ext cx="5486400" cy="228600"/>
              <a:chOff x="1652" y="4608"/>
              <a:chExt cx="3456" cy="144"/>
            </a:xfrm>
          </p:grpSpPr>
          <p:sp>
            <p:nvSpPr>
              <p:cNvPr id="301134" name="Rectangle 78"/>
              <p:cNvSpPr>
                <a:spLocks noChangeArrowheads="1"/>
              </p:cNvSpPr>
              <p:nvPr/>
            </p:nvSpPr>
            <p:spPr bwMode="auto">
              <a:xfrm>
                <a:off x="1652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5" name="Rectangle 79"/>
              <p:cNvSpPr>
                <a:spLocks noChangeArrowheads="1"/>
              </p:cNvSpPr>
              <p:nvPr/>
            </p:nvSpPr>
            <p:spPr bwMode="auto">
              <a:xfrm>
                <a:off x="2804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6" name="Rectangle 80"/>
              <p:cNvSpPr>
                <a:spLocks noChangeArrowheads="1"/>
              </p:cNvSpPr>
              <p:nvPr/>
            </p:nvSpPr>
            <p:spPr bwMode="auto">
              <a:xfrm>
                <a:off x="3956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47" name="Text Box 86"/>
            <p:cNvSpPr txBox="1">
              <a:spLocks noChangeArrowheads="1"/>
            </p:cNvSpPr>
            <p:nvPr/>
          </p:nvSpPr>
          <p:spPr bwMode="auto">
            <a:xfrm>
              <a:off x="2438400" y="6386721"/>
              <a:ext cx="396875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48" name="Line 87"/>
            <p:cNvSpPr>
              <a:spLocks noChangeShapeType="1"/>
            </p:cNvSpPr>
            <p:nvPr/>
          </p:nvSpPr>
          <p:spPr bwMode="auto">
            <a:xfrm flipV="1">
              <a:off x="2667000" y="62198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9" name="Text Box 88"/>
            <p:cNvSpPr txBox="1">
              <a:spLocks noChangeArrowheads="1"/>
            </p:cNvSpPr>
            <p:nvPr/>
          </p:nvSpPr>
          <p:spPr bwMode="auto">
            <a:xfrm>
              <a:off x="40386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0" name="Line 89"/>
            <p:cNvSpPr>
              <a:spLocks noChangeShapeType="1"/>
            </p:cNvSpPr>
            <p:nvPr/>
          </p:nvSpPr>
          <p:spPr bwMode="auto">
            <a:xfrm flipV="1">
              <a:off x="44958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1" name="Text Box 90"/>
            <p:cNvSpPr txBox="1">
              <a:spLocks noChangeArrowheads="1"/>
            </p:cNvSpPr>
            <p:nvPr/>
          </p:nvSpPr>
          <p:spPr bwMode="auto">
            <a:xfrm>
              <a:off x="58674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2" name="Line 91"/>
            <p:cNvSpPr>
              <a:spLocks noChangeShapeType="1"/>
            </p:cNvSpPr>
            <p:nvPr/>
          </p:nvSpPr>
          <p:spPr bwMode="auto">
            <a:xfrm flipV="1">
              <a:off x="63246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3" name="Line 102"/>
            <p:cNvSpPr>
              <a:spLocks noChangeShapeType="1"/>
            </p:cNvSpPr>
            <p:nvPr/>
          </p:nvSpPr>
          <p:spPr bwMode="auto">
            <a:xfrm flipV="1">
              <a:off x="8153400" y="6248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4" name="Text Box 105"/>
            <p:cNvSpPr txBox="1">
              <a:spLocks noChangeArrowheads="1"/>
            </p:cNvSpPr>
            <p:nvPr/>
          </p:nvSpPr>
          <p:spPr bwMode="auto">
            <a:xfrm>
              <a:off x="7696200" y="6415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+ 24</a:t>
              </a:r>
              <a:endParaRPr lang="en-US" sz="1600" b="0" i="1">
                <a:latin typeface="Calibri" pitchFamily="-96" charset="0"/>
              </a:endParaRPr>
            </a:p>
          </p:txBody>
        </p:sp>
      </p:grpSp>
      <p:grpSp>
        <p:nvGrpSpPr>
          <p:cNvPr id="96" name="Group 95"/>
          <p:cNvGrpSpPr>
            <a:grpSpLocks/>
          </p:cNvGrpSpPr>
          <p:nvPr/>
        </p:nvGrpSpPr>
        <p:grpSpPr bwMode="auto">
          <a:xfrm>
            <a:off x="2057400" y="5186363"/>
            <a:ext cx="3505200" cy="731837"/>
            <a:chOff x="2514600" y="5257800"/>
            <a:chExt cx="3505200" cy="732254"/>
          </a:xfrm>
        </p:grpSpPr>
        <p:grpSp>
          <p:nvGrpSpPr>
            <p:cNvPr id="56334" name="Group 64"/>
            <p:cNvGrpSpPr>
              <a:grpSpLocks/>
            </p:cNvGrpSpPr>
            <p:nvPr/>
          </p:nvGrpSpPr>
          <p:grpSpPr bwMode="auto">
            <a:xfrm>
              <a:off x="2743200" y="5257800"/>
              <a:ext cx="2743200" cy="228600"/>
              <a:chOff x="2016" y="3744"/>
              <a:chExt cx="1728" cy="144"/>
            </a:xfrm>
          </p:grpSpPr>
          <p:sp>
            <p:nvSpPr>
              <p:cNvPr id="301121" name="Rectangle 65"/>
              <p:cNvSpPr>
                <a:spLocks noChangeArrowheads="1"/>
              </p:cNvSpPr>
              <p:nvPr/>
            </p:nvSpPr>
            <p:spPr bwMode="auto">
              <a:xfrm>
                <a:off x="2016" y="3744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22" name="Rectangle 66"/>
              <p:cNvSpPr>
                <a:spLocks noChangeArrowheads="1"/>
              </p:cNvSpPr>
              <p:nvPr/>
            </p:nvSpPr>
            <p:spPr bwMode="auto">
              <a:xfrm>
                <a:off x="2592" y="3744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23" name="Rectangle 67"/>
              <p:cNvSpPr>
                <a:spLocks noChangeArrowheads="1"/>
              </p:cNvSpPr>
              <p:nvPr/>
            </p:nvSpPr>
            <p:spPr bwMode="auto">
              <a:xfrm>
                <a:off x="3168" y="3744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35" name="Text Box 68"/>
            <p:cNvSpPr txBox="1">
              <a:spLocks noChangeArrowheads="1"/>
            </p:cNvSpPr>
            <p:nvPr/>
          </p:nvSpPr>
          <p:spPr bwMode="auto">
            <a:xfrm>
              <a:off x="2514600" y="5639017"/>
              <a:ext cx="396875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36" name="Text Box 69"/>
            <p:cNvSpPr txBox="1">
              <a:spLocks noChangeArrowheads="1"/>
            </p:cNvSpPr>
            <p:nvPr/>
          </p:nvSpPr>
          <p:spPr bwMode="auto">
            <a:xfrm>
              <a:off x="3200400" y="5653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37" name="Line 70"/>
            <p:cNvSpPr>
              <a:spLocks noChangeShapeType="1"/>
            </p:cNvSpPr>
            <p:nvPr/>
          </p:nvSpPr>
          <p:spPr bwMode="auto">
            <a:xfrm flipV="1">
              <a:off x="2743200" y="5472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8" name="Line 71"/>
            <p:cNvSpPr>
              <a:spLocks noChangeShapeType="1"/>
            </p:cNvSpPr>
            <p:nvPr/>
          </p:nvSpPr>
          <p:spPr bwMode="auto">
            <a:xfrm flipV="1">
              <a:off x="3657600" y="5486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9" name="Text Box 72"/>
            <p:cNvSpPr txBox="1">
              <a:spLocks noChangeArrowheads="1"/>
            </p:cNvSpPr>
            <p:nvPr/>
          </p:nvSpPr>
          <p:spPr bwMode="auto">
            <a:xfrm>
              <a:off x="4114800" y="5653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40" name="Line 73"/>
            <p:cNvSpPr>
              <a:spLocks noChangeShapeType="1"/>
            </p:cNvSpPr>
            <p:nvPr/>
          </p:nvSpPr>
          <p:spPr bwMode="auto">
            <a:xfrm flipV="1">
              <a:off x="4572000" y="5486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1" name="Text Box 114"/>
            <p:cNvSpPr txBox="1">
              <a:spLocks noChangeArrowheads="1"/>
            </p:cNvSpPr>
            <p:nvPr/>
          </p:nvSpPr>
          <p:spPr bwMode="auto">
            <a:xfrm>
              <a:off x="5029200" y="5653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42" name="Line 115"/>
            <p:cNvSpPr>
              <a:spLocks noChangeShapeType="1"/>
            </p:cNvSpPr>
            <p:nvPr/>
          </p:nvSpPr>
          <p:spPr bwMode="auto">
            <a:xfrm flipV="1">
              <a:off x="5486400" y="5486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75" name="Text Box 119"/>
          <p:cNvSpPr txBox="1">
            <a:spLocks noChangeArrowheads="1"/>
          </p:cNvSpPr>
          <p:nvPr/>
        </p:nvSpPr>
        <p:spPr bwMode="auto">
          <a:xfrm>
            <a:off x="5259388" y="5148263"/>
            <a:ext cx="523875" cy="366712"/>
          </a:xfrm>
          <a:prstGeom prst="rect">
            <a:avLst/>
          </a:prstGeom>
          <a:solidFill>
            <a:srgbClr val="990000"/>
          </a:solidFill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solidFill>
                  <a:schemeClr val="bg1"/>
                </a:solidFill>
                <a:latin typeface="Calibri" pitchFamily="-96" charset="0"/>
              </a:rPr>
              <a:t>IA32</a:t>
            </a:r>
          </a:p>
        </p:txBody>
      </p:sp>
      <p:sp>
        <p:nvSpPr>
          <p:cNvPr id="301176" name="Text Box 120"/>
          <p:cNvSpPr txBox="1">
            <a:spLocks noChangeArrowheads="1"/>
          </p:cNvSpPr>
          <p:nvPr/>
        </p:nvSpPr>
        <p:spPr bwMode="auto">
          <a:xfrm>
            <a:off x="8023225" y="5980113"/>
            <a:ext cx="730250" cy="366712"/>
          </a:xfrm>
          <a:prstGeom prst="rect">
            <a:avLst/>
          </a:prstGeom>
          <a:solidFill>
            <a:srgbClr val="990000"/>
          </a:solidFill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solidFill>
                  <a:schemeClr val="bg1"/>
                </a:solidFill>
                <a:latin typeface="Calibri" pitchFamily="-96" charset="0"/>
              </a:rPr>
              <a:t>x86-64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5626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Access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64500" cy="5715000"/>
          </a:xfrm>
        </p:spPr>
        <p:txBody>
          <a:bodyPr/>
          <a:lstStyle/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Basic Principle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Identifier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alibri" pitchFamily="-96" charset="0"/>
              </a:rPr>
              <a:t> can be used as a pointer to array element 0: Type </a:t>
            </a:r>
            <a:r>
              <a:rPr lang="en-US" i="1" dirty="0">
                <a:latin typeface="Calibri" pitchFamily="-96" charset="0"/>
              </a:rPr>
              <a:t>T*</a:t>
            </a: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Reference	Type	Value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[4]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3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endParaRPr lang="en-US" sz="1800" dirty="0">
              <a:latin typeface="Calibri" pitchFamily="-96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val+1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+ 4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&amp;</a:t>
            </a: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[2]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+ 8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[5]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??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*(val+1)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5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 + </a:t>
            </a:r>
            <a:r>
              <a:rPr lang="en-US" sz="1800" b="1" i="1" dirty="0" err="1">
                <a:latin typeface="Calibri" pitchFamily="-96" charset="0"/>
              </a:rPr>
              <a:t>i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 </a:t>
            </a:r>
            <a:r>
              <a:rPr lang="en-US" sz="1800" dirty="0">
                <a:latin typeface="Calibri" pitchFamily="-96" charset="0"/>
              </a:rPr>
              <a:t>+ 4</a:t>
            </a:r>
            <a:r>
              <a:rPr lang="en-US" sz="1800" i="1" dirty="0">
                <a:latin typeface="Calibri" pitchFamily="-96" charset="0"/>
              </a:rPr>
              <a:t> </a:t>
            </a:r>
            <a:r>
              <a:rPr lang="en-US" sz="1800" i="1" dirty="0" err="1">
                <a:latin typeface="Calibri" pitchFamily="-96" charset="0"/>
              </a:rPr>
              <a:t>i</a:t>
            </a:r>
            <a:endParaRPr lang="en-US" sz="1800" i="1" dirty="0">
              <a:latin typeface="Calibri" pitchFamily="-96" charset="0"/>
            </a:endParaRPr>
          </a:p>
        </p:txBody>
      </p:sp>
      <p:sp>
        <p:nvSpPr>
          <p:cNvPr id="60419" name="Text Box 31"/>
          <p:cNvSpPr txBox="1">
            <a:spLocks noChangeArrowheads="1"/>
          </p:cNvSpPr>
          <p:nvPr/>
        </p:nvSpPr>
        <p:spPr bwMode="auto">
          <a:xfrm>
            <a:off x="1017588" y="2819400"/>
            <a:ext cx="1701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int val[5];</a:t>
            </a:r>
          </a:p>
        </p:txBody>
      </p:sp>
      <p:grpSp>
        <p:nvGrpSpPr>
          <p:cNvPr id="60420" name="Group 24"/>
          <p:cNvGrpSpPr>
            <a:grpSpLocks/>
          </p:cNvGrpSpPr>
          <p:nvPr/>
        </p:nvGrpSpPr>
        <p:grpSpPr bwMode="auto">
          <a:xfrm>
            <a:off x="2616200" y="2867025"/>
            <a:ext cx="5334000" cy="750888"/>
            <a:chOff x="2514600" y="3429000"/>
            <a:chExt cx="5334000" cy="771141"/>
          </a:xfrm>
        </p:grpSpPr>
        <p:grpSp>
          <p:nvGrpSpPr>
            <p:cNvPr id="60421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9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0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41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42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3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0422" name="Text Box 32"/>
            <p:cNvSpPr txBox="1">
              <a:spLocks noChangeArrowheads="1"/>
            </p:cNvSpPr>
            <p:nvPr/>
          </p:nvSpPr>
          <p:spPr bwMode="auto">
            <a:xfrm>
              <a:off x="2514600" y="3810495"/>
              <a:ext cx="396875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60423" name="Text Box 33"/>
            <p:cNvSpPr txBox="1">
              <a:spLocks noChangeArrowheads="1"/>
            </p:cNvSpPr>
            <p:nvPr/>
          </p:nvSpPr>
          <p:spPr bwMode="auto">
            <a:xfrm>
              <a:off x="31829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+ 4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4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5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6" name="Text Box 36"/>
            <p:cNvSpPr txBox="1">
              <a:spLocks noChangeArrowheads="1"/>
            </p:cNvSpPr>
            <p:nvPr/>
          </p:nvSpPr>
          <p:spPr bwMode="auto">
            <a:xfrm>
              <a:off x="40973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+ 8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7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8" name="Text Box 38"/>
            <p:cNvSpPr txBox="1">
              <a:spLocks noChangeArrowheads="1"/>
            </p:cNvSpPr>
            <p:nvPr/>
          </p:nvSpPr>
          <p:spPr bwMode="auto">
            <a:xfrm>
              <a:off x="50292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+ 12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9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0" name="Text Box 40"/>
            <p:cNvSpPr txBox="1">
              <a:spLocks noChangeArrowheads="1"/>
            </p:cNvSpPr>
            <p:nvPr/>
          </p:nvSpPr>
          <p:spPr bwMode="auto">
            <a:xfrm>
              <a:off x="59436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+ 16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1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2" name="Text Box 42"/>
            <p:cNvSpPr txBox="1">
              <a:spLocks noChangeArrowheads="1"/>
            </p:cNvSpPr>
            <p:nvPr/>
          </p:nvSpPr>
          <p:spPr bwMode="auto">
            <a:xfrm>
              <a:off x="68580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+ 20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3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4737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Example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5556250"/>
            <a:ext cx="8382000" cy="1377950"/>
          </a:xfrm>
        </p:spPr>
        <p:txBody>
          <a:bodyPr/>
          <a:lstStyle/>
          <a:p>
            <a:r>
              <a:rPr lang="en-US" sz="2000" dirty="0" smtClean="0">
                <a:latin typeface="Calibri" pitchFamily="-96" charset="0"/>
              </a:rPr>
              <a:t>Declaration “</a:t>
            </a:r>
            <a:r>
              <a:rPr lang="en-US" sz="2000" dirty="0" err="1" smtClean="0">
                <a:latin typeface="Courier New" pitchFamily="-96" charset="0"/>
              </a:rPr>
              <a:t>zip_dig</a:t>
            </a:r>
            <a:r>
              <a:rPr lang="en-US" sz="2000" dirty="0" smtClean="0">
                <a:latin typeface="Courier New" pitchFamily="-96" charset="0"/>
              </a:rPr>
              <a:t> </a:t>
            </a:r>
            <a:r>
              <a:rPr lang="en-US" sz="2000" dirty="0" err="1" smtClean="0">
                <a:latin typeface="Courier New" pitchFamily="-96" charset="0"/>
              </a:rPr>
              <a:t>ut</a:t>
            </a:r>
            <a:r>
              <a:rPr lang="en-US" sz="2000" dirty="0" smtClean="0">
                <a:latin typeface="Calibri" pitchFamily="-96" charset="0"/>
              </a:rPr>
              <a:t>” equivalent to “</a:t>
            </a:r>
            <a:r>
              <a:rPr lang="en-US" sz="2000" dirty="0" err="1" smtClean="0">
                <a:latin typeface="Courier New" pitchFamily="-96" charset="0"/>
              </a:rPr>
              <a:t>int</a:t>
            </a:r>
            <a:r>
              <a:rPr lang="en-US" sz="2000" dirty="0" smtClean="0">
                <a:latin typeface="Courier New" pitchFamily="-96" charset="0"/>
              </a:rPr>
              <a:t> </a:t>
            </a:r>
            <a:r>
              <a:rPr lang="en-US" sz="2000" dirty="0" err="1" smtClean="0">
                <a:latin typeface="Courier New" pitchFamily="-96" charset="0"/>
              </a:rPr>
              <a:t>ut</a:t>
            </a:r>
            <a:r>
              <a:rPr lang="en-US" sz="2000" dirty="0" smtClean="0">
                <a:latin typeface="Courier New" pitchFamily="-96" charset="0"/>
              </a:rPr>
              <a:t>[5]</a:t>
            </a:r>
            <a:r>
              <a:rPr lang="en-US" sz="2000" dirty="0" smtClean="0">
                <a:latin typeface="Calibri" pitchFamily="-96" charset="0"/>
              </a:rPr>
              <a:t>”</a:t>
            </a:r>
          </a:p>
          <a:p>
            <a:r>
              <a:rPr lang="en-US" sz="2000" dirty="0" smtClean="0">
                <a:latin typeface="Calibri" pitchFamily="-96" charset="0"/>
              </a:rPr>
              <a:t>Example arrays were allocated in successive 20 byte blocks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Not guaranteed to happen in general</a:t>
            </a:r>
          </a:p>
        </p:txBody>
      </p:sp>
      <p:sp>
        <p:nvSpPr>
          <p:cNvPr id="62467" name="Rectangle 4"/>
          <p:cNvSpPr>
            <a:spLocks noChangeArrowheads="1"/>
          </p:cNvSpPr>
          <p:nvPr/>
        </p:nvSpPr>
        <p:spPr bwMode="auto">
          <a:xfrm>
            <a:off x="609600" y="1000108"/>
            <a:ext cx="4924425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#define ZLEN 5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typedef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[ZLEN];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ut</a:t>
            </a: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>
                <a:latin typeface="Courier New" pitchFamily="-96" charset="0"/>
              </a:rPr>
              <a:t>= { </a:t>
            </a:r>
            <a:r>
              <a:rPr lang="en-US" sz="1800" dirty="0" smtClean="0">
                <a:latin typeface="Courier New" pitchFamily="-96" charset="0"/>
              </a:rPr>
              <a:t>7, </a:t>
            </a:r>
            <a:r>
              <a:rPr lang="en-US" sz="1800" dirty="0">
                <a:latin typeface="Courier New" pitchFamily="-96" charset="0"/>
              </a:rPr>
              <a:t>8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>
                <a:latin typeface="Courier New" pitchFamily="-96" charset="0"/>
              </a:rPr>
              <a:t>7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>
                <a:latin typeface="Courier New" pitchFamily="-96" charset="0"/>
              </a:rPr>
              <a:t>1, </a:t>
            </a:r>
            <a:r>
              <a:rPr lang="en-US" sz="1800" dirty="0" smtClean="0">
                <a:latin typeface="Courier New" pitchFamily="-96" charset="0"/>
              </a:rPr>
              <a:t>2 </a:t>
            </a:r>
            <a:r>
              <a:rPr lang="en-US" sz="1800" dirty="0">
                <a:latin typeface="Courier New" pitchFamily="-96" charset="0"/>
              </a:rPr>
              <a:t>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mit</a:t>
            </a:r>
            <a:r>
              <a:rPr lang="en-US" sz="1800" dirty="0">
                <a:latin typeface="Courier New" pitchFamily="-96" charset="0"/>
              </a:rPr>
              <a:t> = { 0, 2, 1, 3, 9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ucb</a:t>
            </a:r>
            <a:r>
              <a:rPr lang="en-US" sz="1800" dirty="0">
                <a:latin typeface="Courier New" pitchFamily="-96" charset="0"/>
              </a:rPr>
              <a:t> = { 9, 4, 7, 2, 0 };</a:t>
            </a:r>
          </a:p>
        </p:txBody>
      </p:sp>
      <p:sp>
        <p:nvSpPr>
          <p:cNvPr id="69" name="Text Box 31"/>
          <p:cNvSpPr txBox="1">
            <a:spLocks noChangeArrowheads="1"/>
          </p:cNvSpPr>
          <p:nvPr/>
        </p:nvSpPr>
        <p:spPr bwMode="auto">
          <a:xfrm>
            <a:off x="76200" y="2932113"/>
            <a:ext cx="22352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ut</a:t>
            </a:r>
            <a:r>
              <a:rPr lang="en-US" sz="1800" dirty="0" smtClean="0">
                <a:latin typeface="Courier New" pitchFamily="-96" charset="0"/>
              </a:rPr>
              <a:t>;</a:t>
            </a:r>
            <a:endParaRPr lang="en-US" sz="1800" dirty="0">
              <a:latin typeface="Courier New" pitchFamily="-96" charset="0"/>
            </a:endParaRPr>
          </a:p>
        </p:txBody>
      </p:sp>
      <p:grpSp>
        <p:nvGrpSpPr>
          <p:cNvPr id="70" name="Group 24"/>
          <p:cNvGrpSpPr>
            <a:grpSpLocks/>
          </p:cNvGrpSpPr>
          <p:nvPr/>
        </p:nvGrpSpPr>
        <p:grpSpPr bwMode="auto">
          <a:xfrm>
            <a:off x="2259013" y="2979738"/>
            <a:ext cx="5435600" cy="750887"/>
            <a:chOff x="2412765" y="3429000"/>
            <a:chExt cx="5435835" cy="771209"/>
          </a:xfrm>
        </p:grpSpPr>
        <p:grpSp>
          <p:nvGrpSpPr>
            <p:cNvPr id="6251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8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8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8</a:t>
                </a:r>
              </a:p>
            </p:txBody>
          </p:sp>
          <p:sp>
            <p:nvSpPr>
              <p:cNvPr id="8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8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</p:grpSp>
        <p:sp>
          <p:nvSpPr>
            <p:cNvPr id="6251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251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251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251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251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252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2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52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9" name="Text Box 31"/>
          <p:cNvSpPr txBox="1">
            <a:spLocks noChangeArrowheads="1"/>
          </p:cNvSpPr>
          <p:nvPr/>
        </p:nvSpPr>
        <p:spPr bwMode="auto">
          <a:xfrm>
            <a:off x="77788" y="3733800"/>
            <a:ext cx="22336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mit;</a:t>
            </a:r>
          </a:p>
        </p:txBody>
      </p:sp>
      <p:grpSp>
        <p:nvGrpSpPr>
          <p:cNvPr id="90" name="Group 24"/>
          <p:cNvGrpSpPr>
            <a:grpSpLocks/>
          </p:cNvGrpSpPr>
          <p:nvPr/>
        </p:nvGrpSpPr>
        <p:grpSpPr bwMode="auto">
          <a:xfrm>
            <a:off x="2260600" y="3781425"/>
            <a:ext cx="5435600" cy="750888"/>
            <a:chOff x="2412765" y="3429000"/>
            <a:chExt cx="5435835" cy="771209"/>
          </a:xfrm>
        </p:grpSpPr>
        <p:grpSp>
          <p:nvGrpSpPr>
            <p:cNvPr id="62492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0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  <p:sp>
            <p:nvSpPr>
              <p:cNvPr id="10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0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0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0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</p:grpSp>
        <p:sp>
          <p:nvSpPr>
            <p:cNvPr id="62493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494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40</a:t>
              </a:r>
            </a:p>
          </p:txBody>
        </p:sp>
        <p:sp>
          <p:nvSpPr>
            <p:cNvPr id="62495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6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7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44</a:t>
              </a:r>
            </a:p>
          </p:txBody>
        </p:sp>
        <p:sp>
          <p:nvSpPr>
            <p:cNvPr id="62498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9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48</a:t>
              </a:r>
            </a:p>
          </p:txBody>
        </p:sp>
        <p:sp>
          <p:nvSpPr>
            <p:cNvPr id="62500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1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52</a:t>
              </a:r>
            </a:p>
          </p:txBody>
        </p:sp>
        <p:sp>
          <p:nvSpPr>
            <p:cNvPr id="62502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3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504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9" name="Text Box 31"/>
          <p:cNvSpPr txBox="1">
            <a:spLocks noChangeArrowheads="1"/>
          </p:cNvSpPr>
          <p:nvPr/>
        </p:nvSpPr>
        <p:spPr bwMode="auto">
          <a:xfrm>
            <a:off x="76200" y="4572000"/>
            <a:ext cx="2235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ucb</a:t>
            </a:r>
            <a:r>
              <a:rPr lang="en-US" sz="1800" dirty="0" smtClean="0">
                <a:latin typeface="Courier New" pitchFamily="-96" charset="0"/>
              </a:rPr>
              <a:t>;</a:t>
            </a:r>
            <a:endParaRPr lang="en-US" sz="1800" dirty="0">
              <a:latin typeface="Courier New" pitchFamily="-96" charset="0"/>
            </a:endParaRPr>
          </a:p>
        </p:txBody>
      </p:sp>
      <p:grpSp>
        <p:nvGrpSpPr>
          <p:cNvPr id="110" name="Group 24"/>
          <p:cNvGrpSpPr>
            <a:grpSpLocks/>
          </p:cNvGrpSpPr>
          <p:nvPr/>
        </p:nvGrpSpPr>
        <p:grpSpPr bwMode="auto">
          <a:xfrm>
            <a:off x="2259013" y="4619625"/>
            <a:ext cx="5435600" cy="750888"/>
            <a:chOff x="2412765" y="3429000"/>
            <a:chExt cx="5435835" cy="771209"/>
          </a:xfrm>
        </p:grpSpPr>
        <p:grpSp>
          <p:nvGrpSpPr>
            <p:cNvPr id="62474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2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  <p:sp>
            <p:nvSpPr>
              <p:cNvPr id="12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2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12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2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</p:grpSp>
        <p:sp>
          <p:nvSpPr>
            <p:cNvPr id="62475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476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60</a:t>
              </a:r>
            </a:p>
          </p:txBody>
        </p:sp>
        <p:sp>
          <p:nvSpPr>
            <p:cNvPr id="62477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8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9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64</a:t>
              </a:r>
            </a:p>
          </p:txBody>
        </p:sp>
        <p:sp>
          <p:nvSpPr>
            <p:cNvPr id="62480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1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68</a:t>
              </a:r>
            </a:p>
          </p:txBody>
        </p:sp>
        <p:sp>
          <p:nvSpPr>
            <p:cNvPr id="62482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3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72</a:t>
              </a:r>
            </a:p>
          </p:txBody>
        </p:sp>
        <p:sp>
          <p:nvSpPr>
            <p:cNvPr id="62484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5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76</a:t>
              </a:r>
            </a:p>
          </p:txBody>
        </p:sp>
        <p:sp>
          <p:nvSpPr>
            <p:cNvPr id="62486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pitchFamily="-96" charset="0"/>
              </a:rPr>
              <a:t>Array Accessing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3810000"/>
            <a:ext cx="3429000" cy="2981325"/>
          </a:xfrm>
        </p:spPr>
        <p:txBody>
          <a:bodyPr/>
          <a:lstStyle/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smtClean="0">
                <a:latin typeface="Calibri" pitchFamily="-96" charset="0"/>
              </a:rPr>
              <a:t>Register </a:t>
            </a:r>
            <a:r>
              <a:rPr lang="en-US" sz="2000" smtClean="0">
                <a:latin typeface="Courier New" pitchFamily="-96" charset="0"/>
              </a:rPr>
              <a:t>%edx</a:t>
            </a:r>
            <a:r>
              <a:rPr lang="en-US" sz="2000" smtClean="0">
                <a:latin typeface="Calibri" pitchFamily="-96" charset="0"/>
              </a:rPr>
              <a:t> contains starting address of array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smtClean="0">
                <a:latin typeface="Calibri" pitchFamily="-96" charset="0"/>
              </a:rPr>
              <a:t>Register </a:t>
            </a:r>
            <a:r>
              <a:rPr lang="en-US" sz="2000" smtClean="0">
                <a:latin typeface="Courier New" pitchFamily="-96" charset="0"/>
              </a:rPr>
              <a:t>%eax</a:t>
            </a:r>
            <a:r>
              <a:rPr lang="en-US" sz="2000" smtClean="0">
                <a:latin typeface="Calibri" pitchFamily="-96" charset="0"/>
              </a:rPr>
              <a:t> contains </a:t>
            </a:r>
            <a:br>
              <a:rPr lang="en-US" sz="2000" smtClean="0">
                <a:latin typeface="Calibri" pitchFamily="-96" charset="0"/>
              </a:rPr>
            </a:br>
            <a:r>
              <a:rPr lang="en-US" sz="2000" smtClean="0">
                <a:latin typeface="Calibri" pitchFamily="-96" charset="0"/>
              </a:rPr>
              <a:t>array index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smtClean="0">
                <a:latin typeface="Calibri" pitchFamily="-96" charset="0"/>
              </a:rPr>
              <a:t>Desired digit at </a:t>
            </a:r>
            <a:br>
              <a:rPr lang="en-US" sz="2000" smtClean="0">
                <a:latin typeface="Calibri" pitchFamily="-96" charset="0"/>
              </a:rPr>
            </a:br>
            <a:r>
              <a:rPr lang="en-US" sz="2000" smtClean="0">
                <a:latin typeface="Courier New" pitchFamily="-96" charset="0"/>
              </a:rPr>
              <a:t>4*%eax + %edx</a:t>
            </a:r>
            <a:endParaRPr lang="en-US" sz="2000" smtClean="0">
              <a:latin typeface="Calibri" pitchFamily="-96" charset="0"/>
            </a:endParaRP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smtClean="0">
                <a:latin typeface="Calibri" pitchFamily="-96" charset="0"/>
              </a:rPr>
              <a:t>Use memory reference </a:t>
            </a:r>
            <a:r>
              <a:rPr lang="en-US" sz="2000" smtClean="0">
                <a:latin typeface="Courier New" pitchFamily="-96" charset="0"/>
              </a:rPr>
              <a:t>(%edx,%eax,4)</a:t>
            </a:r>
            <a:endParaRPr lang="en-US" sz="2000" smtClean="0">
              <a:latin typeface="Calibri" pitchFamily="-96" charset="0"/>
            </a:endParaRP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527050" y="2792413"/>
            <a:ext cx="34290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int get_digit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(zip_dig z, int dig)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return z[dig];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527050" y="4876800"/>
            <a:ext cx="5111750" cy="9207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>
                <a:latin typeface="Courier New" pitchFamily="-96" charset="0"/>
              </a:rPr>
              <a:t>  # %edx = z</a:t>
            </a: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>
                <a:latin typeface="Courier New" pitchFamily="-96" charset="0"/>
              </a:rPr>
              <a:t>  # %eax = dig</a:t>
            </a: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>
                <a:latin typeface="Courier New" pitchFamily="-96" charset="0"/>
              </a:rPr>
              <a:t>	movl (%edx,%eax,4),%eax  # z[dig]</a:t>
            </a:r>
          </a:p>
        </p:txBody>
      </p:sp>
      <p:sp>
        <p:nvSpPr>
          <p:cNvPr id="64517" name="TextBox 6"/>
          <p:cNvSpPr txBox="1">
            <a:spLocks noChangeArrowheads="1"/>
          </p:cNvSpPr>
          <p:nvPr/>
        </p:nvSpPr>
        <p:spPr bwMode="auto">
          <a:xfrm>
            <a:off x="420688" y="4392613"/>
            <a:ext cx="758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IA32</a:t>
            </a:r>
          </a:p>
        </p:txBody>
      </p:sp>
      <p:sp>
        <p:nvSpPr>
          <p:cNvPr id="64518" name="Text Box 31"/>
          <p:cNvSpPr txBox="1">
            <a:spLocks noChangeArrowheads="1"/>
          </p:cNvSpPr>
          <p:nvPr/>
        </p:nvSpPr>
        <p:spPr bwMode="auto">
          <a:xfrm>
            <a:off x="304800" y="1408113"/>
            <a:ext cx="19304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ut</a:t>
            </a:r>
            <a:r>
              <a:rPr lang="en-US" sz="1800" dirty="0" smtClean="0">
                <a:latin typeface="Courier New" pitchFamily="-96" charset="0"/>
              </a:rPr>
              <a:t>;</a:t>
            </a:r>
            <a:endParaRPr lang="en-US" sz="1800" dirty="0">
              <a:latin typeface="Courier New" pitchFamily="-96" charset="0"/>
            </a:endParaRPr>
          </a:p>
        </p:txBody>
      </p:sp>
      <p:grpSp>
        <p:nvGrpSpPr>
          <p:cNvPr id="64519" name="Group 24"/>
          <p:cNvGrpSpPr>
            <a:grpSpLocks/>
          </p:cNvGrpSpPr>
          <p:nvPr/>
        </p:nvGrpSpPr>
        <p:grpSpPr bwMode="auto">
          <a:xfrm>
            <a:off x="2184400" y="1455738"/>
            <a:ext cx="5435600" cy="750887"/>
            <a:chOff x="2412765" y="3429000"/>
            <a:chExt cx="5435835" cy="771209"/>
          </a:xfrm>
        </p:grpSpPr>
        <p:grpSp>
          <p:nvGrpSpPr>
            <p:cNvPr id="6452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23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8</a:t>
                </a: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</p:grpSp>
        <p:sp>
          <p:nvSpPr>
            <p:cNvPr id="6452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452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452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452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452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453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453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928662" y="3500438"/>
            <a:ext cx="6705600" cy="20287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= z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$0,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=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.L4:		# loop: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$1, (%edx,%eax,4)	#   z[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]++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cmpl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$5,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i:5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.L4	#   if !=,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loop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Loop </a:t>
            </a:r>
            <a:r>
              <a:rPr lang="en-US" dirty="0" smtClean="0">
                <a:latin typeface="Calibri" pitchFamily="-96" charset="0"/>
              </a:rPr>
              <a:t>Example </a:t>
            </a:r>
            <a:r>
              <a:rPr lang="en-US" dirty="0">
                <a:latin typeface="Calibri" pitchFamily="-96" charset="0"/>
              </a:rPr>
              <a:t>(IA32)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76500" y="1357298"/>
            <a:ext cx="403860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zincr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&lt; ZLEN;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z[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]++;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Pointer </a:t>
            </a:r>
            <a:r>
              <a:rPr lang="en-US" dirty="0">
                <a:latin typeface="Calibri" pitchFamily="-96" charset="0"/>
              </a:rPr>
              <a:t>Loop </a:t>
            </a:r>
            <a:r>
              <a:rPr lang="en-US" dirty="0" smtClean="0">
                <a:latin typeface="Calibri" pitchFamily="-96" charset="0"/>
              </a:rPr>
              <a:t>Example </a:t>
            </a:r>
            <a:r>
              <a:rPr lang="en-US" dirty="0">
                <a:latin typeface="Calibri" pitchFamily="-96" charset="0"/>
              </a:rPr>
              <a:t>(IA32)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4282" y="1214422"/>
            <a:ext cx="4038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zincr_p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</a:t>
            </a:r>
            <a:r>
              <a:rPr lang="en-US" sz="1800" dirty="0" err="1" smtClean="0">
                <a:latin typeface="Courier New" pitchFamily="-96" charset="0"/>
              </a:rPr>
              <a:t>zend</a:t>
            </a:r>
            <a:r>
              <a:rPr lang="en-US" sz="1800" dirty="0" smtClean="0">
                <a:latin typeface="Courier New" pitchFamily="-96" charset="0"/>
              </a:rPr>
              <a:t> = </a:t>
            </a:r>
            <a:r>
              <a:rPr lang="en-US" sz="1800" dirty="0" err="1" smtClean="0">
                <a:latin typeface="Courier New" pitchFamily="-96" charset="0"/>
              </a:rPr>
              <a:t>z+ZLEN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do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(*z)++;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z++;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} while (z != </a:t>
            </a:r>
            <a:r>
              <a:rPr lang="en-US" sz="1800" dirty="0" err="1" smtClean="0">
                <a:latin typeface="Courier New" pitchFamily="-96" charset="0"/>
              </a:rPr>
              <a:t>zend</a:t>
            </a:r>
            <a:r>
              <a:rPr lang="en-US" sz="1800" dirty="0" smtClean="0">
                <a:latin typeface="Courier New" pitchFamily="-96" charset="0"/>
              </a:rPr>
              <a:t>);  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929190" y="1038225"/>
            <a:ext cx="4038600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zincr_v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void *</a:t>
            </a:r>
            <a:r>
              <a:rPr lang="en-US" sz="1800" dirty="0" err="1" smtClean="0">
                <a:latin typeface="Courier New" pitchFamily="-96" charset="0"/>
              </a:rPr>
              <a:t>vz</a:t>
            </a:r>
            <a:r>
              <a:rPr lang="en-US" sz="1800" dirty="0" smtClean="0">
                <a:latin typeface="Courier New" pitchFamily="-96" charset="0"/>
              </a:rPr>
              <a:t> = z;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do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(*((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*) (</a:t>
            </a:r>
            <a:r>
              <a:rPr lang="en-US" sz="1800" dirty="0" err="1" smtClean="0">
                <a:latin typeface="Courier New" pitchFamily="-96" charset="0"/>
              </a:rPr>
              <a:t>vz+i</a:t>
            </a:r>
            <a:r>
              <a:rPr lang="en-US" sz="1800" dirty="0" smtClean="0">
                <a:latin typeface="Courier New" pitchFamily="-96" charset="0"/>
              </a:rPr>
              <a:t>)))++;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+= ISIZE;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} while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!= ISIZE*ZLEN);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928662" y="4143380"/>
            <a:ext cx="6705600" cy="20287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= z =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vz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$0,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= 0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.L8:		# loop: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$1, 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edx,%eax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	#   Increment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vz+i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$4,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+=  4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cmpl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$20,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Compare i:20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.L8	#   if !=,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loop</a:t>
            </a:r>
          </a:p>
        </p:txBody>
      </p:sp>
      <p:sp>
        <p:nvSpPr>
          <p:cNvPr id="10" name="Right Arrow 9"/>
          <p:cNvSpPr/>
          <p:nvPr/>
        </p:nvSpPr>
        <p:spPr bwMode="auto">
          <a:xfrm>
            <a:off x="4252882" y="1928802"/>
            <a:ext cx="676308" cy="357190"/>
          </a:xfrm>
          <a:prstGeom prst="rightArrow">
            <a:avLst/>
          </a:prstGeom>
          <a:solidFill>
            <a:srgbClr val="C0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57200"/>
            <a:ext cx="63754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Example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53000"/>
            <a:ext cx="8001000" cy="1905000"/>
          </a:xfrm>
        </p:spPr>
        <p:txBody>
          <a:bodyPr/>
          <a:lstStyle/>
          <a:p>
            <a:r>
              <a:rPr lang="en-US" smtClean="0">
                <a:latin typeface="Calibri" pitchFamily="-96" charset="0"/>
              </a:rPr>
              <a:t>“</a:t>
            </a:r>
            <a:r>
              <a:rPr lang="en-US" smtClean="0">
                <a:latin typeface="Courier New" pitchFamily="-96" charset="0"/>
              </a:rPr>
              <a:t>zip_dig pgh[4]</a:t>
            </a:r>
            <a:r>
              <a:rPr lang="en-US" smtClean="0">
                <a:latin typeface="Calibri" pitchFamily="-96" charset="0"/>
              </a:rPr>
              <a:t>” equivalent to “</a:t>
            </a:r>
            <a:r>
              <a:rPr lang="en-US" smtClean="0">
                <a:latin typeface="Courier New" pitchFamily="-96" charset="0"/>
              </a:rPr>
              <a:t>int pgh[4][5]</a:t>
            </a:r>
            <a:r>
              <a:rPr lang="en-US" smtClean="0">
                <a:latin typeface="Calibri" pitchFamily="-96" charset="0"/>
              </a:rPr>
              <a:t>”</a:t>
            </a:r>
          </a:p>
          <a:p>
            <a:pPr lvl="1"/>
            <a:r>
              <a:rPr lang="en-US" smtClean="0">
                <a:latin typeface="Calibri" pitchFamily="-96" charset="0"/>
              </a:rPr>
              <a:t>Variable </a:t>
            </a:r>
            <a:r>
              <a:rPr lang="en-US" b="1" smtClean="0">
                <a:latin typeface="Courier New" pitchFamily="-96" charset="0"/>
              </a:rPr>
              <a:t>pgh</a:t>
            </a:r>
            <a:r>
              <a:rPr lang="en-US" smtClean="0">
                <a:latin typeface="Calibri" pitchFamily="-96" charset="0"/>
              </a:rPr>
              <a:t>: array of 4 elements, allocated contiguously</a:t>
            </a:r>
          </a:p>
          <a:p>
            <a:pPr lvl="1"/>
            <a:r>
              <a:rPr lang="en-US" smtClean="0">
                <a:latin typeface="Calibri" pitchFamily="-96" charset="0"/>
              </a:rPr>
              <a:t>Each element is an array of 5 </a:t>
            </a:r>
            <a:r>
              <a:rPr lang="en-US" b="1" smtClean="0">
                <a:latin typeface="Courier New" pitchFamily="-96" charset="0"/>
              </a:rPr>
              <a:t>int</a:t>
            </a:r>
            <a:r>
              <a:rPr lang="en-US" smtClean="0">
                <a:latin typeface="Calibri" pitchFamily="-96" charset="0"/>
              </a:rPr>
              <a:t>’s, allocated contiguously</a:t>
            </a:r>
          </a:p>
          <a:p>
            <a:r>
              <a:rPr lang="en-US" smtClean="0">
                <a:latin typeface="Calibri" pitchFamily="-96" charset="0"/>
              </a:rPr>
              <a:t>“Row-Major” ordering of all elements guaranteed</a:t>
            </a:r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533400" y="1298575"/>
            <a:ext cx="4924425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#define PCOUNT 4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[PCOUNT] =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{{1, 5, 2, 0, 6},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3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7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2, 1 }};</a:t>
            </a:r>
          </a:p>
        </p:txBody>
      </p:sp>
      <p:sp>
        <p:nvSpPr>
          <p:cNvPr id="76804" name="Text Box 6"/>
          <p:cNvSpPr txBox="1">
            <a:spLocks noChangeArrowheads="1"/>
          </p:cNvSpPr>
          <p:nvPr/>
        </p:nvSpPr>
        <p:spPr bwMode="auto">
          <a:xfrm>
            <a:off x="455613" y="3519488"/>
            <a:ext cx="1144587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</a:t>
            </a:r>
          </a:p>
          <a:p>
            <a:pPr algn="r" eaLnBrk="0" hangingPunct="0"/>
            <a:r>
              <a:rPr lang="en-US" sz="1800">
                <a:latin typeface="Courier New" pitchFamily="-96" charset="0"/>
              </a:rPr>
              <a:t>pgh[4];</a:t>
            </a:r>
          </a:p>
        </p:txBody>
      </p:sp>
      <p:sp>
        <p:nvSpPr>
          <p:cNvPr id="308232" name="Line 8"/>
          <p:cNvSpPr>
            <a:spLocks noChangeShapeType="1"/>
          </p:cNvSpPr>
          <p:nvPr/>
        </p:nvSpPr>
        <p:spPr bwMode="auto">
          <a:xfrm flipV="1">
            <a:off x="1905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3" name="Text Box 9"/>
          <p:cNvSpPr txBox="1">
            <a:spLocks noChangeArrowheads="1"/>
          </p:cNvSpPr>
          <p:nvPr/>
        </p:nvSpPr>
        <p:spPr bwMode="auto">
          <a:xfrm>
            <a:off x="1676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76</a:t>
            </a:r>
          </a:p>
        </p:txBody>
      </p:sp>
      <p:sp>
        <p:nvSpPr>
          <p:cNvPr id="308234" name="Line 10"/>
          <p:cNvSpPr>
            <a:spLocks noChangeShapeType="1"/>
          </p:cNvSpPr>
          <p:nvPr/>
        </p:nvSpPr>
        <p:spPr bwMode="auto">
          <a:xfrm flipV="1">
            <a:off x="3429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5" name="Text Box 11"/>
          <p:cNvSpPr txBox="1">
            <a:spLocks noChangeArrowheads="1"/>
          </p:cNvSpPr>
          <p:nvPr/>
        </p:nvSpPr>
        <p:spPr bwMode="auto">
          <a:xfrm>
            <a:off x="3200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96</a:t>
            </a:r>
          </a:p>
        </p:txBody>
      </p:sp>
      <p:sp>
        <p:nvSpPr>
          <p:cNvPr id="308236" name="Line 12"/>
          <p:cNvSpPr>
            <a:spLocks noChangeShapeType="1"/>
          </p:cNvSpPr>
          <p:nvPr/>
        </p:nvSpPr>
        <p:spPr bwMode="auto">
          <a:xfrm flipV="1">
            <a:off x="4953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7" name="Text Box 13"/>
          <p:cNvSpPr txBox="1">
            <a:spLocks noChangeArrowheads="1"/>
          </p:cNvSpPr>
          <p:nvPr/>
        </p:nvSpPr>
        <p:spPr bwMode="auto">
          <a:xfrm>
            <a:off x="4656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116</a:t>
            </a:r>
          </a:p>
        </p:txBody>
      </p:sp>
      <p:sp>
        <p:nvSpPr>
          <p:cNvPr id="308238" name="Line 14"/>
          <p:cNvSpPr>
            <a:spLocks noChangeShapeType="1"/>
          </p:cNvSpPr>
          <p:nvPr/>
        </p:nvSpPr>
        <p:spPr bwMode="auto">
          <a:xfrm flipV="1">
            <a:off x="6477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9" name="Text Box 15"/>
          <p:cNvSpPr txBox="1">
            <a:spLocks noChangeArrowheads="1"/>
          </p:cNvSpPr>
          <p:nvPr/>
        </p:nvSpPr>
        <p:spPr bwMode="auto">
          <a:xfrm>
            <a:off x="6180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136</a:t>
            </a:r>
          </a:p>
        </p:txBody>
      </p:sp>
      <p:sp>
        <p:nvSpPr>
          <p:cNvPr id="308240" name="Line 16"/>
          <p:cNvSpPr>
            <a:spLocks noChangeShapeType="1"/>
          </p:cNvSpPr>
          <p:nvPr/>
        </p:nvSpPr>
        <p:spPr bwMode="auto">
          <a:xfrm flipV="1">
            <a:off x="8001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41" name="Text Box 17"/>
          <p:cNvSpPr txBox="1">
            <a:spLocks noChangeArrowheads="1"/>
          </p:cNvSpPr>
          <p:nvPr/>
        </p:nvSpPr>
        <p:spPr bwMode="auto">
          <a:xfrm>
            <a:off x="7704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156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905000" y="3443288"/>
            <a:ext cx="1524000" cy="762000"/>
            <a:chOff x="816" y="2640"/>
            <a:chExt cx="960" cy="480"/>
          </a:xfrm>
        </p:grpSpPr>
        <p:sp>
          <p:nvSpPr>
            <p:cNvPr id="76838" name="Rectangle 20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9" name="Rectangle 21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40" name="Rectangle 22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41" name="Rectangle 23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0</a:t>
              </a:r>
            </a:p>
          </p:txBody>
        </p:sp>
        <p:sp>
          <p:nvSpPr>
            <p:cNvPr id="76842" name="Rectangle 24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6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3429000" y="3443288"/>
            <a:ext cx="1524000" cy="762000"/>
            <a:chOff x="816" y="2640"/>
            <a:chExt cx="960" cy="480"/>
          </a:xfrm>
        </p:grpSpPr>
        <p:sp>
          <p:nvSpPr>
            <p:cNvPr id="76833" name="Rectangle 26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4" name="Rectangle 27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35" name="Rectangle 28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36" name="Rectangle 29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7" name="Rectangle 30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3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4953000" y="3443288"/>
            <a:ext cx="1524000" cy="762000"/>
            <a:chOff x="816" y="2640"/>
            <a:chExt cx="960" cy="480"/>
          </a:xfrm>
        </p:grpSpPr>
        <p:sp>
          <p:nvSpPr>
            <p:cNvPr id="308256" name="Rectangle 32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57" name="Rectangle 33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308258" name="Rectangle 34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08259" name="Rectangle 35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60" name="Rectangle 36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7</a:t>
              </a:r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6477000" y="3438525"/>
            <a:ext cx="1524000" cy="766763"/>
            <a:chOff x="816" y="2637"/>
            <a:chExt cx="960" cy="483"/>
          </a:xfrm>
        </p:grpSpPr>
        <p:sp>
          <p:nvSpPr>
            <p:cNvPr id="76823" name="Rectangle 38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24" name="Rectangle 39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25" name="Rectangle 40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6" name="Rectangle 41"/>
            <p:cNvSpPr>
              <a:spLocks noChangeArrowheads="1"/>
            </p:cNvSpPr>
            <p:nvPr/>
          </p:nvSpPr>
          <p:spPr bwMode="auto">
            <a:xfrm>
              <a:off x="1392" y="2637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7" name="Rectangle 42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</p:grpSp>
      <p:sp>
        <p:nvSpPr>
          <p:cNvPr id="308267" name="Rectangle 43"/>
          <p:cNvSpPr>
            <a:spLocks noChangeArrowheads="1"/>
          </p:cNvSpPr>
          <p:nvPr/>
        </p:nvSpPr>
        <p:spPr bwMode="auto">
          <a:xfrm>
            <a:off x="1905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8" name="Rectangle 44"/>
          <p:cNvSpPr>
            <a:spLocks noChangeArrowheads="1"/>
          </p:cNvSpPr>
          <p:nvPr/>
        </p:nvSpPr>
        <p:spPr bwMode="auto">
          <a:xfrm>
            <a:off x="3429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9" name="Rectangle 45"/>
          <p:cNvSpPr>
            <a:spLocks noChangeArrowheads="1"/>
          </p:cNvSpPr>
          <p:nvPr/>
        </p:nvSpPr>
        <p:spPr bwMode="auto">
          <a:xfrm>
            <a:off x="4953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70" name="Rectangle 46"/>
          <p:cNvSpPr>
            <a:spLocks noChangeArrowheads="1"/>
          </p:cNvSpPr>
          <p:nvPr/>
        </p:nvSpPr>
        <p:spPr bwMode="auto">
          <a:xfrm>
            <a:off x="6477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077200" cy="573087"/>
          </a:xfrm>
        </p:spPr>
        <p:txBody>
          <a:bodyPr/>
          <a:lstStyle/>
          <a:p>
            <a:r>
              <a:rPr lang="en-US" smtClean="0">
                <a:latin typeface="Calibri" pitchFamily="-96" charset="0"/>
              </a:rPr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35063"/>
            <a:ext cx="4433888" cy="336073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Declaration</a:t>
            </a:r>
          </a:p>
          <a:p>
            <a:pPr lvl="1">
              <a:buFont typeface="Wingdings" pitchFamily="-96" charset="2"/>
              <a:buNone/>
            </a:pP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  </a:t>
            </a:r>
            <a:r>
              <a:rPr lang="en-US" b="1">
                <a:latin typeface="Courier New" pitchFamily="-96" charset="0"/>
              </a:rPr>
              <a:t>A</a:t>
            </a:r>
            <a:r>
              <a:rPr lang="en-US">
                <a:latin typeface="Courier New" pitchFamily="-96" charset="0"/>
              </a:rPr>
              <a:t>[</a:t>
            </a:r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ourier New" pitchFamily="-96" charset="0"/>
              </a:rPr>
              <a:t>][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ourier New" pitchFamily="-96" charset="0"/>
              </a:rPr>
              <a:t>];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2D array of data type </a:t>
            </a:r>
            <a:r>
              <a:rPr lang="en-US" i="1">
                <a:latin typeface="Calibri" pitchFamily="-96" charset="0"/>
              </a:rPr>
              <a:t>T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rows,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columns</a:t>
            </a:r>
          </a:p>
          <a:p>
            <a:pPr lvl="1"/>
            <a:r>
              <a:rPr lang="en-US">
                <a:latin typeface="Calibri" pitchFamily="-96" charset="0"/>
              </a:rPr>
              <a:t>Type 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element requires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 bytes</a:t>
            </a:r>
          </a:p>
          <a:p>
            <a:r>
              <a:rPr lang="en-US">
                <a:latin typeface="Calibri" pitchFamily="-96" charset="0"/>
              </a:rPr>
              <a:t>Array Size</a:t>
            </a: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* 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r>
              <a:rPr lang="en-US">
                <a:latin typeface="Calibri" pitchFamily="-96" charset="0"/>
              </a:rPr>
              <a:t>Arrangement</a:t>
            </a:r>
          </a:p>
          <a:p>
            <a:pPr lvl="1"/>
            <a:r>
              <a:rPr lang="en-US">
                <a:latin typeface="Calibri" pitchFamily="-96" charset="0"/>
              </a:rPr>
              <a:t>Row-Major Ordering</a:t>
            </a:r>
          </a:p>
        </p:txBody>
      </p:sp>
      <p:grpSp>
        <p:nvGrpSpPr>
          <p:cNvPr id="78851" name="Group 4"/>
          <p:cNvGrpSpPr>
            <a:grpSpLocks/>
          </p:cNvGrpSpPr>
          <p:nvPr/>
        </p:nvGrpSpPr>
        <p:grpSpPr bwMode="auto">
          <a:xfrm>
            <a:off x="4876800" y="1143000"/>
            <a:ext cx="4038600" cy="2209800"/>
            <a:chOff x="2208" y="2688"/>
            <a:chExt cx="2544" cy="1392"/>
          </a:xfrm>
        </p:grpSpPr>
        <p:sp>
          <p:nvSpPr>
            <p:cNvPr id="78871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A[0][0]</a:t>
              </a:r>
            </a:p>
          </p:txBody>
        </p:sp>
        <p:sp>
          <p:nvSpPr>
            <p:cNvPr id="78872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A[0][C-1]</a:t>
              </a:r>
            </a:p>
          </p:txBody>
        </p:sp>
        <p:sp>
          <p:nvSpPr>
            <p:cNvPr id="78873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A[R-1][0]</a:t>
              </a:r>
            </a:p>
          </p:txBody>
        </p:sp>
        <p:sp>
          <p:nvSpPr>
            <p:cNvPr id="78874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5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6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A[R-1][C-1]</a:t>
              </a:r>
            </a:p>
          </p:txBody>
        </p:sp>
        <p:sp>
          <p:nvSpPr>
            <p:cNvPr id="78877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8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9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78880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323850" y="485775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57200" y="5257800"/>
            <a:ext cx="8229600" cy="990600"/>
            <a:chOff x="336" y="3408"/>
            <a:chExt cx="5184" cy="624"/>
          </a:xfrm>
        </p:grpSpPr>
        <p:grpSp>
          <p:nvGrpSpPr>
            <p:cNvPr id="78858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9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70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59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78865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6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7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60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78862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3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4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78861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0">
                  <a:latin typeface="Courier New" pitchFamily="-96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4572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86868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457200" y="64770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3505200" y="6324600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4*R*C</a:t>
            </a:r>
            <a:r>
              <a:rPr lang="en-US" sz="1800" b="0">
                <a:latin typeface="Calibri" pitchFamily="-96" charset="0"/>
              </a:rPr>
              <a:t>  Bytes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5957887" cy="1450975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Row Vectors</a:t>
            </a:r>
          </a:p>
          <a:p>
            <a:pPr lvl="1"/>
            <a:r>
              <a:rPr lang="en-US">
                <a:latin typeface="Calibri" pitchFamily="-96" charset="0"/>
              </a:rPr>
              <a:t> </a:t>
            </a:r>
            <a:r>
              <a:rPr lang="en-US" b="1">
                <a:latin typeface="Courier New" pitchFamily="-96" charset="0"/>
              </a:rPr>
              <a:t>A[i]</a:t>
            </a:r>
            <a:r>
              <a:rPr lang="en-US">
                <a:latin typeface="Calibri" pitchFamily="-96" charset="0"/>
              </a:rPr>
              <a:t> is array of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elements</a:t>
            </a:r>
          </a:p>
          <a:p>
            <a:pPr lvl="1"/>
            <a:r>
              <a:rPr lang="en-US">
                <a:latin typeface="Calibri" pitchFamily="-96" charset="0"/>
              </a:rPr>
              <a:t>Each element of type </a:t>
            </a:r>
            <a:r>
              <a:rPr lang="en-US" i="1">
                <a:latin typeface="Calibri" pitchFamily="-96" charset="0"/>
              </a:rPr>
              <a:t>T </a:t>
            </a:r>
            <a:r>
              <a:rPr lang="en-US">
                <a:latin typeface="Calibri" pitchFamily="-96" charset="0"/>
              </a:rPr>
              <a:t>requires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pPr lvl="1"/>
            <a:r>
              <a:rPr lang="en-US">
                <a:latin typeface="Calibri" pitchFamily="-96" charset="0"/>
              </a:rPr>
              <a:t>Starting address </a:t>
            </a:r>
            <a:r>
              <a:rPr lang="en-US" b="1">
                <a:latin typeface="Courier New" pitchFamily="-96" charset="0"/>
              </a:rPr>
              <a:t>A +</a:t>
            </a:r>
            <a:r>
              <a:rPr lang="en-US">
                <a:latin typeface="Courier New" pitchFamily="-96" charset="0"/>
              </a:rPr>
              <a:t> </a:t>
            </a:r>
            <a:r>
              <a:rPr lang="en-US">
                <a:latin typeface="Calibri" pitchFamily="-96" charset="0"/>
              </a:rPr>
              <a:t> </a:t>
            </a:r>
            <a:r>
              <a:rPr lang="en-US" i="1">
                <a:latin typeface="Calibri" pitchFamily="-96" charset="0"/>
              </a:rPr>
              <a:t>i</a:t>
            </a:r>
            <a:r>
              <a:rPr lang="en-US">
                <a:latin typeface="Calibri" pitchFamily="-96" charset="0"/>
              </a:rPr>
              <a:t> * (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)</a:t>
            </a:r>
          </a:p>
        </p:txBody>
      </p:sp>
      <p:grpSp>
        <p:nvGrpSpPr>
          <p:cNvPr id="80900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0927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497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[0]</a:t>
                </a:r>
              </a:p>
            </p:txBody>
          </p:sp>
          <p:sp>
            <p:nvSpPr>
              <p:cNvPr id="310280" name="Rectangle 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[C-1]</a:t>
                </a:r>
              </a:p>
            </p:txBody>
          </p:sp>
        </p:grpSp>
        <p:sp>
          <p:nvSpPr>
            <p:cNvPr id="80928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9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0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1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2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0901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0919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0924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25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26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20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1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2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3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0902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903" name="Text Box 25"/>
          <p:cNvSpPr txBox="1">
            <a:spLocks noChangeArrowheads="1"/>
          </p:cNvSpPr>
          <p:nvPr/>
        </p:nvSpPr>
        <p:spPr bwMode="auto">
          <a:xfrm>
            <a:off x="338138" y="571817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0904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906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0911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0916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17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18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12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3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4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0915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3367088" y="5715000"/>
            <a:ext cx="1447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A+i*C*4</a:t>
            </a:r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6553200" y="5715000"/>
            <a:ext cx="17526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A+(R-1)*C*4</a:t>
            </a:r>
          </a:p>
        </p:txBody>
      </p:sp>
      <p:sp>
        <p:nvSpPr>
          <p:cNvPr id="80909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0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ChangeArrowheads="1"/>
          </p:cNvSpPr>
          <p:nvPr/>
        </p:nvSpPr>
        <p:spPr bwMode="auto">
          <a:xfrm>
            <a:off x="762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%rax</a:t>
            </a:r>
          </a:p>
        </p:txBody>
      </p:sp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762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%rbx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762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%rcx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762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%rdx</a:t>
            </a:r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762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%rsi</a:t>
            </a:r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762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%rdi</a:t>
            </a:r>
          </a:p>
        </p:txBody>
      </p:sp>
      <p:sp>
        <p:nvSpPr>
          <p:cNvPr id="25607" name="Rectangle 8"/>
          <p:cNvSpPr>
            <a:spLocks noChangeArrowheads="1"/>
          </p:cNvSpPr>
          <p:nvPr/>
        </p:nvSpPr>
        <p:spPr bwMode="auto">
          <a:xfrm>
            <a:off x="762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%rsp</a:t>
            </a:r>
          </a:p>
        </p:txBody>
      </p:sp>
      <p:sp>
        <p:nvSpPr>
          <p:cNvPr id="25608" name="Rectangle 9"/>
          <p:cNvSpPr>
            <a:spLocks noChangeArrowheads="1"/>
          </p:cNvSpPr>
          <p:nvPr/>
        </p:nvSpPr>
        <p:spPr bwMode="auto">
          <a:xfrm>
            <a:off x="762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%rbp</a:t>
            </a:r>
          </a:p>
        </p:txBody>
      </p:sp>
      <p:sp>
        <p:nvSpPr>
          <p:cNvPr id="25609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010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Integer Registers</a:t>
            </a:r>
          </a:p>
        </p:txBody>
      </p:sp>
      <p:sp>
        <p:nvSpPr>
          <p:cNvPr id="25610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152400" y="6019800"/>
            <a:ext cx="7329488" cy="838200"/>
          </a:xfrm>
        </p:spPr>
        <p:txBody>
          <a:bodyPr/>
          <a:lstStyle/>
          <a:p>
            <a:pPr lvl="1"/>
            <a:r>
              <a:rPr lang="en-US" smtClean="0">
                <a:latin typeface="Calibri" pitchFamily="-96" charset="0"/>
              </a:rPr>
              <a:t>Twice the number of registers</a:t>
            </a:r>
          </a:p>
          <a:p>
            <a:pPr lvl="1"/>
            <a:r>
              <a:rPr lang="en-US" smtClean="0">
                <a:latin typeface="Calibri" pitchFamily="-96" charset="0"/>
              </a:rPr>
              <a:t>Accessible as 8, 16, 32, 64 bits</a:t>
            </a:r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2505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2505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ebx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2505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2505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edx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2505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2505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%edi</a:t>
            </a:r>
          </a:p>
        </p:txBody>
      </p:sp>
      <p:sp>
        <p:nvSpPr>
          <p:cNvPr id="25617" name="Rectangle 18"/>
          <p:cNvSpPr>
            <a:spLocks noChangeArrowheads="1"/>
          </p:cNvSpPr>
          <p:nvPr/>
        </p:nvSpPr>
        <p:spPr bwMode="auto">
          <a:xfrm>
            <a:off x="2505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2505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%ebp</a:t>
            </a:r>
          </a:p>
        </p:txBody>
      </p:sp>
      <p:sp>
        <p:nvSpPr>
          <p:cNvPr id="25619" name="Rectangle 20"/>
          <p:cNvSpPr>
            <a:spLocks noChangeArrowheads="1"/>
          </p:cNvSpPr>
          <p:nvPr/>
        </p:nvSpPr>
        <p:spPr bwMode="auto">
          <a:xfrm>
            <a:off x="4724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%r8</a:t>
            </a:r>
          </a:p>
        </p:txBody>
      </p:sp>
      <p:sp>
        <p:nvSpPr>
          <p:cNvPr id="25620" name="Rectangle 21"/>
          <p:cNvSpPr>
            <a:spLocks noChangeArrowheads="1"/>
          </p:cNvSpPr>
          <p:nvPr/>
        </p:nvSpPr>
        <p:spPr bwMode="auto">
          <a:xfrm>
            <a:off x="4724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%r9</a:t>
            </a:r>
          </a:p>
        </p:txBody>
      </p:sp>
      <p:sp>
        <p:nvSpPr>
          <p:cNvPr id="25621" name="Rectangle 22"/>
          <p:cNvSpPr>
            <a:spLocks noChangeArrowheads="1"/>
          </p:cNvSpPr>
          <p:nvPr/>
        </p:nvSpPr>
        <p:spPr bwMode="auto">
          <a:xfrm>
            <a:off x="4724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%r10</a:t>
            </a:r>
          </a:p>
        </p:txBody>
      </p:sp>
      <p:sp>
        <p:nvSpPr>
          <p:cNvPr id="25622" name="Rectangle 23"/>
          <p:cNvSpPr>
            <a:spLocks noChangeArrowheads="1"/>
          </p:cNvSpPr>
          <p:nvPr/>
        </p:nvSpPr>
        <p:spPr bwMode="auto">
          <a:xfrm>
            <a:off x="4724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%r11</a:t>
            </a:r>
          </a:p>
        </p:txBody>
      </p:sp>
      <p:sp>
        <p:nvSpPr>
          <p:cNvPr id="25623" name="Rectangle 24"/>
          <p:cNvSpPr>
            <a:spLocks noChangeArrowheads="1"/>
          </p:cNvSpPr>
          <p:nvPr/>
        </p:nvSpPr>
        <p:spPr bwMode="auto">
          <a:xfrm>
            <a:off x="4724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%r12</a:t>
            </a:r>
          </a:p>
        </p:txBody>
      </p:sp>
      <p:sp>
        <p:nvSpPr>
          <p:cNvPr id="25624" name="Rectangle 25"/>
          <p:cNvSpPr>
            <a:spLocks noChangeArrowheads="1"/>
          </p:cNvSpPr>
          <p:nvPr/>
        </p:nvSpPr>
        <p:spPr bwMode="auto">
          <a:xfrm>
            <a:off x="4724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%r13</a:t>
            </a:r>
          </a:p>
        </p:txBody>
      </p:sp>
      <p:sp>
        <p:nvSpPr>
          <p:cNvPr id="25625" name="Rectangle 26"/>
          <p:cNvSpPr>
            <a:spLocks noChangeArrowheads="1"/>
          </p:cNvSpPr>
          <p:nvPr/>
        </p:nvSpPr>
        <p:spPr bwMode="auto">
          <a:xfrm>
            <a:off x="4724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%r14</a:t>
            </a:r>
          </a:p>
        </p:txBody>
      </p:sp>
      <p:sp>
        <p:nvSpPr>
          <p:cNvPr id="25626" name="Rectangle 27"/>
          <p:cNvSpPr>
            <a:spLocks noChangeArrowheads="1"/>
          </p:cNvSpPr>
          <p:nvPr/>
        </p:nvSpPr>
        <p:spPr bwMode="auto">
          <a:xfrm>
            <a:off x="4724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6467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6467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6467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6467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6467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6467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6467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6467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%r15d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493713"/>
            <a:ext cx="7645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 Code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4267200"/>
            <a:ext cx="7404100" cy="24384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Row Vector</a:t>
            </a:r>
          </a:p>
          <a:p>
            <a:pPr lvl="1"/>
            <a:r>
              <a:rPr lang="en-US">
                <a:latin typeface="Calibri" pitchFamily="-96" charset="0"/>
              </a:rPr>
              <a:t> </a:t>
            </a:r>
            <a:r>
              <a:rPr lang="en-US" b="1">
                <a:latin typeface="Courier New" pitchFamily="-96" charset="0"/>
              </a:rPr>
              <a:t>pgh[index]</a:t>
            </a:r>
            <a:r>
              <a:rPr lang="en-US" b="1">
                <a:latin typeface="Calibri" pitchFamily="-96" charset="0"/>
              </a:rPr>
              <a:t> </a:t>
            </a:r>
            <a:r>
              <a:rPr lang="en-US">
                <a:latin typeface="Calibri" pitchFamily="-96" charset="0"/>
              </a:rPr>
              <a:t>is array of 5 </a:t>
            </a:r>
            <a:r>
              <a:rPr lang="en-US" b="1">
                <a:latin typeface="Courier New" pitchFamily="-96" charset="0"/>
              </a:rPr>
              <a:t>int</a:t>
            </a:r>
            <a:r>
              <a:rPr lang="en-US">
                <a:latin typeface="Calibri" pitchFamily="-96" charset="0"/>
              </a:rPr>
              <a:t>’s</a:t>
            </a:r>
          </a:p>
          <a:p>
            <a:pPr lvl="1"/>
            <a:r>
              <a:rPr lang="en-US">
                <a:latin typeface="Calibri" pitchFamily="-96" charset="0"/>
              </a:rPr>
              <a:t>Starting address </a:t>
            </a:r>
            <a:r>
              <a:rPr lang="en-US" b="1">
                <a:latin typeface="Courier New" pitchFamily="-96" charset="0"/>
              </a:rPr>
              <a:t>pgh+20*index</a:t>
            </a:r>
          </a:p>
          <a:p>
            <a:r>
              <a:rPr lang="en-US">
                <a:latin typeface="Calibri" pitchFamily="-96" charset="0"/>
              </a:rPr>
              <a:t>IA32 Code</a:t>
            </a:r>
          </a:p>
          <a:p>
            <a:pPr lvl="1"/>
            <a:r>
              <a:rPr lang="en-US">
                <a:latin typeface="Calibri" pitchFamily="-96" charset="0"/>
              </a:rPr>
              <a:t>Computes and returns address</a:t>
            </a:r>
          </a:p>
          <a:p>
            <a:pPr lvl="1"/>
            <a:r>
              <a:rPr lang="en-US">
                <a:latin typeface="Calibri" pitchFamily="-96" charset="0"/>
              </a:rPr>
              <a:t>Compute as </a:t>
            </a:r>
            <a:r>
              <a:rPr lang="en-US" b="1">
                <a:latin typeface="Courier New" pitchFamily="-96" charset="0"/>
              </a:rPr>
              <a:t>pgh + 4*(index+4*index)</a:t>
            </a:r>
          </a:p>
          <a:p>
            <a:endParaRPr lang="en-US" b="0" i="1">
              <a:latin typeface="Calibri" pitchFamily="-96" charset="0"/>
            </a:endParaRPr>
          </a:p>
          <a:p>
            <a:endParaRPr lang="en-US">
              <a:latin typeface="Calibri" pitchFamily="-96" charset="0"/>
            </a:endParaRPr>
          </a:p>
        </p:txBody>
      </p:sp>
      <p:sp>
        <p:nvSpPr>
          <p:cNvPr id="84995" name="Rectangle 4"/>
          <p:cNvSpPr>
            <a:spLocks noChangeArrowheads="1"/>
          </p:cNvSpPr>
          <p:nvPr/>
        </p:nvSpPr>
        <p:spPr bwMode="auto">
          <a:xfrm>
            <a:off x="596900" y="1219200"/>
            <a:ext cx="41148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int *get_pgh_zip(int index)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return pgh[index];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  <a:p>
            <a:pPr eaLnBrk="0" hangingPunct="0"/>
            <a:endParaRPr lang="en-US" sz="1800">
              <a:latin typeface="Courier New" pitchFamily="-96" charset="0"/>
            </a:endParaRPr>
          </a:p>
          <a:p>
            <a:pPr eaLnBrk="0" hangingPunct="0"/>
            <a:endParaRPr lang="en-US" sz="1800">
              <a:latin typeface="Courier New" pitchFamily="-96" charset="0"/>
            </a:endParaRPr>
          </a:p>
        </p:txBody>
      </p:sp>
      <p:sp>
        <p:nvSpPr>
          <p:cNvPr id="311301" name="Rectangle 5"/>
          <p:cNvSpPr>
            <a:spLocks noChangeArrowheads="1"/>
          </p:cNvSpPr>
          <p:nvPr/>
        </p:nvSpPr>
        <p:spPr bwMode="auto">
          <a:xfrm>
            <a:off x="596900" y="3200400"/>
            <a:ext cx="6781800" cy="92551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index</a:t>
            </a: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(%eax,%eax,4),%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 * index</a:t>
            </a: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(,%eax,4),%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(20 * index)</a:t>
            </a:r>
          </a:p>
        </p:txBody>
      </p:sp>
      <p:sp>
        <p:nvSpPr>
          <p:cNvPr id="84997" name="Rectangle 4"/>
          <p:cNvSpPr>
            <a:spLocks noChangeArrowheads="1"/>
          </p:cNvSpPr>
          <p:nvPr/>
        </p:nvSpPr>
        <p:spPr bwMode="auto">
          <a:xfrm>
            <a:off x="4953000" y="1219200"/>
            <a:ext cx="33528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#define PCOUNT 4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pgh[PCOUNT] = 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{{1, 5, 2, 0, 6},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 {1, 5, 2, 1, 3 },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 {1, 5, 2, 1, 7 },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 {1, 5, 2, 2, 1 }};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7786687" cy="1450975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Array Elements </a:t>
            </a:r>
            <a:endParaRPr lang="en-US" dirty="0" smtClean="0">
              <a:latin typeface="Courier New" pitchFamily="-96" charset="0"/>
            </a:endParaRPr>
          </a:p>
          <a:p>
            <a:pPr lvl="1"/>
            <a:r>
              <a:rPr lang="en-US" dirty="0" smtClean="0">
                <a:latin typeface="Calibri" pitchFamily="-96" charset="0"/>
              </a:rPr>
              <a:t> </a:t>
            </a:r>
            <a:r>
              <a:rPr lang="en-US" b="1" dirty="0" smtClean="0">
                <a:latin typeface="Courier New" pitchFamily="-96" charset="0"/>
              </a:rPr>
              <a:t>A[</a:t>
            </a:r>
            <a:r>
              <a:rPr lang="en-US" b="1" dirty="0" err="1" smtClean="0">
                <a:latin typeface="Courier New" pitchFamily="-96" charset="0"/>
              </a:rPr>
              <a:t>i</a:t>
            </a:r>
            <a:r>
              <a:rPr lang="en-US" b="1" dirty="0" smtClean="0">
                <a:latin typeface="Courier New" pitchFamily="-96" charset="0"/>
              </a:rPr>
              <a:t>][j]</a:t>
            </a:r>
            <a:r>
              <a:rPr lang="en-US" b="1" dirty="0" smtClean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is element of type </a:t>
            </a:r>
            <a:r>
              <a:rPr lang="en-US" i="1" dirty="0" smtClean="0">
                <a:latin typeface="Calibri" pitchFamily="-96" charset="0"/>
              </a:rPr>
              <a:t>T, </a:t>
            </a:r>
            <a:r>
              <a:rPr lang="en-US" dirty="0" smtClean="0">
                <a:latin typeface="Calibri" pitchFamily="-96" charset="0"/>
              </a:rPr>
              <a:t>which requires </a:t>
            </a:r>
            <a:r>
              <a:rPr lang="en-US" i="1" dirty="0" smtClean="0">
                <a:latin typeface="Calibri" pitchFamily="-96" charset="0"/>
              </a:rPr>
              <a:t>K</a:t>
            </a:r>
            <a:r>
              <a:rPr lang="en-US" dirty="0" smtClean="0">
                <a:latin typeface="Calibri" pitchFamily="-96" charset="0"/>
              </a:rPr>
              <a:t> bytes</a:t>
            </a:r>
            <a:endParaRPr lang="en-US" dirty="0" smtClean="0">
              <a:latin typeface="Courier New" pitchFamily="-96" charset="0"/>
            </a:endParaRPr>
          </a:p>
          <a:p>
            <a:pPr lvl="1"/>
            <a:r>
              <a:rPr lang="en-US" dirty="0" smtClean="0">
                <a:latin typeface="Calibri" pitchFamily="-96" charset="0"/>
              </a:rPr>
              <a:t>Address  </a:t>
            </a:r>
            <a:r>
              <a:rPr lang="en-US" b="1" dirty="0" smtClean="0">
                <a:latin typeface="Courier New" pitchFamily="-96" charset="0"/>
              </a:rPr>
              <a:t>A +</a:t>
            </a:r>
            <a:r>
              <a:rPr lang="en-US" dirty="0" smtClean="0">
                <a:latin typeface="Courier New" pitchFamily="-96" charset="0"/>
              </a:rPr>
              <a:t> </a:t>
            </a:r>
            <a:r>
              <a:rPr lang="en-US" i="1" dirty="0" err="1" smtClean="0">
                <a:latin typeface="Calibri" pitchFamily="-96" charset="0"/>
              </a:rPr>
              <a:t>i</a:t>
            </a:r>
            <a:r>
              <a:rPr lang="en-US" i="1" dirty="0" smtClean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* (</a:t>
            </a:r>
            <a:r>
              <a:rPr lang="en-US" i="1" dirty="0" smtClean="0">
                <a:latin typeface="Calibri" pitchFamily="-96" charset="0"/>
              </a:rPr>
              <a:t>C </a:t>
            </a:r>
            <a:r>
              <a:rPr lang="en-US" dirty="0" smtClean="0">
                <a:latin typeface="Calibri" pitchFamily="-96" charset="0"/>
              </a:rPr>
              <a:t>* </a:t>
            </a:r>
            <a:r>
              <a:rPr lang="en-US" i="1" dirty="0" smtClean="0">
                <a:latin typeface="Calibri" pitchFamily="-96" charset="0"/>
              </a:rPr>
              <a:t>K</a:t>
            </a:r>
            <a:r>
              <a:rPr lang="en-US" dirty="0" smtClean="0">
                <a:latin typeface="Calibri" pitchFamily="-96" charset="0"/>
              </a:rPr>
              <a:t>)</a:t>
            </a:r>
            <a:r>
              <a:rPr lang="en-US" i="1" dirty="0" smtClean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+  </a:t>
            </a:r>
            <a:r>
              <a:rPr lang="en-US" i="1" dirty="0" smtClean="0">
                <a:latin typeface="Calibri" pitchFamily="-96" charset="0"/>
              </a:rPr>
              <a:t>j</a:t>
            </a:r>
            <a:r>
              <a:rPr lang="en-US" dirty="0" smtClean="0">
                <a:latin typeface="Calibri" pitchFamily="-96" charset="0"/>
              </a:rPr>
              <a:t> * </a:t>
            </a:r>
            <a:r>
              <a:rPr lang="en-US" i="1" dirty="0" smtClean="0">
                <a:latin typeface="Calibri" pitchFamily="-96" charset="0"/>
              </a:rPr>
              <a:t>K = </a:t>
            </a:r>
            <a:r>
              <a:rPr lang="pl-PL" i="1" dirty="0" smtClean="0">
                <a:latin typeface="Calibri" pitchFamily="-96" charset="0"/>
              </a:rPr>
              <a:t>A + </a:t>
            </a:r>
            <a:r>
              <a:rPr lang="pl-PL" dirty="0" smtClean="0">
                <a:latin typeface="Calibri" pitchFamily="-96" charset="0"/>
              </a:rPr>
              <a:t>(</a:t>
            </a:r>
            <a:r>
              <a:rPr lang="pl-PL" i="1" dirty="0" smtClean="0">
                <a:latin typeface="Calibri" pitchFamily="-96" charset="0"/>
              </a:rPr>
              <a:t>i * C +  j</a:t>
            </a:r>
            <a:r>
              <a:rPr lang="en-US" dirty="0" smtClean="0">
                <a:latin typeface="Calibri" pitchFamily="-96" charset="0"/>
              </a:rPr>
              <a:t>)</a:t>
            </a:r>
            <a:r>
              <a:rPr lang="pl-PL" i="1" dirty="0" smtClean="0">
                <a:latin typeface="Calibri" pitchFamily="-96" charset="0"/>
              </a:rPr>
              <a:t>* K</a:t>
            </a:r>
            <a:endParaRPr lang="en-US" i="1" dirty="0" smtClean="0">
              <a:latin typeface="Calibri" pitchFamily="-96" charset="0"/>
            </a:endParaRPr>
          </a:p>
        </p:txBody>
      </p:sp>
      <p:grpSp>
        <p:nvGrpSpPr>
          <p:cNvPr id="87044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7073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 • • •                      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920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[j]</a:t>
                </a:r>
              </a:p>
            </p:txBody>
          </p:sp>
        </p:grpSp>
        <p:sp>
          <p:nvSpPr>
            <p:cNvPr id="87074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5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6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7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8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7045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7065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7070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71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72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66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7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8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9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7046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7" name="Text Box 25"/>
          <p:cNvSpPr txBox="1">
            <a:spLocks noChangeArrowheads="1"/>
          </p:cNvSpPr>
          <p:nvPr/>
        </p:nvSpPr>
        <p:spPr bwMode="auto">
          <a:xfrm>
            <a:off x="331788" y="572452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7048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49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7050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7057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7062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63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64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58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59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0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7061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7051" name="Text Box 38"/>
          <p:cNvSpPr txBox="1">
            <a:spLocks noChangeArrowheads="1"/>
          </p:cNvSpPr>
          <p:nvPr/>
        </p:nvSpPr>
        <p:spPr bwMode="auto">
          <a:xfrm>
            <a:off x="2944813" y="5724525"/>
            <a:ext cx="1447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A+i*C*4</a:t>
            </a:r>
          </a:p>
        </p:txBody>
      </p:sp>
      <p:sp>
        <p:nvSpPr>
          <p:cNvPr id="87052" name="Text Box 39"/>
          <p:cNvSpPr txBox="1">
            <a:spLocks noChangeArrowheads="1"/>
          </p:cNvSpPr>
          <p:nvPr/>
        </p:nvSpPr>
        <p:spPr bwMode="auto">
          <a:xfrm>
            <a:off x="6324600" y="5724525"/>
            <a:ext cx="17526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A+(R-1)*C*4</a:t>
            </a:r>
          </a:p>
        </p:txBody>
      </p:sp>
      <p:sp>
        <p:nvSpPr>
          <p:cNvPr id="87053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4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sp>
        <p:nvSpPr>
          <p:cNvPr id="87055" name="Line 27"/>
          <p:cNvSpPr>
            <a:spLocks noChangeShapeType="1"/>
          </p:cNvSpPr>
          <p:nvPr/>
        </p:nvSpPr>
        <p:spPr bwMode="auto">
          <a:xfrm flipV="1">
            <a:off x="4648200" y="5497513"/>
            <a:ext cx="0" cy="674687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3370263" y="6259513"/>
            <a:ext cx="25733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 smtClean="0">
                <a:solidFill>
                  <a:srgbClr val="990000"/>
                </a:solidFill>
                <a:latin typeface="Courier New" pitchFamily="-96" charset="0"/>
              </a:rPr>
              <a:t>A+i</a:t>
            </a:r>
            <a:r>
              <a:rPr lang="en-US" dirty="0" smtClean="0">
                <a:solidFill>
                  <a:srgbClr val="990000"/>
                </a:solidFill>
                <a:latin typeface="Courier New" pitchFamily="-96" charset="0"/>
              </a:rPr>
              <a:t>*C*4+j*4</a:t>
            </a:r>
            <a:endParaRPr lang="en-US" dirty="0">
              <a:solidFill>
                <a:srgbClr val="990000"/>
              </a:solidFill>
              <a:latin typeface="Courier New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93713"/>
            <a:ext cx="8280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Element Access Code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343400"/>
            <a:ext cx="8320088" cy="24669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Elements 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[index][dig]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int</a:t>
            </a:r>
            <a:endParaRPr lang="en-US" b="1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Address: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+ 20*index + </a:t>
            </a:r>
            <a:r>
              <a:rPr lang="en-US" b="1" dirty="0" smtClean="0">
                <a:latin typeface="Courier New" pitchFamily="-96" charset="0"/>
              </a:rPr>
              <a:t>4*dig</a:t>
            </a:r>
          </a:p>
          <a:p>
            <a:pPr lvl="2"/>
            <a:r>
              <a:rPr lang="en-US" dirty="0" smtClean="0"/>
              <a:t>=   </a:t>
            </a:r>
            <a:r>
              <a:rPr lang="en-US" b="1" dirty="0" err="1" smtClean="0">
                <a:latin typeface="Courier New" pitchFamily="-96" charset="0"/>
              </a:rPr>
              <a:t>pgh</a:t>
            </a:r>
            <a:r>
              <a:rPr lang="en-US" b="1" dirty="0" smtClean="0">
                <a:latin typeface="Courier New" pitchFamily="-96" charset="0"/>
              </a:rPr>
              <a:t> + 4*(5*index + dig)</a:t>
            </a:r>
            <a:endParaRPr lang="en-US" b="1" dirty="0">
              <a:latin typeface="Courier New" pitchFamily="-96" charset="0"/>
            </a:endParaRPr>
          </a:p>
          <a:p>
            <a:r>
              <a:rPr lang="en-US" dirty="0">
                <a:latin typeface="Calibri" pitchFamily="-96" charset="0"/>
              </a:rPr>
              <a:t>IA32 Code</a:t>
            </a:r>
          </a:p>
          <a:p>
            <a:pPr lvl="1"/>
            <a:r>
              <a:rPr lang="en-US" dirty="0">
                <a:latin typeface="Calibri" pitchFamily="-96" charset="0"/>
              </a:rPr>
              <a:t>Computes address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+ 4</a:t>
            </a:r>
            <a:r>
              <a:rPr lang="en-US" b="1" dirty="0" smtClean="0">
                <a:latin typeface="Courier New" pitchFamily="-96" charset="0"/>
              </a:rPr>
              <a:t>*((index+4*index)+dig)</a:t>
            </a:r>
            <a:endParaRPr lang="en-US" b="1" dirty="0">
              <a:latin typeface="Calibri" pitchFamily="-96" charset="0"/>
            </a:endParaRPr>
          </a:p>
        </p:txBody>
      </p:sp>
      <p:sp>
        <p:nvSpPr>
          <p:cNvPr id="89091" name="Rectangle 4"/>
          <p:cNvSpPr>
            <a:spLocks noChangeArrowheads="1"/>
          </p:cNvSpPr>
          <p:nvPr/>
        </p:nvSpPr>
        <p:spPr bwMode="auto">
          <a:xfrm>
            <a:off x="533400" y="1241425"/>
            <a:ext cx="3733800" cy="14747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get_pgh_digit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dig)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[index][dig];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13349" name="Rectangle 5"/>
          <p:cNvSpPr>
            <a:spLocks noChangeArrowheads="1"/>
          </p:cNvSpPr>
          <p:nvPr/>
        </p:nvSpPr>
        <p:spPr bwMode="auto">
          <a:xfrm>
            <a:off x="533400" y="2792413"/>
            <a:ext cx="8001000" cy="11977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8(%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index</a:t>
            </a: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leal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(%eax,%eax,4),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5*index</a:t>
            </a: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5*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index+dig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(,%eax,4),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offset 4*(5*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index+dig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1120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Multi-Level Array Example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65238"/>
            <a:ext cx="3505200" cy="2286000"/>
          </a:xfrm>
        </p:spPr>
        <p:txBody>
          <a:bodyPr/>
          <a:lstStyle/>
          <a:p>
            <a:r>
              <a:rPr lang="en-US" sz="2000">
                <a:latin typeface="Calibri" pitchFamily="-96" charset="0"/>
              </a:rPr>
              <a:t>Variable </a:t>
            </a:r>
            <a:r>
              <a:rPr lang="en-US" sz="2000">
                <a:latin typeface="Courier New" pitchFamily="-96" charset="0"/>
              </a:rPr>
              <a:t>univ</a:t>
            </a:r>
            <a:r>
              <a:rPr lang="en-US" sz="2000">
                <a:latin typeface="Calibri" pitchFamily="-96" charset="0"/>
              </a:rPr>
              <a:t> denotes array of 3 elements</a:t>
            </a:r>
          </a:p>
          <a:p>
            <a:r>
              <a:rPr lang="en-US" sz="2000">
                <a:latin typeface="Calibri" pitchFamily="-96" charset="0"/>
              </a:rPr>
              <a:t>Each element is a pointer</a:t>
            </a:r>
          </a:p>
          <a:p>
            <a:pPr lvl="1"/>
            <a:r>
              <a:rPr lang="en-US">
                <a:latin typeface="Calibri" pitchFamily="-96" charset="0"/>
              </a:rPr>
              <a:t>4 bytes</a:t>
            </a:r>
          </a:p>
          <a:p>
            <a:r>
              <a:rPr lang="en-US" sz="2000">
                <a:latin typeface="Calibri" pitchFamily="-96" charset="0"/>
              </a:rPr>
              <a:t>Each pointer points to array of </a:t>
            </a:r>
            <a:r>
              <a:rPr lang="en-US" sz="2000">
                <a:latin typeface="Courier New" pitchFamily="-96" charset="0"/>
              </a:rPr>
              <a:t>int</a:t>
            </a:r>
            <a:r>
              <a:rPr lang="en-US" sz="2000">
                <a:latin typeface="Calibri" pitchFamily="-96" charset="0"/>
              </a:rPr>
              <a:t>’s </a:t>
            </a:r>
          </a:p>
        </p:txBody>
      </p:sp>
      <p:sp>
        <p:nvSpPr>
          <p:cNvPr id="95235" name="Rectangle 4"/>
          <p:cNvSpPr>
            <a:spLocks noChangeArrowheads="1"/>
          </p:cNvSpPr>
          <p:nvPr/>
        </p:nvSpPr>
        <p:spPr bwMode="auto">
          <a:xfrm>
            <a:off x="228600" y="1371600"/>
            <a:ext cx="5257800" cy="92551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ut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= { </a:t>
            </a:r>
            <a:r>
              <a:rPr lang="en-US" sz="1800" dirty="0" smtClean="0">
                <a:latin typeface="Courier New" pitchFamily="-96" charset="0"/>
              </a:rPr>
              <a:t>7, </a:t>
            </a:r>
            <a:r>
              <a:rPr lang="en-US" sz="1800" dirty="0">
                <a:latin typeface="Courier New" pitchFamily="-96" charset="0"/>
              </a:rPr>
              <a:t>8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>
                <a:latin typeface="Courier New" pitchFamily="-96" charset="0"/>
              </a:rPr>
              <a:t>7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>
                <a:latin typeface="Courier New" pitchFamily="-96" charset="0"/>
              </a:rPr>
              <a:t>1, </a:t>
            </a:r>
            <a:r>
              <a:rPr lang="en-US" sz="1800" dirty="0" smtClean="0">
                <a:latin typeface="Courier New" pitchFamily="-96" charset="0"/>
              </a:rPr>
              <a:t>2 </a:t>
            </a:r>
            <a:r>
              <a:rPr lang="en-US" sz="1800" dirty="0">
                <a:latin typeface="Courier New" pitchFamily="-96" charset="0"/>
              </a:rPr>
              <a:t>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mit</a:t>
            </a:r>
            <a:r>
              <a:rPr lang="en-US" sz="1800" dirty="0">
                <a:latin typeface="Courier New" pitchFamily="-96" charset="0"/>
              </a:rPr>
              <a:t> = { 0, 2, 1, 3, 9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ucb</a:t>
            </a:r>
            <a:r>
              <a:rPr lang="en-US" sz="1800" dirty="0">
                <a:latin typeface="Courier New" pitchFamily="-96" charset="0"/>
              </a:rPr>
              <a:t> = { 9, 4, 7, 2, 0 };</a:t>
            </a:r>
          </a:p>
        </p:txBody>
      </p:sp>
      <p:sp>
        <p:nvSpPr>
          <p:cNvPr id="95236" name="Rectangle 5"/>
          <p:cNvSpPr>
            <a:spLocks noChangeArrowheads="1"/>
          </p:cNvSpPr>
          <p:nvPr/>
        </p:nvSpPr>
        <p:spPr bwMode="auto">
          <a:xfrm>
            <a:off x="228600" y="2438400"/>
            <a:ext cx="5257800" cy="650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#define UCOUNT 3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[UCOUNT] = {</a:t>
            </a:r>
            <a:r>
              <a:rPr lang="en-US" sz="1800" dirty="0" err="1">
                <a:latin typeface="Courier New" pitchFamily="-96" charset="0"/>
              </a:rPr>
              <a:t>mit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ut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ucb</a:t>
            </a:r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79413" y="4191000"/>
            <a:ext cx="1982787" cy="1527175"/>
            <a:chOff x="191" y="2112"/>
            <a:chExt cx="1249" cy="962"/>
          </a:xfrm>
        </p:grpSpPr>
        <p:sp>
          <p:nvSpPr>
            <p:cNvPr id="95301" name="Rectangle 8"/>
            <p:cNvSpPr>
              <a:spLocks noChangeArrowheads="1"/>
            </p:cNvSpPr>
            <p:nvPr/>
          </p:nvSpPr>
          <p:spPr bwMode="auto">
            <a:xfrm>
              <a:off x="864" y="2352"/>
              <a:ext cx="576" cy="24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36</a:t>
              </a:r>
            </a:p>
          </p:txBody>
        </p:sp>
        <p:sp>
          <p:nvSpPr>
            <p:cNvPr id="95302" name="Line 9"/>
            <p:cNvSpPr>
              <a:spLocks noChangeShapeType="1"/>
            </p:cNvSpPr>
            <p:nvPr/>
          </p:nvSpPr>
          <p:spPr bwMode="auto">
            <a:xfrm flipV="1">
              <a:off x="576" y="2485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303" name="Text Box 10"/>
            <p:cNvSpPr txBox="1">
              <a:spLocks noChangeArrowheads="1"/>
            </p:cNvSpPr>
            <p:nvPr/>
          </p:nvSpPr>
          <p:spPr bwMode="auto">
            <a:xfrm>
              <a:off x="201" y="2363"/>
              <a:ext cx="375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160</a:t>
              </a:r>
            </a:p>
          </p:txBody>
        </p:sp>
        <p:sp>
          <p:nvSpPr>
            <p:cNvPr id="95304" name="Rectangle 11"/>
            <p:cNvSpPr>
              <a:spLocks noChangeArrowheads="1"/>
            </p:cNvSpPr>
            <p:nvPr/>
          </p:nvSpPr>
          <p:spPr bwMode="auto">
            <a:xfrm>
              <a:off x="864" y="2592"/>
              <a:ext cx="576" cy="24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95305" name="Rectangle 12"/>
            <p:cNvSpPr>
              <a:spLocks noChangeArrowheads="1"/>
            </p:cNvSpPr>
            <p:nvPr/>
          </p:nvSpPr>
          <p:spPr bwMode="auto">
            <a:xfrm>
              <a:off x="864" y="2832"/>
              <a:ext cx="576" cy="24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56</a:t>
              </a:r>
            </a:p>
          </p:txBody>
        </p:sp>
        <p:sp>
          <p:nvSpPr>
            <p:cNvPr id="95306" name="Line 13"/>
            <p:cNvSpPr>
              <a:spLocks noChangeShapeType="1"/>
            </p:cNvSpPr>
            <p:nvPr/>
          </p:nvSpPr>
          <p:spPr bwMode="auto">
            <a:xfrm flipV="1">
              <a:off x="576" y="2725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307" name="Line 14"/>
            <p:cNvSpPr>
              <a:spLocks noChangeShapeType="1"/>
            </p:cNvSpPr>
            <p:nvPr/>
          </p:nvSpPr>
          <p:spPr bwMode="auto">
            <a:xfrm flipV="1">
              <a:off x="576" y="2965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308" name="Text Box 15"/>
            <p:cNvSpPr txBox="1">
              <a:spLocks noChangeArrowheads="1"/>
            </p:cNvSpPr>
            <p:nvPr/>
          </p:nvSpPr>
          <p:spPr bwMode="auto">
            <a:xfrm>
              <a:off x="191" y="2612"/>
              <a:ext cx="375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164</a:t>
              </a:r>
            </a:p>
          </p:txBody>
        </p:sp>
        <p:sp>
          <p:nvSpPr>
            <p:cNvPr id="95309" name="Text Box 16"/>
            <p:cNvSpPr txBox="1">
              <a:spLocks noChangeArrowheads="1"/>
            </p:cNvSpPr>
            <p:nvPr/>
          </p:nvSpPr>
          <p:spPr bwMode="auto">
            <a:xfrm>
              <a:off x="191" y="2843"/>
              <a:ext cx="375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168</a:t>
              </a:r>
            </a:p>
          </p:txBody>
        </p:sp>
        <p:sp>
          <p:nvSpPr>
            <p:cNvPr id="95310" name="Text Box 17"/>
            <p:cNvSpPr txBox="1">
              <a:spLocks noChangeArrowheads="1"/>
            </p:cNvSpPr>
            <p:nvPr/>
          </p:nvSpPr>
          <p:spPr bwMode="auto">
            <a:xfrm>
              <a:off x="864" y="2112"/>
              <a:ext cx="462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univ</a:t>
              </a:r>
            </a:p>
          </p:txBody>
        </p:sp>
        <p:sp>
          <p:nvSpPr>
            <p:cNvPr id="95311" name="Oval 18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95312" name="Oval 19"/>
            <p:cNvSpPr>
              <a:spLocks noChangeArrowheads="1"/>
            </p:cNvSpPr>
            <p:nvPr/>
          </p:nvSpPr>
          <p:spPr bwMode="auto">
            <a:xfrm>
              <a:off x="1200" y="268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95313" name="Oval 20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  <p:sp>
        <p:nvSpPr>
          <p:cNvPr id="315413" name="Text Box 21"/>
          <p:cNvSpPr txBox="1">
            <a:spLocks noChangeArrowheads="1"/>
          </p:cNvSpPr>
          <p:nvPr/>
        </p:nvSpPr>
        <p:spPr bwMode="auto">
          <a:xfrm>
            <a:off x="3257543" y="3733800"/>
            <a:ext cx="46038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 smtClean="0">
                <a:latin typeface="Courier New" pitchFamily="-96" charset="0"/>
              </a:rPr>
              <a:t>ut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315433" name="Text Box 41"/>
          <p:cNvSpPr txBox="1">
            <a:spLocks noChangeArrowheads="1"/>
          </p:cNvSpPr>
          <p:nvPr/>
        </p:nvSpPr>
        <p:spPr bwMode="auto">
          <a:xfrm>
            <a:off x="3198813" y="4572000"/>
            <a:ext cx="5953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mit</a:t>
            </a:r>
          </a:p>
        </p:txBody>
      </p:sp>
      <p:sp>
        <p:nvSpPr>
          <p:cNvPr id="315453" name="Text Box 61"/>
          <p:cNvSpPr txBox="1">
            <a:spLocks noChangeArrowheads="1"/>
          </p:cNvSpPr>
          <p:nvPr/>
        </p:nvSpPr>
        <p:spPr bwMode="auto">
          <a:xfrm>
            <a:off x="3122613" y="52720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ucb</a:t>
            </a:r>
          </a:p>
        </p:txBody>
      </p:sp>
      <p:grpSp>
        <p:nvGrpSpPr>
          <p:cNvPr id="84" name="Group 24"/>
          <p:cNvGrpSpPr>
            <a:grpSpLocks/>
          </p:cNvGrpSpPr>
          <p:nvPr/>
        </p:nvGrpSpPr>
        <p:grpSpPr bwMode="auto">
          <a:xfrm>
            <a:off x="3554413" y="4006850"/>
            <a:ext cx="5435600" cy="750888"/>
            <a:chOff x="2412765" y="3429000"/>
            <a:chExt cx="5435835" cy="771209"/>
          </a:xfrm>
        </p:grpSpPr>
        <p:grpSp>
          <p:nvGrpSpPr>
            <p:cNvPr id="95283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98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99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8</a:t>
                </a:r>
              </a:p>
            </p:txBody>
          </p:sp>
          <p:sp>
            <p:nvSpPr>
              <p:cNvPr id="100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101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02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</p:grpSp>
        <p:sp>
          <p:nvSpPr>
            <p:cNvPr id="95284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95285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95286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87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88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95289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90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95291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92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95293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94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95295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3" name="Group 24"/>
          <p:cNvGrpSpPr>
            <a:grpSpLocks/>
          </p:cNvGrpSpPr>
          <p:nvPr/>
        </p:nvGrpSpPr>
        <p:grpSpPr bwMode="auto">
          <a:xfrm>
            <a:off x="3556000" y="4808538"/>
            <a:ext cx="5435600" cy="750887"/>
            <a:chOff x="2412765" y="3429000"/>
            <a:chExt cx="5435835" cy="771209"/>
          </a:xfrm>
        </p:grpSpPr>
        <p:grpSp>
          <p:nvGrpSpPr>
            <p:cNvPr id="95265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17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  <p:sp>
            <p:nvSpPr>
              <p:cNvPr id="118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19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20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21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</p:grpSp>
        <p:sp>
          <p:nvSpPr>
            <p:cNvPr id="95266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95267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40</a:t>
              </a:r>
            </a:p>
          </p:txBody>
        </p:sp>
        <p:sp>
          <p:nvSpPr>
            <p:cNvPr id="95268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69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70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44</a:t>
              </a:r>
            </a:p>
          </p:txBody>
        </p:sp>
        <p:sp>
          <p:nvSpPr>
            <p:cNvPr id="95271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72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48</a:t>
              </a:r>
            </a:p>
          </p:txBody>
        </p:sp>
        <p:sp>
          <p:nvSpPr>
            <p:cNvPr id="95273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74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52</a:t>
              </a:r>
            </a:p>
          </p:txBody>
        </p:sp>
        <p:sp>
          <p:nvSpPr>
            <p:cNvPr id="95275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76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95277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2" name="Group 24"/>
          <p:cNvGrpSpPr>
            <a:grpSpLocks/>
          </p:cNvGrpSpPr>
          <p:nvPr/>
        </p:nvGrpSpPr>
        <p:grpSpPr bwMode="auto">
          <a:xfrm>
            <a:off x="3554413" y="5646738"/>
            <a:ext cx="5435600" cy="750887"/>
            <a:chOff x="2412765" y="3429000"/>
            <a:chExt cx="5435835" cy="771209"/>
          </a:xfrm>
        </p:grpSpPr>
        <p:grpSp>
          <p:nvGrpSpPr>
            <p:cNvPr id="95247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36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  <p:sp>
            <p:nvSpPr>
              <p:cNvPr id="137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38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139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40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</p:grpSp>
        <p:sp>
          <p:nvSpPr>
            <p:cNvPr id="95248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95249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60</a:t>
              </a:r>
            </a:p>
          </p:txBody>
        </p:sp>
        <p:sp>
          <p:nvSpPr>
            <p:cNvPr id="95250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51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52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64</a:t>
              </a:r>
            </a:p>
          </p:txBody>
        </p:sp>
        <p:sp>
          <p:nvSpPr>
            <p:cNvPr id="95253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54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68</a:t>
              </a:r>
            </a:p>
          </p:txBody>
        </p:sp>
        <p:sp>
          <p:nvSpPr>
            <p:cNvPr id="95255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56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72</a:t>
              </a:r>
            </a:p>
          </p:txBody>
        </p:sp>
        <p:sp>
          <p:nvSpPr>
            <p:cNvPr id="95257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58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76</a:t>
              </a:r>
            </a:p>
          </p:txBody>
        </p:sp>
        <p:sp>
          <p:nvSpPr>
            <p:cNvPr id="95259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2" name="Freeform 141"/>
          <p:cNvSpPr>
            <a:spLocks noChangeArrowheads="1"/>
          </p:cNvSpPr>
          <p:nvPr/>
        </p:nvSpPr>
        <p:spPr bwMode="auto">
          <a:xfrm>
            <a:off x="2052638" y="4159250"/>
            <a:ext cx="1693862" cy="1022350"/>
          </a:xfrm>
          <a:custGeom>
            <a:avLst/>
            <a:gdLst>
              <a:gd name="T0" fmla="*/ 0 w 1694329"/>
              <a:gd name="T1" fmla="*/ 1021976 h 1021976"/>
              <a:gd name="T2" fmla="*/ 654423 w 1694329"/>
              <a:gd name="T3" fmla="*/ 340658 h 1021976"/>
              <a:gd name="T4" fmla="*/ 1694329 w 1694329"/>
              <a:gd name="T5" fmla="*/ 0 h 1021976"/>
              <a:gd name="T6" fmla="*/ 0 60000 65536"/>
              <a:gd name="T7" fmla="*/ 0 60000 65536"/>
              <a:gd name="T8" fmla="*/ 0 60000 65536"/>
              <a:gd name="T9" fmla="*/ 0 w 1694329"/>
              <a:gd name="T10" fmla="*/ 0 h 1021976"/>
              <a:gd name="T11" fmla="*/ 1694329 w 1694329"/>
              <a:gd name="T12" fmla="*/ 1021976 h 10219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94329" h="1021976">
                <a:moveTo>
                  <a:pt x="0" y="1021976"/>
                </a:moveTo>
                <a:cubicBezTo>
                  <a:pt x="186017" y="766481"/>
                  <a:pt x="372035" y="510987"/>
                  <a:pt x="654423" y="340658"/>
                </a:cubicBezTo>
                <a:cubicBezTo>
                  <a:pt x="936811" y="170329"/>
                  <a:pt x="1315570" y="85164"/>
                  <a:pt x="1694329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eaLnBrk="0" hangingPunct="0"/>
            <a:endParaRPr lang="en-US"/>
          </a:p>
        </p:txBody>
      </p:sp>
      <p:sp>
        <p:nvSpPr>
          <p:cNvPr id="143" name="Freeform 142"/>
          <p:cNvSpPr>
            <a:spLocks noChangeArrowheads="1"/>
          </p:cNvSpPr>
          <p:nvPr/>
        </p:nvSpPr>
        <p:spPr bwMode="auto">
          <a:xfrm>
            <a:off x="2070100" y="4787900"/>
            <a:ext cx="1703388" cy="330200"/>
          </a:xfrm>
          <a:custGeom>
            <a:avLst/>
            <a:gdLst>
              <a:gd name="T0" fmla="*/ 0 w 1703294"/>
              <a:gd name="T1" fmla="*/ 0 h 331694"/>
              <a:gd name="T2" fmla="*/ 905435 w 1703294"/>
              <a:gd name="T3" fmla="*/ 304800 h 331694"/>
              <a:gd name="T4" fmla="*/ 1703294 w 1703294"/>
              <a:gd name="T5" fmla="*/ 161365 h 331694"/>
              <a:gd name="T6" fmla="*/ 0 60000 65536"/>
              <a:gd name="T7" fmla="*/ 0 60000 65536"/>
              <a:gd name="T8" fmla="*/ 0 60000 65536"/>
              <a:gd name="T9" fmla="*/ 0 w 1703294"/>
              <a:gd name="T10" fmla="*/ 0 h 331694"/>
              <a:gd name="T11" fmla="*/ 1703294 w 1703294"/>
              <a:gd name="T12" fmla="*/ 331694 h 3316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03294" h="331694">
                <a:moveTo>
                  <a:pt x="0" y="0"/>
                </a:moveTo>
                <a:cubicBezTo>
                  <a:pt x="310776" y="138953"/>
                  <a:pt x="621553" y="277906"/>
                  <a:pt x="905435" y="304800"/>
                </a:cubicBezTo>
                <a:cubicBezTo>
                  <a:pt x="1189317" y="331694"/>
                  <a:pt x="1446305" y="246529"/>
                  <a:pt x="1703294" y="161365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eaLnBrk="0" hangingPunct="0"/>
            <a:endParaRPr lang="en-US"/>
          </a:p>
        </p:txBody>
      </p:sp>
      <p:sp>
        <p:nvSpPr>
          <p:cNvPr id="144" name="Freeform 143"/>
          <p:cNvSpPr>
            <a:spLocks noChangeArrowheads="1"/>
          </p:cNvSpPr>
          <p:nvPr/>
        </p:nvSpPr>
        <p:spPr bwMode="auto">
          <a:xfrm>
            <a:off x="2052638" y="5557838"/>
            <a:ext cx="1739900" cy="385762"/>
          </a:xfrm>
          <a:custGeom>
            <a:avLst/>
            <a:gdLst>
              <a:gd name="T0" fmla="*/ 0 w 1739153"/>
              <a:gd name="T1" fmla="*/ 0 h 385482"/>
              <a:gd name="T2" fmla="*/ 699247 w 1739153"/>
              <a:gd name="T3" fmla="*/ 349623 h 385482"/>
              <a:gd name="T4" fmla="*/ 1739153 w 1739153"/>
              <a:gd name="T5" fmla="*/ 215153 h 385482"/>
              <a:gd name="T6" fmla="*/ 0 60000 65536"/>
              <a:gd name="T7" fmla="*/ 0 60000 65536"/>
              <a:gd name="T8" fmla="*/ 0 60000 65536"/>
              <a:gd name="T9" fmla="*/ 0 w 1739153"/>
              <a:gd name="T10" fmla="*/ 0 h 385482"/>
              <a:gd name="T11" fmla="*/ 1739153 w 1739153"/>
              <a:gd name="T12" fmla="*/ 385482 h 3854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39153" h="385482">
                <a:moveTo>
                  <a:pt x="0" y="0"/>
                </a:moveTo>
                <a:cubicBezTo>
                  <a:pt x="204694" y="156882"/>
                  <a:pt x="409388" y="313764"/>
                  <a:pt x="699247" y="349623"/>
                </a:cubicBezTo>
                <a:cubicBezTo>
                  <a:pt x="989106" y="385482"/>
                  <a:pt x="1364129" y="300317"/>
                  <a:pt x="1739153" y="215153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eaLnBrk="0" hangingPunct="0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493713"/>
            <a:ext cx="7767637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Element Access in Multi-Level Array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4648200"/>
            <a:ext cx="8472487" cy="21224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Computation (IA32)</a:t>
            </a:r>
          </a:p>
          <a:p>
            <a:pPr lvl="1"/>
            <a:r>
              <a:rPr lang="en-US">
                <a:latin typeface="Calibri" pitchFamily="-96" charset="0"/>
              </a:rPr>
              <a:t>Element access </a:t>
            </a:r>
            <a:r>
              <a:rPr lang="en-US" b="1">
                <a:latin typeface="Courier New" pitchFamily="-96" charset="0"/>
              </a:rPr>
              <a:t>Mem[Mem[univ+4*index]+4*dig]</a:t>
            </a:r>
          </a:p>
          <a:p>
            <a:pPr lvl="1"/>
            <a:r>
              <a:rPr lang="en-US">
                <a:latin typeface="Calibri" pitchFamily="-96" charset="0"/>
              </a:rPr>
              <a:t>Must do two memory reads</a:t>
            </a:r>
          </a:p>
          <a:p>
            <a:pPr lvl="2"/>
            <a:r>
              <a:rPr lang="en-US">
                <a:latin typeface="Calibri" pitchFamily="-96" charset="0"/>
              </a:rPr>
              <a:t>First get pointer to row array</a:t>
            </a:r>
          </a:p>
          <a:p>
            <a:pPr lvl="2"/>
            <a:r>
              <a:rPr lang="en-US">
                <a:latin typeface="Calibri" pitchFamily="-96" charset="0"/>
              </a:rPr>
              <a:t>Then access element within array</a:t>
            </a: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533400" y="3021013"/>
            <a:ext cx="7239000" cy="11977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8(%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	# index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(,%eax,4),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p =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[index]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	# dig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(%edx,%eax,4),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p[dig]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99332" name="Rectangle 5"/>
          <p:cNvSpPr>
            <a:spLocks noChangeArrowheads="1"/>
          </p:cNvSpPr>
          <p:nvPr/>
        </p:nvSpPr>
        <p:spPr bwMode="auto">
          <a:xfrm>
            <a:off x="533400" y="1420813"/>
            <a:ext cx="38862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int get_univ_digit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(int index, int dig)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return univ[index][dig];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57200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Element Accesses</a:t>
            </a:r>
          </a:p>
        </p:txBody>
      </p:sp>
      <p:sp>
        <p:nvSpPr>
          <p:cNvPr id="101378" name="Rectangle 4"/>
          <p:cNvSpPr>
            <a:spLocks noChangeArrowheads="1"/>
          </p:cNvSpPr>
          <p:nvPr/>
        </p:nvSpPr>
        <p:spPr bwMode="auto">
          <a:xfrm>
            <a:off x="457200" y="1725613"/>
            <a:ext cx="37338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int get_pgh_digit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(int index, int dig)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return pgh[index][dig];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101379" name="Rectangle 8"/>
          <p:cNvSpPr>
            <a:spLocks noChangeArrowheads="1"/>
          </p:cNvSpPr>
          <p:nvPr/>
        </p:nvSpPr>
        <p:spPr bwMode="auto">
          <a:xfrm>
            <a:off x="4648200" y="1725613"/>
            <a:ext cx="38862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int get_univ_digit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(int index, int dig)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return univ[index][dig];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101380" name="TextBox 11"/>
          <p:cNvSpPr txBox="1">
            <a:spLocks noChangeArrowheads="1"/>
          </p:cNvSpPr>
          <p:nvPr/>
        </p:nvSpPr>
        <p:spPr bwMode="auto">
          <a:xfrm>
            <a:off x="368300" y="1382713"/>
            <a:ext cx="1406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Nested array</a:t>
            </a:r>
          </a:p>
        </p:txBody>
      </p:sp>
      <p:sp>
        <p:nvSpPr>
          <p:cNvPr id="101381" name="TextBox 12"/>
          <p:cNvSpPr txBox="1">
            <a:spLocks noChangeArrowheads="1"/>
          </p:cNvSpPr>
          <p:nvPr/>
        </p:nvSpPr>
        <p:spPr bwMode="auto">
          <a:xfrm>
            <a:off x="4559300" y="1371600"/>
            <a:ext cx="1765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Multi-level array</a:t>
            </a:r>
          </a:p>
        </p:txBody>
      </p:sp>
      <p:pic>
        <p:nvPicPr>
          <p:cNvPr id="101382" name="Picture 2" descr="C:\Documents and Settings\pueschel\My Documents\teaching\18-243-CMUspring09\08-05Feb09\multi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657600"/>
            <a:ext cx="3505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383" name="Picture 3" descr="C:\Documents and Settings\pueschel\My Documents\teaching\18-243-CMUspring09\08-05Feb09\nested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9788" y="3355975"/>
            <a:ext cx="3656012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4" name="TextBox 15"/>
          <p:cNvSpPr txBox="1">
            <a:spLocks noChangeArrowheads="1"/>
          </p:cNvSpPr>
          <p:nvPr/>
        </p:nvSpPr>
        <p:spPr bwMode="auto">
          <a:xfrm>
            <a:off x="625504" y="4946005"/>
            <a:ext cx="74099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 dirty="0" smtClean="0">
                <a:latin typeface="Calibri" pitchFamily="-96" charset="0"/>
              </a:rPr>
              <a:t>Accesses </a:t>
            </a:r>
            <a:r>
              <a:rPr lang="en-US" b="0" dirty="0">
                <a:latin typeface="Calibri" pitchFamily="-96" charset="0"/>
              </a:rPr>
              <a:t>looks </a:t>
            </a:r>
            <a:r>
              <a:rPr lang="en-US" b="0" dirty="0" smtClean="0">
                <a:latin typeface="Calibri" pitchFamily="-96" charset="0"/>
              </a:rPr>
              <a:t>similar in C, </a:t>
            </a:r>
            <a:r>
              <a:rPr lang="en-US" b="0" dirty="0">
                <a:latin typeface="Calibri" pitchFamily="-96" charset="0"/>
              </a:rPr>
              <a:t>but </a:t>
            </a:r>
            <a:r>
              <a:rPr lang="en-US" b="0" dirty="0" smtClean="0">
                <a:latin typeface="Calibri" pitchFamily="-96" charset="0"/>
              </a:rPr>
              <a:t>addresses very different: </a:t>
            </a:r>
            <a:endParaRPr lang="en-US" b="0" dirty="0">
              <a:latin typeface="Calibri" pitchFamily="-96" charset="0"/>
            </a:endParaRPr>
          </a:p>
        </p:txBody>
      </p:sp>
      <p:sp>
        <p:nvSpPr>
          <p:cNvPr id="101385" name="Rectangle 16"/>
          <p:cNvSpPr>
            <a:spLocks noChangeArrowheads="1"/>
          </p:cNvSpPr>
          <p:nvPr/>
        </p:nvSpPr>
        <p:spPr bwMode="auto">
          <a:xfrm>
            <a:off x="381000" y="5802313"/>
            <a:ext cx="3689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>
                <a:latin typeface="Courier New" pitchFamily="-96" charset="0"/>
              </a:rPr>
              <a:t>Mem[pgh+20*index+4*dig]</a:t>
            </a:r>
          </a:p>
        </p:txBody>
      </p:sp>
      <p:sp>
        <p:nvSpPr>
          <p:cNvPr id="101386" name="Rectangle 17"/>
          <p:cNvSpPr>
            <a:spLocks noChangeArrowheads="1"/>
          </p:cNvSpPr>
          <p:nvPr/>
        </p:nvSpPr>
        <p:spPr bwMode="auto">
          <a:xfrm>
            <a:off x="4648200" y="5791200"/>
            <a:ext cx="4451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>
                <a:latin typeface="Courier New" pitchFamily="-96" charset="0"/>
              </a:rPr>
              <a:t>Mem[Mem[univ+4*index]+4*dig]</a:t>
            </a:r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357166"/>
            <a:ext cx="63500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N X N Matrix Code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04938"/>
            <a:ext cx="3481382" cy="5224462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Fixed dimensions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Know value of N at compile time</a:t>
            </a:r>
          </a:p>
          <a:p>
            <a:endParaRPr lang="en-US" dirty="0" smtClean="0">
              <a:latin typeface="Calibri" pitchFamily="-96" charset="0"/>
            </a:endParaRPr>
          </a:p>
          <a:p>
            <a:r>
              <a:rPr lang="en-US" dirty="0" smtClean="0">
                <a:latin typeface="Calibri" pitchFamily="-96" charset="0"/>
              </a:rPr>
              <a:t>Variable dimensions, explicit indexing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Traditional way to implement dynamic arrays</a:t>
            </a:r>
          </a:p>
          <a:p>
            <a:endParaRPr lang="en-US" dirty="0" smtClean="0">
              <a:latin typeface="Calibri" pitchFamily="-96" charset="0"/>
            </a:endParaRPr>
          </a:p>
          <a:p>
            <a:r>
              <a:rPr lang="en-US" dirty="0" smtClean="0">
                <a:latin typeface="Calibri" pitchFamily="-96" charset="0"/>
              </a:rPr>
              <a:t>Variable dimensions, implicit indexing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Now supported by </a:t>
            </a:r>
            <a:r>
              <a:rPr lang="en-US" dirty="0" err="1" smtClean="0">
                <a:latin typeface="Calibri" pitchFamily="-96" charset="0"/>
              </a:rPr>
              <a:t>gcc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4033865" y="500042"/>
            <a:ext cx="4976818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#define N 16</a:t>
            </a:r>
          </a:p>
          <a:p>
            <a:pPr eaLnBrk="0" hangingPunct="0"/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typedef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int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[N][N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/* Get element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fix_ele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(</a:t>
            </a:r>
            <a:r>
              <a:rPr lang="en-US" sz="1800" dirty="0" err="1" smtClean="0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 smtClean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return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4033865" y="2857496"/>
            <a:ext cx="4976818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 smtClean="0">
                <a:solidFill>
                  <a:srgbClr val="C00000"/>
                </a:solidFill>
                <a:latin typeface="Courier New" pitchFamily="-96" charset="0"/>
              </a:rPr>
              <a:t>#define IDX(n, i, j) ((i)*(n)+(j))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/* Get element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vec_ele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(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n, </a:t>
            </a:r>
            <a:r>
              <a:rPr lang="en-US" sz="1800" dirty="0" err="1" smtClean="0">
                <a:solidFill>
                  <a:srgbClr val="7030A0"/>
                </a:solidFill>
                <a:latin typeface="Courier New" pitchFamily="-96" charset="0"/>
              </a:rPr>
              <a:t>int</a:t>
            </a:r>
            <a:r>
              <a:rPr lang="en-US" sz="1800" dirty="0" smtClean="0">
                <a:solidFill>
                  <a:srgbClr val="7030A0"/>
                </a:solidFill>
                <a:latin typeface="Courier New" pitchFamily="-96" charset="0"/>
              </a:rPr>
              <a:t> *a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return a[IDX(</a:t>
            </a:r>
            <a:r>
              <a:rPr lang="en-US" sz="1800" dirty="0" err="1" smtClean="0">
                <a:latin typeface="Courier New" pitchFamily="-96" charset="0"/>
              </a:rPr>
              <a:t>n,i,j</a:t>
            </a:r>
            <a:r>
              <a:rPr lang="en-US" sz="1800" dirty="0" smtClean="0">
                <a:latin typeface="Courier New" pitchFamily="-96" charset="0"/>
              </a:rPr>
              <a:t>)];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4033865" y="5000636"/>
            <a:ext cx="4986342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 smtClean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int var_ele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 (int n, </a:t>
            </a:r>
            <a:r>
              <a:rPr lang="pt-BR" sz="1800" dirty="0" smtClean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 smtClean="0">
                <a:latin typeface="Courier New" pitchFamily="-96" charset="0"/>
              </a:rPr>
              <a:t>, int i, int j) {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}</a:t>
            </a:r>
            <a:endParaRPr lang="pt-BR" sz="1800" dirty="0">
              <a:latin typeface="Courier New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16 X 16 Matrix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1000100" y="2955770"/>
            <a:ext cx="678661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/* Get element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fix_ele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 smtClean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return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00100" y="4249006"/>
            <a:ext cx="7239000" cy="17517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$6,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*64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16(%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j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$2,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j*4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8(%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a + j*4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eax,%edx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*(a + j*4 +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*64)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42913" y="1292225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(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C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)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+ 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j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 smtClean="0">
                <a:latin typeface="Calibri" pitchFamily="-96" charset="0"/>
              </a:rPr>
              <a:t>C = 16, K = 4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216" y="32389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n X n Matrix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857224" y="2616087"/>
            <a:ext cx="678661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 smtClean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int var_ele(int n, </a:t>
            </a:r>
            <a:r>
              <a:rPr lang="pt-BR" sz="1800" dirty="0" smtClean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 smtClean="0">
                <a:latin typeface="Courier New" pitchFamily="-96" charset="0"/>
              </a:rPr>
              <a:t>, int i, int j) {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}</a:t>
            </a:r>
            <a:endParaRPr lang="pt-BR" sz="1800" dirty="0">
              <a:latin typeface="Courier New" pitchFamily="-9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57224" y="3909323"/>
            <a:ext cx="7239000" cy="230575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8(%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n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$2,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n*4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n*4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imull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16(%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*n*4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20(%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j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$2,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j*4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a + j*4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eax,%edx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*(a + j*4 +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*n*4)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442913" y="1207070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(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C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)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+ 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j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 smtClean="0">
                <a:latin typeface="Calibri" pitchFamily="-96" charset="0"/>
              </a:rPr>
              <a:t>C = n, K = 4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283369"/>
            <a:ext cx="63500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Optimizing Fixed Array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714620"/>
            <a:ext cx="3910009" cy="391478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Computation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Step through all elements in column j</a:t>
            </a:r>
          </a:p>
          <a:p>
            <a:r>
              <a:rPr lang="en-US" dirty="0" smtClean="0">
                <a:latin typeface="Calibri" pitchFamily="-96" charset="0"/>
              </a:rPr>
              <a:t>Optimization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Retrieving successive elements from single column</a:t>
            </a: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4495800" y="1790001"/>
            <a:ext cx="4343400" cy="650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#define N 16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typedef int fix_matrix[N][N];  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4214809" y="2552001"/>
            <a:ext cx="4895853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/* Retrieve column j from array */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fix_column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(</a:t>
            </a:r>
            <a:r>
              <a:rPr lang="en-US" sz="1800" dirty="0" err="1" smtClean="0">
                <a:latin typeface="Courier New" pitchFamily="-96" charset="0"/>
              </a:rPr>
              <a:t>fix_matrix</a:t>
            </a:r>
            <a:r>
              <a:rPr lang="en-US" sz="1800" dirty="0" smtClean="0">
                <a:latin typeface="Courier New" pitchFamily="-96" charset="0"/>
              </a:rPr>
              <a:t> a,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&lt; 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 =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28596" y="1066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endParaRPr lang="en-US" sz="2000" dirty="0"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 rot="5400000">
            <a:off x="542103" y="1637506"/>
            <a:ext cx="1143000" cy="1587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620809" y="1154113"/>
            <a:ext cx="1271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j-th column</a:t>
            </a:r>
          </a:p>
        </p:txBody>
      </p:sp>
      <p:cxnSp>
        <p:nvCxnSpPr>
          <p:cNvPr id="28" name="Straight Arrow Connector 27"/>
          <p:cNvCxnSpPr>
            <a:cxnSpLocks noChangeShapeType="1"/>
            <a:stCxn id="26" idx="1"/>
          </p:cNvCxnSpPr>
          <p:nvPr/>
        </p:nvCxnSpPr>
        <p:spPr bwMode="auto">
          <a:xfrm rot="10800000">
            <a:off x="1112809" y="1304925"/>
            <a:ext cx="508000" cy="333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ChangeArrowheads="1"/>
          </p:cNvSpPr>
          <p:nvPr/>
        </p:nvSpPr>
        <p:spPr bwMode="auto">
          <a:xfrm>
            <a:off x="762000" y="14478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%rax</a:t>
            </a:r>
          </a:p>
        </p:txBody>
      </p:sp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762000" y="20574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%rbx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762000" y="26670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%rcx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762000" y="32766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%rdx</a:t>
            </a: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762000" y="38862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%rsi</a:t>
            </a:r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762000" y="44958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%rdi</a:t>
            </a:r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762000" y="51054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%rsp</a:t>
            </a:r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762000" y="57150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%rbp</a:t>
            </a:r>
          </a:p>
        </p:txBody>
      </p:sp>
      <p:sp>
        <p:nvSpPr>
          <p:cNvPr id="27657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80010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x86-64 Integer </a:t>
            </a:r>
            <a:r>
              <a:rPr lang="en-US" dirty="0" smtClean="0">
                <a:latin typeface="Calibri" pitchFamily="-96" charset="0"/>
              </a:rPr>
              <a:t>Registers: </a:t>
            </a:r>
            <a:br>
              <a:rPr lang="en-US" dirty="0" smtClean="0">
                <a:latin typeface="Calibri" pitchFamily="-96" charset="0"/>
              </a:rPr>
            </a:br>
            <a:r>
              <a:rPr lang="en-US" dirty="0" smtClean="0">
                <a:latin typeface="Calibri" pitchFamily="-96" charset="0"/>
              </a:rPr>
              <a:t>Usage Conventions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27658" name="Rectangle 20"/>
          <p:cNvSpPr>
            <a:spLocks noChangeArrowheads="1"/>
          </p:cNvSpPr>
          <p:nvPr/>
        </p:nvSpPr>
        <p:spPr bwMode="auto">
          <a:xfrm>
            <a:off x="4724400" y="14478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%r8</a:t>
            </a:r>
          </a:p>
        </p:txBody>
      </p:sp>
      <p:sp>
        <p:nvSpPr>
          <p:cNvPr id="27659" name="Rectangle 21"/>
          <p:cNvSpPr>
            <a:spLocks noChangeArrowheads="1"/>
          </p:cNvSpPr>
          <p:nvPr/>
        </p:nvSpPr>
        <p:spPr bwMode="auto">
          <a:xfrm>
            <a:off x="4724400" y="20574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%r9</a:t>
            </a:r>
          </a:p>
        </p:txBody>
      </p:sp>
      <p:sp>
        <p:nvSpPr>
          <p:cNvPr id="27660" name="Rectangle 22"/>
          <p:cNvSpPr>
            <a:spLocks noChangeArrowheads="1"/>
          </p:cNvSpPr>
          <p:nvPr/>
        </p:nvSpPr>
        <p:spPr bwMode="auto">
          <a:xfrm>
            <a:off x="4724400" y="26670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%r10</a:t>
            </a:r>
          </a:p>
        </p:txBody>
      </p:sp>
      <p:sp>
        <p:nvSpPr>
          <p:cNvPr id="27661" name="Rectangle 23"/>
          <p:cNvSpPr>
            <a:spLocks noChangeArrowheads="1"/>
          </p:cNvSpPr>
          <p:nvPr/>
        </p:nvSpPr>
        <p:spPr bwMode="auto">
          <a:xfrm>
            <a:off x="4724400" y="32766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%r11</a:t>
            </a:r>
          </a:p>
        </p:txBody>
      </p:sp>
      <p:sp>
        <p:nvSpPr>
          <p:cNvPr id="27662" name="Rectangle 24"/>
          <p:cNvSpPr>
            <a:spLocks noChangeArrowheads="1"/>
          </p:cNvSpPr>
          <p:nvPr/>
        </p:nvSpPr>
        <p:spPr bwMode="auto">
          <a:xfrm>
            <a:off x="4724400" y="38862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%r12</a:t>
            </a:r>
          </a:p>
        </p:txBody>
      </p:sp>
      <p:sp>
        <p:nvSpPr>
          <p:cNvPr id="27663" name="Rectangle 25"/>
          <p:cNvSpPr>
            <a:spLocks noChangeArrowheads="1"/>
          </p:cNvSpPr>
          <p:nvPr/>
        </p:nvSpPr>
        <p:spPr bwMode="auto">
          <a:xfrm>
            <a:off x="4724400" y="44958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%r13</a:t>
            </a:r>
          </a:p>
        </p:txBody>
      </p:sp>
      <p:sp>
        <p:nvSpPr>
          <p:cNvPr id="27664" name="Rectangle 26"/>
          <p:cNvSpPr>
            <a:spLocks noChangeArrowheads="1"/>
          </p:cNvSpPr>
          <p:nvPr/>
        </p:nvSpPr>
        <p:spPr bwMode="auto">
          <a:xfrm>
            <a:off x="4724400" y="51054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%r14</a:t>
            </a:r>
          </a:p>
        </p:txBody>
      </p:sp>
      <p:sp>
        <p:nvSpPr>
          <p:cNvPr id="27665" name="Rectangle 27"/>
          <p:cNvSpPr>
            <a:spLocks noChangeArrowheads="1"/>
          </p:cNvSpPr>
          <p:nvPr/>
        </p:nvSpPr>
        <p:spPr bwMode="auto">
          <a:xfrm>
            <a:off x="4724400" y="57150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%r15</a:t>
            </a:r>
          </a:p>
        </p:txBody>
      </p:sp>
      <p:sp>
        <p:nvSpPr>
          <p:cNvPr id="27666" name="TextBox 36"/>
          <p:cNvSpPr txBox="1">
            <a:spLocks noChangeArrowheads="1"/>
          </p:cNvSpPr>
          <p:nvPr/>
        </p:nvSpPr>
        <p:spPr bwMode="auto">
          <a:xfrm>
            <a:off x="2903538" y="5802313"/>
            <a:ext cx="1362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Callee saved</a:t>
            </a:r>
          </a:p>
        </p:txBody>
      </p:sp>
      <p:sp>
        <p:nvSpPr>
          <p:cNvPr id="27667" name="TextBox 37"/>
          <p:cNvSpPr txBox="1">
            <a:spLocks noChangeArrowheads="1"/>
          </p:cNvSpPr>
          <p:nvPr/>
        </p:nvSpPr>
        <p:spPr bwMode="auto">
          <a:xfrm>
            <a:off x="6865938" y="5791200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alibri" pitchFamily="-96" charset="0"/>
              </a:rPr>
              <a:t>Callee saved</a:t>
            </a:r>
          </a:p>
        </p:txBody>
      </p:sp>
      <p:sp>
        <p:nvSpPr>
          <p:cNvPr id="27668" name="TextBox 38"/>
          <p:cNvSpPr txBox="1">
            <a:spLocks noChangeArrowheads="1"/>
          </p:cNvSpPr>
          <p:nvPr/>
        </p:nvSpPr>
        <p:spPr bwMode="auto">
          <a:xfrm>
            <a:off x="6858000" y="5181600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alibri" pitchFamily="-96" charset="0"/>
              </a:rPr>
              <a:t>Callee saved</a:t>
            </a:r>
          </a:p>
        </p:txBody>
      </p:sp>
      <p:sp>
        <p:nvSpPr>
          <p:cNvPr id="27669" name="TextBox 39"/>
          <p:cNvSpPr txBox="1">
            <a:spLocks noChangeArrowheads="1"/>
          </p:cNvSpPr>
          <p:nvPr/>
        </p:nvSpPr>
        <p:spPr bwMode="auto">
          <a:xfrm>
            <a:off x="6858000" y="4572000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alibri" pitchFamily="-96" charset="0"/>
              </a:rPr>
              <a:t>Callee saved</a:t>
            </a:r>
          </a:p>
        </p:txBody>
      </p:sp>
      <p:sp>
        <p:nvSpPr>
          <p:cNvPr id="27670" name="TextBox 40"/>
          <p:cNvSpPr txBox="1">
            <a:spLocks noChangeArrowheads="1"/>
          </p:cNvSpPr>
          <p:nvPr/>
        </p:nvSpPr>
        <p:spPr bwMode="auto">
          <a:xfrm>
            <a:off x="6851438" y="3962400"/>
            <a:ext cx="1363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 smtClean="0">
                <a:latin typeface="Calibri" pitchFamily="-96" charset="0"/>
              </a:rPr>
              <a:t>Callee</a:t>
            </a:r>
            <a:r>
              <a:rPr lang="en-US" sz="1800" dirty="0" smtClean="0">
                <a:latin typeface="Calibri" pitchFamily="-96" charset="0"/>
              </a:rPr>
              <a:t> </a:t>
            </a:r>
            <a:r>
              <a:rPr lang="en-US" sz="1800" dirty="0">
                <a:latin typeface="Calibri" pitchFamily="-96" charset="0"/>
              </a:rPr>
              <a:t>saved</a:t>
            </a:r>
          </a:p>
        </p:txBody>
      </p:sp>
      <p:sp>
        <p:nvSpPr>
          <p:cNvPr id="27671" name="TextBox 41"/>
          <p:cNvSpPr txBox="1">
            <a:spLocks noChangeArrowheads="1"/>
          </p:cNvSpPr>
          <p:nvPr/>
        </p:nvSpPr>
        <p:spPr bwMode="auto">
          <a:xfrm>
            <a:off x="6858000" y="2743200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smtClean="0">
                <a:latin typeface="Calibri" pitchFamily="-96" charset="0"/>
              </a:rPr>
              <a:t>Caller </a:t>
            </a:r>
            <a:r>
              <a:rPr lang="en-US" sz="1800" dirty="0">
                <a:latin typeface="Calibri" pitchFamily="-96" charset="0"/>
              </a:rPr>
              <a:t>saved</a:t>
            </a:r>
          </a:p>
        </p:txBody>
      </p:sp>
      <p:sp>
        <p:nvSpPr>
          <p:cNvPr id="27672" name="TextBox 42"/>
          <p:cNvSpPr txBox="1">
            <a:spLocks noChangeArrowheads="1"/>
          </p:cNvSpPr>
          <p:nvPr/>
        </p:nvSpPr>
        <p:spPr bwMode="auto">
          <a:xfrm>
            <a:off x="2895600" y="2133600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Callee saved</a:t>
            </a:r>
          </a:p>
        </p:txBody>
      </p:sp>
      <p:sp>
        <p:nvSpPr>
          <p:cNvPr id="27673" name="TextBox 43"/>
          <p:cNvSpPr txBox="1">
            <a:spLocks noChangeArrowheads="1"/>
          </p:cNvSpPr>
          <p:nvPr/>
        </p:nvSpPr>
        <p:spPr bwMode="auto">
          <a:xfrm>
            <a:off x="2822575" y="5181600"/>
            <a:ext cx="1441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Stack pointer</a:t>
            </a:r>
          </a:p>
        </p:txBody>
      </p:sp>
      <p:sp>
        <p:nvSpPr>
          <p:cNvPr id="27674" name="TextBox 44"/>
          <p:cNvSpPr txBox="1">
            <a:spLocks noChangeArrowheads="1"/>
          </p:cNvSpPr>
          <p:nvPr/>
        </p:nvSpPr>
        <p:spPr bwMode="auto">
          <a:xfrm>
            <a:off x="6827250" y="3352800"/>
            <a:ext cx="1400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smtClean="0">
                <a:latin typeface="Calibri" pitchFamily="-96" charset="0"/>
              </a:rPr>
              <a:t>Caller Saved</a:t>
            </a:r>
            <a:endParaRPr lang="en-US" sz="1800" dirty="0">
              <a:latin typeface="Calibri" pitchFamily="-96" charset="0"/>
            </a:endParaRPr>
          </a:p>
        </p:txBody>
      </p:sp>
      <p:sp>
        <p:nvSpPr>
          <p:cNvPr id="27675" name="TextBox 45"/>
          <p:cNvSpPr txBox="1">
            <a:spLocks noChangeArrowheads="1"/>
          </p:cNvSpPr>
          <p:nvPr/>
        </p:nvSpPr>
        <p:spPr bwMode="auto">
          <a:xfrm>
            <a:off x="2867025" y="1524000"/>
            <a:ext cx="1400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Return value</a:t>
            </a:r>
          </a:p>
        </p:txBody>
      </p:sp>
      <p:sp>
        <p:nvSpPr>
          <p:cNvPr id="27676" name="TextBox 46"/>
          <p:cNvSpPr txBox="1">
            <a:spLocks noChangeArrowheads="1"/>
          </p:cNvSpPr>
          <p:nvPr/>
        </p:nvSpPr>
        <p:spPr bwMode="auto">
          <a:xfrm>
            <a:off x="2841625" y="27543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Argument #4</a:t>
            </a:r>
          </a:p>
        </p:txBody>
      </p:sp>
      <p:sp>
        <p:nvSpPr>
          <p:cNvPr id="27677" name="TextBox 47"/>
          <p:cNvSpPr txBox="1">
            <a:spLocks noChangeArrowheads="1"/>
          </p:cNvSpPr>
          <p:nvPr/>
        </p:nvSpPr>
        <p:spPr bwMode="auto">
          <a:xfrm>
            <a:off x="2841625" y="4572000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Argument #1</a:t>
            </a:r>
          </a:p>
        </p:txBody>
      </p:sp>
      <p:sp>
        <p:nvSpPr>
          <p:cNvPr id="27678" name="TextBox 48"/>
          <p:cNvSpPr txBox="1">
            <a:spLocks noChangeArrowheads="1"/>
          </p:cNvSpPr>
          <p:nvPr/>
        </p:nvSpPr>
        <p:spPr bwMode="auto">
          <a:xfrm>
            <a:off x="2841625" y="33639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Argument #3</a:t>
            </a:r>
          </a:p>
        </p:txBody>
      </p:sp>
      <p:sp>
        <p:nvSpPr>
          <p:cNvPr id="27679" name="TextBox 49"/>
          <p:cNvSpPr txBox="1">
            <a:spLocks noChangeArrowheads="1"/>
          </p:cNvSpPr>
          <p:nvPr/>
        </p:nvSpPr>
        <p:spPr bwMode="auto">
          <a:xfrm>
            <a:off x="2841625" y="39735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Argument #2</a:t>
            </a:r>
          </a:p>
        </p:txBody>
      </p:sp>
      <p:sp>
        <p:nvSpPr>
          <p:cNvPr id="27680" name="TextBox 50"/>
          <p:cNvSpPr txBox="1">
            <a:spLocks noChangeArrowheads="1"/>
          </p:cNvSpPr>
          <p:nvPr/>
        </p:nvSpPr>
        <p:spPr bwMode="auto">
          <a:xfrm>
            <a:off x="6804025" y="2133600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alibri" pitchFamily="-96" charset="0"/>
              </a:rPr>
              <a:t>Argument #6</a:t>
            </a:r>
          </a:p>
        </p:txBody>
      </p:sp>
      <p:sp>
        <p:nvSpPr>
          <p:cNvPr id="27681" name="TextBox 51"/>
          <p:cNvSpPr txBox="1">
            <a:spLocks noChangeArrowheads="1"/>
          </p:cNvSpPr>
          <p:nvPr/>
        </p:nvSpPr>
        <p:spPr bwMode="auto">
          <a:xfrm>
            <a:off x="6804025" y="1524000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alibri" pitchFamily="-96" charset="0"/>
              </a:rPr>
              <a:t>Argument #5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283369"/>
            <a:ext cx="63500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Optimizing Fixed Array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71546"/>
            <a:ext cx="4114800" cy="391478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Optimization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Compute </a:t>
            </a:r>
            <a:r>
              <a:rPr lang="en-US" dirty="0" err="1" smtClean="0">
                <a:latin typeface="Calibri" pitchFamily="-96" charset="0"/>
              </a:rPr>
              <a:t>ajp</a:t>
            </a:r>
            <a:r>
              <a:rPr lang="en-US" dirty="0" smtClean="0">
                <a:latin typeface="Calibri" pitchFamily="-96" charset="0"/>
              </a:rPr>
              <a:t> = &amp;a[</a:t>
            </a:r>
            <a:r>
              <a:rPr lang="en-US" dirty="0" err="1" smtClean="0">
                <a:latin typeface="Calibri" pitchFamily="-96" charset="0"/>
              </a:rPr>
              <a:t>i</a:t>
            </a:r>
            <a:r>
              <a:rPr lang="en-US" dirty="0" smtClean="0">
                <a:latin typeface="Calibri" pitchFamily="-96" charset="0"/>
              </a:rPr>
              <a:t>][j]</a:t>
            </a:r>
          </a:p>
          <a:p>
            <a:pPr lvl="2"/>
            <a:r>
              <a:rPr lang="en-US" dirty="0" smtClean="0">
                <a:latin typeface="Calibri" pitchFamily="-96" charset="0"/>
              </a:rPr>
              <a:t>Initially = a + 4*j</a:t>
            </a:r>
          </a:p>
          <a:p>
            <a:pPr lvl="2"/>
            <a:r>
              <a:rPr lang="en-US" dirty="0" smtClean="0">
                <a:latin typeface="Calibri" pitchFamily="-96" charset="0"/>
              </a:rPr>
              <a:t>Increment by 4*N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3857620" y="1214422"/>
            <a:ext cx="4895853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/* Retrieve column j from array */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fix_column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(</a:t>
            </a:r>
            <a:r>
              <a:rPr lang="en-US" sz="1800" dirty="0" err="1" smtClean="0">
                <a:latin typeface="Courier New" pitchFamily="-96" charset="0"/>
              </a:rPr>
              <a:t>fix_matrix</a:t>
            </a:r>
            <a:r>
              <a:rPr lang="en-US" sz="1800" dirty="0" smtClean="0">
                <a:latin typeface="Courier New" pitchFamily="-96" charset="0"/>
              </a:rPr>
              <a:t> a,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&lt; 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 =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79400" y="4567302"/>
            <a:ext cx="6880281" cy="20287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.L8:		# loop: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ecx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Read 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ajp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(%ebx,%edx,4)	#   Save in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dest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[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]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++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$64,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ecx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ajp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+= 4*N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cmpl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$16,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i:N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.L8	#   if !=,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loop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00034" y="2786058"/>
          <a:ext cx="2895600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Register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Value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ecx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ajp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ebx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dest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edx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9399" y="283369"/>
            <a:ext cx="8474073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Optimizing Variable Array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856456"/>
            <a:ext cx="4114800" cy="3914780"/>
          </a:xfrm>
        </p:spPr>
        <p:txBody>
          <a:bodyPr/>
          <a:lstStyle/>
          <a:p>
            <a:pPr lvl="1"/>
            <a:r>
              <a:rPr lang="en-US" dirty="0" smtClean="0">
                <a:latin typeface="Calibri" pitchFamily="-96" charset="0"/>
              </a:rPr>
              <a:t>Compute </a:t>
            </a:r>
            <a:r>
              <a:rPr lang="en-US" dirty="0" err="1" smtClean="0">
                <a:latin typeface="Calibri" pitchFamily="-96" charset="0"/>
              </a:rPr>
              <a:t>ajp</a:t>
            </a:r>
            <a:r>
              <a:rPr lang="en-US" dirty="0" smtClean="0">
                <a:latin typeface="Calibri" pitchFamily="-96" charset="0"/>
              </a:rPr>
              <a:t> = &amp;a[</a:t>
            </a:r>
            <a:r>
              <a:rPr lang="en-US" dirty="0" err="1" smtClean="0">
                <a:latin typeface="Calibri" pitchFamily="-96" charset="0"/>
              </a:rPr>
              <a:t>i</a:t>
            </a:r>
            <a:r>
              <a:rPr lang="en-US" dirty="0" smtClean="0">
                <a:latin typeface="Calibri" pitchFamily="-96" charset="0"/>
              </a:rPr>
              <a:t>][j]</a:t>
            </a:r>
          </a:p>
          <a:p>
            <a:pPr lvl="2"/>
            <a:r>
              <a:rPr lang="en-US" dirty="0" smtClean="0">
                <a:latin typeface="Calibri" pitchFamily="-96" charset="0"/>
              </a:rPr>
              <a:t>Initially = a + 4*j</a:t>
            </a:r>
          </a:p>
          <a:p>
            <a:pPr lvl="2"/>
            <a:r>
              <a:rPr lang="en-US" dirty="0" smtClean="0">
                <a:latin typeface="Calibri" pitchFamily="-96" charset="0"/>
              </a:rPr>
              <a:t>Increment by 4*n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3857620" y="1214422"/>
            <a:ext cx="5253043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/* Retrieve column j from array */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var_column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(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n,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a[n][n], 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&lt; 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 =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79400" y="4567302"/>
            <a:ext cx="6880281" cy="20287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.L18:		# loop: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ecx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Read 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ajp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(%edi,%edx,4)	#   Save in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dest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[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]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++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ecx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ajp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+= 4*n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cmpl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esi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n:i</a:t>
            </a: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jg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.L18	#   if &gt;,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loop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00034" y="2143116"/>
          <a:ext cx="2895600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Register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Value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ecx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ajp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edi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dest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edx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ebx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4*n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esi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28" name="Rectangle 28"/>
          <p:cNvSpPr>
            <a:spLocks noGrp="1" noChangeArrowheads="1"/>
          </p:cNvSpPr>
          <p:nvPr>
            <p:ph type="title"/>
          </p:nvPr>
        </p:nvSpPr>
        <p:spPr>
          <a:xfrm>
            <a:off x="374650" y="3714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Summary</a:t>
            </a:r>
          </a:p>
        </p:txBody>
      </p:sp>
      <p:sp>
        <p:nvSpPr>
          <p:cNvPr id="128029" name="Rectangle 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Procedures in x86-64</a:t>
            </a:r>
          </a:p>
          <a:p>
            <a:pPr lvl="1"/>
            <a:r>
              <a:rPr lang="en-US" dirty="0">
                <a:latin typeface="Calibri" pitchFamily="-96" charset="0"/>
              </a:rPr>
              <a:t>Stack frame is relative to stack pointer</a:t>
            </a:r>
          </a:p>
          <a:p>
            <a:pPr lvl="1"/>
            <a:r>
              <a:rPr lang="en-US" dirty="0">
                <a:latin typeface="Calibri" pitchFamily="-96" charset="0"/>
              </a:rPr>
              <a:t>Parameters passed in registers</a:t>
            </a:r>
          </a:p>
          <a:p>
            <a:r>
              <a:rPr lang="en-US" dirty="0"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latin typeface="Calibri" pitchFamily="-96" charset="0"/>
              </a:rPr>
              <a:t>Multi-level</a:t>
            </a:r>
          </a:p>
          <a:p>
            <a:r>
              <a:rPr lang="en-US" dirty="0" smtClean="0">
                <a:latin typeface="Calibri" pitchFamily="-96" charset="0"/>
              </a:rPr>
              <a:t>Structures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Allocation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Access</a:t>
            </a:r>
            <a:endParaRPr lang="en-US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smtClean="0"/>
              <a:t>Malicious Use of Buffer Overflow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 smtClean="0"/>
              <a:t>Input string contains byte representation of executable code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 smtClean="0"/>
              <a:t>Overwrite return address A with address of buffer B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 smtClean="0"/>
              <a:t>When </a:t>
            </a:r>
            <a:r>
              <a:rPr lang="en-US" sz="2000" dirty="0" smtClean="0">
                <a:latin typeface="Courier New" pitchFamily="49" charset="0"/>
              </a:rPr>
              <a:t>bar()</a:t>
            </a:r>
            <a:r>
              <a:rPr lang="en-US" sz="2000" dirty="0" smtClean="0"/>
              <a:t> executes</a:t>
            </a:r>
            <a:r>
              <a:rPr lang="en-US" sz="2000" dirty="0" smtClean="0">
                <a:latin typeface="Courier New" pitchFamily="49" charset="0"/>
              </a:rPr>
              <a:t> ret</a:t>
            </a:r>
            <a:r>
              <a:rPr lang="en-US" sz="2000" dirty="0" smtClean="0"/>
              <a:t>, will jump to exploit code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3355975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int bar()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char buf[64];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gets(buf);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return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void foo(){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bar();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630863" y="1154113"/>
            <a:ext cx="2674937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Calibri" pitchFamily="34" charset="0"/>
              </a:rPr>
              <a:t>Stack after call to </a:t>
            </a:r>
            <a:r>
              <a:rPr lang="en-US" sz="1800">
                <a:latin typeface="Courier New" pitchFamily="49" charset="0"/>
              </a:rPr>
              <a:t>gets()</a:t>
            </a: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5727700" y="2819400"/>
            <a:ext cx="1066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B</a:t>
            </a:r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5727700" y="1600200"/>
            <a:ext cx="1066800" cy="12192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65579" name="Rectangle 11"/>
          <p:cNvSpPr>
            <a:spLocks noChangeArrowheads="1"/>
          </p:cNvSpPr>
          <p:nvPr/>
        </p:nvSpPr>
        <p:spPr bwMode="auto">
          <a:xfrm>
            <a:off x="5727700" y="4724400"/>
            <a:ext cx="1066800" cy="6223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221297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267017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7162800" y="2024063"/>
            <a:ext cx="1819275" cy="3683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foo</a:t>
            </a:r>
            <a:r>
              <a:rPr lang="en-US" sz="1800" b="0">
                <a:latin typeface="Courier New" pitchFamily="49" charset="0"/>
              </a:rPr>
              <a:t> </a:t>
            </a:r>
            <a:r>
              <a:rPr lang="en-US" sz="1800" b="0">
                <a:latin typeface="Calibri" pitchFamily="34" charset="0"/>
              </a:rPr>
              <a:t>stack frame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7162800" y="4097338"/>
            <a:ext cx="1733550" cy="369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bar</a:t>
            </a:r>
            <a:r>
              <a:rPr lang="en-US" sz="1800" b="0">
                <a:latin typeface="Calibri" pitchFamily="34" charset="0"/>
              </a:rPr>
              <a:t> stack frame</a:t>
            </a:r>
          </a:p>
        </p:txBody>
      </p:sp>
      <p:sp>
        <p:nvSpPr>
          <p:cNvPr id="30734" name="Text Box 16"/>
          <p:cNvSpPr txBox="1">
            <a:spLocks noChangeArrowheads="1"/>
          </p:cNvSpPr>
          <p:nvPr/>
        </p:nvSpPr>
        <p:spPr bwMode="auto">
          <a:xfrm>
            <a:off x="4975225" y="4478338"/>
            <a:ext cx="314325" cy="369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>
                <a:latin typeface="Calibri" pitchFamily="34" charset="0"/>
              </a:rPr>
              <a:t>B</a:t>
            </a:r>
          </a:p>
        </p:txBody>
      </p:sp>
      <p:sp>
        <p:nvSpPr>
          <p:cNvPr id="30735" name="Line 17"/>
          <p:cNvSpPr>
            <a:spLocks noChangeShapeType="1"/>
          </p:cNvSpPr>
          <p:nvPr/>
        </p:nvSpPr>
        <p:spPr bwMode="auto">
          <a:xfrm>
            <a:off x="5267325" y="4665663"/>
            <a:ext cx="396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5586" name="Rectangle 18"/>
          <p:cNvSpPr>
            <a:spLocks noChangeArrowheads="1"/>
          </p:cNvSpPr>
          <p:nvPr/>
        </p:nvSpPr>
        <p:spPr bwMode="auto">
          <a:xfrm>
            <a:off x="5727700" y="4078288"/>
            <a:ext cx="1066800" cy="6461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exploit</a:t>
            </a:r>
          </a:p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code</a:t>
            </a:r>
          </a:p>
        </p:txBody>
      </p:sp>
      <p:sp>
        <p:nvSpPr>
          <p:cNvPr id="365587" name="Rectangle 19"/>
          <p:cNvSpPr>
            <a:spLocks noChangeArrowheads="1"/>
          </p:cNvSpPr>
          <p:nvPr/>
        </p:nvSpPr>
        <p:spPr bwMode="auto">
          <a:xfrm>
            <a:off x="5727700" y="3159125"/>
            <a:ext cx="1065213" cy="936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pad</a:t>
            </a:r>
          </a:p>
        </p:txBody>
      </p:sp>
      <p:sp>
        <p:nvSpPr>
          <p:cNvPr id="30738" name="Text Box 21"/>
          <p:cNvSpPr txBox="1">
            <a:spLocks noChangeArrowheads="1"/>
          </p:cNvSpPr>
          <p:nvPr/>
        </p:nvSpPr>
        <p:spPr bwMode="auto">
          <a:xfrm>
            <a:off x="4021138" y="3451225"/>
            <a:ext cx="1371600" cy="646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1800" b="0">
                <a:latin typeface="Calibri" pitchFamily="34" charset="0"/>
              </a:rPr>
              <a:t>data written</a:t>
            </a:r>
          </a:p>
          <a:p>
            <a:pPr eaLnBrk="0" hangingPunct="0"/>
            <a:r>
              <a:rPr lang="en-US" sz="1800" b="0">
                <a:latin typeface="Calibri" pitchFamily="34" charset="0"/>
              </a:rPr>
              <a:t>by </a:t>
            </a:r>
            <a:r>
              <a:rPr lang="en-US" sz="1800">
                <a:latin typeface="Courier New" pitchFamily="49" charset="0"/>
              </a:rPr>
              <a:t>gets()</a:t>
            </a:r>
          </a:p>
        </p:txBody>
      </p:sp>
      <p:sp>
        <p:nvSpPr>
          <p:cNvPr id="30739" name="AutoShape 16"/>
          <p:cNvSpPr>
            <a:spLocks/>
          </p:cNvSpPr>
          <p:nvPr/>
        </p:nvSpPr>
        <p:spPr bwMode="auto">
          <a:xfrm rot="10800000">
            <a:off x="6892925" y="1600200"/>
            <a:ext cx="228600" cy="1600200"/>
          </a:xfrm>
          <a:prstGeom prst="leftBrace">
            <a:avLst>
              <a:gd name="adj1" fmla="val 7499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0" name="AutoShape 16"/>
          <p:cNvSpPr>
            <a:spLocks/>
          </p:cNvSpPr>
          <p:nvPr/>
        </p:nvSpPr>
        <p:spPr bwMode="auto">
          <a:xfrm rot="10800000">
            <a:off x="6892925" y="3200400"/>
            <a:ext cx="228600" cy="2157413"/>
          </a:xfrm>
          <a:prstGeom prst="leftBrace">
            <a:avLst>
              <a:gd name="adj1" fmla="val 749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1" name="AutoShape 16"/>
          <p:cNvSpPr>
            <a:spLocks/>
          </p:cNvSpPr>
          <p:nvPr/>
        </p:nvSpPr>
        <p:spPr bwMode="auto">
          <a:xfrm rot="10800000" flipH="1">
            <a:off x="5359400" y="2819400"/>
            <a:ext cx="228600" cy="1905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05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6413500" cy="573088"/>
          </a:xfrm>
        </p:spPr>
        <p:txBody>
          <a:bodyPr/>
          <a:lstStyle/>
          <a:p>
            <a:pPr eaLnBrk="1" hangingPunct="1"/>
            <a:r>
              <a:rPr lang="en-US" smtClean="0"/>
              <a:t>Vulnerable Buffer Code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9600" y="3124200"/>
            <a:ext cx="36576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}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1219200"/>
            <a:ext cx="50292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648200" y="3905250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>
                <a:latin typeface="Courier New" pitchFamily="49" charset="0"/>
                <a:ea typeface="MS Mincho" pitchFamily="49" charset="-128"/>
                <a:cs typeface="+mn-cs"/>
              </a:rPr>
              <a:t>unix&gt;</a:t>
            </a:r>
            <a:r>
              <a:rPr lang="en-US" sz="1600" i="1">
                <a:latin typeface="Courier New" pitchFamily="49" charset="0"/>
                <a:ea typeface="MS Mincho" pitchFamily="49" charset="-128"/>
                <a:cs typeface="+mn-cs"/>
              </a:rPr>
              <a:t>./bufdemo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>
                <a:latin typeface="Courier New" pitchFamily="49" charset="0"/>
                <a:ea typeface="MS Mincho" pitchFamily="49" charset="-128"/>
                <a:cs typeface="+mn-cs"/>
              </a:rPr>
              <a:t>1234567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>
                <a:latin typeface="Courier New" pitchFamily="49" charset="0"/>
                <a:ea typeface="MS Mincho" pitchFamily="49" charset="-128"/>
                <a:cs typeface="+mn-cs"/>
              </a:rPr>
              <a:t>1234567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648200" y="48101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12345678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Segmentation Fault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648200" y="57245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123456789ABC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Segmentation Fault</a:t>
            </a:r>
          </a:p>
        </p:txBody>
      </p:sp>
    </p:spTree>
    <p:extLst>
      <p:ext uri="{BB962C8B-B14F-4D97-AF65-F5344CB8AC3E}">
        <p14:creationId xmlns:p14="http://schemas.microsoft.com/office/powerpoint/2010/main" val="35522127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457200"/>
            <a:ext cx="7591425" cy="762000"/>
          </a:xfrm>
        </p:spPr>
        <p:txBody>
          <a:bodyPr/>
          <a:lstStyle/>
          <a:p>
            <a:pPr eaLnBrk="1" hangingPunct="1"/>
            <a:r>
              <a:rPr lang="en-US" smtClean="0"/>
              <a:t>Avoiding Overflow Vulnerability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038600"/>
            <a:ext cx="8091487" cy="24828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 smtClean="0"/>
              <a:t>Use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 smtClean="0">
                <a:latin typeface="Courier New" pitchFamily="49" charset="0"/>
              </a:rPr>
              <a:t>fgets</a:t>
            </a:r>
            <a:r>
              <a:rPr lang="en-US" dirty="0" smtClean="0"/>
              <a:t> instead of </a:t>
            </a:r>
            <a:r>
              <a:rPr lang="en-US" b="1" dirty="0" smtClean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dirty="0" smtClean="0"/>
              <a:t> instead of </a:t>
            </a:r>
            <a:r>
              <a:rPr lang="en-US" b="1" dirty="0" err="1" smtClean="0">
                <a:latin typeface="Courier New" pitchFamily="49" charset="0"/>
              </a:rPr>
              <a:t>strcpy</a:t>
            </a:r>
            <a:endParaRPr lang="en-US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Don’t use </a:t>
            </a:r>
            <a:r>
              <a:rPr lang="en-US" b="1" dirty="0" err="1" smtClean="0">
                <a:latin typeface="Courier New" pitchFamily="49" charset="0"/>
              </a:rPr>
              <a:t>scanf</a:t>
            </a:r>
            <a:r>
              <a:rPr lang="en-US" dirty="0" smtClean="0"/>
              <a:t> with </a:t>
            </a:r>
            <a:r>
              <a:rPr lang="en-US" b="1" dirty="0" smtClean="0">
                <a:latin typeface="Courier New" pitchFamily="49" charset="0"/>
              </a:rPr>
              <a:t>%s</a:t>
            </a:r>
            <a:r>
              <a:rPr lang="en-US" dirty="0" smtClean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 smtClean="0"/>
              <a:t>Use </a:t>
            </a:r>
            <a:r>
              <a:rPr lang="en-US" b="1" dirty="0" err="1" smtClean="0">
                <a:latin typeface="Courier New" pitchFamily="49" charset="0"/>
              </a:rPr>
              <a:t>fgets</a:t>
            </a:r>
            <a:r>
              <a:rPr lang="en-US" dirty="0" smtClean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 smtClean="0"/>
              <a:t>Or use </a:t>
            </a:r>
            <a:r>
              <a:rPr lang="en-US" b="1" dirty="0" smtClean="0">
                <a:latin typeface="Courier New" pitchFamily="49" charset="0"/>
              </a:rPr>
              <a:t>%ns</a:t>
            </a:r>
            <a:r>
              <a:rPr lang="en-US" b="1" dirty="0" smtClean="0"/>
              <a:t>  </a:t>
            </a:r>
            <a:r>
              <a:rPr lang="en-US" dirty="0" smtClean="0"/>
              <a:t>where </a:t>
            </a:r>
            <a:r>
              <a:rPr lang="en-US" b="1" dirty="0" smtClean="0">
                <a:latin typeface="Courier New" pitchFamily="49" charset="0"/>
              </a:rPr>
              <a:t>n</a:t>
            </a:r>
            <a:r>
              <a:rPr lang="en-US" dirty="0" smtClean="0"/>
              <a:t> is a suitable integer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09600" y="1447800"/>
            <a:ext cx="5943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    fgets(buf, 4, stdin);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632999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smtClean="0"/>
              <a:t>System-Level Protections</a:t>
            </a:r>
          </a:p>
        </p:txBody>
      </p:sp>
      <p:sp>
        <p:nvSpPr>
          <p:cNvPr id="452612" name="Text Box 4"/>
          <p:cNvSpPr txBox="1">
            <a:spLocks noChangeArrowheads="1"/>
          </p:cNvSpPr>
          <p:nvPr/>
        </p:nvSpPr>
        <p:spPr bwMode="auto">
          <a:xfrm>
            <a:off x="6307138" y="1447800"/>
            <a:ext cx="2532062" cy="35401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unix&gt; </a:t>
            </a:r>
            <a:r>
              <a:rPr lang="en-US" sz="1600" i="1">
                <a:latin typeface="Courier New" pitchFamily="49" charset="0"/>
                <a:cs typeface="+mn-cs"/>
              </a:rPr>
              <a:t>gdb bufdemo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</a:t>
            </a:r>
            <a:r>
              <a:rPr lang="en-US" sz="1600" i="1">
                <a:latin typeface="Courier New" pitchFamily="49" charset="0"/>
                <a:cs typeface="+mn-cs"/>
              </a:rPr>
              <a:t>break echo</a:t>
            </a:r>
          </a:p>
          <a:p>
            <a:pPr eaLnBrk="0" hangingPunct="0">
              <a:defRPr/>
            </a:pPr>
            <a:endParaRPr lang="en-US" sz="1600">
              <a:latin typeface="Courier New" pitchFamily="49" charset="0"/>
              <a:cs typeface="+mn-cs"/>
            </a:endParaRP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</a:t>
            </a:r>
            <a:r>
              <a:rPr lang="en-US" sz="1600" i="1">
                <a:latin typeface="Courier New" pitchFamily="49" charset="0"/>
                <a:cs typeface="+mn-cs"/>
              </a:rPr>
              <a:t>run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print /x $ebp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$1 = 0xffffc638</a:t>
            </a:r>
          </a:p>
          <a:p>
            <a:pPr eaLnBrk="0" hangingPunct="0">
              <a:defRPr/>
            </a:pPr>
            <a:endParaRPr lang="en-US" sz="1600">
              <a:latin typeface="Courier New" pitchFamily="49" charset="0"/>
              <a:cs typeface="+mn-cs"/>
            </a:endParaRP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run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print /x $ebp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$2 = 0xffffbb08</a:t>
            </a:r>
          </a:p>
          <a:p>
            <a:pPr eaLnBrk="0" hangingPunct="0">
              <a:defRPr/>
            </a:pPr>
            <a:endParaRPr lang="en-US" sz="1600">
              <a:latin typeface="Courier New" pitchFamily="49" charset="0"/>
              <a:cs typeface="+mn-cs"/>
            </a:endParaRP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run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print /x $ebp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$3 = 0xffffc6a8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5729287" cy="5224462"/>
          </a:xfrm>
        </p:spPr>
        <p:txBody>
          <a:bodyPr/>
          <a:lstStyle/>
          <a:p>
            <a:pPr eaLnBrk="1" hangingPunct="1"/>
            <a:r>
              <a:rPr lang="en-US" dirty="0" smtClean="0"/>
              <a:t>Randomized stack offsets</a:t>
            </a:r>
          </a:p>
          <a:p>
            <a:pPr lvl="1" eaLnBrk="1" hangingPunct="1"/>
            <a:r>
              <a:rPr lang="en-US" dirty="0" smtClean="0"/>
              <a:t>At start of program, allocate random amount of space on stack</a:t>
            </a:r>
          </a:p>
          <a:p>
            <a:pPr lvl="1" eaLnBrk="1" hangingPunct="1"/>
            <a:r>
              <a:rPr lang="en-US" dirty="0" smtClean="0"/>
              <a:t>Makes it difficult for hacker to predict beginning of inserted code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Nonexecutable</a:t>
            </a:r>
            <a:r>
              <a:rPr lang="en-US" dirty="0" smtClean="0"/>
              <a:t> code segments</a:t>
            </a:r>
          </a:p>
          <a:p>
            <a:pPr lvl="1" eaLnBrk="1" hangingPunct="1"/>
            <a:r>
              <a:rPr lang="en-US" dirty="0" smtClean="0"/>
              <a:t>In traditional x86, can mark region of memory as either “read-only” or “writeable”</a:t>
            </a:r>
          </a:p>
          <a:p>
            <a:pPr lvl="2" eaLnBrk="1" hangingPunct="1"/>
            <a:r>
              <a:rPr lang="en-US" dirty="0" smtClean="0"/>
              <a:t>Can execute anything readable</a:t>
            </a:r>
          </a:p>
          <a:p>
            <a:pPr lvl="1" eaLnBrk="1" hangingPunct="1"/>
            <a:r>
              <a:rPr lang="en-US" dirty="0" smtClean="0"/>
              <a:t>X86-64 added  explicit “execute” permission</a:t>
            </a:r>
          </a:p>
          <a:p>
            <a:pPr lvl="1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7136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Stack Canaries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7939087" cy="5224462"/>
          </a:xfrm>
        </p:spPr>
        <p:txBody>
          <a:bodyPr/>
          <a:lstStyle/>
          <a:p>
            <a:pPr eaLnBrk="1" hangingPunct="1"/>
            <a:r>
              <a:rPr lang="en-US" dirty="0" smtClean="0"/>
              <a:t>Idea</a:t>
            </a:r>
          </a:p>
          <a:p>
            <a:pPr lvl="1" eaLnBrk="1" hangingPunct="1"/>
            <a:r>
              <a:rPr lang="en-US" dirty="0" smtClean="0"/>
              <a:t>Place special value (“canary”) on stack just beyond buffer</a:t>
            </a:r>
          </a:p>
          <a:p>
            <a:pPr lvl="1" eaLnBrk="1" hangingPunct="1"/>
            <a:r>
              <a:rPr lang="en-US" dirty="0" smtClean="0"/>
              <a:t>Check for corruption before exiting function</a:t>
            </a:r>
          </a:p>
          <a:p>
            <a:pPr eaLnBrk="1" hangingPunct="1"/>
            <a:r>
              <a:rPr lang="en-US" dirty="0" smtClean="0"/>
              <a:t>GCC Implementation</a:t>
            </a:r>
          </a:p>
          <a:p>
            <a:pPr lvl="1" eaLnBrk="1" hangingPunct="1"/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-protector-all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28800" y="3981450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-protected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string: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1234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1234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828800" y="48863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-protected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string: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12345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*** stack smashing detected ***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58301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Protected Buffer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92075" y="999654"/>
            <a:ext cx="8959850" cy="56297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804864d:	55                   	push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804864e:	89 e5                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esp,%ebp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8048650:	53                   	push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8048651:	83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ec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14             	sub    $0x14,%esp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8048654:	65 a1 14 00 00 00    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%gs:0x14,%eax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804865a:	89 45 f8             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%eax,0xfffffff8(%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804865d:	31 c0                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xor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eax,%eax</a:t>
            </a:r>
            <a:endParaRPr lang="en-US" sz="1800" dirty="0" smtClean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804865f:	8d 5d f4             	lea    0xfffffff4(%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),%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8048662:	89 1c 24             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,(%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esp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8048665:	e8 77 ff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   	call   80485e1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804866a:	89 1c 24             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,(%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esp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804866d:	e8 ca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fd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ff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   	call   804843c &lt;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puts@plt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8048672:	8b 45 f8             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0xfffffff8(%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),%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endParaRPr lang="en-US" sz="1800" dirty="0" smtClean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8048675:	65 33 05 14 00 00 00 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xor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%gs:0x14,%eax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804867c:	74 05                	je     8048683 &lt;echo+0x36&gt;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804867e:	e8 a9 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fd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ff 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   	call   804842c &lt;FAIL&gt;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8048683:	83 c4 14             	add    $0x14,%esp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8048686:	5b                   	pop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8048687:	5d                   	pop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8048688:	c3                   	ret</a:t>
            </a:r>
            <a:endParaRPr lang="en-US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60225" y="417513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echo:</a:t>
            </a:r>
          </a:p>
        </p:txBody>
      </p:sp>
    </p:spTree>
    <p:extLst>
      <p:ext uri="{BB962C8B-B14F-4D97-AF65-F5344CB8AC3E}">
        <p14:creationId xmlns:p14="http://schemas.microsoft.com/office/powerpoint/2010/main" val="2077438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Setting Up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655888" y="4572000"/>
            <a:ext cx="6183312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%gs:20,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# Get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, -8(%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	# Put on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xorl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# Erase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.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360471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330450" y="3221038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2743200" y="30480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360480" name="Rectangle 32"/>
          <p:cNvSpPr>
            <a:spLocks noChangeArrowheads="1"/>
          </p:cNvSpPr>
          <p:nvPr/>
        </p:nvSpPr>
        <p:spPr bwMode="auto">
          <a:xfrm>
            <a:off x="533400" y="3352800"/>
            <a:ext cx="1797050" cy="167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39624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39624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3976688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1230313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533400" y="36576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Canary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2049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Registers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Arguments passed to functions via registers</a:t>
            </a:r>
          </a:p>
          <a:p>
            <a:pPr lvl="1"/>
            <a:r>
              <a:rPr lang="en-US" dirty="0">
                <a:latin typeface="Calibri" pitchFamily="-96" charset="0"/>
              </a:rPr>
              <a:t>If more than 6 integral parameters, then pass rest on stack</a:t>
            </a:r>
          </a:p>
          <a:p>
            <a:pPr lvl="1"/>
            <a:r>
              <a:rPr lang="en-US" dirty="0">
                <a:latin typeface="Calibri" pitchFamily="-96" charset="0"/>
              </a:rPr>
              <a:t>These registers can be used as caller-saved as well</a:t>
            </a:r>
          </a:p>
          <a:p>
            <a:pPr lvl="1"/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All references to stack frame via stack pointer</a:t>
            </a:r>
          </a:p>
          <a:p>
            <a:pPr lvl="1"/>
            <a:r>
              <a:rPr lang="en-US" dirty="0">
                <a:latin typeface="Calibri" pitchFamily="-96" charset="0"/>
              </a:rPr>
              <a:t>Eliminates need to update </a:t>
            </a:r>
            <a:r>
              <a:rPr lang="en-US" b="1" dirty="0">
                <a:latin typeface="Courier New" pitchFamily="-96" charset="0"/>
              </a:rPr>
              <a:t>%</a:t>
            </a:r>
            <a:r>
              <a:rPr lang="en-US" b="1" dirty="0" err="1">
                <a:latin typeface="Courier New" pitchFamily="-96" charset="0"/>
              </a:rPr>
              <a:t>ebp</a:t>
            </a:r>
            <a:r>
              <a:rPr lang="en-US" b="1" dirty="0">
                <a:latin typeface="Courier New" pitchFamily="-96" charset="0"/>
              </a:rPr>
              <a:t>/%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lvl="1"/>
            <a:endParaRPr lang="en-US" dirty="0">
              <a:latin typeface="Courier New" pitchFamily="-96" charset="0"/>
            </a:endParaRPr>
          </a:p>
          <a:p>
            <a:r>
              <a:rPr lang="en-US" dirty="0">
                <a:latin typeface="Calibri" pitchFamily="-96" charset="0"/>
              </a:rPr>
              <a:t>Other Registers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6 </a:t>
            </a:r>
            <a:r>
              <a:rPr lang="en-US" dirty="0" err="1">
                <a:latin typeface="Calibri" pitchFamily="-96" charset="0"/>
              </a:rPr>
              <a:t>callee</a:t>
            </a:r>
            <a:r>
              <a:rPr lang="en-US" dirty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saved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2 caller saved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1 return value (also usable as caller saved)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 smtClean="0">
                <a:latin typeface="Calibri" pitchFamily="-96" charset="0"/>
              </a:rPr>
              <a:t>1 special (stack pointer)</a:t>
            </a:r>
            <a:endParaRPr lang="en-US" dirty="0">
              <a:latin typeface="Calibri" pitchFamily="-96" charset="0"/>
            </a:endParaRPr>
          </a:p>
          <a:p>
            <a:pPr lvl="1"/>
            <a:endParaRPr lang="en-US" dirty="0">
              <a:latin typeface="Calibri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Checking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517775" y="4572000"/>
            <a:ext cx="6473825" cy="205953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-8(%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# Retrieve from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xorl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%gs:20,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# Compare with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je	.L24		# Same: skip ahead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call	__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stack_chk_fail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# ERROR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.L24: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.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360471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330450" y="3221038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2743200" y="30480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360480" name="Rectangle 32"/>
          <p:cNvSpPr>
            <a:spLocks noChangeArrowheads="1"/>
          </p:cNvSpPr>
          <p:nvPr/>
        </p:nvSpPr>
        <p:spPr bwMode="auto">
          <a:xfrm>
            <a:off x="533400" y="3352800"/>
            <a:ext cx="1797050" cy="167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39624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39624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3976688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1230313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533400" y="36576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Canary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50947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Canary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357018" y="5257800"/>
            <a:ext cx="5029200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(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gdb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 break echo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(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gdb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 run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(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gdb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stepi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3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(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gdb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 print /x *((unsigned *) $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- 2)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$1 = 0x3e37d00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360471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330450" y="3221038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2743200" y="30480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360480" name="Rectangle 32"/>
          <p:cNvSpPr>
            <a:spLocks noChangeArrowheads="1"/>
          </p:cNvSpPr>
          <p:nvPr/>
        </p:nvSpPr>
        <p:spPr bwMode="auto">
          <a:xfrm>
            <a:off x="533400" y="3352800"/>
            <a:ext cx="1797050" cy="167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39624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39624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3976688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1230313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533400" y="36576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03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982663" y="36576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e3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1431925" y="36576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7d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1881188" y="36576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5054600" y="2732087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5054600" y="3036887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 flipH="1">
            <a:off x="6851650" y="3209925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30"/>
          <p:cNvSpPr>
            <a:spLocks noChangeArrowheads="1"/>
          </p:cNvSpPr>
          <p:nvPr/>
        </p:nvSpPr>
        <p:spPr bwMode="auto">
          <a:xfrm>
            <a:off x="7264400" y="3036887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30" name="Rectangle 31"/>
          <p:cNvSpPr>
            <a:spLocks noChangeArrowheads="1"/>
          </p:cNvSpPr>
          <p:nvPr/>
        </p:nvSpPr>
        <p:spPr bwMode="auto">
          <a:xfrm>
            <a:off x="5054600" y="15890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31" name="Rectangle 32"/>
          <p:cNvSpPr>
            <a:spLocks noChangeArrowheads="1"/>
          </p:cNvSpPr>
          <p:nvPr/>
        </p:nvSpPr>
        <p:spPr bwMode="auto">
          <a:xfrm>
            <a:off x="5054600" y="3341687"/>
            <a:ext cx="1797050" cy="167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6851650" y="3965575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978400" y="1219200"/>
            <a:ext cx="12121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Input 1234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" name="Rectangle 23"/>
          <p:cNvSpPr>
            <a:spLocks noChangeArrowheads="1"/>
          </p:cNvSpPr>
          <p:nvPr/>
        </p:nvSpPr>
        <p:spPr bwMode="auto">
          <a:xfrm>
            <a:off x="5054600" y="3341687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5054600" y="3646487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03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40" name="Rectangle 25"/>
          <p:cNvSpPr>
            <a:spLocks noChangeArrowheads="1"/>
          </p:cNvSpPr>
          <p:nvPr/>
        </p:nvSpPr>
        <p:spPr bwMode="auto">
          <a:xfrm>
            <a:off x="5503863" y="3646487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e3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41" name="Rectangle 26"/>
          <p:cNvSpPr>
            <a:spLocks noChangeArrowheads="1"/>
          </p:cNvSpPr>
          <p:nvPr/>
        </p:nvSpPr>
        <p:spPr bwMode="auto">
          <a:xfrm>
            <a:off x="5953125" y="3646487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7d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42" name="Rectangle 27"/>
          <p:cNvSpPr>
            <a:spLocks noChangeArrowheads="1"/>
          </p:cNvSpPr>
          <p:nvPr/>
        </p:nvSpPr>
        <p:spPr bwMode="auto">
          <a:xfrm>
            <a:off x="6402388" y="3646487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43" name="Rectangle 24"/>
          <p:cNvSpPr>
            <a:spLocks noChangeArrowheads="1"/>
          </p:cNvSpPr>
          <p:nvPr/>
        </p:nvSpPr>
        <p:spPr bwMode="auto">
          <a:xfrm>
            <a:off x="5062538" y="3962400"/>
            <a:ext cx="44926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34</a:t>
            </a:r>
          </a:p>
        </p:txBody>
      </p:sp>
      <p:sp>
        <p:nvSpPr>
          <p:cNvPr id="44" name="Rectangle 25"/>
          <p:cNvSpPr>
            <a:spLocks noChangeArrowheads="1"/>
          </p:cNvSpPr>
          <p:nvPr/>
        </p:nvSpPr>
        <p:spPr bwMode="auto">
          <a:xfrm>
            <a:off x="5510213" y="3962400"/>
            <a:ext cx="44926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33</a:t>
            </a:r>
          </a:p>
        </p:txBody>
      </p:sp>
      <p:sp>
        <p:nvSpPr>
          <p:cNvPr id="45" name="Rectangle 26"/>
          <p:cNvSpPr>
            <a:spLocks noChangeArrowheads="1"/>
          </p:cNvSpPr>
          <p:nvPr/>
        </p:nvSpPr>
        <p:spPr bwMode="auto">
          <a:xfrm>
            <a:off x="5959475" y="3962400"/>
            <a:ext cx="449263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32</a:t>
            </a:r>
          </a:p>
        </p:txBody>
      </p:sp>
      <p:sp>
        <p:nvSpPr>
          <p:cNvPr id="46" name="Rectangle 27"/>
          <p:cNvSpPr>
            <a:spLocks noChangeArrowheads="1"/>
          </p:cNvSpPr>
          <p:nvPr/>
        </p:nvSpPr>
        <p:spPr bwMode="auto">
          <a:xfrm>
            <a:off x="6408738" y="3962400"/>
            <a:ext cx="44926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15000" y="55626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Benign corruption!</a:t>
            </a:r>
          </a:p>
          <a:p>
            <a:r>
              <a:rPr lang="en-US" sz="1800" dirty="0" smtClean="0">
                <a:latin typeface="Calibri" pitchFamily="34" charset="0"/>
              </a:rPr>
              <a:t>(allows programmers to make silent off-by-one errors)</a:t>
            </a:r>
          </a:p>
        </p:txBody>
      </p:sp>
    </p:spTree>
    <p:extLst>
      <p:ext uri="{BB962C8B-B14F-4D97-AF65-F5344CB8AC3E}">
        <p14:creationId xmlns:p14="http://schemas.microsoft.com/office/powerpoint/2010/main" val="14750703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Long Swap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3581400"/>
            <a:ext cx="8307387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Operands passed in registers</a:t>
            </a:r>
          </a:p>
          <a:p>
            <a:pPr lvl="1"/>
            <a:r>
              <a:rPr lang="en-US" dirty="0">
                <a:latin typeface="Calibri" pitchFamily="-96" charset="0"/>
              </a:rPr>
              <a:t>First (</a:t>
            </a:r>
            <a:r>
              <a:rPr lang="en-US" b="1" dirty="0" err="1">
                <a:latin typeface="Courier New" pitchFamily="-96" charset="0"/>
              </a:rPr>
              <a:t>xp</a:t>
            </a:r>
            <a:r>
              <a:rPr lang="en-US" dirty="0">
                <a:latin typeface="Calibri" pitchFamily="-96" charset="0"/>
              </a:rPr>
              <a:t>) in </a:t>
            </a:r>
            <a:r>
              <a:rPr lang="en-US" b="1" dirty="0">
                <a:latin typeface="Courier New" pitchFamily="-96" charset="0"/>
              </a:rPr>
              <a:t>%</a:t>
            </a:r>
            <a:r>
              <a:rPr lang="en-US" b="1" dirty="0" err="1">
                <a:latin typeface="Courier New" pitchFamily="-96" charset="0"/>
              </a:rPr>
              <a:t>rdi</a:t>
            </a:r>
            <a:r>
              <a:rPr lang="en-US" dirty="0">
                <a:latin typeface="Calibri" pitchFamily="-96" charset="0"/>
              </a:rPr>
              <a:t>, second (</a:t>
            </a:r>
            <a:r>
              <a:rPr lang="en-US" b="1" dirty="0" err="1">
                <a:latin typeface="Courier New" pitchFamily="-96" charset="0"/>
              </a:rPr>
              <a:t>yp</a:t>
            </a:r>
            <a:r>
              <a:rPr lang="en-US" dirty="0">
                <a:latin typeface="Calibri" pitchFamily="-96" charset="0"/>
              </a:rPr>
              <a:t>) in </a:t>
            </a:r>
            <a:r>
              <a:rPr lang="en-US" b="1" dirty="0">
                <a:latin typeface="Courier New" pitchFamily="-96" charset="0"/>
              </a:rPr>
              <a:t>%</a:t>
            </a:r>
            <a:r>
              <a:rPr lang="en-US" b="1" dirty="0" err="1">
                <a:latin typeface="Courier New" pitchFamily="-96" charset="0"/>
              </a:rPr>
              <a:t>rsi</a:t>
            </a:r>
            <a:endParaRPr lang="en-US" b="1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64-bit pointers</a:t>
            </a:r>
          </a:p>
          <a:p>
            <a:r>
              <a:rPr lang="en-US" dirty="0">
                <a:latin typeface="Calibri" pitchFamily="-96" charset="0"/>
              </a:rPr>
              <a:t>No stack operations required (except </a:t>
            </a:r>
            <a:r>
              <a:rPr lang="en-US" dirty="0">
                <a:latin typeface="Courier New" pitchFamily="-96" charset="0"/>
                <a:ea typeface="Courier New" pitchFamily="-96" charset="0"/>
                <a:cs typeface="Courier New" pitchFamily="-96" charset="0"/>
              </a:rPr>
              <a:t>ret</a:t>
            </a:r>
            <a:r>
              <a:rPr lang="en-US" dirty="0">
                <a:latin typeface="Calibri" pitchFamily="-96" charset="0"/>
              </a:rPr>
              <a:t>)</a:t>
            </a:r>
          </a:p>
          <a:p>
            <a:r>
              <a:rPr lang="en-US" dirty="0">
                <a:latin typeface="Calibri" pitchFamily="-96" charset="0"/>
              </a:rPr>
              <a:t>Avoiding stack</a:t>
            </a:r>
          </a:p>
          <a:p>
            <a:pPr lvl="1"/>
            <a:r>
              <a:rPr lang="en-US" dirty="0">
                <a:latin typeface="Calibri" pitchFamily="-96" charset="0"/>
              </a:rPr>
              <a:t>Can hold all local information in registers</a:t>
            </a: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393700" y="1252538"/>
            <a:ext cx="47117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swap_l</a:t>
            </a:r>
            <a:r>
              <a:rPr lang="en-US" sz="1800" dirty="0" smtClean="0">
                <a:latin typeface="Courier New" pitchFamily="-96" charset="0"/>
              </a:rPr>
              <a:t>(long </a:t>
            </a:r>
            <a:r>
              <a:rPr lang="en-US" sz="1800" dirty="0">
                <a:latin typeface="Courier New" pitchFamily="-96" charset="0"/>
              </a:rPr>
              <a:t>*</a:t>
            </a:r>
            <a:r>
              <a:rPr lang="en-US" sz="1800" dirty="0" err="1">
                <a:latin typeface="Courier New" pitchFamily="-96" charset="0"/>
              </a:rPr>
              <a:t>xp</a:t>
            </a:r>
            <a:r>
              <a:rPr lang="en-US" sz="1800" dirty="0">
                <a:latin typeface="Courier New" pitchFamily="-96" charset="0"/>
              </a:rPr>
              <a:t>, long *</a:t>
            </a:r>
            <a:r>
              <a:rPr lang="en-US" sz="1800" dirty="0" err="1">
                <a:latin typeface="Courier New" pitchFamily="-96" charset="0"/>
              </a:rPr>
              <a:t>yp</a:t>
            </a:r>
            <a:r>
              <a:rPr lang="en-US" sz="1800" dirty="0">
                <a:latin typeface="Courier New" pitchFamily="-96" charset="0"/>
              </a:rPr>
              <a:t>)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long t0 = *</a:t>
            </a:r>
            <a:r>
              <a:rPr lang="en-US" sz="1800" dirty="0" err="1">
                <a:latin typeface="Courier New" pitchFamily="-96" charset="0"/>
              </a:rPr>
              <a:t>xp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long t1 = *</a:t>
            </a:r>
            <a:r>
              <a:rPr lang="en-US" sz="1800" dirty="0" err="1">
                <a:latin typeface="Courier New" pitchFamily="-96" charset="0"/>
              </a:rPr>
              <a:t>yp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*</a:t>
            </a:r>
            <a:r>
              <a:rPr lang="en-US" sz="1800" dirty="0" err="1">
                <a:latin typeface="Courier New" pitchFamily="-96" charset="0"/>
              </a:rPr>
              <a:t>xp</a:t>
            </a:r>
            <a:r>
              <a:rPr lang="en-US" sz="1800" dirty="0">
                <a:latin typeface="Courier New" pitchFamily="-96" charset="0"/>
              </a:rPr>
              <a:t> = 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*</a:t>
            </a:r>
            <a:r>
              <a:rPr lang="en-US" sz="1800" dirty="0" err="1">
                <a:latin typeface="Courier New" pitchFamily="-96" charset="0"/>
              </a:rPr>
              <a:t>yp</a:t>
            </a:r>
            <a:r>
              <a:rPr lang="en-US" sz="1800" dirty="0">
                <a:latin typeface="Courier New" pitchFamily="-96" charset="0"/>
              </a:rPr>
              <a:t> = t0;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5105400" y="1130300"/>
            <a:ext cx="3657600" cy="2222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swap: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	movq	(%rdi), 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	movq	(%rsi), 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	movq	%rax, (%rdi)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	movq	%rdx, (%rsi)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	ret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endParaRPr lang="en-US" sz="2000">
              <a:latin typeface="Courier New" pitchFamily="-96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096000" y="4005064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alibri" pitchFamily="-96" charset="0"/>
              </a:rPr>
              <a:t>rtn Ptr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>
            <a:off x="7162800" y="4171752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772400" y="4019352"/>
            <a:ext cx="73342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%rsp</a:t>
            </a:r>
          </a:p>
        </p:txBody>
      </p:sp>
      <p:sp>
        <p:nvSpPr>
          <p:cNvPr id="10" name="Right Brace 9"/>
          <p:cNvSpPr/>
          <p:nvPr/>
        </p:nvSpPr>
        <p:spPr bwMode="auto">
          <a:xfrm>
            <a:off x="7234247" y="4386064"/>
            <a:ext cx="457200" cy="843136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91447" y="4453661"/>
            <a:ext cx="12730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No stack</a:t>
            </a:r>
          </a:p>
          <a:p>
            <a:r>
              <a:rPr lang="en-US" dirty="0" smtClean="0">
                <a:latin typeface="Calibri" pitchFamily="34" charset="0"/>
              </a:rPr>
              <a:t>frame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Locals in the Red Zone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572000"/>
            <a:ext cx="4814887" cy="1524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Avoiding Stack Pointer Change</a:t>
            </a:r>
          </a:p>
          <a:p>
            <a:pPr lvl="1"/>
            <a:r>
              <a:rPr lang="en-US">
                <a:latin typeface="Calibri" pitchFamily="-96" charset="0"/>
              </a:rPr>
              <a:t>Can hold all information within small window beyond stack pointer</a:t>
            </a:r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381000" y="1447800"/>
            <a:ext cx="4648200" cy="25733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/* Swap, using local array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void swap_a(long *xp, long *yp)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  volatile long loc[2];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  loc[0] = *xp;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  loc[1] = *yp;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  *xp = loc[1];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  *yp = loc[0];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5334000" y="1331913"/>
            <a:ext cx="3581400" cy="283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swap_a: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(%rdi), 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%rax, -24(%rsp)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(%rsi), 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%rax, -16(%rsp)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-16(%rsp), 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%rax, (%rdi)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-24(%rsp), 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movq  %rax, (%rsi)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ret</a:t>
            </a:r>
          </a:p>
        </p:txBody>
      </p:sp>
      <p:sp>
        <p:nvSpPr>
          <p:cNvPr id="354310" name="Rectangle 6"/>
          <p:cNvSpPr>
            <a:spLocks noChangeArrowheads="1"/>
          </p:cNvSpPr>
          <p:nvPr/>
        </p:nvSpPr>
        <p:spPr bwMode="auto">
          <a:xfrm>
            <a:off x="6096000" y="4648200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alibri" pitchFamily="-96" charset="0"/>
              </a:rPr>
              <a:t>rtn Ptr</a:t>
            </a:r>
          </a:p>
        </p:txBody>
      </p:sp>
      <p:sp>
        <p:nvSpPr>
          <p:cNvPr id="354311" name="Rectangle 7"/>
          <p:cNvSpPr>
            <a:spLocks noChangeArrowheads="1"/>
          </p:cNvSpPr>
          <p:nvPr/>
        </p:nvSpPr>
        <p:spPr bwMode="auto">
          <a:xfrm>
            <a:off x="6096000" y="5029200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alibri" pitchFamily="-96" charset="0"/>
              </a:rPr>
              <a:t>unused</a:t>
            </a:r>
          </a:p>
        </p:txBody>
      </p:sp>
      <p:sp>
        <p:nvSpPr>
          <p:cNvPr id="354312" name="Line 8"/>
          <p:cNvSpPr>
            <a:spLocks noChangeShapeType="1"/>
          </p:cNvSpPr>
          <p:nvPr/>
        </p:nvSpPr>
        <p:spPr bwMode="auto">
          <a:xfrm flipH="1">
            <a:off x="7162800" y="4814888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4313" name="Text Box 9"/>
          <p:cNvSpPr txBox="1">
            <a:spLocks noChangeArrowheads="1"/>
          </p:cNvSpPr>
          <p:nvPr/>
        </p:nvSpPr>
        <p:spPr bwMode="auto">
          <a:xfrm>
            <a:off x="7772400" y="4662488"/>
            <a:ext cx="73342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%rsp</a:t>
            </a:r>
          </a:p>
        </p:txBody>
      </p:sp>
      <p:sp>
        <p:nvSpPr>
          <p:cNvPr id="354314" name="Text Box 10"/>
          <p:cNvSpPr txBox="1">
            <a:spLocks noChangeArrowheads="1"/>
          </p:cNvSpPr>
          <p:nvPr/>
        </p:nvSpPr>
        <p:spPr bwMode="auto">
          <a:xfrm>
            <a:off x="5334000" y="5070475"/>
            <a:ext cx="731838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Arial" pitchFamily="-96" charset="0"/>
                <a:ea typeface="Arial" pitchFamily="-96" charset="0"/>
                <a:cs typeface="Arial" pitchFamily="-96" charset="0"/>
              </a:rPr>
              <a:t>−</a:t>
            </a:r>
            <a:r>
              <a:rPr lang="en-US" sz="1800">
                <a:latin typeface="Calibri" pitchFamily="-96" charset="0"/>
              </a:rPr>
              <a:t>8</a:t>
            </a:r>
          </a:p>
        </p:txBody>
      </p:sp>
      <p:sp>
        <p:nvSpPr>
          <p:cNvPr id="354315" name="Rectangle 11"/>
          <p:cNvSpPr>
            <a:spLocks noChangeArrowheads="1"/>
          </p:cNvSpPr>
          <p:nvPr/>
        </p:nvSpPr>
        <p:spPr bwMode="auto">
          <a:xfrm>
            <a:off x="6096000" y="5410200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loc[1]</a:t>
            </a:r>
          </a:p>
        </p:txBody>
      </p:sp>
      <p:sp>
        <p:nvSpPr>
          <p:cNvPr id="354316" name="Rectangle 12"/>
          <p:cNvSpPr>
            <a:spLocks noChangeArrowheads="1"/>
          </p:cNvSpPr>
          <p:nvPr/>
        </p:nvSpPr>
        <p:spPr bwMode="auto">
          <a:xfrm>
            <a:off x="6096000" y="5791200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loc[0]</a:t>
            </a:r>
          </a:p>
        </p:txBody>
      </p:sp>
      <p:sp>
        <p:nvSpPr>
          <p:cNvPr id="354317" name="Text Box 13"/>
          <p:cNvSpPr txBox="1">
            <a:spLocks noChangeArrowheads="1"/>
          </p:cNvSpPr>
          <p:nvPr/>
        </p:nvSpPr>
        <p:spPr bwMode="auto">
          <a:xfrm>
            <a:off x="5334000" y="5451475"/>
            <a:ext cx="731838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Arial" pitchFamily="-96" charset="0"/>
                <a:ea typeface="Arial" pitchFamily="-96" charset="0"/>
                <a:cs typeface="Arial" pitchFamily="-96" charset="0"/>
              </a:rPr>
              <a:t>−</a:t>
            </a:r>
            <a:r>
              <a:rPr lang="en-US" sz="1800">
                <a:latin typeface="Calibri" pitchFamily="-96" charset="0"/>
              </a:rPr>
              <a:t>16</a:t>
            </a:r>
          </a:p>
        </p:txBody>
      </p:sp>
      <p:sp>
        <p:nvSpPr>
          <p:cNvPr id="354318" name="Text Box 14"/>
          <p:cNvSpPr txBox="1">
            <a:spLocks noChangeArrowheads="1"/>
          </p:cNvSpPr>
          <p:nvPr/>
        </p:nvSpPr>
        <p:spPr bwMode="auto">
          <a:xfrm>
            <a:off x="5334000" y="5832475"/>
            <a:ext cx="731838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Arial" pitchFamily="-96" charset="0"/>
                <a:ea typeface="Arial" pitchFamily="-96" charset="0"/>
                <a:cs typeface="Arial" pitchFamily="-96" charset="0"/>
              </a:rPr>
              <a:t>−</a:t>
            </a:r>
            <a:r>
              <a:rPr lang="en-US" sz="1800">
                <a:latin typeface="Calibri" pitchFamily="-96" charset="0"/>
              </a:rPr>
              <a:t>24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NonLeaf without Stack Frame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86314" y="1435100"/>
            <a:ext cx="4129086" cy="1676400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No values held while swap being invoked</a:t>
            </a:r>
          </a:p>
          <a:p>
            <a:endParaRPr lang="en-US" sz="2000" dirty="0">
              <a:latin typeface="Calibri" pitchFamily="-96" charset="0"/>
            </a:endParaRPr>
          </a:p>
          <a:p>
            <a:r>
              <a:rPr lang="en-US" sz="2000" dirty="0">
                <a:latin typeface="Calibri" pitchFamily="-96" charset="0"/>
              </a:rPr>
              <a:t>No </a:t>
            </a:r>
            <a:r>
              <a:rPr lang="en-US" sz="2000" dirty="0" err="1">
                <a:latin typeface="Calibri" pitchFamily="-96" charset="0"/>
              </a:rPr>
              <a:t>callee</a:t>
            </a:r>
            <a:r>
              <a:rPr lang="en-US" sz="2000" dirty="0">
                <a:latin typeface="Calibri" pitchFamily="-96" charset="0"/>
              </a:rPr>
              <a:t> save registers </a:t>
            </a:r>
            <a:r>
              <a:rPr lang="en-US" sz="2000" dirty="0" smtClean="0">
                <a:latin typeface="Calibri" pitchFamily="-96" charset="0"/>
              </a:rPr>
              <a:t>needed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rep</a:t>
            </a:r>
            <a:r>
              <a:rPr lang="en-US" sz="2000" dirty="0" smtClean="0">
                <a:latin typeface="Calibri" pitchFamily="-96" charset="0"/>
              </a:rPr>
              <a:t> instruction inserted as no-op</a:t>
            </a:r>
          </a:p>
          <a:p>
            <a:pPr lvl="1"/>
            <a:r>
              <a:rPr lang="en-US" sz="1600" dirty="0" smtClean="0">
                <a:latin typeface="Calibri" pitchFamily="-96" charset="0"/>
              </a:rPr>
              <a:t>Based on recommendation from AMD</a:t>
            </a:r>
            <a:endParaRPr lang="en-US" sz="1600" dirty="0">
              <a:latin typeface="Calibri" pitchFamily="-96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435100"/>
            <a:ext cx="4329114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/* </a:t>
            </a:r>
            <a:r>
              <a:rPr lang="en-US" sz="1800" dirty="0">
                <a:latin typeface="Courier New" pitchFamily="-96" charset="0"/>
              </a:rPr>
              <a:t>Swap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 &amp; a[i+1]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swap_ele</a:t>
            </a:r>
            <a:r>
              <a:rPr lang="en-US" sz="1800" dirty="0" smtClean="0">
                <a:latin typeface="Courier New" pitchFamily="-96" charset="0"/>
              </a:rPr>
              <a:t>(long </a:t>
            </a:r>
            <a:r>
              <a:rPr lang="en-US" sz="1800" dirty="0">
                <a:latin typeface="Courier New" pitchFamily="-96" charset="0"/>
              </a:rPr>
              <a:t>a[],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  swap(&amp;a[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], &amp;a[i+1]);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35844" name="Rectangle 5"/>
          <p:cNvSpPr>
            <a:spLocks noChangeArrowheads="1"/>
          </p:cNvSpPr>
          <p:nvPr/>
        </p:nvSpPr>
        <p:spPr bwMode="auto">
          <a:xfrm>
            <a:off x="595314" y="3857628"/>
            <a:ext cx="8048652" cy="25519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err="1" smtClean="0">
                <a:latin typeface="Courier New" pitchFamily="-96" charset="0"/>
              </a:rPr>
              <a:t>swap_ele</a:t>
            </a:r>
            <a:r>
              <a:rPr lang="en-US" sz="2000" dirty="0" smtClean="0">
                <a:latin typeface="Courier New" pitchFamily="-96" charset="0"/>
              </a:rPr>
              <a:t>:</a:t>
            </a:r>
            <a:endParaRPr lang="en-US" sz="2000" dirty="0">
              <a:latin typeface="Courier New" pitchFamily="-96" charset="0"/>
            </a:endParaRP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>
                <a:latin typeface="Courier New" pitchFamily="-96" charset="0"/>
              </a:rPr>
              <a:t> </a:t>
            </a:r>
            <a:r>
              <a:rPr lang="en-US" sz="2000" dirty="0" smtClean="0">
                <a:latin typeface="Courier New" pitchFamily="-96" charset="0"/>
              </a:rPr>
              <a:t>	</a:t>
            </a:r>
            <a:r>
              <a:rPr lang="en-US" sz="2000" dirty="0" err="1" smtClean="0">
                <a:latin typeface="Courier New" pitchFamily="-96" charset="0"/>
              </a:rPr>
              <a:t>movslq</a:t>
            </a:r>
            <a:r>
              <a:rPr lang="en-US" sz="2000" dirty="0" smtClean="0">
                <a:latin typeface="Courier New" pitchFamily="-96" charset="0"/>
              </a:rPr>
              <a:t>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esi,%rsi</a:t>
            </a:r>
            <a:r>
              <a:rPr lang="en-US" sz="2000" dirty="0">
                <a:latin typeface="Courier New" pitchFamily="-96" charset="0"/>
              </a:rPr>
              <a:t>           </a:t>
            </a:r>
            <a:r>
              <a:rPr lang="en-US" sz="2000" dirty="0" smtClean="0">
                <a:latin typeface="Courier New" pitchFamily="-96" charset="0"/>
              </a:rPr>
              <a:t>	# </a:t>
            </a:r>
            <a:r>
              <a:rPr lang="en-US" sz="2000" dirty="0">
                <a:latin typeface="Courier New" pitchFamily="-96" charset="0"/>
              </a:rPr>
              <a:t>Sign extend </a:t>
            </a:r>
            <a:r>
              <a:rPr lang="en-US" sz="2000" dirty="0" err="1">
                <a:latin typeface="Courier New" pitchFamily="-96" charset="0"/>
              </a:rPr>
              <a:t>i</a:t>
            </a:r>
            <a:endParaRPr lang="en-US" sz="2000" dirty="0">
              <a:latin typeface="Courier New" pitchFamily="-96" charset="0"/>
            </a:endParaRP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latin typeface="Courier New" pitchFamily="-96" charset="0"/>
              </a:rPr>
              <a:t>	</a:t>
            </a:r>
            <a:r>
              <a:rPr lang="en-US" sz="2000" dirty="0" err="1" smtClean="0">
                <a:latin typeface="Courier New" pitchFamily="-96" charset="0"/>
              </a:rPr>
              <a:t>leaq</a:t>
            </a:r>
            <a:r>
              <a:rPr lang="en-US" sz="2000" dirty="0" smtClean="0">
                <a:latin typeface="Courier New" pitchFamily="-96" charset="0"/>
              </a:rPr>
              <a:t>	8(%rdi,%rsi,8), %</a:t>
            </a:r>
            <a:r>
              <a:rPr lang="en-US" sz="2000" dirty="0" err="1" smtClean="0">
                <a:latin typeface="Courier New" pitchFamily="-96" charset="0"/>
              </a:rPr>
              <a:t>rax</a:t>
            </a:r>
            <a:r>
              <a:rPr lang="en-US" sz="2000" dirty="0" smtClean="0">
                <a:latin typeface="Courier New" pitchFamily="-96" charset="0"/>
              </a:rPr>
              <a:t>	# &amp;a[i+1]</a:t>
            </a: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latin typeface="Courier New" pitchFamily="-96" charset="0"/>
              </a:rPr>
              <a:t>	</a:t>
            </a:r>
            <a:r>
              <a:rPr lang="en-US" sz="2000" dirty="0" err="1" smtClean="0">
                <a:latin typeface="Courier New" pitchFamily="-96" charset="0"/>
              </a:rPr>
              <a:t>leaq</a:t>
            </a:r>
            <a:r>
              <a:rPr lang="en-US" sz="2000" dirty="0" smtClean="0">
                <a:latin typeface="Courier New" pitchFamily="-96" charset="0"/>
              </a:rPr>
              <a:t>	(%rdi,%rsi,8), %</a:t>
            </a:r>
            <a:r>
              <a:rPr lang="en-US" sz="2000" dirty="0" err="1" smtClean="0">
                <a:latin typeface="Courier New" pitchFamily="-96" charset="0"/>
              </a:rPr>
              <a:t>rdi</a:t>
            </a:r>
            <a:r>
              <a:rPr lang="en-US" sz="2000" dirty="0" smtClean="0">
                <a:latin typeface="Courier New" pitchFamily="-96" charset="0"/>
              </a:rPr>
              <a:t>	# &amp;a[</a:t>
            </a:r>
            <a:r>
              <a:rPr lang="en-US" sz="2000" dirty="0" err="1" smtClean="0">
                <a:latin typeface="Courier New" pitchFamily="-96" charset="0"/>
              </a:rPr>
              <a:t>i</a:t>
            </a:r>
            <a:r>
              <a:rPr lang="en-US" sz="2000" dirty="0" smtClean="0">
                <a:latin typeface="Courier New" pitchFamily="-96" charset="0"/>
              </a:rPr>
              <a:t>] (1</a:t>
            </a:r>
            <a:r>
              <a:rPr lang="en-US" sz="2000" baseline="30000" dirty="0" smtClean="0">
                <a:latin typeface="Courier New" pitchFamily="-96" charset="0"/>
              </a:rPr>
              <a:t>st</a:t>
            </a:r>
            <a:r>
              <a:rPr lang="en-US" sz="2000" dirty="0" smtClean="0">
                <a:latin typeface="Courier New" pitchFamily="-96" charset="0"/>
              </a:rPr>
              <a:t> </a:t>
            </a:r>
            <a:r>
              <a:rPr lang="en-US" sz="2000" dirty="0" err="1" smtClean="0">
                <a:latin typeface="Courier New" pitchFamily="-96" charset="0"/>
              </a:rPr>
              <a:t>arg</a:t>
            </a:r>
            <a:r>
              <a:rPr lang="en-US" sz="2000" dirty="0" smtClean="0">
                <a:latin typeface="Courier New" pitchFamily="-96" charset="0"/>
              </a:rPr>
              <a:t>)	</a:t>
            </a:r>
            <a:r>
              <a:rPr lang="en-US" sz="2000" dirty="0" err="1" smtClean="0">
                <a:latin typeface="Courier New" pitchFamily="-96" charset="0"/>
              </a:rPr>
              <a:t>movq</a:t>
            </a:r>
            <a:r>
              <a:rPr lang="en-US" sz="2000" dirty="0" smtClean="0">
                <a:latin typeface="Courier New" pitchFamily="-96" charset="0"/>
              </a:rPr>
              <a:t>	%</a:t>
            </a:r>
            <a:r>
              <a:rPr lang="en-US" sz="2000" dirty="0" err="1" smtClean="0">
                <a:latin typeface="Courier New" pitchFamily="-96" charset="0"/>
              </a:rPr>
              <a:t>rax</a:t>
            </a:r>
            <a:r>
              <a:rPr lang="en-US" sz="2000" dirty="0" smtClean="0">
                <a:latin typeface="Courier New" pitchFamily="-96" charset="0"/>
              </a:rPr>
              <a:t>, %</a:t>
            </a:r>
            <a:r>
              <a:rPr lang="en-US" sz="2000" dirty="0" err="1" smtClean="0">
                <a:latin typeface="Courier New" pitchFamily="-96" charset="0"/>
              </a:rPr>
              <a:t>rsi</a:t>
            </a:r>
            <a:r>
              <a:rPr lang="en-US" sz="2000" dirty="0" smtClean="0">
                <a:latin typeface="Courier New" pitchFamily="-96" charset="0"/>
              </a:rPr>
              <a:t>	# (2</a:t>
            </a:r>
            <a:r>
              <a:rPr lang="en-US" sz="2000" baseline="30000" dirty="0" smtClean="0">
                <a:latin typeface="Courier New" pitchFamily="-96" charset="0"/>
              </a:rPr>
              <a:t>nd</a:t>
            </a:r>
            <a:r>
              <a:rPr lang="en-US" sz="2000" dirty="0" smtClean="0">
                <a:latin typeface="Courier New" pitchFamily="-96" charset="0"/>
              </a:rPr>
              <a:t> </a:t>
            </a:r>
            <a:r>
              <a:rPr lang="en-US" sz="2000" dirty="0" err="1" smtClean="0">
                <a:latin typeface="Courier New" pitchFamily="-96" charset="0"/>
              </a:rPr>
              <a:t>arg</a:t>
            </a:r>
            <a:r>
              <a:rPr lang="en-US" sz="2000" dirty="0" smtClean="0">
                <a:latin typeface="Courier New" pitchFamily="-96" charset="0"/>
              </a:rPr>
              <a:t>)	</a:t>
            </a: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latin typeface="Courier New" pitchFamily="-96" charset="0"/>
              </a:rPr>
              <a:t>	call	swap</a:t>
            </a: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latin typeface="Courier New" pitchFamily="-96" charset="0"/>
              </a:rPr>
              <a:t>	rep		# No-op</a:t>
            </a: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latin typeface="Courier New" pitchFamily="-96" charset="0"/>
              </a:rPr>
              <a:t>	ret</a:t>
            </a:r>
            <a:endParaRPr lang="en-US" sz="2000" dirty="0">
              <a:latin typeface="Courier New" pitchFamily="-9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Stack Frame Example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4114800"/>
            <a:ext cx="3581400" cy="1600200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Keeps values of </a:t>
            </a:r>
            <a:r>
              <a:rPr lang="en-US" sz="2000" dirty="0" smtClean="0">
                <a:latin typeface="Courier New" pitchFamily="-96" charset="0"/>
              </a:rPr>
              <a:t>&amp;a[</a:t>
            </a:r>
            <a:r>
              <a:rPr lang="en-US" sz="2000" dirty="0" err="1" smtClean="0">
                <a:latin typeface="Courier New" pitchFamily="-96" charset="0"/>
              </a:rPr>
              <a:t>i</a:t>
            </a:r>
            <a:r>
              <a:rPr lang="en-US" sz="2000" dirty="0" smtClean="0">
                <a:latin typeface="Courier New" pitchFamily="-96" charset="0"/>
              </a:rPr>
              <a:t>]</a:t>
            </a:r>
            <a:r>
              <a:rPr lang="en-US" sz="2000" dirty="0" smtClean="0">
                <a:latin typeface="Calibri" pitchFamily="-96" charset="0"/>
              </a:rPr>
              <a:t> </a:t>
            </a:r>
            <a:r>
              <a:rPr lang="en-US" sz="2000" dirty="0">
                <a:latin typeface="Calibri" pitchFamily="-96" charset="0"/>
              </a:rPr>
              <a:t>and </a:t>
            </a:r>
            <a:r>
              <a:rPr lang="en-US" sz="2000" dirty="0" smtClean="0">
                <a:latin typeface="Courier New" pitchFamily="-96" charset="0"/>
              </a:rPr>
              <a:t>&amp;a[i+1]</a:t>
            </a:r>
            <a:r>
              <a:rPr lang="en-US" sz="2000" dirty="0" smtClean="0">
                <a:latin typeface="Calibri" pitchFamily="-96" charset="0"/>
              </a:rPr>
              <a:t> </a:t>
            </a:r>
            <a:r>
              <a:rPr lang="en-US" sz="2000" dirty="0">
                <a:latin typeface="Calibri" pitchFamily="-96" charset="0"/>
              </a:rPr>
              <a:t>in </a:t>
            </a:r>
            <a:r>
              <a:rPr lang="en-US" sz="2000" dirty="0" err="1">
                <a:latin typeface="Calibri" pitchFamily="-96" charset="0"/>
              </a:rPr>
              <a:t>callee</a:t>
            </a:r>
            <a:r>
              <a:rPr lang="en-US" sz="2000" dirty="0">
                <a:latin typeface="Calibri" pitchFamily="-96" charset="0"/>
              </a:rPr>
              <a:t> save registers</a:t>
            </a:r>
          </a:p>
          <a:p>
            <a:endParaRPr lang="en-US" sz="2000" dirty="0">
              <a:latin typeface="Calibri" pitchFamily="-96" charset="0"/>
            </a:endParaRPr>
          </a:p>
          <a:p>
            <a:r>
              <a:rPr lang="en-US" sz="2000" dirty="0">
                <a:latin typeface="Calibri" pitchFamily="-96" charset="0"/>
              </a:rPr>
              <a:t>Must set up stack frame to save these registers</a:t>
            </a: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457200" y="1447800"/>
            <a:ext cx="3810000" cy="22987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long sum = 0;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/* Swap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 &amp; a[i+1]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swap_ele_su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(long a[],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  swap(&amp;a[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], &amp;a[i+1]);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  sum += </a:t>
            </a:r>
            <a:r>
              <a:rPr lang="en-US" sz="1800" dirty="0" smtClean="0">
                <a:latin typeface="Courier New" pitchFamily="-96" charset="0"/>
              </a:rPr>
              <a:t>(a[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]*a[i+1]);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4495800" y="1317625"/>
            <a:ext cx="4648200" cy="479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 smtClean="0">
                <a:latin typeface="Courier New" pitchFamily="-96" charset="0"/>
              </a:rPr>
              <a:t>swap_ele_su</a:t>
            </a:r>
            <a:r>
              <a:rPr lang="en-US" sz="1800" dirty="0" smtClean="0">
                <a:latin typeface="Courier New" pitchFamily="-96" charset="0"/>
              </a:rPr>
              <a:t>: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, -16(%</a:t>
            </a:r>
            <a:r>
              <a:rPr lang="en-US" sz="1800" dirty="0" err="1" smtClean="0"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, -8(%</a:t>
            </a:r>
            <a:r>
              <a:rPr lang="en-US" sz="1800" dirty="0" err="1" smtClean="0"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subq</a:t>
            </a:r>
            <a:r>
              <a:rPr lang="en-US" sz="1800" dirty="0" smtClean="0">
                <a:latin typeface="Courier New" pitchFamily="-96" charset="0"/>
              </a:rPr>
              <a:t>	$16, %</a:t>
            </a:r>
            <a:r>
              <a:rPr lang="en-US" sz="1800" dirty="0" err="1" smtClean="0">
                <a:latin typeface="Courier New" pitchFamily="-96" charset="0"/>
              </a:rPr>
              <a:t>rsp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movslq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esi,%rax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leaq</a:t>
            </a:r>
            <a:r>
              <a:rPr lang="en-US" sz="1800" dirty="0" smtClean="0">
                <a:latin typeface="Courier New" pitchFamily="-96" charset="0"/>
              </a:rPr>
              <a:t>	8(%rdi,%rax,8), 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leaq</a:t>
            </a:r>
            <a:r>
              <a:rPr lang="en-US" sz="1800" dirty="0" smtClean="0">
                <a:latin typeface="Courier New" pitchFamily="-96" charset="0"/>
              </a:rPr>
              <a:t>	(%rdi,%rax,8), 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, %</a:t>
            </a:r>
            <a:r>
              <a:rPr lang="en-US" sz="1800" dirty="0" err="1" smtClean="0">
                <a:latin typeface="Courier New" pitchFamily="-96" charset="0"/>
              </a:rPr>
              <a:t>rsi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, %</a:t>
            </a:r>
            <a:r>
              <a:rPr lang="en-US" sz="1800" dirty="0" err="1" smtClean="0">
                <a:latin typeface="Courier New" pitchFamily="-96" charset="0"/>
              </a:rPr>
              <a:t>rdi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call	swap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(%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r>
              <a:rPr lang="en-US" sz="1800" dirty="0" smtClean="0">
                <a:latin typeface="Courier New" pitchFamily="-96" charset="0"/>
              </a:rPr>
              <a:t>), %</a:t>
            </a:r>
            <a:r>
              <a:rPr lang="en-US" sz="1800" dirty="0" err="1" smtClean="0">
                <a:latin typeface="Courier New" pitchFamily="-96" charset="0"/>
              </a:rPr>
              <a:t>rax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imulq</a:t>
            </a:r>
            <a:r>
              <a:rPr lang="en-US" sz="1800" dirty="0" smtClean="0">
                <a:latin typeface="Courier New" pitchFamily="-96" charset="0"/>
              </a:rPr>
              <a:t>	(%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r>
              <a:rPr lang="en-US" sz="1800" dirty="0" smtClean="0">
                <a:latin typeface="Courier New" pitchFamily="-96" charset="0"/>
              </a:rPr>
              <a:t>), %</a:t>
            </a:r>
            <a:r>
              <a:rPr lang="en-US" sz="1800" dirty="0" err="1" smtClean="0">
                <a:latin typeface="Courier New" pitchFamily="-96" charset="0"/>
              </a:rPr>
              <a:t>rax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addq</a:t>
            </a:r>
            <a:r>
              <a:rPr lang="en-US" sz="1800" dirty="0" smtClean="0">
                <a:latin typeface="Courier New" pitchFamily="-96" charset="0"/>
              </a:rPr>
              <a:t>	%</a:t>
            </a:r>
            <a:r>
              <a:rPr lang="en-US" sz="1800" dirty="0" err="1" smtClean="0">
                <a:latin typeface="Courier New" pitchFamily="-96" charset="0"/>
              </a:rPr>
              <a:t>rax</a:t>
            </a:r>
            <a:r>
              <a:rPr lang="en-US" sz="1800" dirty="0" smtClean="0">
                <a:latin typeface="Courier New" pitchFamily="-96" charset="0"/>
              </a:rPr>
              <a:t>, sum(%rip)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(%</a:t>
            </a:r>
            <a:r>
              <a:rPr lang="en-US" sz="1800" dirty="0" err="1" smtClean="0"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), %</a:t>
            </a:r>
            <a:r>
              <a:rPr lang="en-US" sz="1800" dirty="0" err="1" smtClean="0">
                <a:latin typeface="Courier New" pitchFamily="-96" charset="0"/>
              </a:rPr>
              <a:t>rbx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	8(%</a:t>
            </a:r>
            <a:r>
              <a:rPr lang="en-US" sz="1800" dirty="0" err="1" smtClean="0">
                <a:latin typeface="Courier New" pitchFamily="-96" charset="0"/>
              </a:rPr>
              <a:t>rsp</a:t>
            </a:r>
            <a:r>
              <a:rPr lang="en-US" sz="1800" dirty="0" smtClean="0">
                <a:latin typeface="Courier New" pitchFamily="-96" charset="0"/>
              </a:rPr>
              <a:t>), %</a:t>
            </a:r>
            <a:r>
              <a:rPr lang="en-US" sz="1800" dirty="0" err="1" smtClean="0">
                <a:latin typeface="Courier New" pitchFamily="-96" charset="0"/>
              </a:rPr>
              <a:t>rbp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</a:t>
            </a:r>
            <a:r>
              <a:rPr lang="en-US" sz="1800" dirty="0" err="1" smtClean="0">
                <a:latin typeface="Courier New" pitchFamily="-96" charset="0"/>
              </a:rPr>
              <a:t>addq</a:t>
            </a:r>
            <a:r>
              <a:rPr lang="en-US" sz="1800" dirty="0" smtClean="0">
                <a:latin typeface="Courier New" pitchFamily="-96" charset="0"/>
              </a:rPr>
              <a:t>	$16, %</a:t>
            </a:r>
            <a:r>
              <a:rPr lang="en-US" sz="1800" dirty="0" err="1" smtClean="0">
                <a:latin typeface="Courier New" pitchFamily="-96" charset="0"/>
              </a:rPr>
              <a:t>rsp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	ret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17351</TotalTime>
  <Words>3439</Words>
  <Application>Microsoft Office PowerPoint</Application>
  <PresentationFormat>On-screen Show (4:3)</PresentationFormat>
  <Paragraphs>1185</Paragraphs>
  <Slides>51</Slides>
  <Notes>51</Notes>
  <HiddenSlides>7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1" baseType="lpstr">
      <vt:lpstr>MS Mincho</vt:lpstr>
      <vt:lpstr>MS PGothic</vt:lpstr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template2007</vt:lpstr>
      <vt:lpstr>Machine-Level Programming IV: x86-64 Procedures, Data  </vt:lpstr>
      <vt:lpstr>Today</vt:lpstr>
      <vt:lpstr>x86-64 Integer Registers</vt:lpstr>
      <vt:lpstr>x86-64 Integer Registers:  Usage Conventions</vt:lpstr>
      <vt:lpstr>x86-64 Registers</vt:lpstr>
      <vt:lpstr>x86-64 Long Swap</vt:lpstr>
      <vt:lpstr>x86-64 Locals in the Red Zone</vt:lpstr>
      <vt:lpstr>x86-64 NonLeaf without Stack Frame</vt:lpstr>
      <vt:lpstr>x86-64 Stack Frame Example</vt:lpstr>
      <vt:lpstr>Understanding x86-64 Stack Frame</vt:lpstr>
      <vt:lpstr>Understanding x86-64 Stack Frame</vt:lpstr>
      <vt:lpstr>Interesting Features of Stack Frame</vt:lpstr>
      <vt:lpstr>x86-64 Procedure Summary</vt:lpstr>
      <vt:lpstr>Today</vt:lpstr>
      <vt:lpstr>Structure Allocation</vt:lpstr>
      <vt:lpstr>Structure Access</vt:lpstr>
      <vt:lpstr>Generating Pointer to Structure Member</vt:lpstr>
      <vt:lpstr>Following Linked List</vt:lpstr>
      <vt:lpstr>Today</vt:lpstr>
      <vt:lpstr>Basic Data Types</vt:lpstr>
      <vt:lpstr>Array Allocation</vt:lpstr>
      <vt:lpstr>Array Access</vt:lpstr>
      <vt:lpstr>Array Example</vt:lpstr>
      <vt:lpstr>Array Accessing Example</vt:lpstr>
      <vt:lpstr>Array Loop Example (IA32)</vt:lpstr>
      <vt:lpstr>Pointer Loop Example (IA32)</vt:lpstr>
      <vt:lpstr>Nested Array Example</vt:lpstr>
      <vt:lpstr>Multidimensional (Nested) Arrays</vt:lpstr>
      <vt:lpstr>Nested Array Row Access</vt:lpstr>
      <vt:lpstr>Nested Array Row Access Code</vt:lpstr>
      <vt:lpstr>Nested Array Row Access</vt:lpstr>
      <vt:lpstr>Nested Array Element Access Code</vt:lpstr>
      <vt:lpstr>Multi-Level Array Example</vt:lpstr>
      <vt:lpstr>Element Access in Multi-Level Array</vt:lpstr>
      <vt:lpstr>Array Element Accesses</vt:lpstr>
      <vt:lpstr>N X N Matrix Code</vt:lpstr>
      <vt:lpstr>16 X 16 Matrix Access</vt:lpstr>
      <vt:lpstr>n X n Matrix Access</vt:lpstr>
      <vt:lpstr>Optimizing Fixed Array Access</vt:lpstr>
      <vt:lpstr>Optimizing Fixed Array Access</vt:lpstr>
      <vt:lpstr>Optimizing Variable Array Access</vt:lpstr>
      <vt:lpstr>Summary</vt:lpstr>
      <vt:lpstr>Malicious Use of Buffer Overflow</vt:lpstr>
      <vt:lpstr>Vulnerable Buffer Code</vt:lpstr>
      <vt:lpstr>Avoiding Overflow Vulnerability</vt:lpstr>
      <vt:lpstr>System-Level Protections</vt:lpstr>
      <vt:lpstr>Stack Canaries</vt:lpstr>
      <vt:lpstr>Protected Buffer Disassembly</vt:lpstr>
      <vt:lpstr>Setting Up Canary</vt:lpstr>
      <vt:lpstr>Checking Canary</vt:lpstr>
      <vt:lpstr>Canary Example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witchel</cp:lastModifiedBy>
  <cp:revision>691</cp:revision>
  <cp:lastPrinted>2009-09-13T19:36:45Z</cp:lastPrinted>
  <dcterms:created xsi:type="dcterms:W3CDTF">2011-01-05T22:40:47Z</dcterms:created>
  <dcterms:modified xsi:type="dcterms:W3CDTF">2014-02-25T17:12:33Z</dcterms:modified>
</cp:coreProperties>
</file>