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rts/chart1.xml" ContentType="application/vnd.openxmlformats-officedocument.drawingml.chart+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72"/>
  </p:notesMasterIdLst>
  <p:handoutMasterIdLst>
    <p:handoutMasterId r:id="rId73"/>
  </p:handoutMasterIdLst>
  <p:sldIdLst>
    <p:sldId id="542" r:id="rId3"/>
    <p:sldId id="1085" r:id="rId4"/>
    <p:sldId id="1233" r:id="rId5"/>
    <p:sldId id="1157" r:id="rId6"/>
    <p:sldId id="1158" r:id="rId7"/>
    <p:sldId id="1232" r:id="rId8"/>
    <p:sldId id="1159" r:id="rId9"/>
    <p:sldId id="1160" r:id="rId10"/>
    <p:sldId id="1161" r:id="rId11"/>
    <p:sldId id="1234" r:id="rId12"/>
    <p:sldId id="1162" r:id="rId13"/>
    <p:sldId id="1163" r:id="rId14"/>
    <p:sldId id="1235" r:id="rId15"/>
    <p:sldId id="1164" r:id="rId16"/>
    <p:sldId id="1165" r:id="rId17"/>
    <p:sldId id="1166" r:id="rId18"/>
    <p:sldId id="1167" r:id="rId19"/>
    <p:sldId id="1168" r:id="rId20"/>
    <p:sldId id="1169" r:id="rId21"/>
    <p:sldId id="1170" r:id="rId22"/>
    <p:sldId id="1171" r:id="rId23"/>
    <p:sldId id="1201" r:id="rId24"/>
    <p:sldId id="1173" r:id="rId25"/>
    <p:sldId id="1174" r:id="rId26"/>
    <p:sldId id="1175" r:id="rId27"/>
    <p:sldId id="1176" r:id="rId28"/>
    <p:sldId id="1177" r:id="rId29"/>
    <p:sldId id="1178" r:id="rId30"/>
    <p:sldId id="1202" r:id="rId31"/>
    <p:sldId id="1203" r:id="rId32"/>
    <p:sldId id="1204" r:id="rId33"/>
    <p:sldId id="1205" r:id="rId34"/>
    <p:sldId id="1206" r:id="rId35"/>
    <p:sldId id="1207" r:id="rId36"/>
    <p:sldId id="1208" r:id="rId37"/>
    <p:sldId id="1209" r:id="rId38"/>
    <p:sldId id="1210" r:id="rId39"/>
    <p:sldId id="1211" r:id="rId40"/>
    <p:sldId id="1179" r:id="rId41"/>
    <p:sldId id="1180" r:id="rId42"/>
    <p:sldId id="1181" r:id="rId43"/>
    <p:sldId id="1182" r:id="rId44"/>
    <p:sldId id="1183" r:id="rId45"/>
    <p:sldId id="1184" r:id="rId46"/>
    <p:sldId id="1185" r:id="rId47"/>
    <p:sldId id="1214" r:id="rId48"/>
    <p:sldId id="1216" r:id="rId49"/>
    <p:sldId id="1217" r:id="rId50"/>
    <p:sldId id="1186" r:id="rId51"/>
    <p:sldId id="1187" r:id="rId52"/>
    <p:sldId id="1188" r:id="rId53"/>
    <p:sldId id="1236" r:id="rId54"/>
    <p:sldId id="1218" r:id="rId55"/>
    <p:sldId id="1227" r:id="rId56"/>
    <p:sldId id="1231" r:id="rId57"/>
    <p:sldId id="1219" r:id="rId58"/>
    <p:sldId id="1190" r:id="rId59"/>
    <p:sldId id="1191" r:id="rId60"/>
    <p:sldId id="1192" r:id="rId61"/>
    <p:sldId id="1193" r:id="rId62"/>
    <p:sldId id="1228" r:id="rId63"/>
    <p:sldId id="1225" r:id="rId64"/>
    <p:sldId id="1195" r:id="rId65"/>
    <p:sldId id="1220" r:id="rId66"/>
    <p:sldId id="1221" r:id="rId67"/>
    <p:sldId id="1222" r:id="rId68"/>
    <p:sldId id="1198" r:id="rId69"/>
    <p:sldId id="1224" r:id="rId70"/>
    <p:sldId id="1200" r:id="rId71"/>
  </p:sldIdLst>
  <p:sldSz cx="9144000" cy="6858000" type="screen4x3"/>
  <p:notesSz cx="7302500" cy="9586913"/>
  <p:custDataLst>
    <p:tags r:id="rId74"/>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9933"/>
    <a:srgbClr val="E0E0E0"/>
    <a:srgbClr val="FFFFFF"/>
    <a:srgbClr val="FCFCFC"/>
    <a:srgbClr val="DF9F98"/>
    <a:srgbClr val="D6CDEE"/>
    <a:srgbClr val="F7F5CD"/>
    <a:srgbClr val="FFABA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1" autoAdjust="0"/>
    <p:restoredTop sz="94649" autoAdjust="0"/>
  </p:normalViewPr>
  <p:slideViewPr>
    <p:cSldViewPr snapToObjects="1">
      <p:cViewPr varScale="1">
        <p:scale>
          <a:sx n="110" d="100"/>
          <a:sy n="110" d="100"/>
        </p:scale>
        <p:origin x="485" y="62"/>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gs" Target="tags/tag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33333333333301"/>
          <c:y val="3.9215686274509803E-2"/>
          <c:w val="0.56148148148148103"/>
          <c:h val="0.83660130718954195"/>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data!$B$2:$B$9</c:f>
              <c:numCache>
                <c:formatCode>#,##0</c:formatCode>
                <c:ptCount val="8"/>
                <c:pt idx="0">
                  <c:v>87000000</c:v>
                </c:pt>
                <c:pt idx="1">
                  <c:v>75000000</c:v>
                </c:pt>
                <c:pt idx="2">
                  <c:v>28000000</c:v>
                </c:pt>
                <c:pt idx="3">
                  <c:v>10000000</c:v>
                </c:pt>
                <c:pt idx="4">
                  <c:v>8000000</c:v>
                </c:pt>
                <c:pt idx="5">
                  <c:v>8000000</c:v>
                </c:pt>
                <c:pt idx="6">
                  <c:v>8000000</c:v>
                </c:pt>
                <c:pt idx="7">
                  <c:v>8000000</c:v>
                </c:pt>
              </c:numCache>
            </c:numRef>
          </c:val>
          <c:smooth val="0"/>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data!$C$2:$C$9</c:f>
              <c:numCache>
                <c:formatCode>General</c:formatCode>
                <c:ptCount val="8"/>
                <c:pt idx="7" formatCode="#,##0">
                  <c:v>75000</c:v>
                </c:pt>
              </c:numCache>
            </c:numRef>
          </c:val>
          <c:smooth val="0"/>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data!$D$2:$D$9</c:f>
              <c:numCache>
                <c:formatCode>General</c:formatCode>
                <c:ptCount val="8"/>
                <c:pt idx="0">
                  <c:v>375</c:v>
                </c:pt>
                <c:pt idx="1">
                  <c:v>200</c:v>
                </c:pt>
                <c:pt idx="2" formatCode="#,##0">
                  <c:v>100</c:v>
                </c:pt>
                <c:pt idx="3">
                  <c:v>70</c:v>
                </c:pt>
                <c:pt idx="4">
                  <c:v>60</c:v>
                </c:pt>
                <c:pt idx="5">
                  <c:v>55</c:v>
                </c:pt>
                <c:pt idx="6">
                  <c:v>50</c:v>
                </c:pt>
                <c:pt idx="7">
                  <c:v>40</c:v>
                </c:pt>
              </c:numCache>
            </c:numRef>
          </c:val>
          <c:smooth val="0"/>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data!$E$2:$E$9</c:f>
              <c:numCache>
                <c:formatCode>General</c:formatCode>
                <c:ptCount val="8"/>
                <c:pt idx="0">
                  <c:v>300</c:v>
                </c:pt>
                <c:pt idx="1">
                  <c:v>150</c:v>
                </c:pt>
                <c:pt idx="2">
                  <c:v>35</c:v>
                </c:pt>
                <c:pt idx="3">
                  <c:v>15</c:v>
                </c:pt>
                <c:pt idx="4">
                  <c:v>3</c:v>
                </c:pt>
                <c:pt idx="5">
                  <c:v>2.5</c:v>
                </c:pt>
                <c:pt idx="6">
                  <c:v>2</c:v>
                </c:pt>
                <c:pt idx="7">
                  <c:v>1.5</c:v>
                </c:pt>
              </c:numCache>
            </c:numRef>
          </c:val>
          <c:smooth val="0"/>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data!$F$2:$F$9</c:f>
              <c:numCache>
                <c:formatCode>General</c:formatCode>
                <c:ptCount val="8"/>
                <c:pt idx="0">
                  <c:v>1000</c:v>
                </c:pt>
                <c:pt idx="1">
                  <c:v>166</c:v>
                </c:pt>
                <c:pt idx="2">
                  <c:v>50</c:v>
                </c:pt>
                <c:pt idx="3">
                  <c:v>6</c:v>
                </c:pt>
                <c:pt idx="4">
                  <c:v>1.6</c:v>
                </c:pt>
                <c:pt idx="5">
                  <c:v>0.3</c:v>
                </c:pt>
                <c:pt idx="6">
                  <c:v>0.5</c:v>
                </c:pt>
                <c:pt idx="7">
                  <c:v>0.4</c:v>
                </c:pt>
              </c:numCache>
            </c:numRef>
          </c:val>
          <c:smooth val="0"/>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data!$G$2:$G$9</c:f>
              <c:numCache>
                <c:formatCode>General</c:formatCode>
                <c:ptCount val="8"/>
                <c:pt idx="5">
                  <c:v>0.3</c:v>
                </c:pt>
                <c:pt idx="6">
                  <c:v>0.25</c:v>
                </c:pt>
                <c:pt idx="7">
                  <c:v>0.1</c:v>
                </c:pt>
              </c:numCache>
            </c:numRef>
          </c:val>
          <c:smooth val="0"/>
        </c:ser>
        <c:dLbls>
          <c:showLegendKey val="0"/>
          <c:showVal val="0"/>
          <c:showCatName val="0"/>
          <c:showSerName val="0"/>
          <c:showPercent val="0"/>
          <c:showBubbleSize val="0"/>
        </c:dLbls>
        <c:marker val="1"/>
        <c:smooth val="0"/>
        <c:axId val="256132864"/>
        <c:axId val="256146464"/>
      </c:lineChart>
      <c:catAx>
        <c:axId val="256132864"/>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56146464"/>
        <c:crossesAt val="0.01"/>
        <c:auto val="1"/>
        <c:lblAlgn val="ctr"/>
        <c:lblOffset val="100"/>
        <c:tickLblSkip val="1"/>
        <c:tickMarkSkip val="1"/>
        <c:noMultiLvlLbl val="0"/>
      </c:catAx>
      <c:valAx>
        <c:axId val="256146464"/>
        <c:scaling>
          <c:logBase val="1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1.3333333333333299E-2"/>
              <c:y val="0.43790849673202598"/>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256132864"/>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03"/>
          <c:y val="0.33986928104575198"/>
          <c:w val="0.24740740740740699"/>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2487904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6733182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extLst>
      <p:ext uri="{BB962C8B-B14F-4D97-AF65-F5344CB8AC3E}">
        <p14:creationId xmlns:p14="http://schemas.microsoft.com/office/powerpoint/2010/main" val="3333843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solidFill>
            <a:srgbClr val="FFFFFF"/>
          </a:solidFill>
          <a:ln/>
        </p:spPr>
      </p:sp>
      <p:sp>
        <p:nvSpPr>
          <p:cNvPr id="53251"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extLst>
      <p:ext uri="{BB962C8B-B14F-4D97-AF65-F5344CB8AC3E}">
        <p14:creationId xmlns:p14="http://schemas.microsoft.com/office/powerpoint/2010/main" val="302717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08497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25012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solidFill>
            <a:srgbClr val="FFFFFF"/>
          </a:solidFill>
          <a:ln/>
        </p:spPr>
      </p:sp>
      <p:sp>
        <p:nvSpPr>
          <p:cNvPr id="5632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extLst>
      <p:ext uri="{BB962C8B-B14F-4D97-AF65-F5344CB8AC3E}">
        <p14:creationId xmlns:p14="http://schemas.microsoft.com/office/powerpoint/2010/main" val="3595521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267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55707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15458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9155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6735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68068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extLst>
      <p:ext uri="{BB962C8B-B14F-4D97-AF65-F5344CB8AC3E}">
        <p14:creationId xmlns:p14="http://schemas.microsoft.com/office/powerpoint/2010/main" val="2035061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421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69756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extLst>
      <p:ext uri="{BB962C8B-B14F-4D97-AF65-F5344CB8AC3E}">
        <p14:creationId xmlns:p14="http://schemas.microsoft.com/office/powerpoint/2010/main" val="15397200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049936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353497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393819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61580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27371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93098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3145044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solidFill>
            <a:srgbClr val="FFFFFF"/>
          </a:solidFill>
          <a:ln/>
        </p:spPr>
      </p:sp>
      <p:sp>
        <p:nvSpPr>
          <p:cNvPr id="5120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extLst>
      <p:ext uri="{BB962C8B-B14F-4D97-AF65-F5344CB8AC3E}">
        <p14:creationId xmlns:p14="http://schemas.microsoft.com/office/powerpoint/2010/main" val="3381926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31368000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32793574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8745871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420917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7346915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16708799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42157411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23965683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extLst>
      <p:ext uri="{BB962C8B-B14F-4D97-AF65-F5344CB8AC3E}">
        <p14:creationId xmlns:p14="http://schemas.microsoft.com/office/powerpoint/2010/main" val="24565084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72408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17628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036217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16811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935683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317813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62822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286454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191960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510612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898342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extLst>
      <p:ext uri="{BB962C8B-B14F-4D97-AF65-F5344CB8AC3E}">
        <p14:creationId xmlns:p14="http://schemas.microsoft.com/office/powerpoint/2010/main" val="1250620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459966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54</a:t>
            </a:fld>
            <a:endParaRPr lang="en-US"/>
          </a:p>
        </p:txBody>
      </p:sp>
    </p:spTree>
    <p:extLst>
      <p:ext uri="{BB962C8B-B14F-4D97-AF65-F5344CB8AC3E}">
        <p14:creationId xmlns:p14="http://schemas.microsoft.com/office/powerpoint/2010/main" val="421659213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55</a:t>
            </a:fld>
            <a:endParaRPr lang="en-US"/>
          </a:p>
        </p:txBody>
      </p:sp>
    </p:spTree>
    <p:extLst>
      <p:ext uri="{BB962C8B-B14F-4D97-AF65-F5344CB8AC3E}">
        <p14:creationId xmlns:p14="http://schemas.microsoft.com/office/powerpoint/2010/main" val="42291602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993650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28497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796147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9409416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extLst>
      <p:ext uri="{BB962C8B-B14F-4D97-AF65-F5344CB8AC3E}">
        <p14:creationId xmlns:p14="http://schemas.microsoft.com/office/powerpoint/2010/main" val="35188936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extLst>
      <p:ext uri="{BB962C8B-B14F-4D97-AF65-F5344CB8AC3E}">
        <p14:creationId xmlns:p14="http://schemas.microsoft.com/office/powerpoint/2010/main" val="32444438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165257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64</a:t>
            </a:fld>
            <a:endParaRPr lang="en-US"/>
          </a:p>
        </p:txBody>
      </p:sp>
    </p:spTree>
    <p:extLst>
      <p:ext uri="{BB962C8B-B14F-4D97-AF65-F5344CB8AC3E}">
        <p14:creationId xmlns:p14="http://schemas.microsoft.com/office/powerpoint/2010/main" val="3770139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extLst>
      <p:ext uri="{BB962C8B-B14F-4D97-AF65-F5344CB8AC3E}">
        <p14:creationId xmlns:p14="http://schemas.microsoft.com/office/powerpoint/2010/main" val="160723320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65</a:t>
            </a:fld>
            <a:endParaRPr lang="en-US"/>
          </a:p>
        </p:txBody>
      </p:sp>
    </p:spTree>
    <p:extLst>
      <p:ext uri="{BB962C8B-B14F-4D97-AF65-F5344CB8AC3E}">
        <p14:creationId xmlns:p14="http://schemas.microsoft.com/office/powerpoint/2010/main" val="204479807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66</a:t>
            </a:fld>
            <a:endParaRPr lang="en-US"/>
          </a:p>
        </p:txBody>
      </p:sp>
    </p:spTree>
    <p:extLst>
      <p:ext uri="{BB962C8B-B14F-4D97-AF65-F5344CB8AC3E}">
        <p14:creationId xmlns:p14="http://schemas.microsoft.com/office/powerpoint/2010/main" val="152623932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668742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extLst>
      <p:ext uri="{BB962C8B-B14F-4D97-AF65-F5344CB8AC3E}">
        <p14:creationId xmlns:p14="http://schemas.microsoft.com/office/powerpoint/2010/main" val="295406364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55825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04768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4964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67929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CC66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FF9933"/>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FF9933"/>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The Memory Hierarchy</a:t>
            </a:r>
            <a:br>
              <a:rPr lang="en-US" dirty="0" smtClean="0"/>
            </a:br>
            <a:r>
              <a:rPr lang="en-US" dirty="0" smtClean="0"/>
              <a:t/>
            </a:r>
            <a:br>
              <a:rPr lang="en-US" dirty="0" smtClean="0"/>
            </a:br>
            <a:endParaRPr lang="en-US" sz="2000" b="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17</a:t>
            </a:r>
          </a:p>
        </p:txBody>
      </p:sp>
      <p:sp>
        <p:nvSpPr>
          <p:cNvPr id="18435" name="Slide Number Placeholder 5"/>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D4B1A4E4-E99C-4108-ABFA-84D6217D05F1}" type="slidenum">
              <a:rPr lang="en-US" sz="1200" smtClean="0">
                <a:latin typeface="Helvetica" pitchFamily="32" charset="0"/>
              </a:rPr>
              <a:pPr eaLnBrk="1" hangingPunct="1"/>
              <a:t>10</a:t>
            </a:fld>
            <a:endParaRPr lang="en-US" sz="1200" smtClean="0"/>
          </a:p>
        </p:txBody>
      </p:sp>
      <p:sp>
        <p:nvSpPr>
          <p:cNvPr id="18436" name="Rectangle 2"/>
          <p:cNvSpPr>
            <a:spLocks noGrp="1" noChangeArrowheads="1"/>
          </p:cNvSpPr>
          <p:nvPr>
            <p:ph type="title"/>
          </p:nvPr>
        </p:nvSpPr>
        <p:spPr/>
        <p:txBody>
          <a:bodyPr/>
          <a:lstStyle/>
          <a:p>
            <a:pPr eaLnBrk="1" hangingPunct="1"/>
            <a:r>
              <a:rPr lang="en-US" smtClean="0"/>
              <a:t>DRAM Access Time</a:t>
            </a:r>
          </a:p>
        </p:txBody>
      </p:sp>
      <p:sp>
        <p:nvSpPr>
          <p:cNvPr id="18437" name="AutoShape 3"/>
          <p:cNvSpPr>
            <a:spLocks noChangeArrowheads="1"/>
          </p:cNvSpPr>
          <p:nvPr/>
        </p:nvSpPr>
        <p:spPr bwMode="auto">
          <a:xfrm>
            <a:off x="1866900" y="4124325"/>
            <a:ext cx="1816100" cy="457200"/>
          </a:xfrm>
          <a:prstGeom prst="hexagon">
            <a:avLst>
              <a:gd name="adj" fmla="val 28817"/>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Row</a:t>
            </a:r>
          </a:p>
        </p:txBody>
      </p:sp>
      <p:sp>
        <p:nvSpPr>
          <p:cNvPr id="18438" name="Line 4"/>
          <p:cNvSpPr>
            <a:spLocks noChangeShapeType="1"/>
          </p:cNvSpPr>
          <p:nvPr/>
        </p:nvSpPr>
        <p:spPr bwMode="auto">
          <a:xfrm flipV="1">
            <a:off x="1282700" y="2235200"/>
            <a:ext cx="7747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39" name="AutoShape 5"/>
          <p:cNvSpPr>
            <a:spLocks noChangeArrowheads="1"/>
          </p:cNvSpPr>
          <p:nvPr/>
        </p:nvSpPr>
        <p:spPr bwMode="auto">
          <a:xfrm>
            <a:off x="6210300" y="5232400"/>
            <a:ext cx="1155700" cy="457200"/>
          </a:xfrm>
          <a:prstGeom prst="hexagon">
            <a:avLst>
              <a:gd name="adj" fmla="val 34160"/>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Data Valid</a:t>
            </a:r>
          </a:p>
        </p:txBody>
      </p:sp>
      <p:sp>
        <p:nvSpPr>
          <p:cNvPr id="18440" name="Line 6"/>
          <p:cNvSpPr>
            <a:spLocks noChangeShapeType="1"/>
          </p:cNvSpPr>
          <p:nvPr/>
        </p:nvSpPr>
        <p:spPr bwMode="auto">
          <a:xfrm flipV="1">
            <a:off x="2197100" y="2489200"/>
            <a:ext cx="952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7"/>
          <p:cNvSpPr>
            <a:spLocks noChangeShapeType="1"/>
          </p:cNvSpPr>
          <p:nvPr/>
        </p:nvSpPr>
        <p:spPr bwMode="auto">
          <a:xfrm>
            <a:off x="2044700" y="2222500"/>
            <a:ext cx="177800" cy="279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8"/>
          <p:cNvSpPr>
            <a:spLocks noChangeShapeType="1"/>
          </p:cNvSpPr>
          <p:nvPr/>
        </p:nvSpPr>
        <p:spPr bwMode="auto">
          <a:xfrm flipV="1">
            <a:off x="3136900" y="2247900"/>
            <a:ext cx="152400" cy="254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9"/>
          <p:cNvSpPr>
            <a:spLocks noChangeShapeType="1"/>
          </p:cNvSpPr>
          <p:nvPr/>
        </p:nvSpPr>
        <p:spPr bwMode="auto">
          <a:xfrm flipV="1">
            <a:off x="3302000" y="2255838"/>
            <a:ext cx="4222750" cy="476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10"/>
          <p:cNvSpPr>
            <a:spLocks noChangeShapeType="1"/>
          </p:cNvSpPr>
          <p:nvPr/>
        </p:nvSpPr>
        <p:spPr bwMode="auto">
          <a:xfrm>
            <a:off x="1384300" y="5473700"/>
            <a:ext cx="48133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5" name="Line 11"/>
          <p:cNvSpPr>
            <a:spLocks noChangeShapeType="1"/>
          </p:cNvSpPr>
          <p:nvPr/>
        </p:nvSpPr>
        <p:spPr bwMode="auto">
          <a:xfrm>
            <a:off x="7378700" y="5461000"/>
            <a:ext cx="258763" cy="635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6" name="Text Box 12"/>
          <p:cNvSpPr txBox="1">
            <a:spLocks noChangeArrowheads="1"/>
          </p:cNvSpPr>
          <p:nvPr/>
        </p:nvSpPr>
        <p:spPr bwMode="auto">
          <a:xfrm>
            <a:off x="758825" y="3927475"/>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Address</a:t>
            </a:r>
          </a:p>
        </p:txBody>
      </p:sp>
      <p:sp>
        <p:nvSpPr>
          <p:cNvPr id="18447" name="Text Box 13"/>
          <p:cNvSpPr txBox="1">
            <a:spLocks noChangeArrowheads="1"/>
          </p:cNvSpPr>
          <p:nvPr/>
        </p:nvSpPr>
        <p:spPr bwMode="auto">
          <a:xfrm>
            <a:off x="949325" y="5057775"/>
            <a:ext cx="560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D</a:t>
            </a:r>
            <a:r>
              <a:rPr lang="en-US" sz="1800" b="1" baseline="-25000">
                <a:latin typeface="Times" pitchFamily="32" charset="0"/>
              </a:rPr>
              <a:t>out</a:t>
            </a:r>
            <a:endParaRPr lang="en-US" sz="1800" b="1">
              <a:latin typeface="Times" pitchFamily="32" charset="0"/>
            </a:endParaRPr>
          </a:p>
        </p:txBody>
      </p:sp>
      <p:grpSp>
        <p:nvGrpSpPr>
          <p:cNvPr id="18448" name="Group 14"/>
          <p:cNvGrpSpPr>
            <a:grpSpLocks/>
          </p:cNvGrpSpPr>
          <p:nvPr/>
        </p:nvGrpSpPr>
        <p:grpSpPr bwMode="auto">
          <a:xfrm>
            <a:off x="898525" y="1870075"/>
            <a:ext cx="641350" cy="366713"/>
            <a:chOff x="566" y="1178"/>
            <a:chExt cx="404" cy="231"/>
          </a:xfrm>
        </p:grpSpPr>
        <p:sp>
          <p:nvSpPr>
            <p:cNvPr id="18461" name="Text Box 15"/>
            <p:cNvSpPr txBox="1">
              <a:spLocks noChangeArrowheads="1"/>
            </p:cNvSpPr>
            <p:nvPr/>
          </p:nvSpPr>
          <p:spPr bwMode="auto">
            <a:xfrm>
              <a:off x="566" y="1178"/>
              <a:ext cx="4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RAS</a:t>
              </a:r>
            </a:p>
          </p:txBody>
        </p:sp>
        <p:sp>
          <p:nvSpPr>
            <p:cNvPr id="18462" name="Line 16"/>
            <p:cNvSpPr>
              <a:spLocks noChangeShapeType="1"/>
            </p:cNvSpPr>
            <p:nvPr/>
          </p:nvSpPr>
          <p:spPr bwMode="auto">
            <a:xfrm flipV="1">
              <a:off x="624" y="1216"/>
              <a:ext cx="2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8449" name="Group 17"/>
          <p:cNvGrpSpPr>
            <a:grpSpLocks/>
          </p:cNvGrpSpPr>
          <p:nvPr/>
        </p:nvGrpSpPr>
        <p:grpSpPr bwMode="auto">
          <a:xfrm>
            <a:off x="923925" y="2835275"/>
            <a:ext cx="641350" cy="366713"/>
            <a:chOff x="718" y="2090"/>
            <a:chExt cx="404" cy="231"/>
          </a:xfrm>
        </p:grpSpPr>
        <p:sp>
          <p:nvSpPr>
            <p:cNvPr id="18459" name="Text Box 18"/>
            <p:cNvSpPr txBox="1">
              <a:spLocks noChangeArrowheads="1"/>
            </p:cNvSpPr>
            <p:nvPr/>
          </p:nvSpPr>
          <p:spPr bwMode="auto">
            <a:xfrm>
              <a:off x="718" y="2090"/>
              <a:ext cx="4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CAS</a:t>
              </a:r>
            </a:p>
          </p:txBody>
        </p:sp>
        <p:sp>
          <p:nvSpPr>
            <p:cNvPr id="18460" name="Line 19"/>
            <p:cNvSpPr>
              <a:spLocks noChangeShapeType="1"/>
            </p:cNvSpPr>
            <p:nvPr/>
          </p:nvSpPr>
          <p:spPr bwMode="auto">
            <a:xfrm>
              <a:off x="784" y="2120"/>
              <a:ext cx="284" cy="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8450" name="AutoShape 20"/>
          <p:cNvSpPr>
            <a:spLocks noChangeArrowheads="1"/>
          </p:cNvSpPr>
          <p:nvPr/>
        </p:nvSpPr>
        <p:spPr bwMode="auto">
          <a:xfrm>
            <a:off x="4210050" y="4124325"/>
            <a:ext cx="1778000" cy="457200"/>
          </a:xfrm>
          <a:prstGeom prst="hexagon">
            <a:avLst>
              <a:gd name="adj" fmla="val 29869"/>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Column</a:t>
            </a:r>
          </a:p>
        </p:txBody>
      </p:sp>
      <p:sp>
        <p:nvSpPr>
          <p:cNvPr id="18451" name="Line 21"/>
          <p:cNvSpPr>
            <a:spLocks noChangeShapeType="1"/>
          </p:cNvSpPr>
          <p:nvPr/>
        </p:nvSpPr>
        <p:spPr bwMode="auto">
          <a:xfrm>
            <a:off x="1320800" y="3149600"/>
            <a:ext cx="3111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22"/>
          <p:cNvSpPr>
            <a:spLocks noChangeShapeType="1"/>
          </p:cNvSpPr>
          <p:nvPr/>
        </p:nvSpPr>
        <p:spPr bwMode="auto">
          <a:xfrm flipV="1">
            <a:off x="4597400" y="3416300"/>
            <a:ext cx="952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3" name="Line 23"/>
          <p:cNvSpPr>
            <a:spLocks noChangeShapeType="1"/>
          </p:cNvSpPr>
          <p:nvPr/>
        </p:nvSpPr>
        <p:spPr bwMode="auto">
          <a:xfrm>
            <a:off x="4445000" y="3149600"/>
            <a:ext cx="177800" cy="279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4" name="Line 24"/>
          <p:cNvSpPr>
            <a:spLocks noChangeShapeType="1"/>
          </p:cNvSpPr>
          <p:nvPr/>
        </p:nvSpPr>
        <p:spPr bwMode="auto">
          <a:xfrm flipV="1">
            <a:off x="5537200" y="3175000"/>
            <a:ext cx="152400" cy="254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5" name="Line 25"/>
          <p:cNvSpPr>
            <a:spLocks noChangeShapeType="1"/>
          </p:cNvSpPr>
          <p:nvPr/>
        </p:nvSpPr>
        <p:spPr bwMode="auto">
          <a:xfrm>
            <a:off x="5680075" y="3175000"/>
            <a:ext cx="1844675" cy="4763"/>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6" name="Line 26"/>
          <p:cNvSpPr>
            <a:spLocks noChangeShapeType="1"/>
          </p:cNvSpPr>
          <p:nvPr/>
        </p:nvSpPr>
        <p:spPr bwMode="auto">
          <a:xfrm>
            <a:off x="3670300" y="4343400"/>
            <a:ext cx="536575"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7" name="Line 27"/>
          <p:cNvSpPr>
            <a:spLocks noChangeShapeType="1"/>
          </p:cNvSpPr>
          <p:nvPr/>
        </p:nvSpPr>
        <p:spPr bwMode="auto">
          <a:xfrm>
            <a:off x="1341438" y="4343400"/>
            <a:ext cx="536575"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Line 28"/>
          <p:cNvSpPr>
            <a:spLocks noChangeShapeType="1"/>
          </p:cNvSpPr>
          <p:nvPr/>
        </p:nvSpPr>
        <p:spPr bwMode="auto">
          <a:xfrm flipV="1">
            <a:off x="5984875" y="4348163"/>
            <a:ext cx="16033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76586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497" y="3153"/>
                <a:ext cx="2485" cy="361"/>
                <a:chOff x="1497" y="3153"/>
                <a:chExt cx="2485"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497" y="3301"/>
                  <a:ext cx="2429"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err="1"/>
                    <a:t>doubleword</a:t>
                  </a:r>
                  <a:r>
                    <a:rPr lang="en-US" sz="1600" dirty="0"/>
                    <a:t> at 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297363" cy="1830387"/>
            <a:chOff x="1468" y="3023"/>
            <a:chExt cx="2707" cy="1153"/>
          </a:xfrm>
        </p:grpSpPr>
        <p:grpSp>
          <p:nvGrpSpPr>
            <p:cNvPr id="11" name="Group 105"/>
            <p:cNvGrpSpPr>
              <a:grpSpLocks/>
            </p:cNvGrpSpPr>
            <p:nvPr/>
          </p:nvGrpSpPr>
          <p:grpSpPr bwMode="auto">
            <a:xfrm>
              <a:off x="2476" y="3677"/>
              <a:ext cx="1699" cy="499"/>
              <a:chOff x="2476" y="3677"/>
              <a:chExt cx="1699"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5"/>
                <a:ext cx="1223"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err="1"/>
                  <a:t>doubleword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lnSpcReduction="10000"/>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Each generation incompatible (DDR, DDR2, DDR3, soon DDR4)</a:t>
            </a:r>
          </a:p>
          <a:p>
            <a:pPr lvl="3"/>
            <a:r>
              <a:rPr lang="en-US" dirty="0" smtClean="0"/>
              <a:t>Nearly doubles data rate (by increasing internal clock rate)</a:t>
            </a:r>
          </a:p>
          <a:p>
            <a:pPr lvl="3"/>
            <a:r>
              <a:rPr lang="en-US" dirty="0" smtClean="0"/>
              <a:t>Reduces power</a:t>
            </a:r>
          </a:p>
          <a:p>
            <a:pPr lvl="2"/>
            <a:r>
              <a:rPr lang="en-US" dirty="0" smtClean="0"/>
              <a:t>By 2012</a:t>
            </a:r>
            <a:r>
              <a:rPr lang="en-US" smtClean="0"/>
              <a:t>, DDR3 standard </a:t>
            </a:r>
            <a:r>
              <a:rPr lang="en-US" dirty="0" smtClean="0"/>
              <a:t>for most server and desktop systems</a:t>
            </a:r>
          </a:p>
          <a:p>
            <a:pPr lvl="2"/>
            <a:r>
              <a:rPr lang="en-US" dirty="0" smtClean="0"/>
              <a:t>Intel Core i7 supports only DDR3 SDRAM</a:t>
            </a:r>
          </a:p>
          <a:p>
            <a:pPr lvl="3"/>
            <a:endParaRPr lang="en-US" dirty="0" smtClean="0"/>
          </a:p>
          <a:p>
            <a:pPr lvl="3"/>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17</a:t>
            </a:r>
          </a:p>
        </p:txBody>
      </p:sp>
      <p:sp>
        <p:nvSpPr>
          <p:cNvPr id="20483" name="Slide Number Placeholder 5"/>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67BA6798-C755-4312-B7CC-1BF2A2AB0382}" type="slidenum">
              <a:rPr lang="en-US" sz="1200" smtClean="0">
                <a:latin typeface="Helvetica" pitchFamily="32" charset="0"/>
              </a:rPr>
              <a:pPr eaLnBrk="1" hangingPunct="1"/>
              <a:t>13</a:t>
            </a:fld>
            <a:endParaRPr lang="en-US" sz="1200" smtClean="0"/>
          </a:p>
        </p:txBody>
      </p:sp>
      <p:sp>
        <p:nvSpPr>
          <p:cNvPr id="20484" name="Rectangle 2"/>
          <p:cNvSpPr>
            <a:spLocks noGrp="1" noChangeArrowheads="1"/>
          </p:cNvSpPr>
          <p:nvPr>
            <p:ph type="title"/>
          </p:nvPr>
        </p:nvSpPr>
        <p:spPr>
          <a:xfrm>
            <a:off x="685800" y="114300"/>
            <a:ext cx="7772400" cy="669925"/>
          </a:xfrm>
        </p:spPr>
        <p:txBody>
          <a:bodyPr/>
          <a:lstStyle/>
          <a:p>
            <a:pPr eaLnBrk="1" hangingPunct="1"/>
            <a:r>
              <a:rPr lang="en-US" dirty="0" smtClean="0"/>
              <a:t>Better Memory System Performance</a:t>
            </a:r>
          </a:p>
        </p:txBody>
      </p:sp>
      <p:sp>
        <p:nvSpPr>
          <p:cNvPr id="20485" name="Rectangle 3"/>
          <p:cNvSpPr>
            <a:spLocks noGrp="1" noChangeArrowheads="1"/>
          </p:cNvSpPr>
          <p:nvPr>
            <p:ph type="body" idx="1"/>
          </p:nvPr>
        </p:nvSpPr>
        <p:spPr>
          <a:xfrm>
            <a:off x="685800" y="1035050"/>
            <a:ext cx="7772400" cy="5164138"/>
          </a:xfrm>
        </p:spPr>
        <p:txBody>
          <a:bodyPr/>
          <a:lstStyle/>
          <a:p>
            <a:pPr eaLnBrk="1" hangingPunct="1"/>
            <a:r>
              <a:rPr lang="en-US" sz="2800" smtClean="0"/>
              <a:t>Bandwidth vs. Latency</a:t>
            </a:r>
          </a:p>
          <a:p>
            <a:pPr lvl="1" eaLnBrk="1" hangingPunct="1"/>
            <a:r>
              <a:rPr lang="en-US" sz="2400" smtClean="0"/>
              <a:t>Bandwidth = #bits transferred per cycle</a:t>
            </a:r>
          </a:p>
          <a:p>
            <a:pPr lvl="1" eaLnBrk="1" hangingPunct="1"/>
            <a:r>
              <a:rPr lang="en-US" sz="2400" smtClean="0"/>
              <a:t>Latency = time to access DRAM</a:t>
            </a:r>
          </a:p>
          <a:p>
            <a:pPr eaLnBrk="1" hangingPunct="1"/>
            <a:r>
              <a:rPr lang="en-US" sz="2800" smtClean="0"/>
              <a:t>Bandwidth</a:t>
            </a:r>
          </a:p>
          <a:p>
            <a:pPr lvl="1" eaLnBrk="1" hangingPunct="1"/>
            <a:r>
              <a:rPr lang="en-US" sz="2400" smtClean="0"/>
              <a:t>Memory bus width (16, 32, 64)</a:t>
            </a:r>
          </a:p>
          <a:p>
            <a:pPr lvl="1" eaLnBrk="1" hangingPunct="1"/>
            <a:r>
              <a:rPr lang="en-US" sz="2400" smtClean="0"/>
              <a:t>Multiple memory banks</a:t>
            </a:r>
          </a:p>
          <a:p>
            <a:pPr lvl="2" eaLnBrk="1" hangingPunct="1"/>
            <a:r>
              <a:rPr lang="en-US" sz="2400" smtClean="0"/>
              <a:t>Address interleaving</a:t>
            </a:r>
          </a:p>
          <a:p>
            <a:pPr lvl="1" eaLnBrk="1" hangingPunct="1"/>
            <a:r>
              <a:rPr lang="en-US" sz="2400" smtClean="0"/>
              <a:t>Multiple memory controllers (independent)</a:t>
            </a:r>
          </a:p>
          <a:p>
            <a:pPr eaLnBrk="1" hangingPunct="1"/>
            <a:r>
              <a:rPr lang="en-US" sz="2800" smtClean="0"/>
              <a:t>Latency</a:t>
            </a:r>
          </a:p>
          <a:p>
            <a:pPr lvl="1" eaLnBrk="1" hangingPunct="1"/>
            <a:r>
              <a:rPr lang="en-US" sz="2400" smtClean="0"/>
              <a:t>Synchronous DRAM access modes</a:t>
            </a:r>
          </a:p>
          <a:p>
            <a:pPr lvl="1" eaLnBrk="1" hangingPunct="1"/>
            <a:r>
              <a:rPr lang="en-US" sz="2400" smtClean="0"/>
              <a:t>Faster interface (Rambus)</a:t>
            </a:r>
          </a:p>
          <a:p>
            <a:pPr eaLnBrk="1" hangingPunct="1"/>
            <a:endParaRPr lang="en-US" sz="2800" smtClean="0"/>
          </a:p>
        </p:txBody>
      </p:sp>
    </p:spTree>
    <p:extLst>
      <p:ext uri="{BB962C8B-B14F-4D97-AF65-F5344CB8AC3E}">
        <p14:creationId xmlns:p14="http://schemas.microsoft.com/office/powerpoint/2010/main" val="4014349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a:t>
            </a:r>
            <a:r>
              <a:rPr lang="en-US" dirty="0" err="1" smtClean="0"/>
              <a:t>EEPROMs</a:t>
            </a:r>
            <a:r>
              <a:rPr lang="en-US" dirty="0" smtClean="0"/>
              <a:t> with partial (sector) erase capability</a:t>
            </a:r>
          </a:p>
          <a:p>
            <a:pPr lvl="2"/>
            <a:r>
              <a:rPr lang="en-US" dirty="0" smtClean="0"/>
              <a:t>Wears out after about 100,000 </a:t>
            </a:r>
            <a:r>
              <a:rPr lang="en-US" dirty="0" err="1" smtClean="0"/>
              <a:t>erasings</a:t>
            </a:r>
            <a:r>
              <a:rPr lang="en-US" dirty="0" smtClean="0"/>
              <a:t>. </a:t>
            </a:r>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33183"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37945" y="30120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a:t>
            </a:r>
            <a:r>
              <a:rPr lang="en-US" dirty="0" err="1"/>
              <a:t>x</a:t>
            </a:r>
            <a:r>
              <a:rPr lang="en-US" dirty="0"/>
              <a:t> from the bus and copies it into register %</a:t>
            </a:r>
            <a:r>
              <a:rPr lang="en-US" dirty="0" err="1"/>
              <a:t>eax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smtClean="0"/>
              <a:t>eax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lvl="1">
              <a:lnSpc>
                <a:spcPct val="80000"/>
              </a:lnSpc>
            </a:pPr>
            <a:r>
              <a:rPr lang="en-US" dirty="0" smtClean="0"/>
              <a:t>Let it wash over you</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33183" y="3015248"/>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3150"/>
            <a:ext cx="12827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register 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bus interface</a:t>
            </a: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196975" y="2997200"/>
            <a:ext cx="6969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%eax</a:t>
            </a:r>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grpSp>
        <p:nvGrpSpPr>
          <p:cNvPr id="45" name="Group 44"/>
          <p:cNvGrpSpPr/>
          <p:nvPr/>
        </p:nvGrpSpPr>
        <p:grpSpPr>
          <a:xfrm>
            <a:off x="793750" y="2992437"/>
            <a:ext cx="7098429" cy="3713163"/>
            <a:chOff x="793750" y="2992437"/>
            <a:chExt cx="7098429" cy="3713163"/>
          </a:xfrm>
        </p:grpSpPr>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p:txBody>
          <a:bodyPr/>
          <a:lstStyle/>
          <a:p>
            <a:r>
              <a:rPr lang="en-US" smtClean="0"/>
              <a:t>Disk Capacity</a:t>
            </a:r>
            <a:endParaRPr lang="en-US"/>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109 Bytes (Lawsuit pending! Claims deceptive advertising).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a:p>
            <a:r>
              <a:rPr lang="en-US" dirty="0" smtClean="0"/>
              <a:t>Modern disks partition tracks into disjoint subsets called </a:t>
            </a:r>
            <a:r>
              <a:rPr lang="en-US" dirty="0" smtClean="0">
                <a:solidFill>
                  <a:srgbClr val="FF0000"/>
                </a:solidFill>
              </a:rPr>
              <a:t>recording zones</a:t>
            </a:r>
            <a:r>
              <a:rPr lang="en-US" dirty="0" smtClean="0"/>
              <a:t>	</a:t>
            </a:r>
          </a:p>
          <a:p>
            <a:pPr lvl="1"/>
            <a:r>
              <a:rPr lang="en-US" dirty="0" smtClean="0"/>
              <a:t>Each track in a zone has the same number of sectors, determined by the circumference of innermost track.</a:t>
            </a:r>
          </a:p>
          <a:p>
            <a:pPr lvl="1"/>
            <a:r>
              <a:rPr lang="en-US" dirty="0" smtClean="0"/>
              <a:t>Each zone has a different number of sectors/track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smtClean="0"/>
              <a:t>Main Memory = DRAM</a:t>
            </a:r>
          </a:p>
        </p:txBody>
      </p:sp>
      <p:pic>
        <p:nvPicPr>
          <p:cNvPr id="16389" name="Picture 3" descr="samsung 288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19275"/>
            <a:ext cx="5975350"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3228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r>
              <a:rPr lang="en-US" dirty="0" smtClean="0"/>
              <a:t>Static RAM (SRAM)</a:t>
            </a:r>
          </a:p>
          <a:p>
            <a:pPr lvl="1"/>
            <a:r>
              <a:rPr lang="en-US" dirty="0" smtClean="0"/>
              <a:t>Each cell stores a bit with a four or six-transistor circuit.</a:t>
            </a:r>
          </a:p>
          <a:p>
            <a:pPr lvl="1"/>
            <a:r>
              <a:rPr lang="en-US" dirty="0" smtClean="0"/>
              <a:t>Retains value indefinitely, as long as it is kept powered.</a:t>
            </a:r>
          </a:p>
          <a:p>
            <a:pPr lvl="1"/>
            <a:r>
              <a:rPr lang="en-US" dirty="0" smtClean="0"/>
              <a:t>Relatively insensitive to electrical noise (EMI), radiation, etc.</a:t>
            </a:r>
          </a:p>
          <a:p>
            <a:pPr lvl="1"/>
            <a:r>
              <a:rPr lang="en-US" dirty="0" smtClean="0"/>
              <a:t>Faster and more expensive than DRAM.</a:t>
            </a:r>
          </a:p>
          <a:p>
            <a:r>
              <a:rPr lang="en-US" dirty="0" smtClean="0"/>
              <a:t>Dynamic RAM (DRAM)</a:t>
            </a:r>
          </a:p>
          <a:p>
            <a:pPr lvl="1"/>
            <a:r>
              <a:rPr lang="en-US" dirty="0" smtClean="0"/>
              <a:t>Each cell stores bit with a capacitor. One transistor is used for access</a:t>
            </a:r>
          </a:p>
          <a:p>
            <a:pPr lvl="1"/>
            <a:r>
              <a:rPr lang="en-US" dirty="0" smtClean="0"/>
              <a:t>Value must be refreshed every 10-100 ms.</a:t>
            </a:r>
          </a:p>
          <a:p>
            <a:pPr lvl="1"/>
            <a:r>
              <a:rPr lang="en-US" dirty="0" smtClean="0"/>
              <a:t>More sensitive to disturbances (EMI, radiation,…) than SRAM.</a:t>
            </a:r>
          </a:p>
          <a:p>
            <a:pPr lvl="1"/>
            <a:r>
              <a:rPr lang="en-US" dirty="0" smtClean="0"/>
              <a:t>Slower and cheaper than SRAM.</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p:txBody>
          <a:bodyPr/>
          <a:lstStyle/>
          <a:p>
            <a:r>
              <a:rPr lang="en-US" smtClean="0"/>
              <a:t>I/O Bus</a:t>
            </a:r>
            <a:endParaRPr lang="en-US"/>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5959475"/>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Why are random writes so slow?</a:t>
            </a:r>
          </a:p>
          <a:p>
            <a:pPr lvl="1"/>
            <a:r>
              <a:rPr lang="en-US" dirty="0" smtClean="0"/>
              <a:t>Erasing a block is slow (around 1 ms)</a:t>
            </a:r>
          </a:p>
          <a:p>
            <a:pPr lvl="1"/>
            <a:r>
              <a:rPr lang="en-US" dirty="0" smtClean="0"/>
              <a:t>Write to a page triggers a copy of all useful pages in the block</a:t>
            </a:r>
          </a:p>
          <a:p>
            <a:pPr lvl="2"/>
            <a:r>
              <a:rPr lang="en-US" dirty="0" smtClean="0"/>
              <a:t>Find an used block (new block) and erase it</a:t>
            </a:r>
          </a:p>
          <a:p>
            <a:pPr lvl="2"/>
            <a:r>
              <a:rPr lang="en-US" dirty="0" smtClean="0"/>
              <a:t>Write the page into the new block</a:t>
            </a:r>
          </a:p>
          <a:p>
            <a:pPr lvl="2"/>
            <a:r>
              <a:rPr lang="en-US" dirty="0" smtClean="0"/>
              <a:t>Copy other pages from old block to the new block</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250 MB/</a:t>
            </a:r>
            <a:r>
              <a:rPr lang="en-US" sz="2000" dirty="0" err="1" smtClean="0">
                <a:latin typeface="Calibri" pitchFamily="34" charset="0"/>
              </a:rPr>
              <a:t>s</a:t>
            </a:r>
            <a:r>
              <a:rPr lang="en-US" sz="2000" dirty="0" smtClean="0">
                <a:latin typeface="Calibri" pitchFamily="34" charset="0"/>
              </a:rPr>
              <a:t>	Sequential write </a:t>
            </a:r>
            <a:r>
              <a:rPr lang="en-US" sz="2000" dirty="0" err="1" smtClean="0">
                <a:latin typeface="Calibri" pitchFamily="34" charset="0"/>
              </a:rPr>
              <a:t>tput</a:t>
            </a:r>
            <a:r>
              <a:rPr lang="en-US" sz="2000" dirty="0" smtClean="0">
                <a:latin typeface="Calibri" pitchFamily="34" charset="0"/>
              </a:rPr>
              <a:t>	170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140 MB/</a:t>
            </a:r>
            <a:r>
              <a:rPr lang="en-US" sz="2000" dirty="0" err="1" smtClean="0">
                <a:latin typeface="Calibri" pitchFamily="34" charset="0"/>
              </a:rPr>
              <a:t>s</a:t>
            </a:r>
            <a:r>
              <a:rPr lang="en-US" sz="2000" dirty="0" smtClean="0">
                <a:latin typeface="Calibri" pitchFamily="34" charset="0"/>
              </a:rPr>
              <a:t>	Random write </a:t>
            </a:r>
            <a:r>
              <a:rPr lang="en-US" sz="2000" dirty="0" err="1" smtClean="0">
                <a:latin typeface="Calibri" pitchFamily="34" charset="0"/>
              </a:rPr>
              <a:t>tput</a:t>
            </a:r>
            <a:r>
              <a:rPr lang="en-US" sz="2000" dirty="0" smtClean="0">
                <a:latin typeface="Calibri" pitchFamily="34" charset="0"/>
              </a:rPr>
              <a:t>	14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 read access		30 us		Random write access	300 us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X25 guarantees 1 </a:t>
            </a:r>
            <a:r>
              <a:rPr lang="en-US" dirty="0" err="1" smtClean="0"/>
              <a:t>petabyte</a:t>
            </a:r>
            <a:r>
              <a:rPr lang="en-US" dirty="0" smtClean="0"/>
              <a:t> (1015 bytes) of random writes before they wear out</a:t>
            </a:r>
          </a:p>
          <a:p>
            <a:pPr lvl="1"/>
            <a:r>
              <a:rPr lang="en-US" dirty="0" smtClean="0"/>
              <a:t>In 2010, about 100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44753"/>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a:lnSpc>
                <a:spcPct val="100000"/>
              </a:lnSpc>
            </a:pPr>
            <a:r>
              <a:rPr lang="en-US" sz="1600" dirty="0" smtClean="0"/>
              <a:t>	</a:t>
            </a:r>
            <a:r>
              <a:rPr lang="en-US" sz="2000" dirty="0" smtClean="0"/>
              <a:t>1980	1990</a:t>
            </a:r>
            <a:r>
              <a:rPr lang="en-US" sz="2000" dirty="0"/>
              <a:t>	1995	2000</a:t>
            </a:r>
            <a:r>
              <a:rPr lang="en-US" sz="2000" dirty="0" smtClean="0"/>
              <a:t>	2003	2005	2010	</a:t>
            </a:r>
            <a:r>
              <a:rPr lang="en-US" sz="2000" i="1" dirty="0" smtClean="0"/>
              <a:t>2010:</a:t>
            </a:r>
            <a:r>
              <a:rPr lang="en-US" sz="2000" i="1" dirty="0"/>
              <a:t>1980</a:t>
            </a:r>
          </a:p>
          <a:p>
            <a:pPr algn="l">
              <a:lnSpc>
                <a:spcPct val="100000"/>
              </a:lnSpc>
            </a:pPr>
            <a:endParaRPr lang="en-US" sz="1600" dirty="0" smtClean="0"/>
          </a:p>
          <a:p>
            <a:pPr algn="l">
              <a:lnSpc>
                <a:spcPct val="100000"/>
              </a:lnSpc>
            </a:pPr>
            <a:r>
              <a:rPr lang="en-US" sz="1800" dirty="0" smtClean="0"/>
              <a:t>CPU	</a:t>
            </a:r>
            <a:r>
              <a:rPr lang="en-US" sz="1800" dirty="0"/>
              <a:t> 8080</a:t>
            </a:r>
            <a:r>
              <a:rPr lang="en-US" sz="1800" dirty="0" smtClean="0"/>
              <a:t>	386</a:t>
            </a:r>
            <a:r>
              <a:rPr lang="en-US" sz="1800" dirty="0"/>
              <a:t>	Pentium	P-III	P-</a:t>
            </a:r>
            <a:r>
              <a:rPr lang="en-US" sz="1800" dirty="0" smtClean="0"/>
              <a:t>4	Core 2	Core i7	---</a:t>
            </a:r>
          </a:p>
          <a:p>
            <a:pPr algn="l">
              <a:lnSpc>
                <a:spcPct val="100000"/>
              </a:lnSpc>
            </a:pPr>
            <a:endParaRPr lang="en-US" sz="1800" dirty="0" smtClean="0"/>
          </a:p>
          <a:p>
            <a:pPr algn="l">
              <a:lnSpc>
                <a:spcPct val="100000"/>
              </a:lnSpc>
            </a:pPr>
            <a:r>
              <a:rPr lang="en-US" sz="1800" dirty="0"/>
              <a:t>C</a:t>
            </a:r>
            <a:r>
              <a:rPr lang="en-US" sz="1800" dirty="0" smtClean="0"/>
              <a:t>lock </a:t>
            </a:r>
          </a:p>
          <a:p>
            <a:pPr algn="l">
              <a:lnSpc>
                <a:spcPct val="100000"/>
              </a:lnSpc>
            </a:pPr>
            <a:r>
              <a:rPr lang="en-US" sz="1800" dirty="0" smtClean="0"/>
              <a:t>rate (</a:t>
            </a:r>
            <a:r>
              <a:rPr lang="en-US" sz="1800" dirty="0"/>
              <a:t>MHz)</a:t>
            </a:r>
            <a:r>
              <a:rPr lang="en-US" sz="1800" dirty="0" smtClean="0"/>
              <a:t>     1	20</a:t>
            </a:r>
            <a:r>
              <a:rPr lang="en-US" sz="1800" dirty="0"/>
              <a:t>	150</a:t>
            </a:r>
            <a:r>
              <a:rPr lang="en-US" sz="1800" dirty="0" smtClean="0"/>
              <a:t>	600	3300	2000	2500	2500</a:t>
            </a:r>
          </a:p>
          <a:p>
            <a:pPr algn="l">
              <a:lnSpc>
                <a:spcPct val="100000"/>
              </a:lnSpc>
            </a:pPr>
            <a:endParaRPr lang="en-US" sz="1800" dirty="0" smtClean="0"/>
          </a:p>
          <a:p>
            <a:pPr algn="l">
              <a:lnSpc>
                <a:spcPct val="100000"/>
              </a:lnSpc>
            </a:pPr>
            <a:r>
              <a:rPr lang="en-US" sz="1800" dirty="0" smtClean="0"/>
              <a:t>Cycle </a:t>
            </a:r>
          </a:p>
          <a:p>
            <a:pPr algn="l">
              <a:lnSpc>
                <a:spcPct val="100000"/>
              </a:lnSpc>
            </a:pPr>
            <a:r>
              <a:rPr lang="en-US" sz="1800" dirty="0" smtClean="0"/>
              <a:t>time (</a:t>
            </a:r>
            <a:r>
              <a:rPr lang="en-US" sz="1800" dirty="0"/>
              <a:t>ns)	</a:t>
            </a:r>
            <a:r>
              <a:rPr lang="en-US" sz="1800" dirty="0" smtClean="0"/>
              <a:t>1000	50</a:t>
            </a:r>
            <a:r>
              <a:rPr lang="en-US" sz="1800" dirty="0"/>
              <a:t>	6	</a:t>
            </a:r>
            <a:r>
              <a:rPr lang="en-US" sz="1800" dirty="0" smtClean="0"/>
              <a:t>1.6	</a:t>
            </a:r>
            <a:r>
              <a:rPr lang="en-US" sz="1800" dirty="0"/>
              <a:t>0.3</a:t>
            </a:r>
            <a:r>
              <a:rPr lang="en-US" sz="1800" dirty="0" smtClean="0"/>
              <a:t>	0.50	0.4	2500</a:t>
            </a:r>
          </a:p>
          <a:p>
            <a:pPr algn="l">
              <a:lnSpc>
                <a:spcPct val="100000"/>
              </a:lnSpc>
            </a:pPr>
            <a:endParaRPr lang="en-US" sz="1800" dirty="0" smtClean="0"/>
          </a:p>
          <a:p>
            <a:pPr algn="l">
              <a:lnSpc>
                <a:spcPct val="100000"/>
              </a:lnSpc>
            </a:pPr>
            <a:r>
              <a:rPr lang="en-US" sz="1800" dirty="0" smtClean="0"/>
              <a:t>Cores	    1	1	1	1	1	2	4	4</a:t>
            </a:r>
          </a:p>
          <a:p>
            <a:pPr algn="l">
              <a:lnSpc>
                <a:spcPct val="100000"/>
              </a:lnSpc>
            </a:pPr>
            <a:endParaRPr lang="en-US" sz="1800" dirty="0" smtClean="0"/>
          </a:p>
          <a:p>
            <a:pPr algn="l">
              <a:lnSpc>
                <a:spcPct val="100000"/>
              </a:lnSpc>
            </a:pPr>
            <a:r>
              <a:rPr lang="en-US" sz="1800" dirty="0" smtClean="0"/>
              <a:t>Effective</a:t>
            </a:r>
          </a:p>
          <a:p>
            <a:pPr algn="l">
              <a:lnSpc>
                <a:spcPct val="100000"/>
              </a:lnSpc>
            </a:pPr>
            <a:r>
              <a:rPr lang="en-US" sz="1800" dirty="0" smtClean="0"/>
              <a:t>cycle 	1000	50	6	1.6	0.3	0.25	0.1	10,000</a:t>
            </a:r>
          </a:p>
          <a:p>
            <a:pPr algn="l">
              <a:lnSpc>
                <a:spcPct val="100000"/>
              </a:lnSpc>
            </a:pPr>
            <a:r>
              <a:rPr lang="en-US" sz="1800" dirty="0" smtClean="0"/>
              <a:t>time (ns)</a:t>
            </a:r>
            <a:endParaRPr lang="en-US" sz="1800" dirty="0"/>
          </a:p>
        </p:txBody>
      </p:sp>
      <p:sp>
        <p:nvSpPr>
          <p:cNvPr id="7" name="TextBox 6"/>
          <p:cNvSpPr txBox="1"/>
          <p:nvPr/>
        </p:nvSpPr>
        <p:spPr>
          <a:xfrm>
            <a:off x="50292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50292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4572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14</a:t>
            </a:r>
          </a:p>
        </p:txBody>
      </p:sp>
      <p:sp>
        <p:nvSpPr>
          <p:cNvPr id="18435" name="Slide Number Placeholder 4"/>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D8986C33-EECA-43BA-9249-7DBCA6EEB850}" type="slidenum">
              <a:rPr lang="en-US" sz="1200" smtClean="0">
                <a:latin typeface="Helvetica" pitchFamily="32" charset="0"/>
              </a:rPr>
              <a:pPr eaLnBrk="1" hangingPunct="1"/>
              <a:t>52</a:t>
            </a:fld>
            <a:endParaRPr lang="en-US" sz="1200" smtClean="0"/>
          </a:p>
        </p:txBody>
      </p:sp>
      <p:sp>
        <p:nvSpPr>
          <p:cNvPr id="18436" name="Rectangle 2"/>
          <p:cNvSpPr>
            <a:spLocks noGrp="1" noChangeArrowheads="1"/>
          </p:cNvSpPr>
          <p:nvPr>
            <p:ph type="title"/>
          </p:nvPr>
        </p:nvSpPr>
        <p:spPr/>
        <p:txBody>
          <a:bodyPr/>
          <a:lstStyle/>
          <a:p>
            <a:pPr eaLnBrk="1" hangingPunct="1"/>
            <a:r>
              <a:rPr lang="en-US" smtClean="0"/>
              <a:t>The Memory Hierarchy</a:t>
            </a:r>
          </a:p>
        </p:txBody>
      </p:sp>
      <p:sp>
        <p:nvSpPr>
          <p:cNvPr id="18437" name="Rectangle 3"/>
          <p:cNvSpPr>
            <a:spLocks noChangeArrowheads="1"/>
          </p:cNvSpPr>
          <p:nvPr/>
        </p:nvSpPr>
        <p:spPr bwMode="auto">
          <a:xfrm>
            <a:off x="1727200" y="1752600"/>
            <a:ext cx="12192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Registers</a:t>
            </a:r>
          </a:p>
        </p:txBody>
      </p:sp>
      <p:sp>
        <p:nvSpPr>
          <p:cNvPr id="18438" name="Rectangle 4"/>
          <p:cNvSpPr>
            <a:spLocks noChangeArrowheads="1"/>
          </p:cNvSpPr>
          <p:nvPr/>
        </p:nvSpPr>
        <p:spPr bwMode="auto">
          <a:xfrm>
            <a:off x="1574800" y="2514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dirty="0" smtClean="0">
                <a:latin typeface="Arial" charset="0"/>
              </a:rPr>
              <a:t>L1 </a:t>
            </a:r>
            <a:r>
              <a:rPr lang="en-US" dirty="0">
                <a:latin typeface="Arial" charset="0"/>
              </a:rPr>
              <a:t>Cache</a:t>
            </a:r>
          </a:p>
        </p:txBody>
      </p:sp>
      <p:sp>
        <p:nvSpPr>
          <p:cNvPr id="18439" name="Line 5"/>
          <p:cNvSpPr>
            <a:spLocks noChangeShapeType="1"/>
          </p:cNvSpPr>
          <p:nvPr/>
        </p:nvSpPr>
        <p:spPr bwMode="auto">
          <a:xfrm>
            <a:off x="2336800" y="2209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6"/>
          <p:cNvSpPr>
            <a:spLocks noChangeShapeType="1"/>
          </p:cNvSpPr>
          <p:nvPr/>
        </p:nvSpPr>
        <p:spPr bwMode="auto">
          <a:xfrm>
            <a:off x="2336800" y="2971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1" name="Text Box 7"/>
          <p:cNvSpPr txBox="1">
            <a:spLocks noChangeArrowheads="1"/>
          </p:cNvSpPr>
          <p:nvPr/>
        </p:nvSpPr>
        <p:spPr bwMode="auto">
          <a:xfrm>
            <a:off x="3632200" y="1828800"/>
            <a:ext cx="5181600" cy="363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a:spAutoFit/>
          </a:bodyPr>
          <a:lstStyle>
            <a:lvl1pPr eaLnBrk="0" hangingPunct="0">
              <a:tabLst>
                <a:tab pos="1030288" algn="l"/>
                <a:tab pos="2857500" algn="l"/>
              </a:tabLst>
              <a:defRPr sz="1600">
                <a:solidFill>
                  <a:schemeClr val="tx1"/>
                </a:solidFill>
                <a:latin typeface="Times New Roman" pitchFamily="18" charset="0"/>
              </a:defRPr>
            </a:lvl1pPr>
            <a:lvl2pPr marL="742950" indent="-285750" eaLnBrk="0" hangingPunct="0">
              <a:tabLst>
                <a:tab pos="1030288" algn="l"/>
                <a:tab pos="2857500" algn="l"/>
              </a:tabLst>
              <a:defRPr sz="1600">
                <a:solidFill>
                  <a:schemeClr val="tx1"/>
                </a:solidFill>
                <a:latin typeface="Times New Roman" pitchFamily="18" charset="0"/>
              </a:defRPr>
            </a:lvl2pPr>
            <a:lvl3pPr marL="1143000" indent="-228600" eaLnBrk="0" hangingPunct="0">
              <a:tabLst>
                <a:tab pos="1030288" algn="l"/>
                <a:tab pos="2857500" algn="l"/>
              </a:tabLst>
              <a:defRPr sz="1600">
                <a:solidFill>
                  <a:schemeClr val="tx1"/>
                </a:solidFill>
                <a:latin typeface="Times New Roman" pitchFamily="18" charset="0"/>
              </a:defRPr>
            </a:lvl3pPr>
            <a:lvl4pPr marL="1600200" indent="-228600" eaLnBrk="0" hangingPunct="0">
              <a:tabLst>
                <a:tab pos="1030288" algn="l"/>
                <a:tab pos="2857500" algn="l"/>
              </a:tabLst>
              <a:defRPr sz="1600">
                <a:solidFill>
                  <a:schemeClr val="tx1"/>
                </a:solidFill>
                <a:latin typeface="Times New Roman" pitchFamily="18" charset="0"/>
              </a:defRPr>
            </a:lvl4pPr>
            <a:lvl5pPr marL="2057400" indent="-228600" eaLnBrk="0" hangingPunct="0">
              <a:tabLst>
                <a:tab pos="1030288" algn="l"/>
                <a:tab pos="2857500" algn="l"/>
              </a:tabLst>
              <a:defRPr sz="1600">
                <a:solidFill>
                  <a:schemeClr val="tx1"/>
                </a:solidFill>
                <a:latin typeface="Times New Roman" pitchFamily="18" charset="0"/>
              </a:defRPr>
            </a:lvl5pPr>
            <a:lvl6pPr marL="25146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6pPr>
            <a:lvl7pPr marL="29718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7pPr>
            <a:lvl8pPr marL="34290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8pPr>
            <a:lvl9pPr marL="38862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9pPr>
          </a:lstStyle>
          <a:p>
            <a:pPr algn="l">
              <a:spcBef>
                <a:spcPct val="50000"/>
              </a:spcBef>
            </a:pPr>
            <a:r>
              <a:rPr lang="en-US">
                <a:latin typeface="Arial" charset="0"/>
              </a:rPr>
              <a:t>1 cyc	3-10 words/cycle	compiler managed</a:t>
            </a:r>
            <a:br>
              <a:rPr lang="en-US">
                <a:latin typeface="Arial" charset="0"/>
              </a:rPr>
            </a:br>
            <a:r>
              <a:rPr lang="en-US">
                <a:latin typeface="Arial" charset="0"/>
              </a:rPr>
              <a:t>	&lt; 1KB</a:t>
            </a:r>
          </a:p>
          <a:p>
            <a:pPr algn="l">
              <a:spcBef>
                <a:spcPct val="50000"/>
              </a:spcBef>
            </a:pPr>
            <a:r>
              <a:rPr lang="en-US">
                <a:latin typeface="Arial" charset="0"/>
              </a:rPr>
              <a:t>1-3cy	1-2 words/cycle	hardware managed</a:t>
            </a:r>
            <a:br>
              <a:rPr lang="en-US">
                <a:latin typeface="Arial" charset="0"/>
              </a:rPr>
            </a:br>
            <a:r>
              <a:rPr lang="en-US">
                <a:latin typeface="Arial" charset="0"/>
              </a:rPr>
              <a:t>	16KB -1MB</a:t>
            </a:r>
          </a:p>
          <a:p>
            <a:pPr algn="l">
              <a:spcBef>
                <a:spcPct val="50000"/>
              </a:spcBef>
            </a:pPr>
            <a:r>
              <a:rPr lang="en-US">
                <a:latin typeface="Arial" charset="0"/>
              </a:rPr>
              <a:t/>
            </a:r>
            <a:br>
              <a:rPr lang="en-US">
                <a:latin typeface="Arial" charset="0"/>
              </a:rPr>
            </a:br>
            <a:r>
              <a:rPr lang="en-US">
                <a:latin typeface="Arial" charset="0"/>
              </a:rPr>
              <a:t>10-15cy	1-2 word/cycle	hardware managed</a:t>
            </a:r>
            <a:br>
              <a:rPr lang="en-US">
                <a:latin typeface="Arial" charset="0"/>
              </a:rPr>
            </a:br>
            <a:r>
              <a:rPr lang="en-US">
                <a:latin typeface="Arial" charset="0"/>
              </a:rPr>
              <a:t>	1MB - 12MB</a:t>
            </a:r>
          </a:p>
          <a:p>
            <a:pPr algn="l">
              <a:spcBef>
                <a:spcPct val="50000"/>
              </a:spcBef>
            </a:pPr>
            <a:r>
              <a:rPr lang="en-US">
                <a:latin typeface="Arial" charset="0"/>
              </a:rPr>
              <a:t>50-300cy	0.5 words/cycle	OS managed</a:t>
            </a:r>
            <a:br>
              <a:rPr lang="en-US">
                <a:latin typeface="Arial" charset="0"/>
              </a:rPr>
            </a:br>
            <a:r>
              <a:rPr lang="en-US">
                <a:latin typeface="Arial" charset="0"/>
              </a:rPr>
              <a:t>	64MB - 4GB</a:t>
            </a:r>
          </a:p>
          <a:p>
            <a:pPr algn="l">
              <a:spcBef>
                <a:spcPct val="50000"/>
              </a:spcBef>
            </a:pPr>
            <a:endParaRPr lang="en-US">
              <a:latin typeface="Arial" charset="0"/>
            </a:endParaRPr>
          </a:p>
          <a:p>
            <a:pPr algn="l">
              <a:spcBef>
                <a:spcPct val="50000"/>
              </a:spcBef>
            </a:pPr>
            <a:r>
              <a:rPr lang="en-US">
                <a:latin typeface="Arial" charset="0"/>
              </a:rPr>
              <a:t>10</a:t>
            </a:r>
            <a:r>
              <a:rPr lang="en-US" baseline="30000">
                <a:latin typeface="Arial" charset="0"/>
              </a:rPr>
              <a:t>6</a:t>
            </a:r>
            <a:r>
              <a:rPr lang="en-US">
                <a:latin typeface="Arial" charset="0"/>
              </a:rPr>
              <a:t>-10</a:t>
            </a:r>
            <a:r>
              <a:rPr lang="en-US" baseline="30000">
                <a:latin typeface="Arial" charset="0"/>
              </a:rPr>
              <a:t>7</a:t>
            </a:r>
            <a:r>
              <a:rPr lang="en-US">
                <a:latin typeface="Arial" charset="0"/>
              </a:rPr>
              <a:t>cy	0.01 words/cycle	OS managed</a:t>
            </a:r>
            <a:br>
              <a:rPr lang="en-US">
                <a:latin typeface="Arial" charset="0"/>
              </a:rPr>
            </a:br>
            <a:r>
              <a:rPr lang="en-US">
                <a:latin typeface="Arial" charset="0"/>
              </a:rPr>
              <a:t>	40GB+	</a:t>
            </a:r>
          </a:p>
        </p:txBody>
      </p:sp>
      <p:sp>
        <p:nvSpPr>
          <p:cNvPr id="18442" name="Rectangle 8"/>
          <p:cNvSpPr>
            <a:spLocks noChangeArrowheads="1"/>
          </p:cNvSpPr>
          <p:nvPr/>
        </p:nvSpPr>
        <p:spPr bwMode="auto">
          <a:xfrm>
            <a:off x="1574800" y="3276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dirty="0" smtClean="0">
                <a:latin typeface="Arial" charset="0"/>
              </a:rPr>
              <a:t>L2 </a:t>
            </a:r>
            <a:r>
              <a:rPr lang="en-US" dirty="0">
                <a:latin typeface="Arial" charset="0"/>
              </a:rPr>
              <a:t>Cache</a:t>
            </a:r>
          </a:p>
        </p:txBody>
      </p:sp>
      <p:sp>
        <p:nvSpPr>
          <p:cNvPr id="18443" name="Line 9"/>
          <p:cNvSpPr>
            <a:spLocks noChangeShapeType="1"/>
          </p:cNvSpPr>
          <p:nvPr/>
        </p:nvSpPr>
        <p:spPr bwMode="auto">
          <a:xfrm flipH="1">
            <a:off x="584200" y="3124200"/>
            <a:ext cx="13716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4" name="Text Box 10"/>
          <p:cNvSpPr txBox="1">
            <a:spLocks noChangeArrowheads="1"/>
          </p:cNvSpPr>
          <p:nvPr/>
        </p:nvSpPr>
        <p:spPr bwMode="auto">
          <a:xfrm>
            <a:off x="644525" y="2117725"/>
            <a:ext cx="6127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CPU</a:t>
            </a:r>
          </a:p>
          <a:p>
            <a:pPr algn="l"/>
            <a:r>
              <a:rPr lang="en-US">
                <a:latin typeface="Arial" charset="0"/>
              </a:rPr>
              <a:t>Chip</a:t>
            </a:r>
          </a:p>
        </p:txBody>
      </p:sp>
      <p:sp>
        <p:nvSpPr>
          <p:cNvPr id="18445" name="Rectangle 11"/>
          <p:cNvSpPr>
            <a:spLocks noChangeArrowheads="1"/>
          </p:cNvSpPr>
          <p:nvPr/>
        </p:nvSpPr>
        <p:spPr bwMode="auto">
          <a:xfrm>
            <a:off x="1574800" y="4038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DRAM</a:t>
            </a:r>
          </a:p>
        </p:txBody>
      </p:sp>
      <p:sp>
        <p:nvSpPr>
          <p:cNvPr id="18446" name="Line 12"/>
          <p:cNvSpPr>
            <a:spLocks noChangeShapeType="1"/>
          </p:cNvSpPr>
          <p:nvPr/>
        </p:nvSpPr>
        <p:spPr bwMode="auto">
          <a:xfrm>
            <a:off x="2336800" y="3733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7" name="Line 13"/>
          <p:cNvSpPr>
            <a:spLocks noChangeShapeType="1"/>
          </p:cNvSpPr>
          <p:nvPr/>
        </p:nvSpPr>
        <p:spPr bwMode="auto">
          <a:xfrm flipH="1">
            <a:off x="584200" y="4724400"/>
            <a:ext cx="13716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8" name="Text Box 14"/>
          <p:cNvSpPr txBox="1">
            <a:spLocks noChangeArrowheads="1"/>
          </p:cNvSpPr>
          <p:nvPr/>
        </p:nvSpPr>
        <p:spPr bwMode="auto">
          <a:xfrm>
            <a:off x="660400" y="3733800"/>
            <a:ext cx="703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Chips</a:t>
            </a:r>
          </a:p>
        </p:txBody>
      </p:sp>
      <p:sp>
        <p:nvSpPr>
          <p:cNvPr id="18449" name="Text Box 15"/>
          <p:cNvSpPr txBox="1">
            <a:spLocks noChangeArrowheads="1"/>
          </p:cNvSpPr>
          <p:nvPr/>
        </p:nvSpPr>
        <p:spPr bwMode="auto">
          <a:xfrm>
            <a:off x="520700" y="4876800"/>
            <a:ext cx="1211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Mechanical</a:t>
            </a:r>
          </a:p>
        </p:txBody>
      </p:sp>
      <p:sp>
        <p:nvSpPr>
          <p:cNvPr id="18450" name="AutoShape 16"/>
          <p:cNvSpPr>
            <a:spLocks noChangeArrowheads="1"/>
          </p:cNvSpPr>
          <p:nvPr/>
        </p:nvSpPr>
        <p:spPr bwMode="auto">
          <a:xfrm>
            <a:off x="1879600" y="4800600"/>
            <a:ext cx="990600" cy="457200"/>
          </a:xfrm>
          <a:prstGeom prst="can">
            <a:avLst>
              <a:gd name="adj" fmla="val 25000"/>
            </a:avLst>
          </a:prstGeom>
          <a:solidFill>
            <a:srgbClr val="FFFF99"/>
          </a:solidFill>
          <a:ln w="38100">
            <a:solidFill>
              <a:schemeClr val="tx1"/>
            </a:solidFill>
            <a:round/>
            <a:headEnd type="none" w="sm" len="sm"/>
            <a:tailEnd type="none" w="sm" len="sm"/>
          </a:ln>
        </p:spPr>
        <p:txBody>
          <a:bodyPr wrap="none" anchor="ctr"/>
          <a:lstStyle/>
          <a:p>
            <a:pPr eaLnBrk="0" hangingPunct="0"/>
            <a:r>
              <a:rPr lang="en-US">
                <a:latin typeface="Arial" charset="0"/>
              </a:rPr>
              <a:t>Disk</a:t>
            </a:r>
          </a:p>
        </p:txBody>
      </p:sp>
      <p:sp>
        <p:nvSpPr>
          <p:cNvPr id="18451" name="Line 17"/>
          <p:cNvSpPr>
            <a:spLocks noChangeShapeType="1"/>
          </p:cNvSpPr>
          <p:nvPr/>
        </p:nvSpPr>
        <p:spPr bwMode="auto">
          <a:xfrm>
            <a:off x="2336800" y="4495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18"/>
          <p:cNvSpPr>
            <a:spLocks noChangeShapeType="1"/>
          </p:cNvSpPr>
          <p:nvPr/>
        </p:nvSpPr>
        <p:spPr bwMode="auto">
          <a:xfrm>
            <a:off x="2336800" y="5257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3" name="AutoShape 19"/>
          <p:cNvSpPr>
            <a:spLocks noChangeArrowheads="1"/>
          </p:cNvSpPr>
          <p:nvPr/>
        </p:nvSpPr>
        <p:spPr bwMode="auto">
          <a:xfrm>
            <a:off x="2032000" y="5562600"/>
            <a:ext cx="685800" cy="685800"/>
          </a:xfrm>
          <a:prstGeom prst="flowChartMagneticTape">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Tape</a:t>
            </a:r>
          </a:p>
        </p:txBody>
      </p:sp>
      <p:sp>
        <p:nvSpPr>
          <p:cNvPr id="18454" name="Text Box 20"/>
          <p:cNvSpPr txBox="1">
            <a:spLocks noChangeArrowheads="1"/>
          </p:cNvSpPr>
          <p:nvPr/>
        </p:nvSpPr>
        <p:spPr bwMode="auto">
          <a:xfrm>
            <a:off x="3552825" y="1563688"/>
            <a:ext cx="884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b="1">
                <a:latin typeface="Times" pitchFamily="32" charset="0"/>
              </a:rPr>
              <a:t>Latency</a:t>
            </a:r>
          </a:p>
        </p:txBody>
      </p:sp>
      <p:sp>
        <p:nvSpPr>
          <p:cNvPr id="18455" name="Text Box 21"/>
          <p:cNvSpPr txBox="1">
            <a:spLocks noChangeArrowheads="1"/>
          </p:cNvSpPr>
          <p:nvPr/>
        </p:nvSpPr>
        <p:spPr bwMode="auto">
          <a:xfrm>
            <a:off x="4886325" y="1563688"/>
            <a:ext cx="1144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b="1">
                <a:latin typeface="Times" pitchFamily="32" charset="0"/>
              </a:rPr>
              <a:t>Bandwidth</a:t>
            </a:r>
          </a:p>
        </p:txBody>
      </p:sp>
    </p:spTree>
    <p:extLst>
      <p:ext uri="{BB962C8B-B14F-4D97-AF65-F5344CB8AC3E}">
        <p14:creationId xmlns:p14="http://schemas.microsoft.com/office/powerpoint/2010/main" val="475991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5"/>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14</a:t>
            </a:r>
          </a:p>
        </p:txBody>
      </p:sp>
      <p:sp>
        <p:nvSpPr>
          <p:cNvPr id="17411" name="Slide Number Placeholder 6"/>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B8F8C604-41F8-4E82-B028-F1094242F21D}" type="slidenum">
              <a:rPr lang="en-US" sz="1200" smtClean="0">
                <a:latin typeface="Helvetica" pitchFamily="32" charset="0"/>
              </a:rPr>
              <a:pPr eaLnBrk="1" hangingPunct="1"/>
              <a:t>6</a:t>
            </a:fld>
            <a:endParaRPr lang="en-US" sz="1200" smtClean="0"/>
          </a:p>
        </p:txBody>
      </p:sp>
      <p:sp>
        <p:nvSpPr>
          <p:cNvPr id="17412" name="Rectangle 2"/>
          <p:cNvSpPr>
            <a:spLocks noGrp="1" noChangeArrowheads="1"/>
          </p:cNvSpPr>
          <p:nvPr>
            <p:ph type="title"/>
          </p:nvPr>
        </p:nvSpPr>
        <p:spPr/>
        <p:txBody>
          <a:bodyPr/>
          <a:lstStyle/>
          <a:p>
            <a:pPr eaLnBrk="1" hangingPunct="1"/>
            <a:r>
              <a:rPr lang="en-US" smtClean="0"/>
              <a:t>The Memory Bottleneck</a:t>
            </a:r>
          </a:p>
        </p:txBody>
      </p:sp>
      <p:sp>
        <p:nvSpPr>
          <p:cNvPr id="17413" name="Rectangle 3"/>
          <p:cNvSpPr>
            <a:spLocks noGrp="1" noChangeArrowheads="1"/>
          </p:cNvSpPr>
          <p:nvPr>
            <p:ph type="body" sz="half" idx="1"/>
          </p:nvPr>
        </p:nvSpPr>
        <p:spPr/>
        <p:txBody>
          <a:bodyPr/>
          <a:lstStyle/>
          <a:p>
            <a:pPr eaLnBrk="1" hangingPunct="1">
              <a:lnSpc>
                <a:spcPct val="90000"/>
              </a:lnSpc>
            </a:pPr>
            <a:r>
              <a:rPr lang="en-US" sz="2000" smtClean="0"/>
              <a:t>Typical CPU clock rate</a:t>
            </a:r>
          </a:p>
          <a:p>
            <a:pPr lvl="1" eaLnBrk="1" hangingPunct="1">
              <a:lnSpc>
                <a:spcPct val="90000"/>
              </a:lnSpc>
            </a:pPr>
            <a:r>
              <a:rPr lang="en-US" sz="1800" smtClean="0">
                <a:solidFill>
                  <a:srgbClr val="E4445F"/>
                </a:solidFill>
              </a:rPr>
              <a:t>1 GHz (1ns cycle time)</a:t>
            </a:r>
            <a:endParaRPr lang="en-US" sz="1800" smtClean="0"/>
          </a:p>
          <a:p>
            <a:pPr eaLnBrk="1" hangingPunct="1">
              <a:lnSpc>
                <a:spcPct val="90000"/>
              </a:lnSpc>
            </a:pPr>
            <a:r>
              <a:rPr lang="en-US" sz="2000" smtClean="0"/>
              <a:t>Typical DRAM access time</a:t>
            </a:r>
          </a:p>
          <a:p>
            <a:pPr lvl="1" eaLnBrk="1" hangingPunct="1">
              <a:lnSpc>
                <a:spcPct val="90000"/>
              </a:lnSpc>
            </a:pPr>
            <a:r>
              <a:rPr lang="en-US" sz="1800" smtClean="0">
                <a:solidFill>
                  <a:srgbClr val="E4445F"/>
                </a:solidFill>
              </a:rPr>
              <a:t>30ns (about 30 cycles)</a:t>
            </a:r>
            <a:endParaRPr lang="en-US" sz="1800" smtClean="0"/>
          </a:p>
          <a:p>
            <a:pPr eaLnBrk="1" hangingPunct="1">
              <a:lnSpc>
                <a:spcPct val="90000"/>
              </a:lnSpc>
            </a:pPr>
            <a:r>
              <a:rPr lang="en-US" sz="2000" smtClean="0"/>
              <a:t>Typical main memory access</a:t>
            </a:r>
          </a:p>
          <a:p>
            <a:pPr lvl="1" eaLnBrk="1" hangingPunct="1">
              <a:lnSpc>
                <a:spcPct val="90000"/>
              </a:lnSpc>
            </a:pPr>
            <a:r>
              <a:rPr lang="en-US" sz="1800" smtClean="0">
                <a:solidFill>
                  <a:srgbClr val="E4445F"/>
                </a:solidFill>
              </a:rPr>
              <a:t>100ns (100 cycles)</a:t>
            </a:r>
          </a:p>
          <a:p>
            <a:pPr marL="1085850" lvl="2" eaLnBrk="1" hangingPunct="1">
              <a:lnSpc>
                <a:spcPct val="90000"/>
              </a:lnSpc>
            </a:pPr>
            <a:r>
              <a:rPr lang="en-US" sz="1800" smtClean="0">
                <a:solidFill>
                  <a:srgbClr val="0000FF"/>
                </a:solidFill>
              </a:rPr>
              <a:t>DRAM (30), precharge (10), chip crossings (30), overhead (30).</a:t>
            </a:r>
            <a:endParaRPr lang="en-US" sz="1800" smtClean="0"/>
          </a:p>
          <a:p>
            <a:pPr eaLnBrk="1" hangingPunct="1">
              <a:lnSpc>
                <a:spcPct val="90000"/>
              </a:lnSpc>
            </a:pPr>
            <a:r>
              <a:rPr lang="en-US" sz="2000" smtClean="0"/>
              <a:t>Our pipeline designs assume 1 cycle access (1ns)</a:t>
            </a:r>
          </a:p>
          <a:p>
            <a:pPr eaLnBrk="1" hangingPunct="1">
              <a:lnSpc>
                <a:spcPct val="90000"/>
              </a:lnSpc>
            </a:pPr>
            <a:r>
              <a:rPr lang="en-US" sz="2000" smtClean="0"/>
              <a:t>Average instruction references </a:t>
            </a:r>
          </a:p>
          <a:p>
            <a:pPr lvl="1" eaLnBrk="1" hangingPunct="1">
              <a:lnSpc>
                <a:spcPct val="90000"/>
              </a:lnSpc>
            </a:pPr>
            <a:r>
              <a:rPr lang="en-US" sz="1800" smtClean="0">
                <a:solidFill>
                  <a:srgbClr val="E4445F"/>
                </a:solidFill>
              </a:rPr>
              <a:t>1 instruction word</a:t>
            </a:r>
          </a:p>
          <a:p>
            <a:pPr lvl="1" eaLnBrk="1" hangingPunct="1">
              <a:lnSpc>
                <a:spcPct val="90000"/>
              </a:lnSpc>
            </a:pPr>
            <a:r>
              <a:rPr lang="en-US" sz="1800" smtClean="0">
                <a:solidFill>
                  <a:srgbClr val="E4445F"/>
                </a:solidFill>
              </a:rPr>
              <a:t>0.3 data words</a:t>
            </a:r>
          </a:p>
        </p:txBody>
      </p:sp>
      <p:sp>
        <p:nvSpPr>
          <p:cNvPr id="17414" name="Rectangle 4"/>
          <p:cNvSpPr>
            <a:spLocks noGrp="1" noChangeArrowheads="1"/>
          </p:cNvSpPr>
          <p:nvPr>
            <p:ph type="body" sz="half" idx="2"/>
          </p:nvPr>
        </p:nvSpPr>
        <p:spPr/>
        <p:txBody>
          <a:bodyPr/>
          <a:lstStyle/>
          <a:p>
            <a:pPr eaLnBrk="1" hangingPunct="1"/>
            <a:r>
              <a:rPr lang="en-US" sz="2000" smtClean="0"/>
              <a:t>This problem gets worse</a:t>
            </a:r>
          </a:p>
          <a:p>
            <a:pPr lvl="1" eaLnBrk="1" hangingPunct="1"/>
            <a:r>
              <a:rPr lang="en-US" sz="1800" smtClean="0">
                <a:solidFill>
                  <a:srgbClr val="E4445F"/>
                </a:solidFill>
              </a:rPr>
              <a:t>CPUs get </a:t>
            </a:r>
            <a:r>
              <a:rPr lang="en-US" sz="1800" i="1" smtClean="0">
                <a:solidFill>
                  <a:srgbClr val="E4445F"/>
                </a:solidFill>
              </a:rPr>
              <a:t>faster</a:t>
            </a:r>
            <a:endParaRPr lang="en-US" sz="1800" smtClean="0">
              <a:solidFill>
                <a:srgbClr val="E4445F"/>
              </a:solidFill>
            </a:endParaRPr>
          </a:p>
          <a:p>
            <a:pPr lvl="1" eaLnBrk="1" hangingPunct="1"/>
            <a:r>
              <a:rPr lang="en-US" sz="1800" smtClean="0">
                <a:solidFill>
                  <a:srgbClr val="E4445F"/>
                </a:solidFill>
              </a:rPr>
              <a:t>Memories get </a:t>
            </a:r>
            <a:r>
              <a:rPr lang="en-US" sz="1800" i="1" smtClean="0">
                <a:solidFill>
                  <a:srgbClr val="E4445F"/>
                </a:solidFill>
              </a:rPr>
              <a:t>bigger</a:t>
            </a:r>
            <a:endParaRPr lang="en-US" sz="1800" smtClean="0">
              <a:solidFill>
                <a:srgbClr val="E4445F"/>
              </a:solidFill>
            </a:endParaRPr>
          </a:p>
          <a:p>
            <a:pPr eaLnBrk="1" hangingPunct="1"/>
            <a:r>
              <a:rPr lang="en-US" sz="2000" smtClean="0"/>
              <a:t>Memory delay is mostly communication time</a:t>
            </a:r>
          </a:p>
          <a:p>
            <a:pPr lvl="1" eaLnBrk="1" hangingPunct="1"/>
            <a:r>
              <a:rPr lang="en-US" sz="1800" smtClean="0">
                <a:solidFill>
                  <a:srgbClr val="E4445F"/>
                </a:solidFill>
              </a:rPr>
              <a:t>reading/writing a bit is </a:t>
            </a:r>
            <a:r>
              <a:rPr lang="en-US" sz="1800" i="1" smtClean="0">
                <a:solidFill>
                  <a:srgbClr val="E4445F"/>
                </a:solidFill>
              </a:rPr>
              <a:t>fast</a:t>
            </a:r>
            <a:endParaRPr lang="en-US" sz="1800" smtClean="0">
              <a:solidFill>
                <a:srgbClr val="E4445F"/>
              </a:solidFill>
            </a:endParaRPr>
          </a:p>
          <a:p>
            <a:pPr lvl="1" eaLnBrk="1" hangingPunct="1"/>
            <a:r>
              <a:rPr lang="en-US" sz="1800" smtClean="0">
                <a:solidFill>
                  <a:srgbClr val="E4445F"/>
                </a:solidFill>
              </a:rPr>
              <a:t>it takes time to</a:t>
            </a:r>
          </a:p>
          <a:p>
            <a:pPr lvl="2" eaLnBrk="1" hangingPunct="1"/>
            <a:r>
              <a:rPr lang="en-US" sz="1800" smtClean="0">
                <a:solidFill>
                  <a:srgbClr val="0000FF"/>
                </a:solidFill>
              </a:rPr>
              <a:t>select the right bit</a:t>
            </a:r>
          </a:p>
          <a:p>
            <a:pPr lvl="2" eaLnBrk="1" hangingPunct="1"/>
            <a:r>
              <a:rPr lang="en-US" sz="1800" smtClean="0">
                <a:solidFill>
                  <a:srgbClr val="0000FF"/>
                </a:solidFill>
              </a:rPr>
              <a:t>route the data to/from the bit</a:t>
            </a:r>
          </a:p>
          <a:p>
            <a:pPr eaLnBrk="1" hangingPunct="1"/>
            <a:r>
              <a:rPr lang="en-US" sz="2000" smtClean="0"/>
              <a:t>Big memories are </a:t>
            </a:r>
            <a:r>
              <a:rPr lang="en-US" sz="2000" i="1" smtClean="0"/>
              <a:t>slow</a:t>
            </a:r>
          </a:p>
          <a:p>
            <a:pPr eaLnBrk="1" hangingPunct="1"/>
            <a:r>
              <a:rPr lang="en-US" sz="2000" smtClean="0"/>
              <a:t>Small memories can be made </a:t>
            </a:r>
            <a:r>
              <a:rPr lang="en-US" sz="2000" i="1" smtClean="0"/>
              <a:t>fast</a:t>
            </a:r>
            <a:endParaRPr lang="en-US" sz="2000" smtClean="0"/>
          </a:p>
        </p:txBody>
      </p:sp>
    </p:spTree>
    <p:extLst>
      <p:ext uri="{BB962C8B-B14F-4D97-AF65-F5344CB8AC3E}">
        <p14:creationId xmlns:p14="http://schemas.microsoft.com/office/powerpoint/2010/main" val="12898717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line has never been touched.</a:t>
            </a:r>
          </a:p>
          <a:p>
            <a:pPr lvl="2"/>
            <a:r>
              <a:rPr lang="en-US" dirty="0" smtClean="0"/>
              <a:t>A cache whose size equals memory takes only cold misses.</a:t>
            </a:r>
          </a:p>
          <a:p>
            <a:r>
              <a:rPr lang="en-US" dirty="0" smtClean="0">
                <a:solidFill>
                  <a:srgbClr val="FF0000"/>
                </a:solidFill>
              </a:rPr>
              <a:t>Conflict miss</a:t>
            </a:r>
          </a:p>
          <a:p>
            <a:pPr lvl="1"/>
            <a:r>
              <a:rPr lang="en-US" dirty="0" smtClean="0"/>
              <a:t>Conflict misses occur when the level k cache is large enough, but multiple data objects all map to the same level k block.</a:t>
            </a:r>
          </a:p>
          <a:p>
            <a:pPr lvl="2"/>
            <a:r>
              <a:rPr lang="en-US" dirty="0" smtClean="0"/>
              <a:t>Arises from limited associativity</a:t>
            </a:r>
            <a:r>
              <a:rPr lang="en-US" dirty="0"/>
              <a:t> </a:t>
            </a:r>
            <a:r>
              <a:rPr lang="en-US" dirty="0" smtClean="0"/>
              <a:t>and non-optimal replacement</a:t>
            </a:r>
          </a:p>
          <a:p>
            <a:pPr lvl="2"/>
            <a:r>
              <a:rPr lang="en-US" dirty="0" smtClean="0"/>
              <a:t>Misses absent in a fully-associative, optimal replacement policy cache are </a:t>
            </a:r>
            <a:r>
              <a:rPr lang="en-US" smtClean="0"/>
              <a:t>conflict misses.</a:t>
            </a:r>
            <a:endParaRPr lang="en-US" dirty="0" smtClean="0"/>
          </a:p>
          <a:p>
            <a:r>
              <a:rPr lang="en-US" dirty="0" smtClean="0">
                <a:solidFill>
                  <a:srgbClr val="FF0000"/>
                </a:solidFill>
              </a:rPr>
              <a:t>Capacity 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locality.</a:t>
            </a:r>
          </a:p>
          <a:p>
            <a:endParaRPr lang="en-US" dirty="0" smtClean="0"/>
          </a:p>
          <a:p>
            <a:r>
              <a:rPr lang="en-US" dirty="0" smtClean="0"/>
              <a:t>Memory hierarchies based on caching close the gap by exploiting locality.</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8812</TotalTime>
  <Words>3531</Words>
  <Application>Microsoft Office PowerPoint</Application>
  <PresentationFormat>On-screen Show (4:3)</PresentationFormat>
  <Paragraphs>1085</Paragraphs>
  <Slides>69</Slides>
  <Notes>64</Notes>
  <HiddenSlides>23</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69</vt:i4>
      </vt:variant>
    </vt:vector>
  </HeadingPairs>
  <TitlesOfParts>
    <vt:vector size="82" baseType="lpstr">
      <vt:lpstr>MS PGothic</vt:lpstr>
      <vt:lpstr>Arial</vt:lpstr>
      <vt:lpstr>Arial Narrow</vt:lpstr>
      <vt:lpstr>Calibri</vt:lpstr>
      <vt:lpstr>Courier New</vt:lpstr>
      <vt:lpstr>Helvetica</vt:lpstr>
      <vt:lpstr>StarSymbol</vt:lpstr>
      <vt:lpstr>Times</vt:lpstr>
      <vt:lpstr>Times New Roman</vt:lpstr>
      <vt:lpstr>Wingdings</vt:lpstr>
      <vt:lpstr>Wingdings 2</vt:lpstr>
      <vt:lpstr>template2007</vt:lpstr>
      <vt:lpstr>Default Design</vt:lpstr>
      <vt:lpstr>The Memory Hierarchy  </vt:lpstr>
      <vt:lpstr>Today</vt:lpstr>
      <vt:lpstr>Main Memory = DRAM</vt:lpstr>
      <vt:lpstr>Random-Access Memory (RAM)</vt:lpstr>
      <vt:lpstr>SRAM vs DRAM Summary</vt:lpstr>
      <vt:lpstr>The Memory Bottleneck</vt:lpstr>
      <vt:lpstr>Conventional DRAM Organization</vt:lpstr>
      <vt:lpstr>Reading DRAM Supercell (2,1)</vt:lpstr>
      <vt:lpstr>Reading DRAM Supercell (2,1)</vt:lpstr>
      <vt:lpstr>DRAM Access Time</vt:lpstr>
      <vt:lpstr>Memory Modules</vt:lpstr>
      <vt:lpstr>Enhanced DRAMs</vt:lpstr>
      <vt:lpstr>Better Memory System Performance</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Storage Trends</vt:lpstr>
      <vt:lpstr>CPU Clock Rates</vt:lpstr>
      <vt:lpstr>The CPU-Memory Gap</vt:lpstr>
      <vt:lpstr>The Memory Hierarchy</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An Example Memory Hierarchy</vt:lpstr>
      <vt:lpstr>Caches</vt:lpstr>
      <vt:lpstr>General Cache Concepts</vt:lpstr>
      <vt:lpstr>General Cache Concepts: Hit</vt:lpstr>
      <vt:lpstr>General Cache Concepts: Miss</vt:lpstr>
      <vt:lpstr>General Caching Concepts:  Types of Cache Misses</vt:lpstr>
      <vt:lpstr>Examples of Caching in the Hierarchy</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witchel</cp:lastModifiedBy>
  <cp:revision>468</cp:revision>
  <cp:lastPrinted>1999-09-20T15:19:18Z</cp:lastPrinted>
  <dcterms:created xsi:type="dcterms:W3CDTF">2011-01-05T22:48:58Z</dcterms:created>
  <dcterms:modified xsi:type="dcterms:W3CDTF">2014-04-03T08:24:15Z</dcterms:modified>
</cp:coreProperties>
</file>