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4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542" r:id="rId2"/>
    <p:sldId id="1308" r:id="rId3"/>
    <p:sldId id="1243" r:id="rId4"/>
    <p:sldId id="1290" r:id="rId5"/>
    <p:sldId id="1291" r:id="rId6"/>
    <p:sldId id="1292" r:id="rId7"/>
    <p:sldId id="1293" r:id="rId8"/>
    <p:sldId id="1294" r:id="rId9"/>
    <p:sldId id="1300" r:id="rId10"/>
    <p:sldId id="1295" r:id="rId11"/>
    <p:sldId id="1301" r:id="rId12"/>
    <p:sldId id="1302" r:id="rId13"/>
    <p:sldId id="1298" r:id="rId14"/>
    <p:sldId id="1257" r:id="rId15"/>
    <p:sldId id="1299" r:id="rId16"/>
    <p:sldId id="1324" r:id="rId17"/>
    <p:sldId id="1303" r:id="rId18"/>
    <p:sldId id="1305" r:id="rId19"/>
    <p:sldId id="1309" r:id="rId20"/>
    <p:sldId id="1323" r:id="rId21"/>
    <p:sldId id="1325" r:id="rId22"/>
    <p:sldId id="1264" r:id="rId23"/>
    <p:sldId id="1307" r:id="rId24"/>
    <p:sldId id="1265" r:id="rId25"/>
    <p:sldId id="1266" r:id="rId26"/>
    <p:sldId id="1310" r:id="rId27"/>
    <p:sldId id="1311" r:id="rId28"/>
    <p:sldId id="1312" r:id="rId29"/>
    <p:sldId id="1313" r:id="rId30"/>
    <p:sldId id="1274" r:id="rId31"/>
    <p:sldId id="1273" r:id="rId32"/>
    <p:sldId id="1275" r:id="rId33"/>
    <p:sldId id="1276" r:id="rId34"/>
    <p:sldId id="1277" r:id="rId35"/>
    <p:sldId id="1278" r:id="rId36"/>
    <p:sldId id="1279" r:id="rId37"/>
    <p:sldId id="1280" r:id="rId38"/>
    <p:sldId id="1281" r:id="rId39"/>
    <p:sldId id="1282" r:id="rId40"/>
    <p:sldId id="1314" r:id="rId41"/>
    <p:sldId id="1322" r:id="rId42"/>
    <p:sldId id="1315" r:id="rId43"/>
    <p:sldId id="1316" r:id="rId44"/>
    <p:sldId id="1317" r:id="rId45"/>
    <p:sldId id="1318" r:id="rId46"/>
    <p:sldId id="1319" r:id="rId47"/>
    <p:sldId id="1320" r:id="rId48"/>
    <p:sldId id="1321" r:id="rId49"/>
    <p:sldId id="1288" r:id="rId50"/>
  </p:sldIdLst>
  <p:sldSz cx="9144000" cy="6858000" type="screen4x3"/>
  <p:notesSz cx="7302500" cy="9586913"/>
  <p:custDataLst>
    <p:tags r:id="rId5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0000"/>
    <a:srgbClr val="F6F5BD"/>
    <a:srgbClr val="D5F1CF"/>
    <a:srgbClr val="F1C7C7"/>
    <a:srgbClr val="E2AC00"/>
    <a:srgbClr val="A9E39D"/>
    <a:srgbClr val="FF9999"/>
    <a:srgbClr val="8C4040"/>
    <a:srgbClr val="5C5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110" d="100"/>
          <a:sy n="110" d="100"/>
        </p:scale>
        <p:origin x="485" y="62"/>
      </p:cViewPr>
      <p:guideLst>
        <p:guide orient="horz" pos="28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droh:Downloads:corei7mountain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droh:Downloads:corei7mountain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droh:Downloads:corei7mountai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805.45999999999958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835.30999999999949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608.85999999999956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578908384"/>
        <c:axId val="-578906752"/>
        <c:axId val="-526752416"/>
      </c:surface3DChart>
      <c:catAx>
        <c:axId val="-578908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57890675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5789067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578908384"/>
        <c:crosses val="autoZero"/>
        <c:crossBetween val="between"/>
      </c:valAx>
      <c:serAx>
        <c:axId val="-526752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578906752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805.45999999999958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835.30999999999949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608.85999999999956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579050896"/>
        <c:axId val="-579054160"/>
        <c:axId val="-526753040"/>
      </c:surface3DChart>
      <c:catAx>
        <c:axId val="-579050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579054160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5790541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579050896"/>
        <c:crosses val="autoZero"/>
        <c:crossBetween val="between"/>
      </c:valAx>
      <c:serAx>
        <c:axId val="-526753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579054160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805.45999999999958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835.30999999999949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608.85999999999956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581271824"/>
        <c:axId val="-579116656"/>
        <c:axId val="-526741808"/>
      </c:surface3DChart>
      <c:catAx>
        <c:axId val="-581271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579116656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57911665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581271824"/>
        <c:crosses val="autoZero"/>
        <c:crossBetween val="between"/>
      </c:valAx>
      <c:serAx>
        <c:axId val="-526741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579116656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"/>
          <c:y val="3.9215686274509803E-2"/>
          <c:w val="0.832592592592592"/>
          <c:h val="0.83660130718954195"/>
        </c:manualLayout>
      </c:layout>
      <c:lineChart>
        <c:grouping val="standard"/>
        <c:varyColors val="0"/>
        <c:ser>
          <c:idx val="4"/>
          <c:order val="0"/>
          <c:tx>
            <c:strRef>
              <c:f>corei7mmdata!$F$1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tar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corei7mmdata!$F$2:$F$16</c:f>
              <c:numCache>
                <c:formatCode>General</c:formatCode>
                <c:ptCount val="15"/>
                <c:pt idx="0">
                  <c:v>6.4</c:v>
                </c:pt>
                <c:pt idx="1">
                  <c:v>6.87</c:v>
                </c:pt>
                <c:pt idx="2">
                  <c:v>4.1399999999999997</c:v>
                </c:pt>
                <c:pt idx="3">
                  <c:v>5.53</c:v>
                </c:pt>
                <c:pt idx="4">
                  <c:v>10.93</c:v>
                </c:pt>
                <c:pt idx="5">
                  <c:v>33.229999999999997</c:v>
                </c:pt>
                <c:pt idx="6">
                  <c:v>49.43</c:v>
                </c:pt>
                <c:pt idx="7">
                  <c:v>51.49</c:v>
                </c:pt>
                <c:pt idx="8">
                  <c:v>52.06</c:v>
                </c:pt>
                <c:pt idx="9">
                  <c:v>52.06</c:v>
                </c:pt>
                <c:pt idx="10">
                  <c:v>52.07</c:v>
                </c:pt>
                <c:pt idx="11">
                  <c:v>52.09</c:v>
                </c:pt>
                <c:pt idx="12">
                  <c:v>52.12</c:v>
                </c:pt>
                <c:pt idx="13">
                  <c:v>52.17</c:v>
                </c:pt>
                <c:pt idx="14">
                  <c:v>52.2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corei7mmdata!$G$1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corei7mmdata!$G$2:$G$16</c:f>
              <c:numCache>
                <c:formatCode>General</c:formatCode>
                <c:ptCount val="15"/>
                <c:pt idx="0">
                  <c:v>6.4</c:v>
                </c:pt>
                <c:pt idx="1">
                  <c:v>6.8199999999999976</c:v>
                </c:pt>
                <c:pt idx="2">
                  <c:v>4.01</c:v>
                </c:pt>
                <c:pt idx="3">
                  <c:v>5.33</c:v>
                </c:pt>
                <c:pt idx="4">
                  <c:v>11.04</c:v>
                </c:pt>
                <c:pt idx="5">
                  <c:v>33.21</c:v>
                </c:pt>
                <c:pt idx="6">
                  <c:v>49.42</c:v>
                </c:pt>
                <c:pt idx="7">
                  <c:v>51.5</c:v>
                </c:pt>
                <c:pt idx="8">
                  <c:v>52.07</c:v>
                </c:pt>
                <c:pt idx="9">
                  <c:v>52.08</c:v>
                </c:pt>
                <c:pt idx="10">
                  <c:v>52.09</c:v>
                </c:pt>
                <c:pt idx="11">
                  <c:v>52.1</c:v>
                </c:pt>
                <c:pt idx="12">
                  <c:v>52.14</c:v>
                </c:pt>
                <c:pt idx="13">
                  <c:v>52.19</c:v>
                </c:pt>
                <c:pt idx="14">
                  <c:v>52.23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corei7mmdata!$D$1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corei7mmdata!$D$2:$D$16</c:f>
              <c:numCache>
                <c:formatCode>General</c:formatCode>
                <c:ptCount val="15"/>
                <c:pt idx="0">
                  <c:v>5.31</c:v>
                </c:pt>
                <c:pt idx="1">
                  <c:v>6.35</c:v>
                </c:pt>
                <c:pt idx="2">
                  <c:v>6.29</c:v>
                </c:pt>
                <c:pt idx="3">
                  <c:v>3.7</c:v>
                </c:pt>
                <c:pt idx="4">
                  <c:v>3.72</c:v>
                </c:pt>
                <c:pt idx="5">
                  <c:v>3.71</c:v>
                </c:pt>
                <c:pt idx="6">
                  <c:v>3.72</c:v>
                </c:pt>
                <c:pt idx="7">
                  <c:v>3.83</c:v>
                </c:pt>
                <c:pt idx="8">
                  <c:v>4.5999999999999996</c:v>
                </c:pt>
                <c:pt idx="9">
                  <c:v>7.74</c:v>
                </c:pt>
                <c:pt idx="10">
                  <c:v>11.71</c:v>
                </c:pt>
                <c:pt idx="11">
                  <c:v>16.54</c:v>
                </c:pt>
                <c:pt idx="12">
                  <c:v>20.57</c:v>
                </c:pt>
                <c:pt idx="13">
                  <c:v>23.85</c:v>
                </c:pt>
                <c:pt idx="14">
                  <c:v>23.86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corei7mmdata!$E$1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corei7mmdata!$E$2:$E$16</c:f>
              <c:numCache>
                <c:formatCode>General</c:formatCode>
                <c:ptCount val="15"/>
                <c:pt idx="0">
                  <c:v>5.4</c:v>
                </c:pt>
                <c:pt idx="1">
                  <c:v>6.23</c:v>
                </c:pt>
                <c:pt idx="2">
                  <c:v>3.64</c:v>
                </c:pt>
                <c:pt idx="3">
                  <c:v>3.71</c:v>
                </c:pt>
                <c:pt idx="4">
                  <c:v>3.61</c:v>
                </c:pt>
                <c:pt idx="5">
                  <c:v>3.6</c:v>
                </c:pt>
                <c:pt idx="6">
                  <c:v>3.63</c:v>
                </c:pt>
                <c:pt idx="7">
                  <c:v>3.74</c:v>
                </c:pt>
                <c:pt idx="8">
                  <c:v>4.6399999999999997</c:v>
                </c:pt>
                <c:pt idx="9">
                  <c:v>7.57</c:v>
                </c:pt>
                <c:pt idx="10">
                  <c:v>11.62</c:v>
                </c:pt>
                <c:pt idx="11">
                  <c:v>16.440000000000001</c:v>
                </c:pt>
                <c:pt idx="12">
                  <c:v>20.440000000000001</c:v>
                </c:pt>
                <c:pt idx="13">
                  <c:v>23.68</c:v>
                </c:pt>
                <c:pt idx="14">
                  <c:v>23.66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corei7mmdata!$B$1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plus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corei7mmdata!$B$2:$B$16</c:f>
              <c:numCache>
                <c:formatCode>General</c:formatCode>
                <c:ptCount val="15"/>
                <c:pt idx="0">
                  <c:v>4.37</c:v>
                </c:pt>
                <c:pt idx="1">
                  <c:v>5.3599999999999977</c:v>
                </c:pt>
                <c:pt idx="2">
                  <c:v>3.23</c:v>
                </c:pt>
                <c:pt idx="3">
                  <c:v>3.32</c:v>
                </c:pt>
                <c:pt idx="4">
                  <c:v>3.29</c:v>
                </c:pt>
                <c:pt idx="5">
                  <c:v>3.24</c:v>
                </c:pt>
                <c:pt idx="6">
                  <c:v>3.2</c:v>
                </c:pt>
                <c:pt idx="7">
                  <c:v>3.17</c:v>
                </c:pt>
                <c:pt idx="8">
                  <c:v>3.16</c:v>
                </c:pt>
                <c:pt idx="9">
                  <c:v>3.14</c:v>
                </c:pt>
                <c:pt idx="10">
                  <c:v>3.13</c:v>
                </c:pt>
                <c:pt idx="11">
                  <c:v>3.12</c:v>
                </c:pt>
                <c:pt idx="12">
                  <c:v>3.1</c:v>
                </c:pt>
                <c:pt idx="13">
                  <c:v>3.1</c:v>
                </c:pt>
                <c:pt idx="14">
                  <c:v>3.08</c:v>
                </c:pt>
              </c:numCache>
            </c:numRef>
          </c:val>
          <c:smooth val="0"/>
        </c:ser>
        <c:ser>
          <c:idx val="1"/>
          <c:order val="5"/>
          <c:tx>
            <c:strRef>
              <c:f>corei7mmdata!$C$1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corei7mmdata!$C$2:$C$16</c:f>
              <c:numCache>
                <c:formatCode>General</c:formatCode>
                <c:ptCount val="15"/>
                <c:pt idx="0">
                  <c:v>3.58</c:v>
                </c:pt>
                <c:pt idx="1">
                  <c:v>5.31</c:v>
                </c:pt>
                <c:pt idx="2">
                  <c:v>3.19</c:v>
                </c:pt>
                <c:pt idx="3">
                  <c:v>3.18</c:v>
                </c:pt>
                <c:pt idx="4">
                  <c:v>3.15</c:v>
                </c:pt>
                <c:pt idx="5">
                  <c:v>3.12</c:v>
                </c:pt>
                <c:pt idx="6">
                  <c:v>3.1</c:v>
                </c:pt>
                <c:pt idx="7">
                  <c:v>3.1</c:v>
                </c:pt>
                <c:pt idx="8">
                  <c:v>3.11</c:v>
                </c:pt>
                <c:pt idx="9">
                  <c:v>3.09</c:v>
                </c:pt>
                <c:pt idx="10">
                  <c:v>3.07</c:v>
                </c:pt>
                <c:pt idx="11">
                  <c:v>3.06</c:v>
                </c:pt>
                <c:pt idx="12">
                  <c:v>3.02</c:v>
                </c:pt>
                <c:pt idx="13">
                  <c:v>3.02</c:v>
                </c:pt>
                <c:pt idx="14">
                  <c:v>3.01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47579376"/>
        <c:axId val="-447582096"/>
      </c:lineChart>
      <c:catAx>
        <c:axId val="-447579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Array size (n)</a:t>
                </a:r>
              </a:p>
            </c:rich>
          </c:tx>
          <c:layout>
            <c:manualLayout>
              <c:xMode val="edge"/>
              <c:yMode val="edge"/>
              <c:x val="0.437037037037037"/>
              <c:y val="0.9346405228758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47582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4475820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Cycles per inner loop iteration</a:t>
                </a:r>
              </a:p>
            </c:rich>
          </c:tx>
          <c:layout>
            <c:manualLayout>
              <c:xMode val="edge"/>
              <c:yMode val="edge"/>
              <c:x val="0"/>
              <c:y val="0.17630978174708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475793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44444444444396"/>
          <c:y val="0.33986928104575198"/>
          <c:w val="6.9629629629629597E-2"/>
          <c:h val="0.23747276688453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0.69963</cdr:x>
      <cdr:y>0.11563</cdr:y>
    </cdr:from>
    <cdr:to>
      <cdr:x>0.74938</cdr:x>
      <cdr:y>0.17363</cdr:y>
    </cdr:to>
    <cdr:sp macro="" textlink="">
      <cdr:nvSpPr>
        <cdr:cNvPr id="1037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97606" y="674022"/>
          <a:ext cx="426482" cy="3381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 dirty="0">
              <a:solidFill>
                <a:srgbClr val="000000"/>
              </a:solidFill>
              <a:latin typeface="Helvetica"/>
            </a:rPr>
            <a:t>L1</a:t>
          </a:r>
        </a:p>
      </cdr:txBody>
    </cdr:sp>
  </cdr:relSizeAnchor>
  <cdr:relSizeAnchor xmlns:cdr="http://schemas.openxmlformats.org/drawingml/2006/chartDrawing">
    <cdr:from>
      <cdr:x>0.62841</cdr:x>
      <cdr:y>0.37543</cdr:y>
    </cdr:from>
    <cdr:to>
      <cdr:x>0.67716</cdr:x>
      <cdr:y>0.43343</cdr:y>
    </cdr:to>
    <cdr:sp macro="" textlink="">
      <cdr:nvSpPr>
        <cdr:cNvPr id="1038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87080" y="2188497"/>
          <a:ext cx="417909" cy="3381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L2</a:t>
          </a:r>
        </a:p>
      </cdr:txBody>
    </cdr:sp>
  </cdr:relSizeAnchor>
  <cdr:relSizeAnchor xmlns:cdr="http://schemas.openxmlformats.org/drawingml/2006/chartDrawing">
    <cdr:from>
      <cdr:x>0.5</cdr:x>
      <cdr:y>0.67036</cdr:y>
    </cdr:from>
    <cdr:to>
      <cdr:x>0.5755</cdr:x>
      <cdr:y>0.72936</cdr:y>
    </cdr:to>
    <cdr:sp macro="" textlink="">
      <cdr:nvSpPr>
        <cdr:cNvPr id="1039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86250" y="3907722"/>
          <a:ext cx="647224" cy="34392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Mem</a:t>
          </a:r>
        </a:p>
      </cdr:txBody>
    </cdr:sp>
  </cdr:relSizeAnchor>
  <cdr:relSizeAnchor xmlns:cdr="http://schemas.openxmlformats.org/drawingml/2006/chartDrawing">
    <cdr:from>
      <cdr:x>0.58105</cdr:x>
      <cdr:y>0.5</cdr:y>
    </cdr:from>
    <cdr:to>
      <cdr:x>0.63105</cdr:x>
      <cdr:y>0.55825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81076" y="2914650"/>
          <a:ext cx="428625" cy="33955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 dirty="0">
              <a:solidFill>
                <a:srgbClr val="000000"/>
              </a:solidFill>
              <a:latin typeface="Helvetica"/>
            </a:rPr>
            <a:t>L3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55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26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30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40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93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82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75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3164196" cy="4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3" tIns="44542" rIns="89083" bIns="44542"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70662" indent="-296408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85634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59887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134141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60839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3082648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556902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403115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/>
              <a:t>Morgan Kaufmann Publishers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4136649" y="0"/>
            <a:ext cx="3164196" cy="4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3" tIns="44542" rIns="89083" bIns="44542"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70662" indent="-296408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85634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59887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134141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60839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3082648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556902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403115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523D4F-DC4B-4A42-BA3D-4D877A9E412E}" type="datetime3">
              <a:rPr lang="en-AU"/>
              <a:pPr eaLnBrk="1" hangingPunct="1"/>
              <a:t>8 April, 2014</a:t>
            </a:fld>
            <a:endParaRPr lang="en-AU"/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9106584"/>
            <a:ext cx="3164196" cy="4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3" tIns="44542" rIns="89083" bIns="44542"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70662" indent="-296408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85634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59887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134141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60839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3082648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556902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403115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/>
              <a:t>Chapter 5 — Large and Fast: Exploiting Memory Hierarchy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36649" y="9106584"/>
            <a:ext cx="3164196" cy="4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3" tIns="44542" rIns="89083" bIns="44542"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70662" indent="-296408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85634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59887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134141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60839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3082648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556902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403115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4D5BD9-F062-4842-B6D0-AC8E4221EEE9}" type="slidenum">
              <a:rPr lang="en-AU"/>
              <a:pPr eaLnBrk="1" hangingPunct="1"/>
              <a:t>16</a:t>
            </a:fld>
            <a:endParaRPr lang="en-AU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8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0584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07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42347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0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54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104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40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15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866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938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92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893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920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997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482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42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698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426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007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135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265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7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34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1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17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63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07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Cache Memories</a:t>
            </a:r>
            <a:br>
              <a:rPr lang="en-US" dirty="0" smtClean="0"/>
            </a:br>
            <a:endParaRPr lang="en-US" sz="20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Higher Level Example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(j 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248400" y="1745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48400" y="2126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2507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48400" y="2888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48400" y="3276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248400" y="3657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48400" y="4038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248400" y="4419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16200000" flipV="1">
            <a:off x="6857980" y="4293144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2069" y="510540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762000"/>
            <a:ext cx="2890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assume: cold (empty) cache,</a:t>
            </a:r>
          </a:p>
          <a:p>
            <a:r>
              <a:rPr lang="en-US" sz="1800" dirty="0" smtClean="0">
                <a:latin typeface="Calibri" pitchFamily="34" charset="0"/>
              </a:rPr>
              <a:t>a[0][0] goes here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>
            <a:off x="6143204" y="1656665"/>
            <a:ext cx="49666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09588" y="3886200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sum_array_cols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</a:t>
            </a:r>
            <a:r>
              <a:rPr lang="en-GB" sz="1600" dirty="0" smtClean="0">
                <a:latin typeface="Courier New" pitchFamily="49" charset="0"/>
              </a:rPr>
              <a:t>(j </a:t>
            </a:r>
            <a:r>
              <a:rPr lang="en-GB" sz="1600" dirty="0">
                <a:latin typeface="Courier New" pitchFamily="49" charset="0"/>
              </a:rPr>
              <a:t>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</a:t>
            </a:r>
            <a:r>
              <a:rPr lang="en-GB" sz="1600" dirty="0" smtClean="0">
                <a:latin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5715000"/>
            <a:ext cx="2661743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blackboard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2067" y="313267"/>
            <a:ext cx="289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Ignore the variables sum,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3922713" y="5213015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3922713" y="6030577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 smtClean="0"/>
              <a:t>2-Way Set Associative Cache Simulation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1712243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S=2 sets, E=2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</a:t>
            </a:r>
            <a:r>
              <a:rPr lang="en-US" sz="2000" dirty="0" smtClean="0">
                <a:latin typeface="Calibri"/>
                <a:cs typeface="Calibri"/>
              </a:rPr>
              <a:t>ag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smtClean="0">
                <a:latin typeface="Calibri"/>
                <a:cs typeface="Calibri"/>
              </a:rPr>
              <a:t>Block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2984698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3" y="5110163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2766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5814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8862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1910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Higher Level Example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(j 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876429" y="2049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6429" y="2430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6429" y="2811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76429" y="3192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00429" y="2049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00429" y="2430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00429" y="2811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00429" y="3192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16200000" flipV="1">
            <a:off x="6493914" y="2997744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8003" y="381000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38800" y="1066800"/>
            <a:ext cx="2890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assume: cold (empty) cache,</a:t>
            </a:r>
          </a:p>
          <a:p>
            <a:r>
              <a:rPr lang="en-US" sz="1800" dirty="0" smtClean="0">
                <a:latin typeface="Calibri" pitchFamily="34" charset="0"/>
              </a:rPr>
              <a:t>a[0][0] goes here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>
            <a:off x="5771233" y="1961465"/>
            <a:ext cx="49666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09588" y="3962400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</a:t>
            </a:r>
            <a:r>
              <a:rPr lang="en-GB" sz="1600" dirty="0" smtClean="0">
                <a:latin typeface="Courier New" pitchFamily="49" charset="0"/>
              </a:rPr>
              <a:t>(j </a:t>
            </a:r>
            <a:r>
              <a:rPr lang="en-GB" sz="1600" dirty="0">
                <a:latin typeface="Courier New" pitchFamily="49" charset="0"/>
              </a:rPr>
              <a:t>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</a:t>
            </a:r>
            <a:r>
              <a:rPr lang="en-GB" sz="1600" dirty="0" smtClean="0">
                <a:latin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5715000"/>
            <a:ext cx="2661743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blackboard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40659" y="533400"/>
            <a:ext cx="289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Ignore the variables sum,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" y="6324600"/>
            <a:ext cx="1752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AU" sz="1000" smtClean="0">
                <a:latin typeface="Helvetica" pitchFamily="32" charset="0"/>
              </a:rPr>
              <a:t>Chapter 5 — Large and Fast: Exploiting Memory Hierarchy — </a:t>
            </a:r>
            <a:fld id="{8E6A15A6-C37F-4A52-8A1C-E7A17569CAD1}" type="slidenum">
              <a:rPr lang="en-AU" sz="1000" smtClean="0">
                <a:latin typeface="Helvetica" pitchFamily="32" charset="0"/>
              </a:rPr>
              <a:pPr algn="l" eaLnBrk="1" hangingPunct="1"/>
              <a:t>16</a:t>
            </a:fld>
            <a:endParaRPr lang="en-AU" sz="1000" smtClean="0">
              <a:latin typeface="Helvetica" pitchFamily="32" charset="0"/>
            </a:endParaRP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Spectrum of Associativity</a:t>
            </a:r>
            <a:endParaRPr lang="en-AU" smtClean="0"/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 a cache with 8 entries</a:t>
            </a:r>
            <a:endParaRPr lang="en-AU" smtClean="0"/>
          </a:p>
        </p:txBody>
      </p:sp>
      <p:pic>
        <p:nvPicPr>
          <p:cNvPr id="25605" name="Picture 7" descr="f05-14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44675"/>
            <a:ext cx="5513387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0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1004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307387" cy="5322887"/>
          </a:xfrm>
        </p:spPr>
        <p:txBody>
          <a:bodyPr lIns="90360" tIns="44280" rIns="90360" bIns="44280"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Multiple copies of data exist: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L1, L2, Main Memory, Disk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write-hit?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Write-through </a:t>
            </a:r>
            <a:r>
              <a:rPr lang="en-GB" dirty="0" smtClean="0"/>
              <a:t>(write immediately to memory)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Write-back </a:t>
            </a:r>
            <a:r>
              <a:rPr lang="en-GB" dirty="0" smtClean="0"/>
              <a:t>(defer write to memory until replacement of line)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Need a dirty bit (line different from memory or not)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Write-allocate </a:t>
            </a:r>
            <a:r>
              <a:rPr lang="en-GB" dirty="0" smtClean="0"/>
              <a:t>(load into cache, update line in cache)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No-write-allocate </a:t>
            </a:r>
            <a:r>
              <a:rPr lang="en-GB" dirty="0" smtClean="0"/>
              <a:t>(writes immediately to memory)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Write-through + No-write-allocate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 smtClean="0"/>
              <a:t>Write-back + Write-allocate</a:t>
            </a:r>
          </a:p>
          <a:p>
            <a:pPr eaLnBrk="1" hangingPunct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 Core i7 Cache Hierarchy</a:t>
            </a:r>
            <a:endParaRPr lang="en-US" dirty="0"/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 and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4 cycles</a:t>
            </a:r>
          </a:p>
          <a:p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11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30-40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Block size</a:t>
            </a:r>
            <a:r>
              <a:rPr lang="en-US" sz="1800" b="0" dirty="0" smtClean="0">
                <a:latin typeface="Calibri" pitchFamily="34" charset="0"/>
              </a:rPr>
              <a:t>: 64 bytes for all caches.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Cache Performance Metrics</a:t>
            </a:r>
            <a:endParaRPr lang="en-GB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Miss Rate</a:t>
            </a:r>
          </a:p>
          <a:p>
            <a:pPr lvl="1"/>
            <a:r>
              <a:rPr lang="en-GB" dirty="0" smtClean="0"/>
              <a:t>Fraction of memory references not found in cache (misses / accesses)</a:t>
            </a:r>
            <a:br>
              <a:rPr lang="en-GB" dirty="0" smtClean="0"/>
            </a:br>
            <a:r>
              <a:rPr lang="en-GB" dirty="0" smtClean="0"/>
              <a:t>= 1 – hit rate</a:t>
            </a:r>
          </a:p>
          <a:p>
            <a:pPr lvl="1"/>
            <a:r>
              <a:rPr lang="en-GB" dirty="0" smtClean="0"/>
              <a:t>Typical numbers (in percentages):</a:t>
            </a:r>
          </a:p>
          <a:p>
            <a:pPr lvl="2"/>
            <a:r>
              <a:rPr lang="en-GB" dirty="0" smtClean="0"/>
              <a:t>3-10% for L1</a:t>
            </a:r>
          </a:p>
          <a:p>
            <a:pPr lvl="2"/>
            <a:r>
              <a:rPr lang="en-GB" dirty="0" smtClean="0"/>
              <a:t>can be quite small (e.g., &lt; 1%) for L2, depending on size, etc.</a:t>
            </a:r>
          </a:p>
          <a:p>
            <a:r>
              <a:rPr lang="en-GB" dirty="0" smtClean="0"/>
              <a:t>Hit Time</a:t>
            </a:r>
          </a:p>
          <a:p>
            <a:pPr lvl="1"/>
            <a:r>
              <a:rPr lang="en-GB" dirty="0" smtClean="0"/>
              <a:t>Time to deliver a line in the cache to the processor</a:t>
            </a:r>
          </a:p>
          <a:p>
            <a:pPr lvl="2"/>
            <a:r>
              <a:rPr lang="en-GB" dirty="0" smtClean="0"/>
              <a:t>includes time to determine whether the line is in the cache</a:t>
            </a:r>
          </a:p>
          <a:p>
            <a:pPr lvl="1"/>
            <a:r>
              <a:rPr lang="en-GB" dirty="0" smtClean="0"/>
              <a:t>Typical numbers:</a:t>
            </a:r>
          </a:p>
          <a:p>
            <a:pPr lvl="2"/>
            <a:r>
              <a:rPr lang="en-GB" dirty="0" smtClean="0"/>
              <a:t>1-2 clock cycle for L1</a:t>
            </a:r>
          </a:p>
          <a:p>
            <a:pPr lvl="2"/>
            <a:r>
              <a:rPr lang="en-GB" dirty="0" smtClean="0"/>
              <a:t>5-20 clock cycles for L2</a:t>
            </a:r>
          </a:p>
          <a:p>
            <a:r>
              <a:rPr lang="en-GB" dirty="0" smtClean="0"/>
              <a:t>Miss Penalty</a:t>
            </a:r>
          </a:p>
          <a:p>
            <a:pPr lvl="1"/>
            <a:r>
              <a:rPr lang="en-GB" dirty="0" smtClean="0"/>
              <a:t>Additional time required because of a miss</a:t>
            </a:r>
          </a:p>
          <a:p>
            <a:pPr lvl="2"/>
            <a:r>
              <a:rPr lang="en-GB" dirty="0" smtClean="0"/>
              <a:t>typically 50-200 cycles for main memory (Trend: increasing!)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memory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smtClean="0"/>
              <a:t>Lets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Average access time = hit time + miss rate * miss penalty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97% hits:  1 cycle + 0.03 * 100 cycles 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99% hits:  1 cycle + 0.01 * 100 cycles = </a:t>
            </a:r>
            <a:r>
              <a:rPr lang="en-US" sz="1800" b="1" dirty="0" smtClean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memory access time (AMAT)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AMAT = L1hit + P</a:t>
            </a:r>
            <a:r>
              <a:rPr lang="en-US" baseline="-25000" dirty="0" smtClean="0"/>
              <a:t>L1miss</a:t>
            </a:r>
            <a:r>
              <a:rPr lang="en-US" dirty="0" smtClean="0"/>
              <a:t>*(L2hit + P</a:t>
            </a:r>
            <a:r>
              <a:rPr lang="en-US" baseline="-25000" dirty="0" smtClean="0"/>
              <a:t>L2miss</a:t>
            </a:r>
            <a:r>
              <a:rPr lang="en-US" dirty="0" smtClean="0"/>
              <a:t>* Memory)</a:t>
            </a:r>
          </a:p>
          <a:p>
            <a:pPr lvl="1"/>
            <a:r>
              <a:rPr lang="en-US" dirty="0" smtClean="0"/>
              <a:t>Each access costs L1 hit latency</a:t>
            </a:r>
          </a:p>
          <a:p>
            <a:pPr lvl="1"/>
            <a:r>
              <a:rPr lang="en-US" dirty="0" smtClean="0"/>
              <a:t>If L1 misses (P</a:t>
            </a:r>
            <a:r>
              <a:rPr lang="en-US" baseline="-25000" dirty="0" smtClean="0"/>
              <a:t>L1miss</a:t>
            </a:r>
            <a:r>
              <a:rPr lang="en-US" dirty="0" smtClean="0"/>
              <a:t>), then multiply by time to access L2</a:t>
            </a:r>
          </a:p>
          <a:p>
            <a:pPr lvl="1"/>
            <a:r>
              <a:rPr lang="en-US" dirty="0" smtClean="0"/>
              <a:t>Possible to add more cache levels</a:t>
            </a:r>
          </a:p>
          <a:p>
            <a:pPr lvl="1"/>
            <a:r>
              <a:rPr lang="en-US" dirty="0" smtClean="0"/>
              <a:t>Can be specific to instructions or data</a:t>
            </a:r>
          </a:p>
          <a:p>
            <a:pPr lvl="1"/>
            <a:endParaRPr lang="en-US" dirty="0"/>
          </a:p>
          <a:p>
            <a:r>
              <a:rPr lang="en-US" dirty="0" smtClean="0"/>
              <a:t>Compute AMAT for </a:t>
            </a:r>
          </a:p>
          <a:p>
            <a:pPr lvl="1"/>
            <a:r>
              <a:rPr lang="en-US" dirty="0" smtClean="0"/>
              <a:t>16KB L1 with 95% hit rate</a:t>
            </a:r>
            <a:r>
              <a:rPr lang="en-US" smtClean="0"/>
              <a:t>, 2 </a:t>
            </a:r>
            <a:r>
              <a:rPr lang="en-US" dirty="0" smtClean="0"/>
              <a:t>cycle access time</a:t>
            </a:r>
          </a:p>
          <a:p>
            <a:pPr lvl="1"/>
            <a:r>
              <a:rPr lang="en-US" dirty="0" smtClean="0"/>
              <a:t>1MB L2 with 80% hit rate, 20 cycle access time</a:t>
            </a:r>
          </a:p>
          <a:p>
            <a:pPr lvl="1"/>
            <a:r>
              <a:rPr lang="en-US" dirty="0" smtClean="0"/>
              <a:t>Main memory has 200 cycle access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78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Cache Friendly Code</a:t>
            </a:r>
            <a:endParaRPr lang="en-US"/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 smtClean="0"/>
              <a:t>Make the common case go fast</a:t>
            </a:r>
          </a:p>
          <a:p>
            <a:pPr lvl="1"/>
            <a:r>
              <a:rPr lang="en-US" dirty="0" smtClean="0"/>
              <a:t>Focus on the inner loops of the core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Minimize the misses in the inner loops</a:t>
            </a:r>
          </a:p>
          <a:p>
            <a:pPr lvl="1"/>
            <a:r>
              <a:rPr lang="en-US" dirty="0" smtClean="0"/>
              <a:t>Repeated references to variables are good (</a:t>
            </a:r>
            <a:r>
              <a:rPr lang="en-US" dirty="0" smtClean="0">
                <a:solidFill>
                  <a:srgbClr val="FF0000"/>
                </a:solidFill>
              </a:rPr>
              <a:t>temporal locality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Stride-1 reference patterns are good (</a:t>
            </a:r>
            <a:r>
              <a:rPr lang="en-US" dirty="0" smtClean="0">
                <a:solidFill>
                  <a:srgbClr val="FF0000"/>
                </a:solidFill>
              </a:rPr>
              <a:t>spatial locality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Key idea: Our qualitative notion of locality is quantified through our understanding of cache memories.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Cache organization and operation</a:t>
            </a:r>
          </a:p>
          <a:p>
            <a:r>
              <a:rPr lang="en-US" dirty="0" smtClean="0"/>
              <a:t>Performance impact of caches</a:t>
            </a:r>
          </a:p>
          <a:p>
            <a:pPr lvl="1"/>
            <a:r>
              <a:rPr lang="en-US" dirty="0" smtClean="0"/>
              <a:t>The memory mountain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Memory mountain: </a:t>
            </a:r>
            <a:r>
              <a:rPr lang="en-US" dirty="0" smtClean="0"/>
              <a:t>Measured </a:t>
            </a:r>
            <a:r>
              <a:rPr lang="en-US" dirty="0"/>
              <a:t>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304800" y="1435100"/>
            <a:ext cx="8667750" cy="491807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/* The test function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void test(int elems, int stride) {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int i, result = 0; 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volatile int sink; 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for (i = 0; i &lt; elems; i += stride)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	result += data[i];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sink = result; /* So compiler doesn't optimize away the loop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/* Run test(elems, stride) and return read throughput (MB/s)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double run(int size, int stride, double Mhz)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double cycles;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int elems = size / sizeof(int); 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test(elems, stride);                     /* warm up the cache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cycles = fcyc2(test, elems, stride, 0);  /* call test(elems,stride)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return (size / stride) / (cycles / Mhz); /* convert cycles to MB/s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2328"/>
            <a:ext cx="110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Slopes of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spatial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locality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1252518" y="3048000"/>
            <a:ext cx="2775982" cy="1525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1252518" y="3657602"/>
            <a:ext cx="2476443" cy="91639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1252518" y="4343400"/>
            <a:ext cx="1328182" cy="2305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2328"/>
            <a:ext cx="110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Slopes of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spatial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locality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1252518" y="3048000"/>
            <a:ext cx="2775982" cy="1525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1252518" y="3657602"/>
            <a:ext cx="2476443" cy="91639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1252518" y="4343400"/>
            <a:ext cx="1328182" cy="2305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676087" y="3341398"/>
            <a:ext cx="1140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Ridges of 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Temporal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 locality</a:t>
            </a:r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 bwMode="auto">
          <a:xfrm rot="10800000">
            <a:off x="5943601" y="2133603"/>
            <a:ext cx="1732487" cy="166946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5410201" y="3657602"/>
            <a:ext cx="2265887" cy="14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10800000" flipV="1">
            <a:off x="4953001" y="3803062"/>
            <a:ext cx="2723087" cy="54033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22" idx="1"/>
          </p:cNvCxnSpPr>
          <p:nvPr/>
        </p:nvCxnSpPr>
        <p:spPr bwMode="auto">
          <a:xfrm rot="10800000" flipV="1">
            <a:off x="4572001" y="3803063"/>
            <a:ext cx="3104087" cy="145473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/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Memories</a:t>
            </a:r>
            <a:endParaRPr lang="en-US"/>
          </a:p>
        </p:txBody>
      </p:sp>
      <p:sp>
        <p:nvSpPr>
          <p:cNvPr id="187424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Cache memories </a:t>
            </a:r>
            <a:r>
              <a:rPr lang="en-US" dirty="0" smtClean="0"/>
              <a:t>are small, fast SRAM-based memories managed automatically in hardware. </a:t>
            </a:r>
          </a:p>
          <a:p>
            <a:pPr lvl="1"/>
            <a:r>
              <a:rPr lang="en-US" dirty="0" smtClean="0"/>
              <a:t>Hold frequently accessed blocks of main memory</a:t>
            </a:r>
          </a:p>
          <a:p>
            <a:r>
              <a:rPr lang="en-US" dirty="0" smtClean="0"/>
              <a:t>CPU looks first for data in caches (e.g., L1, L2, and L3), then in main memory.</a:t>
            </a:r>
          </a:p>
          <a:p>
            <a:r>
              <a:rPr lang="en-US" dirty="0" smtClean="0"/>
              <a:t>Typical system structure:</a:t>
            </a:r>
            <a:endParaRPr lang="en-US" dirty="0"/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7258050" y="5653087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5884863" y="5789612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5060950" y="5818187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I/O</a:t>
            </a:r>
          </a:p>
          <a:p>
            <a:pPr algn="ctr"/>
            <a:r>
              <a:rPr lang="en-US" sz="160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3748088" y="5789612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1349375" y="5818187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2862263" y="4622800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2862263" y="4760912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2862263" y="4897437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2862263" y="5035550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2862263" y="5172075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3559175" y="4622800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3478213" y="4965700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3959225" y="4486275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2613022" y="431699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2928938" y="5378450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1196975" y="4279900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1174448" y="3988385"/>
            <a:ext cx="9324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4656720" y="5155198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4438650" y="5446712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5976451" y="5155198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6530975" y="5446712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1349375" y="4719637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Cache </a:t>
            </a:r>
          </a:p>
          <a:p>
            <a:pPr algn="ctr"/>
            <a:r>
              <a:rPr lang="en-US" sz="1600" dirty="0"/>
              <a:t>memories</a:t>
            </a:r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1577975" y="5240337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2441575" y="4767262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Miss Rate Analysis for Matrix Multiply</a:t>
            </a:r>
            <a:endParaRPr lang="en-US"/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Line size = 32B (big enough for four 64-bit words)</a:t>
            </a:r>
          </a:p>
          <a:p>
            <a:pPr lvl="1"/>
            <a:r>
              <a:rPr lang="en-US" dirty="0" smtClean="0"/>
              <a:t>Matrix dimension (N) is very large</a:t>
            </a:r>
          </a:p>
          <a:p>
            <a:pPr lvl="2"/>
            <a:r>
              <a:rPr lang="en-US" dirty="0" smtClean="0"/>
              <a:t>Approximate 1/N as 0.0</a:t>
            </a:r>
          </a:p>
          <a:p>
            <a:pPr lvl="1"/>
            <a:r>
              <a:rPr lang="en-US" dirty="0" smtClean="0"/>
              <a:t>Cache is not even big enough to hold multiple rows</a:t>
            </a:r>
          </a:p>
          <a:p>
            <a:r>
              <a:rPr lang="en-US" dirty="0" smtClean="0"/>
              <a:t>Analysis Method:</a:t>
            </a:r>
          </a:p>
          <a:p>
            <a:pPr lvl="1"/>
            <a:r>
              <a:rPr lang="en-US" dirty="0" smtClean="0"/>
              <a:t>Look at access pattern of inner loop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828800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941177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134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Example</a:t>
            </a:r>
            <a:endParaRPr lang="en-US"/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Multiply N </a:t>
            </a:r>
            <a:r>
              <a:rPr lang="en-US" dirty="0" err="1" smtClean="0"/>
              <a:t>x</a:t>
            </a:r>
            <a:r>
              <a:rPr lang="en-US" dirty="0" smtClean="0"/>
              <a:t> N matrices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total operations</a:t>
            </a:r>
          </a:p>
          <a:p>
            <a:pPr lvl="1"/>
            <a:r>
              <a:rPr lang="en-US" dirty="0" smtClean="0"/>
              <a:t>N reads per source element</a:t>
            </a:r>
          </a:p>
          <a:p>
            <a:pPr lvl="1"/>
            <a:r>
              <a:rPr lang="en-US" dirty="0" smtClean="0"/>
              <a:t>N values summed per destination</a:t>
            </a:r>
          </a:p>
          <a:p>
            <a:pPr lvl="2"/>
            <a:r>
              <a:rPr lang="en-US" dirty="0" smtClean="0"/>
              <a:t>but may be able to hold in register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546225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ijk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95400"/>
            <a:ext cx="1878718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i="1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i="1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695325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>
                <a:latin typeface="Courier New" charset="0"/>
              </a:rPr>
              <a:t>for (i = 0; i &lt; N; i++)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/>
              <a:t>if block size (B) &gt; 4 bytes, exploit spatial locality</a:t>
            </a:r>
          </a:p>
          <a:p>
            <a:pPr lvl="2">
              <a:lnSpc>
                <a:spcPct val="97000"/>
              </a:lnSpc>
            </a:pPr>
            <a:r>
              <a:rPr lang="en-US"/>
              <a:t>compulsory miss rate = 4 bytes / B</a:t>
            </a:r>
          </a:p>
          <a:p>
            <a:pPr>
              <a:lnSpc>
                <a:spcPct val="85000"/>
              </a:lnSpc>
            </a:pPr>
            <a:r>
              <a:rPr lang="en-US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>
                <a:latin typeface="Courier New" charset="0"/>
              </a:rPr>
              <a:t>for (i = 0; i &lt; n; i++)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/>
              <a:t>compulsory miss rate = 1 (i.e. 100%)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(ijk)</a:t>
            </a:r>
            <a:endParaRPr 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</a:t>
            </a:r>
            <a:r>
              <a:rPr lang="en-US" b="0" u="sng" dirty="0" smtClean="0">
                <a:latin typeface="Calibri"/>
                <a:cs typeface="Calibri"/>
              </a:rPr>
              <a:t>per inner loop iteration</a:t>
            </a:r>
            <a:r>
              <a:rPr lang="en-US" sz="2400" b="0" u="sng" dirty="0" smtClean="0">
                <a:latin typeface="Calibri"/>
                <a:cs typeface="Calibri"/>
              </a:rPr>
              <a:t>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kij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  <a:r>
              <a:rPr lang="en-US" sz="180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Column-</a:t>
            </a:r>
            <a:endParaRPr lang="en-US" sz="2000" b="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</a:t>
            </a:r>
            <a:r>
              <a:rPr lang="en-US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Summary of Matrix Multiplication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 smtClean="0">
                <a:latin typeface="Courier New" charset="0"/>
              </a:rPr>
              <a:t>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(i=0; i&lt;n; i++)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r = a[i][k];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c[i][j]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for (i=0; i&lt;n; i++)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 c[i][j] += a[i][k]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Cache Organization 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6553200" y="2077411"/>
            <a:ext cx="6096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50000" y="188568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400800" y="2475446"/>
            <a:ext cx="6096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971766" y="22783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96000" y="5112603"/>
            <a:ext cx="3151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 smtClean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38488" y="6128195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2413438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52400" y="1181100"/>
          <a:ext cx="8991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62600" y="1524000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6520" y="401955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28" y="5410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/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1228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48379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49377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681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572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1054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5552801" cy="224420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c[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</a:rPr>
              <a:t>n+j</a:t>
            </a:r>
            <a:r>
              <a:rPr lang="en-US" sz="1400" dirty="0" smtClean="0">
                <a:latin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</a:rPr>
              <a:t>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</a:t>
            </a:r>
            <a:r>
              <a:rPr lang="en-US" sz="1400" dirty="0" smtClean="0">
                <a:latin typeface="Courier New" pitchFamily="49" charset="0"/>
              </a:rPr>
              <a:t>k]*b[k*n + j];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Second iteration: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9532" y="1332469"/>
            <a:ext cx="7958668" cy="3105978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+=B)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smtClean="0">
                <a:latin typeface="Courier New" pitchFamily="49" charset="0"/>
              </a:rPr>
              <a:t>j+=B)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		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     for (i1 =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 i1 &lt; </a:t>
            </a:r>
            <a:r>
              <a:rPr lang="en-US" sz="1400" dirty="0" err="1" smtClean="0">
                <a:latin typeface="Courier New" pitchFamily="49" charset="0"/>
              </a:rPr>
              <a:t>i+B</a:t>
            </a:r>
            <a:r>
              <a:rPr lang="en-US" sz="1400" dirty="0" smtClean="0">
                <a:latin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for (j1 = j; j1 &lt; </a:t>
            </a:r>
            <a:r>
              <a:rPr lang="en-US" sz="1400" dirty="0" err="1" smtClean="0">
                <a:latin typeface="Courier New" pitchFamily="49" charset="0"/>
              </a:rPr>
              <a:t>j+B</a:t>
            </a:r>
            <a:r>
              <a:rPr lang="en-US" sz="1400" dirty="0" smtClean="0">
                <a:latin typeface="Courier New" pitchFamily="49" charset="0"/>
              </a:rPr>
              <a:t>; j++)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    for (k1 = k; k1 &lt; </a:t>
            </a:r>
            <a:r>
              <a:rPr lang="en-US" sz="1400" dirty="0" err="1" smtClean="0">
                <a:latin typeface="Courier New" pitchFamily="49" charset="0"/>
              </a:rPr>
              <a:t>k+B</a:t>
            </a:r>
            <a:r>
              <a:rPr lang="en-US" sz="1400" dirty="0" smtClean="0">
                <a:latin typeface="Courier New" pitchFamily="49" charset="0"/>
              </a:rPr>
              <a:t>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                  c[i1*n+j1] </a:t>
            </a:r>
            <a:r>
              <a:rPr lang="en-US" sz="1400" dirty="0">
                <a:latin typeface="Courier New" pitchFamily="49" charset="0"/>
              </a:rPr>
              <a:t>+= </a:t>
            </a:r>
            <a:r>
              <a:rPr lang="en-US" sz="1400" dirty="0" smtClean="0">
                <a:latin typeface="Courier New" pitchFamily="49" charset="0"/>
              </a:rPr>
              <a:t>a[i1*n </a:t>
            </a:r>
            <a:r>
              <a:rPr lang="en-US" sz="1400" dirty="0">
                <a:latin typeface="Courier New" pitchFamily="49" charset="0"/>
              </a:rPr>
              <a:t>+ </a:t>
            </a:r>
            <a:r>
              <a:rPr lang="en-US" sz="1400" dirty="0" smtClean="0">
                <a:latin typeface="Courier New" pitchFamily="49" charset="0"/>
              </a:rPr>
              <a:t>k1]*b[k1*n + j1];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471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4196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214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588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562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257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266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324600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rot="16200000" flipV="1">
            <a:off x="4378813" y="6132555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578604" y="5562441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 rot="5400000">
            <a:off x="7367522" y="6359989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29811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51840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>
            <a:stCxn id="72" idx="0"/>
          </p:cNvCxnSpPr>
          <p:nvPr/>
        </p:nvCxnSpPr>
        <p:spPr bwMode="auto">
          <a:xfrm rot="16200000" flipV="1">
            <a:off x="7680814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5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Second (block) iteration: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578604" y="3742267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 rot="5400000">
            <a:off x="7604590" y="4522722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blocking: (9/8) * n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Blocking: 1/(4B) * n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Suggest largest possible block size B, but limit 3B</a:t>
            </a:r>
            <a:r>
              <a:rPr lang="en-US" baseline="30000" dirty="0" smtClean="0"/>
              <a:t>2</a:t>
            </a:r>
            <a:r>
              <a:rPr lang="en-US" dirty="0" smtClean="0"/>
              <a:t> &lt; C!</a:t>
            </a:r>
            <a:endParaRPr lang="en-US" sz="2000" b="0" dirty="0" smtClean="0"/>
          </a:p>
          <a:p>
            <a:endParaRPr lang="en-US" dirty="0" smtClean="0"/>
          </a:p>
          <a:p>
            <a:r>
              <a:rPr lang="en-US" dirty="0" smtClean="0"/>
              <a:t>Reason for dramatic difference:</a:t>
            </a:r>
          </a:p>
          <a:p>
            <a:pPr lvl="1"/>
            <a:r>
              <a:rPr lang="en-US" dirty="0" smtClean="0"/>
              <a:t>Matrix multiplication has inherent temporal locality:</a:t>
            </a:r>
          </a:p>
          <a:p>
            <a:pPr lvl="2"/>
            <a:r>
              <a:rPr lang="en-US" dirty="0" smtClean="0"/>
              <a:t>Input data: 3n</a:t>
            </a:r>
            <a:r>
              <a:rPr lang="en-US" baseline="30000" dirty="0" smtClean="0"/>
              <a:t>2</a:t>
            </a:r>
            <a:r>
              <a:rPr lang="en-US" dirty="0" smtClean="0"/>
              <a:t>, computation 2n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Every array elements used O(n) times!</a:t>
            </a:r>
          </a:p>
          <a:p>
            <a:pPr lvl="1"/>
            <a:r>
              <a:rPr lang="en-US" dirty="0" smtClean="0"/>
              <a:t>But program has to be written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Concluding Observations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Programmer can optimize for cache performance</a:t>
            </a:r>
          </a:p>
          <a:p>
            <a:pPr lvl="1"/>
            <a:r>
              <a:rPr lang="en-US" dirty="0"/>
              <a:t>How data structures are organized</a:t>
            </a:r>
          </a:p>
          <a:p>
            <a:pPr lvl="1"/>
            <a:r>
              <a:rPr lang="en-US" dirty="0"/>
              <a:t>How data are accessed</a:t>
            </a:r>
          </a:p>
          <a:p>
            <a:pPr lvl="2"/>
            <a:r>
              <a:rPr lang="en-US" dirty="0"/>
              <a:t>Nested loop structure</a:t>
            </a:r>
          </a:p>
          <a:p>
            <a:pPr lvl="2"/>
            <a:r>
              <a:rPr lang="en-US" dirty="0"/>
              <a:t>Blocking is a general technique</a:t>
            </a:r>
          </a:p>
          <a:p>
            <a:r>
              <a:rPr lang="en-US" dirty="0"/>
              <a:t>All systems favor “cache friendly code”</a:t>
            </a:r>
          </a:p>
          <a:p>
            <a:pPr lvl="1"/>
            <a:r>
              <a:rPr lang="en-US" dirty="0"/>
              <a:t>Getting absolute optimum performance is very platform specific</a:t>
            </a:r>
          </a:p>
          <a:p>
            <a:pPr lvl="2"/>
            <a:r>
              <a:rPr lang="en-US" dirty="0"/>
              <a:t>Cache sizes, line sizes, </a:t>
            </a:r>
            <a:r>
              <a:rPr lang="en-US" dirty="0" err="1"/>
              <a:t>associativities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Can get most of the advantage with generic code</a:t>
            </a:r>
          </a:p>
          <a:p>
            <a:pPr lvl="2"/>
            <a:r>
              <a:rPr lang="en-US" dirty="0"/>
              <a:t>Keep working set reasonably small (temporal locality)</a:t>
            </a:r>
          </a:p>
          <a:p>
            <a:pPr lvl="2"/>
            <a:r>
              <a:rPr lang="en-US" dirty="0"/>
              <a:t>Use small strides (spatial locality)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0213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92556" y="61076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867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550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  <a:r>
              <a:rPr lang="en-US" dirty="0" smtClean="0">
                <a:latin typeface="Calibri" pitchFamily="34" charset="0"/>
              </a:rPr>
              <a:t>old line is evicted and replaced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 Simulation</a:t>
            </a:r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M</a:t>
            </a:r>
            <a:r>
              <a:rPr lang="en-US" sz="2000" b="0" dirty="0">
                <a:latin typeface="Calibri"/>
                <a:cs typeface="Calibri"/>
              </a:rPr>
              <a:t>=16 byte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Address </a:t>
            </a:r>
            <a:r>
              <a:rPr lang="en-US" sz="2000" b="0" dirty="0">
                <a:latin typeface="Calibri"/>
                <a:cs typeface="Calibri"/>
              </a:rPr>
              <a:t>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Tag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Block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352800" y="6096000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657975" y="38832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10193</TotalTime>
  <Words>3344</Words>
  <Application>Microsoft Office PowerPoint</Application>
  <PresentationFormat>On-screen Show (4:3)</PresentationFormat>
  <Paragraphs>1014</Paragraphs>
  <Slides>49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ＭＳ Ｐゴシック</vt:lpstr>
      <vt:lpstr>Arial</vt:lpstr>
      <vt:lpstr>Arial Narrow</vt:lpstr>
      <vt:lpstr>Calibri</vt:lpstr>
      <vt:lpstr>Comic Sans MS</vt:lpstr>
      <vt:lpstr>Courier New</vt:lpstr>
      <vt:lpstr>Helvetica</vt:lpstr>
      <vt:lpstr>Times New Roman</vt:lpstr>
      <vt:lpstr>Wingdings</vt:lpstr>
      <vt:lpstr>Wingdings 2</vt:lpstr>
      <vt:lpstr>template2007</vt:lpstr>
      <vt:lpstr>Cache Memories </vt:lpstr>
      <vt:lpstr>Today</vt:lpstr>
      <vt:lpstr>Cache Memories</vt:lpstr>
      <vt:lpstr>General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A Higher Level Example</vt:lpstr>
      <vt:lpstr>E-way Set Associative Cache (Here: E = 2)</vt:lpstr>
      <vt:lpstr>E-way Set Associative Cache (Here: E = 2)</vt:lpstr>
      <vt:lpstr>E-way Set Associative Cache (Here: E = 2)</vt:lpstr>
      <vt:lpstr>2-Way Set Associative Cache Simulation</vt:lpstr>
      <vt:lpstr>A Higher Level Example</vt:lpstr>
      <vt:lpstr>Spectrum of Associativity</vt:lpstr>
      <vt:lpstr>What about writes?</vt:lpstr>
      <vt:lpstr>Intel Core i7 Cache Hierarchy</vt:lpstr>
      <vt:lpstr>Cache Performance Metrics</vt:lpstr>
      <vt:lpstr>Lets think about those numbers</vt:lpstr>
      <vt:lpstr>Average memory access time (AMAT)</vt:lpstr>
      <vt:lpstr>Writing Cache Friendly Code</vt:lpstr>
      <vt:lpstr>Today</vt:lpstr>
      <vt:lpstr>The Memory Mountain</vt:lpstr>
      <vt:lpstr>Memory Mountain Test Function</vt:lpstr>
      <vt:lpstr>The Memory Mountain</vt:lpstr>
      <vt:lpstr>The Memory Mountain</vt:lpstr>
      <vt:lpstr>The Memory Mountain</vt:lpstr>
      <vt:lpstr>Today</vt:lpstr>
      <vt:lpstr>Miss Rate Analysis for Matrix Multiply</vt:lpstr>
      <vt:lpstr>Matrix Multiplication Example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Today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Summary</vt:lpstr>
      <vt:lpstr>Concluding Observations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witchel</cp:lastModifiedBy>
  <cp:revision>473</cp:revision>
  <cp:lastPrinted>1999-09-20T15:19:18Z</cp:lastPrinted>
  <dcterms:created xsi:type="dcterms:W3CDTF">2011-01-05T22:56:27Z</dcterms:created>
  <dcterms:modified xsi:type="dcterms:W3CDTF">2014-04-08T08:09:21Z</dcterms:modified>
</cp:coreProperties>
</file>