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/>
    <p:restoredTop sz="94731"/>
  </p:normalViewPr>
  <p:slideViewPr>
    <p:cSldViewPr snapToGrid="0" snapToObjects="1">
      <p:cViewPr varScale="1">
        <p:scale>
          <a:sx n="191" d="100"/>
          <a:sy n="191" d="100"/>
        </p:scale>
        <p:origin x="208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657318790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657318790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657aedd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657aedd3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65731879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657318790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657318790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657318790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650363b13_1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650363b13_1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650363b1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650363b1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65828a4d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65828a4d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650363b13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650363b13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650363b13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650363b13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65828a4d9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65828a4d9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650363b13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650363b13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650363b13_1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650363b13_1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650363b13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650363b13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1113974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203524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5312D7-EF36-E04D-B8E5-81C886F60AE6}"/>
              </a:ext>
            </a:extLst>
          </p:cNvPr>
          <p:cNvSpPr/>
          <p:nvPr userDrawn="1"/>
        </p:nvSpPr>
        <p:spPr>
          <a:xfrm>
            <a:off x="0" y="0"/>
            <a:ext cx="9144000" cy="556260"/>
          </a:xfrm>
          <a:prstGeom prst="rect">
            <a:avLst/>
          </a:prstGeom>
          <a:solidFill>
            <a:srgbClr val="BF5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57D114-3E87-4343-85AF-5E20BB19E1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33961" y="85848"/>
            <a:ext cx="1648139" cy="3845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A44762-B609-5446-A3BD-BE21D5A2AC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4620" y="86106"/>
            <a:ext cx="2286000" cy="384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dirty="0"/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userDrawn="1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" name="Google Shape;7;p1">
            <a:extLst>
              <a:ext uri="{FF2B5EF4-FFF2-40B4-BE49-F238E27FC236}">
                <a16:creationId xmlns:a16="http://schemas.microsoft.com/office/drawing/2014/main" id="{B67F9ACC-D9F3-5E4E-AFF8-FC95799826E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6" name="Google Shape;8;p1">
            <a:extLst>
              <a:ext uri="{FF2B5EF4-FFF2-40B4-BE49-F238E27FC236}">
                <a16:creationId xmlns:a16="http://schemas.microsoft.com/office/drawing/2014/main" id="{A1E79E83-3ED3-5E48-8AAF-2B8109B4D5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84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Google Shape;7;p1">
            <a:extLst>
              <a:ext uri="{FF2B5EF4-FFF2-40B4-BE49-F238E27FC236}">
                <a16:creationId xmlns:a16="http://schemas.microsoft.com/office/drawing/2014/main" id="{B12479EA-5A42-1848-895E-9759E78A9C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E6B3E30-2414-9C46-A30F-A260E40A9AF8}"/>
              </a:ext>
            </a:extLst>
          </p:cNvPr>
          <p:cNvSpPr/>
          <p:nvPr userDrawn="1"/>
        </p:nvSpPr>
        <p:spPr>
          <a:xfrm>
            <a:off x="0" y="4844398"/>
            <a:ext cx="9144000" cy="299102"/>
          </a:xfrm>
          <a:prstGeom prst="rect">
            <a:avLst/>
          </a:prstGeom>
          <a:solidFill>
            <a:srgbClr val="BF5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rgbClr val="FFFFFF"/>
                </a:solidFill>
              </a:defRPr>
            </a:lvl1pPr>
            <a:lvl2pPr lvl="1" algn="r">
              <a:buNone/>
              <a:defRPr sz="1000">
                <a:solidFill>
                  <a:srgbClr val="FFFFFF"/>
                </a:solidFill>
              </a:defRPr>
            </a:lvl2pPr>
            <a:lvl3pPr lvl="2" algn="r">
              <a:buNone/>
              <a:defRPr sz="1000">
                <a:solidFill>
                  <a:srgbClr val="FFFFFF"/>
                </a:solidFill>
              </a:defRPr>
            </a:lvl3pPr>
            <a:lvl4pPr lvl="3" algn="r">
              <a:buNone/>
              <a:defRPr sz="1000">
                <a:solidFill>
                  <a:srgbClr val="FFFFFF"/>
                </a:solidFill>
              </a:defRPr>
            </a:lvl4pPr>
            <a:lvl5pPr lvl="4" algn="r">
              <a:buNone/>
              <a:defRPr sz="1000">
                <a:solidFill>
                  <a:srgbClr val="FFFFFF"/>
                </a:solidFill>
              </a:defRPr>
            </a:lvl5pPr>
            <a:lvl6pPr lvl="5" algn="r">
              <a:buNone/>
              <a:defRPr sz="1000">
                <a:solidFill>
                  <a:srgbClr val="FFFFFF"/>
                </a:solidFill>
              </a:defRPr>
            </a:lvl6pPr>
            <a:lvl7pPr lvl="6" algn="r">
              <a:buNone/>
              <a:defRPr sz="1000">
                <a:solidFill>
                  <a:srgbClr val="FFFFFF"/>
                </a:solidFill>
              </a:defRPr>
            </a:lvl7pPr>
            <a:lvl8pPr lvl="7" algn="r">
              <a:buNone/>
              <a:defRPr sz="1000">
                <a:solidFill>
                  <a:srgbClr val="FFFFFF"/>
                </a:solidFill>
              </a:defRPr>
            </a:lvl8pPr>
            <a:lvl9pPr lvl="8" algn="r">
              <a:buNone/>
              <a:defRPr sz="1000"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2976EC-E863-7843-A787-9F205F0854EF}"/>
              </a:ext>
            </a:extLst>
          </p:cNvPr>
          <p:cNvSpPr txBox="1"/>
          <p:nvPr userDrawn="1"/>
        </p:nvSpPr>
        <p:spPr>
          <a:xfrm>
            <a:off x="0" y="4870839"/>
            <a:ext cx="2254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CS391R: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Robot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Learning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(Fall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2020)</a:t>
            </a:r>
            <a:endParaRPr lang="en-US" sz="1000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1469744"/>
            <a:ext cx="8520600" cy="8742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[Title of paper] </a:t>
            </a:r>
            <a:endParaRPr sz="3600" dirty="0"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11700" y="2799493"/>
            <a:ext cx="8520600" cy="5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000" dirty="0">
                <a:solidFill>
                  <a:srgbClr val="595959"/>
                </a:solidFill>
              </a:rPr>
              <a:t>Presenter:</a:t>
            </a:r>
            <a:r>
              <a:rPr lang="zh-CN" altLang="en-US" sz="2000" dirty="0">
                <a:solidFill>
                  <a:srgbClr val="595959"/>
                </a:solidFill>
              </a:rPr>
              <a:t> </a:t>
            </a:r>
            <a:r>
              <a:rPr lang="en" sz="2000" dirty="0">
                <a:solidFill>
                  <a:srgbClr val="595959"/>
                </a:solidFill>
              </a:rPr>
              <a:t>[Name]</a:t>
            </a:r>
            <a:endParaRPr sz="2000" dirty="0">
              <a:solidFill>
                <a:srgbClr val="595959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11700" y="3484595"/>
            <a:ext cx="8520600" cy="6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rgbClr val="595959"/>
                </a:solidFill>
              </a:rPr>
              <a:t>[Date]</a:t>
            </a:r>
            <a:endParaRPr sz="2000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34" name="Google Shape;134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Discussion of </a:t>
            </a:r>
            <a:r>
              <a:rPr lang="en-US" altLang="zh-CN" dirty="0"/>
              <a:t>R</a:t>
            </a:r>
            <a:r>
              <a:rPr lang="en" dirty="0" err="1"/>
              <a:t>esults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C5C5D70-715F-8745-A4C6-A28CAF398988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conclusions are drawn from the results</a:t>
            </a:r>
            <a:r>
              <a:rPr lang="zh-CN" altLang="en-US" sz="1400" dirty="0"/>
              <a:t> </a:t>
            </a:r>
            <a:r>
              <a:rPr lang="en-US" altLang="zh-CN" sz="1400" dirty="0"/>
              <a:t>by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authors?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insights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gained</a:t>
            </a:r>
            <a:r>
              <a:rPr lang="zh-CN" altLang="en-US" sz="1400" dirty="0"/>
              <a:t> </a:t>
            </a:r>
            <a:r>
              <a:rPr lang="en-US" altLang="zh-CN" sz="1400" dirty="0"/>
              <a:t>from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experiments?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strengths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weaknesses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proposed</a:t>
            </a:r>
            <a:r>
              <a:rPr lang="zh-CN" altLang="en-US" sz="1400" dirty="0"/>
              <a:t> </a:t>
            </a:r>
            <a:r>
              <a:rPr lang="en-US" altLang="zh-CN" sz="1400" dirty="0"/>
              <a:t>method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illustrated</a:t>
            </a:r>
            <a:r>
              <a:rPr lang="zh-CN" altLang="en-US" sz="1400" dirty="0"/>
              <a:t> </a:t>
            </a:r>
            <a:r>
              <a:rPr lang="en-US" altLang="zh-CN" sz="1400" dirty="0"/>
              <a:t>by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results?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Are the stated conclusions fully backed by the results and references?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If so, why? (Recap the relevant supporting evidences from the given results + refs)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If</a:t>
            </a:r>
            <a:r>
              <a:rPr lang="zh-CN" altLang="en-US" sz="1400" dirty="0"/>
              <a:t> </a:t>
            </a:r>
            <a:r>
              <a:rPr lang="en-US" altLang="zh-CN" sz="1400" dirty="0"/>
              <a:t>not,</a:t>
            </a:r>
            <a:r>
              <a:rPr lang="zh-CN" altLang="en-US" sz="1400" dirty="0"/>
              <a:t> </a:t>
            </a: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additional</a:t>
            </a:r>
            <a:r>
              <a:rPr lang="zh-CN" altLang="en-US" sz="1400" dirty="0"/>
              <a:t> </a:t>
            </a:r>
            <a:r>
              <a:rPr lang="en-US" altLang="zh-CN" sz="1400" dirty="0"/>
              <a:t>experiments</a:t>
            </a:r>
            <a:r>
              <a:rPr lang="zh-CN" altLang="en-US" sz="1400" dirty="0"/>
              <a:t> </a:t>
            </a:r>
            <a:r>
              <a:rPr lang="en-US" altLang="zh-CN" sz="1400" dirty="0"/>
              <a:t>/</a:t>
            </a:r>
            <a:r>
              <a:rPr lang="zh-CN" altLang="en-US" sz="1400" dirty="0"/>
              <a:t> </a:t>
            </a:r>
            <a:r>
              <a:rPr lang="en-US" altLang="zh-CN" sz="1400" dirty="0"/>
              <a:t>comparisons</a:t>
            </a:r>
            <a:r>
              <a:rPr lang="zh-CN" altLang="en-US" sz="1400" dirty="0"/>
              <a:t> </a:t>
            </a:r>
            <a:r>
              <a:rPr lang="en-US" altLang="zh-CN" sz="1400" dirty="0"/>
              <a:t>that</a:t>
            </a:r>
            <a:r>
              <a:rPr lang="zh-CN" altLang="en-US" sz="1400" dirty="0"/>
              <a:t> </a:t>
            </a:r>
            <a:r>
              <a:rPr lang="en-US" altLang="zh-CN" sz="1400" dirty="0"/>
              <a:t>can</a:t>
            </a:r>
            <a:r>
              <a:rPr lang="zh-CN" altLang="en-US" sz="1400" dirty="0"/>
              <a:t> </a:t>
            </a:r>
            <a:r>
              <a:rPr lang="en-US" altLang="zh-CN" sz="1400" dirty="0"/>
              <a:t>further</a:t>
            </a:r>
            <a:r>
              <a:rPr lang="zh-CN" altLang="en-US" sz="1400" dirty="0"/>
              <a:t> </a:t>
            </a:r>
            <a:r>
              <a:rPr lang="en-US" altLang="zh-CN" sz="1400" dirty="0"/>
              <a:t>support/repudiate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conclusions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paper?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141" name="Google Shape;141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Critique / Limitations / Open Issues </a:t>
            </a:r>
            <a:endParaRPr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E6731CD-A53F-3940-A531-144BF988EF7E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are the key limitations of the proposed approach / ideas? (e.g. does it require strong assumptions that are unlikely to be practical? Computationally expensive? Require a lot of data?)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there</a:t>
            </a:r>
            <a:r>
              <a:rPr lang="zh-CN" altLang="en-US" sz="1400" dirty="0"/>
              <a:t> </a:t>
            </a:r>
            <a:r>
              <a:rPr lang="en-US" altLang="zh-CN" sz="1400" dirty="0"/>
              <a:t>any</a:t>
            </a:r>
            <a:r>
              <a:rPr lang="zh-CN" altLang="en-US" sz="1400" dirty="0"/>
              <a:t> </a:t>
            </a:r>
            <a:r>
              <a:rPr lang="en-US" altLang="zh-CN" sz="1400" dirty="0"/>
              <a:t>practical</a:t>
            </a:r>
            <a:r>
              <a:rPr lang="zh-CN" altLang="en-US" sz="1400" dirty="0"/>
              <a:t> </a:t>
            </a:r>
            <a:r>
              <a:rPr lang="en-US" altLang="zh-CN" sz="1400" dirty="0"/>
              <a:t>challenges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deploying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approach</a:t>
            </a:r>
            <a:r>
              <a:rPr lang="zh-CN" altLang="en-US" sz="1400" dirty="0"/>
              <a:t> </a:t>
            </a:r>
            <a:r>
              <a:rPr lang="en-US" altLang="zh-CN" sz="1400" dirty="0"/>
              <a:t>on</a:t>
            </a:r>
            <a:r>
              <a:rPr lang="zh-CN" altLang="en-US" sz="1400" dirty="0"/>
              <a:t> </a:t>
            </a:r>
            <a:r>
              <a:rPr lang="en-US" altLang="zh-CN" sz="1400" dirty="0"/>
              <a:t>physical</a:t>
            </a:r>
            <a:r>
              <a:rPr lang="zh-CN" altLang="en-US" sz="1400" dirty="0"/>
              <a:t> </a:t>
            </a:r>
            <a:r>
              <a:rPr lang="en-US" altLang="zh-CN" sz="1400" dirty="0"/>
              <a:t>robots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real</a:t>
            </a:r>
            <a:r>
              <a:rPr lang="zh-CN" altLang="en-US" sz="1400" dirty="0"/>
              <a:t> </a:t>
            </a:r>
            <a:r>
              <a:rPr lang="en-US" altLang="zh-CN" sz="1400" dirty="0"/>
              <a:t>world?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there</a:t>
            </a:r>
            <a:r>
              <a:rPr lang="zh-CN" altLang="en-US" sz="1400" dirty="0"/>
              <a:t> </a:t>
            </a:r>
            <a:r>
              <a:rPr lang="en-US" altLang="zh-CN" sz="1400" dirty="0"/>
              <a:t>any</a:t>
            </a:r>
            <a:r>
              <a:rPr lang="zh-CN" altLang="en-US" sz="1400" dirty="0"/>
              <a:t> </a:t>
            </a:r>
            <a:r>
              <a:rPr lang="en-US" altLang="zh-CN" sz="1400" dirty="0"/>
              <a:t>safety</a:t>
            </a:r>
            <a:r>
              <a:rPr lang="zh-CN" altLang="en-US" sz="1400" dirty="0"/>
              <a:t> </a:t>
            </a:r>
            <a:r>
              <a:rPr lang="en-US" altLang="zh-CN" sz="1400" dirty="0"/>
              <a:t>or</a:t>
            </a:r>
            <a:r>
              <a:rPr lang="zh-CN" altLang="en-US" sz="1400" dirty="0"/>
              <a:t> </a:t>
            </a:r>
            <a:r>
              <a:rPr lang="en-US" altLang="zh-CN" sz="1400" dirty="0"/>
              <a:t>ethical</a:t>
            </a:r>
            <a:r>
              <a:rPr lang="zh-CN" altLang="en-US" sz="1400" dirty="0"/>
              <a:t> </a:t>
            </a:r>
            <a:r>
              <a:rPr lang="en-US" altLang="zh-CN" sz="1400" dirty="0"/>
              <a:t>concerns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using</a:t>
            </a:r>
            <a:r>
              <a:rPr lang="zh-CN" altLang="en-US" sz="1400" dirty="0"/>
              <a:t> </a:t>
            </a:r>
            <a:r>
              <a:rPr lang="en-US" altLang="zh-CN" sz="1400" dirty="0"/>
              <a:t>such</a:t>
            </a:r>
            <a:r>
              <a:rPr lang="zh-CN" altLang="en-US" sz="1400" dirty="0"/>
              <a:t> </a:t>
            </a:r>
            <a:r>
              <a:rPr lang="en-US" altLang="zh-CN" sz="1400" dirty="0"/>
              <a:t>approach?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If follow-up work has addressed some of these limitations, include pointers to that. But don’t limit your discussion only to the problems / limitations that have already been addressed.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148" name="Google Shape;148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Future Work for Paper</a:t>
            </a:r>
            <a:r>
              <a:rPr lang="zh-CN" altLang="en-US" dirty="0"/>
              <a:t> </a:t>
            </a:r>
            <a:r>
              <a:rPr lang="en" dirty="0"/>
              <a:t>/</a:t>
            </a:r>
            <a:r>
              <a:rPr lang="zh-CN" altLang="en-US" dirty="0"/>
              <a:t> </a:t>
            </a:r>
            <a:r>
              <a:rPr lang="en" dirty="0"/>
              <a:t>Reading</a:t>
            </a:r>
            <a:endParaRPr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93598B3-575A-E340-B3BA-84FDB74CF2DC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interesting questions does it raise for future work?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Your own</a:t>
            </a:r>
            <a:r>
              <a:rPr lang="zh-CN" altLang="en-US" sz="1400" dirty="0"/>
              <a:t> </a:t>
            </a:r>
            <a:r>
              <a:rPr lang="en-US" altLang="zh-CN" sz="1400" dirty="0"/>
              <a:t>ideas for future work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Others’ ideas (if others have already built on this idea)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155" name="Google Shape;155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Extended</a:t>
            </a:r>
            <a:r>
              <a:rPr lang="zh-CN" altLang="en-US" dirty="0"/>
              <a:t> </a:t>
            </a:r>
            <a:r>
              <a:rPr lang="en-US" altLang="zh-CN" dirty="0"/>
              <a:t>Readings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C41BC29-4F5F-9D44-A6EA-5F0A16320FFD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Pointers to papers that use this paper as a reference and/or other very related papers that others may want to read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Point classmates to where they can go for further reading on this paper/reading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162" name="Google Shape;162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Summary</a:t>
            </a:r>
            <a:endParaRPr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1DC575-223A-C94A-A001-89220D6317E7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 slide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Approximately one bullet for each of the following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Problem the reading is discussing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Why is it important and hard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 is the key limitation of prior work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 is the key insight(s) (try to do in 1-3) of the proposed work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 did they demonstrate by this insight? (tighter theoretical bounds, state of the art performance on X, </a:t>
            </a:r>
            <a:r>
              <a:rPr lang="en-US" altLang="zh-CN" sz="1400" dirty="0" err="1"/>
              <a:t>etc</a:t>
            </a:r>
            <a:r>
              <a:rPr lang="en-US" altLang="zh-CN" sz="1400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en" smtClean="0"/>
              <a:pPr lvl="0"/>
              <a:t>2</a:t>
            </a:fld>
            <a:endParaRPr lang="en"/>
          </a:p>
        </p:txBody>
      </p:sp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Motivation and Main Problem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9257080-E8C5-2341-8377-21ECCCB7A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-5</a:t>
            </a:r>
            <a:r>
              <a:rPr lang="zh-CN" altLang="en-US" sz="1400" b="1" dirty="0"/>
              <a:t> </a:t>
            </a:r>
            <a:r>
              <a:rPr lang="en-US" sz="1400" b="1" dirty="0"/>
              <a:t>slides</a:t>
            </a:r>
            <a:endParaRPr lang="en-US" altLang="zh-CN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High-level description of problem being solved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Why is the problem important?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its significance towards general-purpose robot autonomy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its potential application and societal impact of the problem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Technical challenges arising from the problem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the role of the AI and machine learning in tackling this problem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High-level idea of why prior approaches didn’t already solve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Key insight(s) (try to do in 1-3) of the proposed work </a:t>
            </a:r>
          </a:p>
          <a:p>
            <a:pPr marL="114300" indent="0"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Setting</a:t>
            </a:r>
            <a:endParaRPr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E02FBF-BC47-5444-BE27-115F754B2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or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more</a:t>
            </a:r>
            <a:r>
              <a:rPr lang="en-US" sz="1400" b="1" dirty="0"/>
              <a:t> slides</a:t>
            </a:r>
            <a:endParaRPr lang="en-US" altLang="zh-CN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Problem</a:t>
            </a:r>
            <a:r>
              <a:rPr lang="zh-CN" altLang="en-US" sz="1400" dirty="0"/>
              <a:t> </a:t>
            </a:r>
            <a:r>
              <a:rPr lang="en-US" altLang="zh-CN" sz="1400" dirty="0"/>
              <a:t>formulation,</a:t>
            </a:r>
            <a:r>
              <a:rPr lang="zh-CN" altLang="en-US" sz="1400" dirty="0"/>
              <a:t> </a:t>
            </a:r>
            <a:r>
              <a:rPr lang="en-US" altLang="zh-CN" sz="1400" dirty="0"/>
              <a:t>key</a:t>
            </a:r>
            <a:r>
              <a:rPr lang="zh-CN" altLang="en-US" sz="1400" dirty="0"/>
              <a:t> </a:t>
            </a:r>
            <a:r>
              <a:rPr lang="en-US" altLang="zh-CN" sz="1400" dirty="0"/>
              <a:t>definitions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notations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Be precise -- should be as formal as in the pape</a:t>
            </a:r>
            <a:r>
              <a:rPr lang="en-US" altLang="zh-CN" sz="1400" dirty="0"/>
              <a:t>r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Context / Related Work / Limitations of Prior Work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C4E5E-7F6A-5E4D-858F-0952A1024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or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more</a:t>
            </a:r>
            <a:r>
              <a:rPr lang="en-US" sz="1400" b="1" dirty="0"/>
              <a:t> slides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Which other papers have tried to tackle this problem or a related problem?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The paper’s related work is a good start, but there may be others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key limitations of prior work(s)?</a:t>
            </a:r>
          </a:p>
          <a:p>
            <a:pPr marL="114300" indent="0"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Proposed</a:t>
            </a:r>
            <a:r>
              <a:rPr lang="zh-CN" altLang="en-US" dirty="0"/>
              <a:t> </a:t>
            </a:r>
            <a:r>
              <a:rPr lang="en" dirty="0"/>
              <a:t>Approach / Algorithm / Method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996F101-D241-5546-87B0-30681D7CC8EB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-5</a:t>
            </a:r>
            <a:r>
              <a:rPr lang="en-US" sz="1400" b="1" dirty="0"/>
              <a:t> slide</a:t>
            </a:r>
            <a:r>
              <a:rPr lang="en-US" altLang="zh-CN" sz="1400" b="1" dirty="0"/>
              <a:t>s</a:t>
            </a:r>
            <a:endParaRPr lang="en-US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Describe algorithm or framework (pseudocode and flowcharts can help)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optimization objective?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core</a:t>
            </a:r>
            <a:r>
              <a:rPr lang="zh-CN" altLang="en-US" sz="1400" dirty="0"/>
              <a:t> </a:t>
            </a:r>
            <a:r>
              <a:rPr lang="en-US" altLang="zh-CN" sz="1400" dirty="0"/>
              <a:t>technical</a:t>
            </a:r>
            <a:r>
              <a:rPr lang="zh-CN" altLang="en-US" sz="1400" dirty="0"/>
              <a:t> </a:t>
            </a:r>
            <a:r>
              <a:rPr lang="en-US" altLang="zh-CN" sz="1400" dirty="0"/>
              <a:t>innovations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algorithm/framework?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Implementation details should be left out here, but may be discussed later if its relevant for limitations / experiments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Theory (if relevant)</a:t>
            </a:r>
            <a:endParaRPr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94177A5-915D-7A4F-8AEE-DDAB992469E6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What are the assumptions made for the theory? Are these reasonable? Realistic?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If the theory build strongly on other prior theory / results, reference those and state them here.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Theory (if </a:t>
            </a:r>
            <a:r>
              <a:rPr lang="en-US" dirty="0"/>
              <a:t>relevant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continued</a:t>
            </a:r>
            <a:r>
              <a:rPr lang="en" dirty="0"/>
              <a:t>)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58ADA4-391B-9142-9871-AA680EBDE1A3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State main results formally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Give proof sketches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Refer students to the full proofs in paper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Experiment</a:t>
            </a:r>
            <a:r>
              <a:rPr lang="en-US" altLang="zh-CN" dirty="0"/>
              <a:t>al</a:t>
            </a:r>
            <a:r>
              <a:rPr lang="en" dirty="0"/>
              <a:t> Setup</a:t>
            </a:r>
            <a:endParaRPr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EA4E33F-2379-9C45-9CA9-2D395F5558AE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-3</a:t>
            </a:r>
            <a:r>
              <a:rPr lang="en-US" sz="1400" b="1" dirty="0"/>
              <a:t> slide</a:t>
            </a:r>
            <a:r>
              <a:rPr lang="en-US" altLang="zh-CN" sz="1400" b="1" dirty="0"/>
              <a:t>s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Description of the experimental evaluation setting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domain(s)</a:t>
            </a:r>
            <a:r>
              <a:rPr lang="en-US" altLang="zh-CN" sz="1400" dirty="0"/>
              <a:t>,</a:t>
            </a:r>
            <a:r>
              <a:rPr lang="zh-CN" altLang="en-US" sz="1400" dirty="0"/>
              <a:t> </a:t>
            </a:r>
            <a:r>
              <a:rPr lang="en-US" altLang="zh-CN" sz="1400" dirty="0"/>
              <a:t>e.g.,</a:t>
            </a:r>
            <a:r>
              <a:rPr lang="zh-CN" altLang="en-US" sz="1400" dirty="0"/>
              <a:t> </a:t>
            </a:r>
            <a:r>
              <a:rPr lang="en-US" altLang="zh-CN" sz="1400" dirty="0"/>
              <a:t>datasets,</a:t>
            </a:r>
            <a:r>
              <a:rPr lang="zh-CN" altLang="en-US" sz="1400" dirty="0"/>
              <a:t> </a:t>
            </a:r>
            <a:r>
              <a:rPr lang="en-US" altLang="zh-CN" sz="1400" dirty="0"/>
              <a:t>tasks,</a:t>
            </a:r>
            <a:r>
              <a:rPr lang="zh-CN" altLang="en-US" sz="1400" dirty="0"/>
              <a:t> </a:t>
            </a:r>
            <a:r>
              <a:rPr lang="en-US" altLang="zh-CN" sz="1400" dirty="0"/>
              <a:t>robot</a:t>
            </a:r>
            <a:r>
              <a:rPr lang="zh-CN" altLang="en-US" sz="1400" dirty="0"/>
              <a:t> </a:t>
            </a:r>
            <a:r>
              <a:rPr lang="en-US" altLang="zh-CN" sz="1400" dirty="0"/>
              <a:t>hardware</a:t>
            </a:r>
            <a:r>
              <a:rPr lang="zh-CN" altLang="en-US" sz="1400" dirty="0"/>
              <a:t> </a:t>
            </a:r>
            <a:r>
              <a:rPr lang="en-US" altLang="zh-CN" sz="1400" dirty="0"/>
              <a:t>setups</a:t>
            </a:r>
            <a:r>
              <a:rPr lang="en-US" sz="1400" dirty="0"/>
              <a:t>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are the baseline(s)?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scientific</a:t>
            </a:r>
            <a:r>
              <a:rPr lang="zh-CN" altLang="en-US" sz="1400" dirty="0"/>
              <a:t> </a:t>
            </a:r>
            <a:r>
              <a:rPr lang="en-US" altLang="zh-CN" sz="1400" dirty="0"/>
              <a:t>hypotheses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tested?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How did the authors evaluate the success of their approach?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Clear description of the metrics that will be used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27" name="Google Shape;127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Experimental Results</a:t>
            </a:r>
            <a:endParaRPr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E6768E-DC93-6246-9B12-047177037760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&gt;1</a:t>
            </a:r>
            <a:r>
              <a:rPr lang="en-US" sz="1400" b="1" dirty="0"/>
              <a:t> slide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Present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quantitative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qualitative</a:t>
            </a:r>
            <a:r>
              <a:rPr lang="zh-CN" altLang="en-US" sz="1400" dirty="0"/>
              <a:t> </a:t>
            </a:r>
            <a:r>
              <a:rPr lang="en-US" sz="1400" dirty="0"/>
              <a:t>results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Show figures / tables / plots</a:t>
            </a:r>
            <a:r>
              <a:rPr lang="zh-CN" altLang="en-US" sz="1400" dirty="0"/>
              <a:t> </a:t>
            </a:r>
            <a:r>
              <a:rPr lang="en-US" altLang="zh-CN" sz="1400" dirty="0"/>
              <a:t>/</a:t>
            </a:r>
            <a:r>
              <a:rPr lang="zh-CN" altLang="en-US" sz="1400" dirty="0"/>
              <a:t> </a:t>
            </a:r>
            <a:r>
              <a:rPr lang="en-US" altLang="zh-CN" sz="1400" dirty="0"/>
              <a:t>robot</a:t>
            </a:r>
            <a:r>
              <a:rPr lang="zh-CN" altLang="en-US" sz="1400" dirty="0"/>
              <a:t> </a:t>
            </a:r>
            <a:r>
              <a:rPr lang="en-US" altLang="zh-CN" sz="1400" dirty="0"/>
              <a:t>demos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Pinpoint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most</a:t>
            </a:r>
            <a:r>
              <a:rPr lang="zh-CN" altLang="en-US" sz="1400" dirty="0"/>
              <a:t> </a:t>
            </a:r>
            <a:r>
              <a:rPr lang="en-US" altLang="zh-CN" sz="1400" dirty="0"/>
              <a:t>interesting</a:t>
            </a:r>
            <a:r>
              <a:rPr lang="zh-CN" altLang="en-US" sz="1400" dirty="0"/>
              <a:t> </a:t>
            </a:r>
            <a:r>
              <a:rPr lang="en-US" altLang="zh-CN" sz="1400" dirty="0"/>
              <a:t>/</a:t>
            </a:r>
            <a:r>
              <a:rPr lang="zh-CN" altLang="en-US" sz="1400" dirty="0"/>
              <a:t> </a:t>
            </a:r>
            <a:r>
              <a:rPr lang="en-US" altLang="zh-CN" sz="1400" dirty="0"/>
              <a:t>significant</a:t>
            </a:r>
            <a:r>
              <a:rPr lang="zh-CN" altLang="en-US" sz="1400" dirty="0"/>
              <a:t> </a:t>
            </a:r>
            <a:r>
              <a:rPr lang="en-US" altLang="zh-CN" sz="1400" dirty="0"/>
              <a:t>results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736</Words>
  <Application>Microsoft Macintosh PowerPoint</Application>
  <PresentationFormat>On-screen Show (16:9)</PresentationFormat>
  <Paragraphs>100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Helvetica Neue</vt:lpstr>
      <vt:lpstr>Wingdings</vt:lpstr>
      <vt:lpstr>Simple Light</vt:lpstr>
      <vt:lpstr>[Title of paper] </vt:lpstr>
      <vt:lpstr>Motivation and Main Problem</vt:lpstr>
      <vt:lpstr>Problem Setting</vt:lpstr>
      <vt:lpstr>Context / Related Work / Limitations of Prior Work</vt:lpstr>
      <vt:lpstr>Proposed Approach / Algorithm / Method</vt:lpstr>
      <vt:lpstr>Theory (if relevant)</vt:lpstr>
      <vt:lpstr>Theory (if relevant, continued)</vt:lpstr>
      <vt:lpstr>Experimental Setup</vt:lpstr>
      <vt:lpstr>Experimental Results</vt:lpstr>
      <vt:lpstr>Discussion of Results</vt:lpstr>
      <vt:lpstr>Critique / Limitations / Open Issues </vt:lpstr>
      <vt:lpstr>Future Work for Paper / Reading</vt:lpstr>
      <vt:lpstr>Extended Readings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[Title of paper] </dc:title>
  <cp:lastModifiedBy>Yuke Zhu</cp:lastModifiedBy>
  <cp:revision>198</cp:revision>
  <dcterms:modified xsi:type="dcterms:W3CDTF">2020-03-11T00:40:47Z</dcterms:modified>
</cp:coreProperties>
</file>