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sldIdLst>
    <p:sldId id="256" r:id="rId2"/>
    <p:sldId id="257" r:id="rId3"/>
    <p:sldId id="305" r:id="rId4"/>
    <p:sldId id="277" r:id="rId5"/>
    <p:sldId id="307" r:id="rId6"/>
    <p:sldId id="304" r:id="rId7"/>
    <p:sldId id="280" r:id="rId8"/>
    <p:sldId id="294" r:id="rId9"/>
    <p:sldId id="287" r:id="rId10"/>
    <p:sldId id="292" r:id="rId11"/>
    <p:sldId id="298" r:id="rId12"/>
    <p:sldId id="262" r:id="rId13"/>
    <p:sldId id="264" r:id="rId14"/>
    <p:sldId id="267" r:id="rId15"/>
    <p:sldId id="309" r:id="rId16"/>
    <p:sldId id="270" r:id="rId17"/>
    <p:sldId id="269" r:id="rId18"/>
    <p:sldId id="291" r:id="rId19"/>
  </p:sldIdLst>
  <p:sldSz cx="13004800" cy="9753600"/>
  <p:notesSz cx="6858000" cy="9144000"/>
  <p:defaultTextStyle>
    <a:defPPr>
      <a:defRPr lang="en-US"/>
    </a:defPPr>
    <a:lvl1pPr algn="l" rtl="0" fontAlgn="base">
      <a:spcBef>
        <a:spcPct val="0"/>
      </a:spcBef>
      <a:spcAft>
        <a:spcPct val="0"/>
      </a:spcAft>
      <a:defRPr sz="24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24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24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24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24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24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24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24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2400" kern="1200">
        <a:solidFill>
          <a:srgbClr val="000000"/>
        </a:solidFill>
        <a:latin typeface="Arial" charset="0"/>
        <a:ea typeface="ヒラギノ角ゴ ProN W3" charset="0"/>
        <a:cs typeface="ヒラギノ角ゴ ProN W3" charset="0"/>
        <a:sym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clrMru>
    <a:srgbClr val="008600"/>
    <a:srgbClr val="B2B2B2"/>
    <a:srgbClr val="0000FF"/>
    <a:srgbClr val="3366FF"/>
    <a:srgbClr val="0099FF"/>
    <a:srgbClr val="0066FF"/>
    <a:srgbClr val="3399FF"/>
    <a:srgbClr val="00863D"/>
    <a:srgbClr val="008A00"/>
    <a:srgbClr val="00FF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82" autoAdjust="0"/>
    <p:restoredTop sz="68662" autoAdjust="0"/>
  </p:normalViewPr>
  <p:slideViewPr>
    <p:cSldViewPr>
      <p:cViewPr varScale="1">
        <p:scale>
          <a:sx n="35" d="100"/>
          <a:sy n="35" d="100"/>
        </p:scale>
        <p:origin x="-1302" y="-84"/>
      </p:cViewPr>
      <p:guideLst>
        <p:guide orient="horz" pos="3072"/>
        <p:guide pos="4096"/>
      </p:guideLst>
    </p:cSldViewPr>
  </p:slideViewPr>
  <p:notesTextViewPr>
    <p:cViewPr>
      <p:scale>
        <a:sx n="100" d="100"/>
        <a:sy n="100" d="100"/>
      </p:scale>
      <p:origin x="0" y="0"/>
    </p:cViewPr>
  </p:notesTextViewPr>
  <p:sorterViewPr>
    <p:cViewPr>
      <p:scale>
        <a:sx n="50" d="100"/>
        <a:sy n="5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Rectangle 1"/>
          <p:cNvSpPr>
            <a:spLocks noGrp="1" noRot="1" noChangeAspect="1" noChangeArrowheads="1" noTextEdit="1"/>
          </p:cNvSpPr>
          <p:nvPr>
            <p:ph type="sldImg"/>
          </p:nvPr>
        </p:nvSpPr>
        <p:spPr bwMode="auto">
          <a:xfrm>
            <a:off x="1143000" y="685800"/>
            <a:ext cx="4572000" cy="3429000"/>
          </a:xfrm>
          <a:prstGeom prst="rect">
            <a:avLst/>
          </a:prstGeom>
          <a:noFill/>
          <a:ln w="9525">
            <a:solidFill>
              <a:srgbClr val="000000"/>
            </a:solidFill>
            <a:miter lim="800000"/>
            <a:headEnd/>
            <a:tailEnd/>
          </a:ln>
          <a:effectLst/>
        </p:spPr>
      </p:sp>
      <p:sp>
        <p:nvSpPr>
          <p:cNvPr id="3074" name="Rectangle 2"/>
          <p:cNvSpPr>
            <a:spLocks noGrp="1" noChangeArrowheads="1"/>
          </p:cNvSpPr>
          <p:nvPr>
            <p:ph type="body" sz="quarter" idx="1"/>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notesStyle>
    <a:lvl1pPr algn="l" rtl="0" fontAlgn="base">
      <a:spcBef>
        <a:spcPct val="0"/>
      </a:spcBef>
      <a:spcAft>
        <a:spcPct val="0"/>
      </a:spcAft>
      <a:defRPr sz="1200" kern="1200">
        <a:solidFill>
          <a:schemeClr val="tx1"/>
        </a:solidFill>
        <a:latin typeface="Arial" charset="0"/>
        <a:ea typeface="+mn-ea"/>
        <a:cs typeface="+mn-cs"/>
      </a:defRPr>
    </a:lvl1pPr>
    <a:lvl2pPr marL="457200" algn="l" rtl="0" fontAlgn="base">
      <a:spcBef>
        <a:spcPct val="0"/>
      </a:spcBef>
      <a:spcAft>
        <a:spcPct val="0"/>
      </a:spcAft>
      <a:defRPr sz="1200" kern="1200">
        <a:solidFill>
          <a:schemeClr val="tx1"/>
        </a:solidFill>
        <a:latin typeface="Arial" charset="0"/>
        <a:ea typeface="+mn-ea"/>
        <a:cs typeface="+mn-cs"/>
      </a:defRPr>
    </a:lvl2pPr>
    <a:lvl3pPr marL="914400" algn="l" rtl="0" fontAlgn="base">
      <a:spcBef>
        <a:spcPct val="0"/>
      </a:spcBef>
      <a:spcAft>
        <a:spcPct val="0"/>
      </a:spcAft>
      <a:defRPr sz="1200" kern="1200">
        <a:solidFill>
          <a:schemeClr val="tx1"/>
        </a:solidFill>
        <a:latin typeface="Arial" charset="0"/>
        <a:ea typeface="+mn-ea"/>
        <a:cs typeface="+mn-cs"/>
      </a:defRPr>
    </a:lvl3pPr>
    <a:lvl4pPr marL="1371600" algn="l" rtl="0" fontAlgn="base">
      <a:spcBef>
        <a:spcPct val="0"/>
      </a:spcBef>
      <a:spcAft>
        <a:spcPct val="0"/>
      </a:spcAft>
      <a:defRPr sz="1200" kern="1200">
        <a:solidFill>
          <a:schemeClr val="tx1"/>
        </a:solidFill>
        <a:latin typeface="Arial" charset="0"/>
        <a:ea typeface="+mn-ea"/>
        <a:cs typeface="+mn-cs"/>
      </a:defRPr>
    </a:lvl4pPr>
    <a:lvl5pPr marL="1828800" algn="l" rtl="0" fontAlgn="base">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098" name="Rectangle 2"/>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marL="57150">
              <a:spcBef>
                <a:spcPts val="588"/>
              </a:spcBef>
            </a:pPr>
            <a:endParaRPr lang="en-US" sz="1600" dirty="0" smtClean="0">
              <a:solidFill>
                <a:srgbClr val="000000"/>
              </a:solidFill>
              <a:cs typeface="Arial" charset="0"/>
              <a:sym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a:t>
            </a:r>
            <a:r>
              <a:rPr lang="en-US" baseline="0" dirty="0" smtClean="0"/>
              <a:t> effective and automated troubleshooting using mining, we need to address several interesting challenges: </a:t>
            </a:r>
          </a:p>
          <a:p>
            <a:endParaRPr lang="en-US" baseline="0" dirty="0" smtClean="0"/>
          </a:p>
          <a:p>
            <a:pPr marL="228600" indent="-228600">
              <a:buAutoNum type="arabicPeriod"/>
            </a:pPr>
            <a:r>
              <a:rPr lang="en-US" baseline="0" dirty="0" smtClean="0"/>
              <a:t>Scale – There are on the order of millions of devices from SHO, VHO to residential gateways that result in a tremendous volume of event-series data. Digging through this mound of data for troubleshooting and root-cause diagnosis is a challenging problem. </a:t>
            </a:r>
          </a:p>
          <a:p>
            <a:pPr marL="228600" indent="-228600">
              <a:buAutoNum type="arabicPeriod"/>
            </a:pPr>
            <a:endParaRPr lang="en-US" baseline="0" dirty="0" smtClean="0"/>
          </a:p>
          <a:p>
            <a:pPr marL="228600" indent="-228600">
              <a:buAutoNum type="arabicPeriod"/>
            </a:pPr>
            <a:r>
              <a:rPr lang="en-US" baseline="0" dirty="0" smtClean="0"/>
              <a:t>The majority of individual events have small frequency counts. This makes it challenging for performing statistical analysis due to insufficient sample size. Also, the heavy hitters do not contribute to the majority of issues. Thus, there is a need to perform aggregation of events, both in space (locations) and time. </a:t>
            </a:r>
          </a:p>
          <a:p>
            <a:pPr marL="228600" indent="-228600">
              <a:buNone/>
            </a:pPr>
            <a:endParaRPr lang="en-US" baseline="0" dirty="0" smtClean="0"/>
          </a:p>
          <a:p>
            <a:pPr marL="228600" indent="-228600">
              <a:buAutoNum type="arabicPeriod"/>
            </a:pP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218" name="Rectangle 2"/>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marL="57150">
              <a:spcBef>
                <a:spcPts val="588"/>
              </a:spcBef>
            </a:pPr>
            <a:endParaRPr lang="en-US" sz="1600" baseline="0" dirty="0" smtClean="0">
              <a:solidFill>
                <a:srgbClr val="000000"/>
              </a:solidFill>
              <a:cs typeface="Arial" charset="0"/>
              <a:sym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1266" name="Rectangle 2"/>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marL="57150">
              <a:spcBef>
                <a:spcPts val="588"/>
              </a:spcBef>
            </a:pPr>
            <a:endParaRPr lang="en-US" sz="1400" dirty="0">
              <a:solidFill>
                <a:srgbClr val="000000"/>
              </a:solidFill>
              <a:latin typeface="Comic Sans MS" charset="0"/>
              <a:ea typeface="Comic Sans MS" charset="0"/>
              <a:cs typeface="Comic Sans MS" charset="0"/>
              <a:sym typeface="Comic Sans MS"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en-US" sz="2800" dirty="0" smtClean="0">
                <a:latin typeface="Comic Sans MS" charset="0"/>
                <a:ea typeface="Comic Sans MS" charset="0"/>
                <a:cs typeface="Comic Sans MS" charset="0"/>
                <a:sym typeface="Comic Sans MS" charset="0"/>
              </a:rPr>
              <a:t>For example, A is fixed and B is circularly shifted </a:t>
            </a:r>
            <a:endParaRPr lang="en-US" sz="2800" dirty="0" smtClean="0">
              <a:latin typeface="Comic Sans MS" charset="0"/>
              <a:ea typeface="+mn-ea"/>
              <a:cs typeface="+mn-cs"/>
              <a:sym typeface="Comic Sans MS" charset="0"/>
            </a:endParaRPr>
          </a:p>
          <a:p>
            <a:pPr>
              <a:buFontTx/>
              <a:buChar char="-"/>
            </a:pPr>
            <a:r>
              <a:rPr lang="en-US" sz="2800" baseline="0" dirty="0" smtClean="0">
                <a:latin typeface="Comic Sans MS" charset="0"/>
                <a:ea typeface="+mn-ea"/>
                <a:cs typeface="+mn-cs"/>
                <a:sym typeface="Comic Sans MS" charset="0"/>
              </a:rPr>
              <a:t> </a:t>
            </a:r>
            <a:r>
              <a:rPr lang="en-US" sz="2400" dirty="0" smtClean="0">
                <a:latin typeface="Comic Sans MS" charset="0"/>
                <a:ea typeface="Comic Sans MS" charset="0"/>
                <a:cs typeface="Comic Sans MS" charset="0"/>
                <a:sym typeface="Comic Sans MS" charset="0"/>
              </a:rPr>
              <a:t>If B is shifted to the left (i.e., negatively shifted) then correlation score will be higher as compared to when B is shifted to the right</a:t>
            </a:r>
            <a:endParaRPr lang="en-US" sz="2400" dirty="0" smtClean="0">
              <a:latin typeface="Comic Sans MS" charset="0"/>
              <a:sym typeface="Comic Sans MS"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9458" name="Rectangle 2"/>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marL="57150">
              <a:spcBef>
                <a:spcPts val="588"/>
              </a:spcBef>
            </a:pPr>
            <a:endParaRPr lang="en-US" sz="1600" dirty="0">
              <a:solidFill>
                <a:srgbClr val="000000"/>
              </a:solidFill>
              <a:cs typeface="Arial" charset="0"/>
              <a:sym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218" name="Rectangle 2"/>
          <p:cNvSpPr>
            <a:spLocks noGrp="1" noChangeArrowheads="1"/>
          </p:cNvSpPr>
          <p:nvPr>
            <p:ph type="body" idx="1"/>
          </p:nvPr>
        </p:nvSpPr>
        <p:spPr bwMode="auto">
          <a:xfrm>
            <a:off x="685800" y="4343400"/>
            <a:ext cx="5486400" cy="4114800"/>
          </a:xfrm>
          <a:prstGeom prst="rect">
            <a:avLst/>
          </a:prstGeom>
          <a:noFill/>
          <a:ln>
            <a:miter lim="800000"/>
            <a:headEnd/>
            <a:tailEnd/>
          </a:ln>
        </p:spPr>
        <p:txBody>
          <a:bodyPr/>
          <a:lstStyle/>
          <a:p>
            <a:pPr marL="57150">
              <a:spcBef>
                <a:spcPts val="588"/>
              </a:spcBef>
            </a:pPr>
            <a:endParaRPr lang="en-US" sz="1600" b="0" dirty="0">
              <a:solidFill>
                <a:srgbClr val="000000"/>
              </a:solidFill>
              <a:cs typeface="Arial" charset="0"/>
              <a:sym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IPTV encodes live TV streams in a series of IP packets and delivers them to</a:t>
            </a:r>
            <a:r>
              <a:rPr lang="en-US" baseline="0" dirty="0" smtClean="0"/>
              <a:t> users through residential broadband access networks. There are two key reasons for the rapid deployment of IPTV by telecommunication companies. First, IPTV allows Internet Service Providers (ISPs) to strengthen their competitiveness by offering new services such as quadruple-play combining digital voice, TV, data and wireless. Second, IPTV offers users much more flexibility and interactivity and opens up opportunities for a broad range of new applications. </a:t>
            </a:r>
          </a:p>
          <a:p>
            <a:endParaRPr lang="en-US" baseline="0" dirty="0" smtClean="0"/>
          </a:p>
          <a:p>
            <a:r>
              <a:rPr lang="en-US" baseline="0" dirty="0" smtClean="0"/>
              <a:t>In this paper, we use IPTV data collected from one of the largest commercial IPTV deployments in North America. As of 2008, it had more than 1 million customers spanning four time-zones. Along with live TV, the service provider also supports advanced features such as digital video recording, video on demand, high definition (HD), and choice programming. </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 dynamic join or leave </a:t>
            </a:r>
          </a:p>
          <a:p>
            <a:r>
              <a:rPr lang="en-US" dirty="0" smtClean="0"/>
              <a:t>No traffic burst </a:t>
            </a:r>
          </a:p>
          <a:p>
            <a:r>
              <a:rPr lang="en-US" dirty="0" smtClean="0"/>
              <a:t>Talk about</a:t>
            </a:r>
            <a:r>
              <a:rPr lang="en-US" baseline="0" dirty="0" smtClean="0"/>
              <a:t> key elements = tree like </a:t>
            </a:r>
          </a:p>
          <a:p>
            <a:r>
              <a:rPr lang="en-US" baseline="0" dirty="0" smtClean="0"/>
              <a:t>Multi-hop path </a:t>
            </a:r>
            <a:endParaRPr lang="en-US" dirty="0" smtClean="0"/>
          </a:p>
          <a:p>
            <a:endParaRPr lang="en-US" dirty="0" smtClean="0"/>
          </a:p>
          <a:p>
            <a:r>
              <a:rPr lang="en-US" dirty="0" smtClean="0"/>
              <a:t>Shown</a:t>
            </a:r>
            <a:r>
              <a:rPr lang="en-US" baseline="0" dirty="0" smtClean="0"/>
              <a:t> is the architecture of how IPTV service is delivered to residential customers by the service provider. The Super Head-end office (SHO) is the primary source of television content and encodes and transmits video streams to multiple VHOs through a high speed backbone network. The VHOs are responsible for covering a metropolitan area. They acquire additional local contents (such as local news), perform processing (such as ad insertion) and transmit the processed TV streams to the end users upon request. </a:t>
            </a:r>
          </a:p>
          <a:p>
            <a:endParaRPr lang="en-US" baseline="0" dirty="0" smtClean="0"/>
          </a:p>
          <a:p>
            <a:r>
              <a:rPr lang="en-US" baseline="0" dirty="0" smtClean="0"/>
              <a:t>Depending on the service provider, these TV streams go through a various number of routers and switches such as intermediate offices, central offices and DSLAM before reaching a residential home. </a:t>
            </a:r>
          </a:p>
          <a:p>
            <a:endParaRPr lang="en-US" baseline="0" dirty="0" smtClean="0"/>
          </a:p>
          <a:p>
            <a:r>
              <a:rPr lang="en-US" baseline="0" dirty="0" smtClean="0"/>
              <a:t>Inside a home, a residential gateway serves as a modem and connects to one or more STBs. It receives and forwards all data including TV, STB control traffic, VoIP and Internet data, into and out of customer home. Each STB connects to a TV.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IPTV has several unique characteristics. </a:t>
            </a:r>
          </a:p>
          <a:p>
            <a:endParaRPr lang="en-US" baseline="0" dirty="0" smtClean="0"/>
          </a:p>
          <a:p>
            <a:r>
              <a:rPr lang="en-US" baseline="0" dirty="0" smtClean="0"/>
              <a:t>First, IPTV imposes stringent constraints on both reliability and performance. Even a small amount of packet loss or delay can seriously impair the video quality perceived by users. Second, IPTV networks have tremendous scale. It already has on the order of millions of residential devices and the number is growing. Third, IPTV uses a tree-like topological structure as opposed to mesh. And it heavily relies on IP multicast for distribution of content. Multicast has been available for almost two decades, however, it is starting to have wide-scale deployment and usage only recently. The operational experience with multicast is limited. </a:t>
            </a:r>
          </a:p>
          <a:p>
            <a:endParaRPr lang="en-US" baseline="0" dirty="0" smtClean="0"/>
          </a:p>
          <a:p>
            <a:r>
              <a:rPr lang="en-US" baseline="0" dirty="0" smtClean="0"/>
              <a:t>These characteristics impose significant challenges in the effective management of IPTV networks and service.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None/>
            </a:pP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None/>
            </a:pP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9190FB5D-19F8-468F-8733-AE09D3DC3D23}" type="slidenum">
              <a:rPr lang="en-US"/>
              <a:pPr/>
              <a:t>‹#›</a:t>
            </a:fld>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D3DB0153-020A-47C7-86CA-C1A1A89C68FA}" type="slidenum">
              <a:rPr lang="en-US"/>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9750" y="0"/>
            <a:ext cx="2927350" cy="975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47700" y="0"/>
            <a:ext cx="8629650" cy="975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A0E5E9FC-C2A4-48A2-8ECE-CC298F003581}" type="slidenum">
              <a:rPr lang="en-US"/>
              <a:pPr/>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ADB3659C-E544-4ED3-A8FB-D7D9CFD54E44}" type="slidenum">
              <a:rPr lang="en-US"/>
              <a:pPr/>
              <a:t>‹#›</a:t>
            </a:fld>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60267EFB-5635-4EA2-B1A7-A539D027E60B}" type="slidenum">
              <a:rPr lang="en-US"/>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47700" y="2273300"/>
            <a:ext cx="5778500" cy="748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2273300"/>
            <a:ext cx="5778500" cy="748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680E47E6-859C-42C4-BD91-62CFB5D379C6}" type="slidenum">
              <a:rPr lang="en-US"/>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0AF235F4-A28D-4A07-856B-FB5B354E0E46}" type="slidenum">
              <a:rPr lang="en-US"/>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AB2C2C23-151B-44A7-9849-C9142BD74E9C}" type="slidenum">
              <a:rPr lang="en-US"/>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DE622ABA-DFFD-4BDC-A8D7-754546787534}" type="slidenum">
              <a:rPr lang="en-US"/>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22274442-6A1F-42BC-9777-149F97ACB431}" type="slidenum">
              <a:rPr lang="en-US"/>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E1A0421D-13C6-404C-B833-200FC0336B8F}" type="slidenum">
              <a:rPr lang="en-US"/>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47700" y="0"/>
            <a:ext cx="11709400" cy="2406650"/>
          </a:xfrm>
          <a:prstGeom prst="rect">
            <a:avLst/>
          </a:prstGeom>
          <a:noFill/>
          <a:ln w="12700">
            <a:noFill/>
            <a:miter lim="800000"/>
            <a:headEnd/>
            <a:tailEnd/>
          </a:ln>
          <a:effectLst/>
        </p:spPr>
        <p:txBody>
          <a:bodyPr vert="horz" wrap="square" lIns="50800" tIns="50800" rIns="108599" bIns="50800" numCol="1" anchor="ctr" anchorCtr="0" compatLnSpc="1">
            <a:prstTxWarp prst="textNoShape">
              <a:avLst/>
            </a:prstTxWarp>
          </a:bodyPr>
          <a:lstStyle/>
          <a:p>
            <a:pPr lvl="0"/>
            <a:r>
              <a:rPr lang="en-US" smtClean="0">
                <a:sym typeface="Arial" charset="0"/>
              </a:rPr>
              <a:t>Click to edit Master title style</a:t>
            </a:r>
          </a:p>
        </p:txBody>
      </p:sp>
      <p:sp>
        <p:nvSpPr>
          <p:cNvPr id="1026" name="Rectangle 2"/>
          <p:cNvSpPr>
            <a:spLocks noGrp="1" noChangeArrowheads="1"/>
          </p:cNvSpPr>
          <p:nvPr>
            <p:ph type="body" idx="1"/>
          </p:nvPr>
        </p:nvSpPr>
        <p:spPr bwMode="auto">
          <a:xfrm>
            <a:off x="647700" y="2273300"/>
            <a:ext cx="11709400" cy="7480300"/>
          </a:xfrm>
          <a:prstGeom prst="rect">
            <a:avLst/>
          </a:prstGeom>
          <a:noFill/>
          <a:ln w="12700">
            <a:noFill/>
            <a:miter lim="800000"/>
            <a:headEnd/>
            <a:tailEnd/>
          </a:ln>
          <a:effectLst/>
        </p:spPr>
        <p:txBody>
          <a:bodyPr vert="horz" wrap="square" lIns="50800" tIns="50800" rIns="108599" bIns="50800" numCol="1" anchor="t" anchorCtr="0" compatLnSpc="1">
            <a:prstTxWarp prst="textNoShape">
              <a:avLst/>
            </a:prstTxWarp>
          </a:bodyPr>
          <a:lstStyle/>
          <a:p>
            <a:pPr lvl="0"/>
            <a:r>
              <a:rPr lang="en-US" smtClean="0">
                <a:sym typeface="Arial" charset="0"/>
              </a:rPr>
              <a:t>Click to edit Master text styles</a:t>
            </a:r>
          </a:p>
          <a:p>
            <a:pPr lvl="1"/>
            <a:r>
              <a:rPr lang="en-US" smtClean="0">
                <a:sym typeface="Arial" charset="0"/>
              </a:rPr>
              <a:t>Second level</a:t>
            </a:r>
          </a:p>
          <a:p>
            <a:pPr lvl="2"/>
            <a:r>
              <a:rPr lang="en-US" smtClean="0">
                <a:sym typeface="Arial" charset="0"/>
              </a:rPr>
              <a:t>Third level</a:t>
            </a:r>
          </a:p>
          <a:p>
            <a:pPr lvl="3"/>
            <a:r>
              <a:rPr lang="en-US" smtClean="0">
                <a:sym typeface="Arial" charset="0"/>
              </a:rPr>
              <a:t>Fourth level</a:t>
            </a:r>
          </a:p>
          <a:p>
            <a:pPr lvl="4"/>
            <a:r>
              <a:rPr lang="en-US" smtClean="0">
                <a:sym typeface="Arial" charset="0"/>
              </a:rPr>
              <a:t>Fifth level</a:t>
            </a:r>
          </a:p>
        </p:txBody>
      </p:sp>
      <p:sp>
        <p:nvSpPr>
          <p:cNvPr id="1027" name="Text Box 3"/>
          <p:cNvSpPr txBox="1">
            <a:spLocks noGrp="1" noChangeArrowheads="1"/>
          </p:cNvSpPr>
          <p:nvPr>
            <p:ph type="sldNum" sz="quarter" idx="4"/>
          </p:nvPr>
        </p:nvSpPr>
        <p:spPr bwMode="auto">
          <a:xfrm>
            <a:off x="10652125" y="8882063"/>
            <a:ext cx="368300" cy="355600"/>
          </a:xfrm>
          <a:prstGeom prst="rect">
            <a:avLst/>
          </a:prstGeom>
          <a:noFill/>
          <a:ln w="12700">
            <a:noFill/>
            <a:miter lim="800000"/>
            <a:headEnd/>
            <a:tailEnd/>
          </a:ln>
          <a:effectLst/>
        </p:spPr>
        <p:txBody>
          <a:bodyPr vert="horz" wrap="none" lIns="91440" tIns="45720" rIns="91440" bIns="45720" numCol="1" anchor="t" anchorCtr="0" compatLnSpc="1">
            <a:prstTxWarp prst="textNoShape">
              <a:avLst/>
            </a:prstTxWarp>
          </a:bodyPr>
          <a:lstStyle>
            <a:lvl1pPr algn="ctr">
              <a:defRPr sz="1800">
                <a:solidFill>
                  <a:schemeClr val="tx1"/>
                </a:solidFill>
                <a:cs typeface="Arial" charset="0"/>
              </a:defRPr>
            </a:lvl1pPr>
          </a:lstStyle>
          <a:p>
            <a:fld id="{31379FC1-7CEF-4A55-8FF9-F6C4564F24F6}"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hdr="0" ftr="0" dt="0"/>
  <p:txStyles>
    <p:titleStyle>
      <a:lvl1pPr marL="6350" algn="ctr" rtl="0" fontAlgn="base">
        <a:spcBef>
          <a:spcPct val="0"/>
        </a:spcBef>
        <a:spcAft>
          <a:spcPct val="0"/>
        </a:spcAft>
        <a:defRPr sz="6200">
          <a:solidFill>
            <a:schemeClr val="tx1"/>
          </a:solidFill>
          <a:latin typeface="+mj-lt"/>
          <a:ea typeface="+mj-ea"/>
          <a:cs typeface="+mj-cs"/>
          <a:sym typeface="Arial" charset="0"/>
        </a:defRPr>
      </a:lvl1pPr>
      <a:lvl2pPr marL="6350" algn="ctr" rtl="0" fontAlgn="base">
        <a:spcBef>
          <a:spcPct val="0"/>
        </a:spcBef>
        <a:spcAft>
          <a:spcPct val="0"/>
        </a:spcAft>
        <a:defRPr sz="6200">
          <a:solidFill>
            <a:schemeClr val="tx1"/>
          </a:solidFill>
          <a:latin typeface="Arial" charset="0"/>
          <a:ea typeface="ヒラギノ角ゴ ProN W3" charset="0"/>
          <a:cs typeface="ヒラギノ角ゴ ProN W3" charset="0"/>
          <a:sym typeface="Arial" charset="0"/>
        </a:defRPr>
      </a:lvl2pPr>
      <a:lvl3pPr marL="6350" algn="ctr" rtl="0" fontAlgn="base">
        <a:spcBef>
          <a:spcPct val="0"/>
        </a:spcBef>
        <a:spcAft>
          <a:spcPct val="0"/>
        </a:spcAft>
        <a:defRPr sz="6200">
          <a:solidFill>
            <a:schemeClr val="tx1"/>
          </a:solidFill>
          <a:latin typeface="Arial" charset="0"/>
          <a:ea typeface="ヒラギノ角ゴ ProN W3" charset="0"/>
          <a:cs typeface="ヒラギノ角ゴ ProN W3" charset="0"/>
          <a:sym typeface="Arial" charset="0"/>
        </a:defRPr>
      </a:lvl3pPr>
      <a:lvl4pPr marL="6350" algn="ctr" rtl="0" fontAlgn="base">
        <a:spcBef>
          <a:spcPct val="0"/>
        </a:spcBef>
        <a:spcAft>
          <a:spcPct val="0"/>
        </a:spcAft>
        <a:defRPr sz="6200">
          <a:solidFill>
            <a:schemeClr val="tx1"/>
          </a:solidFill>
          <a:latin typeface="Arial" charset="0"/>
          <a:ea typeface="ヒラギノ角ゴ ProN W3" charset="0"/>
          <a:cs typeface="ヒラギノ角ゴ ProN W3" charset="0"/>
          <a:sym typeface="Arial" charset="0"/>
        </a:defRPr>
      </a:lvl4pPr>
      <a:lvl5pPr marL="6350" algn="ctr" rtl="0" fontAlgn="base">
        <a:spcBef>
          <a:spcPct val="0"/>
        </a:spcBef>
        <a:spcAft>
          <a:spcPct val="0"/>
        </a:spcAft>
        <a:defRPr sz="6200">
          <a:solidFill>
            <a:schemeClr val="tx1"/>
          </a:solidFill>
          <a:latin typeface="Arial" charset="0"/>
          <a:ea typeface="ヒラギノ角ゴ ProN W3" charset="0"/>
          <a:cs typeface="ヒラギノ角ゴ ProN W3" charset="0"/>
          <a:sym typeface="Arial" charset="0"/>
        </a:defRPr>
      </a:lvl5pPr>
      <a:lvl6pPr marL="463550" algn="ctr" rtl="0" fontAlgn="base">
        <a:spcBef>
          <a:spcPct val="0"/>
        </a:spcBef>
        <a:spcAft>
          <a:spcPct val="0"/>
        </a:spcAft>
        <a:defRPr sz="6200">
          <a:solidFill>
            <a:schemeClr val="tx1"/>
          </a:solidFill>
          <a:latin typeface="Arial" charset="0"/>
          <a:ea typeface="ヒラギノ角ゴ ProN W3" charset="0"/>
          <a:cs typeface="ヒラギノ角ゴ ProN W3" charset="0"/>
          <a:sym typeface="Arial" charset="0"/>
        </a:defRPr>
      </a:lvl6pPr>
      <a:lvl7pPr marL="920750" algn="ctr" rtl="0" fontAlgn="base">
        <a:spcBef>
          <a:spcPct val="0"/>
        </a:spcBef>
        <a:spcAft>
          <a:spcPct val="0"/>
        </a:spcAft>
        <a:defRPr sz="6200">
          <a:solidFill>
            <a:schemeClr val="tx1"/>
          </a:solidFill>
          <a:latin typeface="Arial" charset="0"/>
          <a:ea typeface="ヒラギノ角ゴ ProN W3" charset="0"/>
          <a:cs typeface="ヒラギノ角ゴ ProN W3" charset="0"/>
          <a:sym typeface="Arial" charset="0"/>
        </a:defRPr>
      </a:lvl7pPr>
      <a:lvl8pPr marL="1377950" algn="ctr" rtl="0" fontAlgn="base">
        <a:spcBef>
          <a:spcPct val="0"/>
        </a:spcBef>
        <a:spcAft>
          <a:spcPct val="0"/>
        </a:spcAft>
        <a:defRPr sz="6200">
          <a:solidFill>
            <a:schemeClr val="tx1"/>
          </a:solidFill>
          <a:latin typeface="Arial" charset="0"/>
          <a:ea typeface="ヒラギノ角ゴ ProN W3" charset="0"/>
          <a:cs typeface="ヒラギノ角ゴ ProN W3" charset="0"/>
          <a:sym typeface="Arial" charset="0"/>
        </a:defRPr>
      </a:lvl8pPr>
      <a:lvl9pPr marL="1835150" algn="ctr" rtl="0" fontAlgn="base">
        <a:spcBef>
          <a:spcPct val="0"/>
        </a:spcBef>
        <a:spcAft>
          <a:spcPct val="0"/>
        </a:spcAft>
        <a:defRPr sz="6200">
          <a:solidFill>
            <a:schemeClr val="tx1"/>
          </a:solidFill>
          <a:latin typeface="Arial" charset="0"/>
          <a:ea typeface="ヒラギノ角ゴ ProN W3" charset="0"/>
          <a:cs typeface="ヒラギノ角ゴ ProN W3" charset="0"/>
          <a:sym typeface="Arial" charset="0"/>
        </a:defRPr>
      </a:lvl9pPr>
    </p:titleStyle>
    <p:bodyStyle>
      <a:lvl1pPr marL="382588" indent="-342900" algn="l" rtl="0" fontAlgn="base">
        <a:spcBef>
          <a:spcPts val="1100"/>
        </a:spcBef>
        <a:spcAft>
          <a:spcPct val="0"/>
        </a:spcAft>
        <a:buSzPct val="100000"/>
        <a:buFont typeface="Arial" charset="0"/>
        <a:buChar char="•"/>
        <a:defRPr sz="4400">
          <a:solidFill>
            <a:schemeClr val="tx1"/>
          </a:solidFill>
          <a:latin typeface="+mn-lt"/>
          <a:ea typeface="+mn-ea"/>
          <a:cs typeface="+mn-cs"/>
          <a:sym typeface="Arial" charset="0"/>
        </a:defRPr>
      </a:lvl1pPr>
      <a:lvl2pPr marL="731838" indent="-285750" algn="l" rtl="0" fontAlgn="base">
        <a:spcBef>
          <a:spcPts val="900"/>
        </a:spcBef>
        <a:spcAft>
          <a:spcPct val="0"/>
        </a:spcAft>
        <a:buSzPct val="100000"/>
        <a:buFont typeface="Arial" charset="0"/>
        <a:buChar char="–"/>
        <a:defRPr sz="3800">
          <a:solidFill>
            <a:schemeClr val="tx1"/>
          </a:solidFill>
          <a:latin typeface="+mn-lt"/>
          <a:ea typeface="+mn-ea"/>
          <a:cs typeface="+mn-cs"/>
          <a:sym typeface="Arial" charset="0"/>
        </a:defRPr>
      </a:lvl2pPr>
      <a:lvl3pPr marL="1131888" indent="-228600" algn="l" rtl="0" fontAlgn="base">
        <a:spcBef>
          <a:spcPts val="800"/>
        </a:spcBef>
        <a:spcAft>
          <a:spcPct val="0"/>
        </a:spcAft>
        <a:buSzPct val="100000"/>
        <a:buFont typeface="Arial" charset="0"/>
        <a:buChar char="•"/>
        <a:defRPr sz="3400">
          <a:solidFill>
            <a:schemeClr val="tx1"/>
          </a:solidFill>
          <a:latin typeface="+mn-lt"/>
          <a:ea typeface="+mn-ea"/>
          <a:cs typeface="+mn-cs"/>
          <a:sym typeface="Arial" charset="0"/>
        </a:defRPr>
      </a:lvl3pPr>
      <a:lvl4pPr marL="1589088" indent="-228600" algn="l" rtl="0" fontAlgn="base">
        <a:spcBef>
          <a:spcPts val="700"/>
        </a:spcBef>
        <a:spcAft>
          <a:spcPct val="0"/>
        </a:spcAft>
        <a:buSzPct val="100000"/>
        <a:buFont typeface="Arial" charset="0"/>
        <a:buChar char="–"/>
        <a:defRPr sz="2800">
          <a:solidFill>
            <a:schemeClr val="tx1"/>
          </a:solidFill>
          <a:latin typeface="+mn-lt"/>
          <a:ea typeface="+mn-ea"/>
          <a:cs typeface="+mn-cs"/>
          <a:sym typeface="Arial" charset="0"/>
        </a:defRPr>
      </a:lvl4pPr>
      <a:lvl5pPr marL="2046288" indent="-228600" algn="l" rtl="0" fontAlgn="base">
        <a:spcBef>
          <a:spcPts val="700"/>
        </a:spcBef>
        <a:spcAft>
          <a:spcPct val="0"/>
        </a:spcAft>
        <a:buSzPct val="100000"/>
        <a:buFont typeface="Arial" charset="0"/>
        <a:buChar char="»"/>
        <a:defRPr sz="2800">
          <a:solidFill>
            <a:schemeClr val="tx1"/>
          </a:solidFill>
          <a:latin typeface="+mn-lt"/>
          <a:ea typeface="+mn-ea"/>
          <a:cs typeface="+mn-cs"/>
          <a:sym typeface="Arial" charset="0"/>
        </a:defRPr>
      </a:lvl5pPr>
      <a:lvl6pPr marL="2503488" indent="-228600" algn="l" rtl="0" fontAlgn="base">
        <a:spcBef>
          <a:spcPts val="700"/>
        </a:spcBef>
        <a:spcAft>
          <a:spcPct val="0"/>
        </a:spcAft>
        <a:buSzPct val="100000"/>
        <a:buFont typeface="Arial" charset="0"/>
        <a:buChar char="»"/>
        <a:defRPr sz="2800">
          <a:solidFill>
            <a:schemeClr val="tx1"/>
          </a:solidFill>
          <a:latin typeface="+mn-lt"/>
          <a:ea typeface="+mn-ea"/>
          <a:cs typeface="+mn-cs"/>
          <a:sym typeface="Arial" charset="0"/>
        </a:defRPr>
      </a:lvl6pPr>
      <a:lvl7pPr marL="2960688" indent="-228600" algn="l" rtl="0" fontAlgn="base">
        <a:spcBef>
          <a:spcPts val="700"/>
        </a:spcBef>
        <a:spcAft>
          <a:spcPct val="0"/>
        </a:spcAft>
        <a:buSzPct val="100000"/>
        <a:buFont typeface="Arial" charset="0"/>
        <a:buChar char="»"/>
        <a:defRPr sz="2800">
          <a:solidFill>
            <a:schemeClr val="tx1"/>
          </a:solidFill>
          <a:latin typeface="+mn-lt"/>
          <a:ea typeface="+mn-ea"/>
          <a:cs typeface="+mn-cs"/>
          <a:sym typeface="Arial" charset="0"/>
        </a:defRPr>
      </a:lvl7pPr>
      <a:lvl8pPr marL="3417888" indent="-228600" algn="l" rtl="0" fontAlgn="base">
        <a:spcBef>
          <a:spcPts val="700"/>
        </a:spcBef>
        <a:spcAft>
          <a:spcPct val="0"/>
        </a:spcAft>
        <a:buSzPct val="100000"/>
        <a:buFont typeface="Arial" charset="0"/>
        <a:buChar char="»"/>
        <a:defRPr sz="2800">
          <a:solidFill>
            <a:schemeClr val="tx1"/>
          </a:solidFill>
          <a:latin typeface="+mn-lt"/>
          <a:ea typeface="+mn-ea"/>
          <a:cs typeface="+mn-cs"/>
          <a:sym typeface="Arial" charset="0"/>
        </a:defRPr>
      </a:lvl8pPr>
      <a:lvl9pPr marL="3875088" indent="-228600" algn="l" rtl="0" fontAlgn="base">
        <a:spcBef>
          <a:spcPts val="700"/>
        </a:spcBef>
        <a:spcAft>
          <a:spcPct val="0"/>
        </a:spcAft>
        <a:buSzPct val="100000"/>
        <a:buFont typeface="Arial" charset="0"/>
        <a:buChar char="»"/>
        <a:defRPr sz="2800">
          <a:solidFill>
            <a:schemeClr val="tx1"/>
          </a:solidFill>
          <a:latin typeface="+mn-lt"/>
          <a:ea typeface="+mn-ea"/>
          <a:cs typeface="+mn-cs"/>
          <a:sym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wmf"/><Relationship Id="rId4" Type="http://schemas.openxmlformats.org/officeDocument/2006/relationships/image" Target="../media/image4.wmf"/><Relationship Id="rId9" Type="http://schemas.openxmlformats.org/officeDocument/2006/relationships/image" Target="../media/image9.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Rectangle 1"/>
          <p:cNvSpPr>
            <a:spLocks noGrp="1" noChangeArrowheads="1"/>
          </p:cNvSpPr>
          <p:nvPr>
            <p:ph type="title"/>
          </p:nvPr>
        </p:nvSpPr>
        <p:spPr>
          <a:xfrm>
            <a:off x="431800" y="2085975"/>
            <a:ext cx="12141200" cy="3440113"/>
          </a:xfrm>
          <a:ln/>
        </p:spPr>
        <p:txBody>
          <a:bodyPr rIns="166398"/>
          <a:lstStyle/>
          <a:p>
            <a:pPr marL="57150"/>
            <a:r>
              <a:rPr lang="en-US" sz="5600" dirty="0">
                <a:solidFill>
                  <a:srgbClr val="FF0000"/>
                </a:solidFill>
                <a:effectLst>
                  <a:outerShdw blurRad="38100" dist="38100" dir="2700000" algn="tl">
                    <a:srgbClr val="C0C0C0"/>
                  </a:outerShdw>
                </a:effectLst>
                <a:latin typeface="Comic Sans MS" charset="0"/>
                <a:ea typeface="Comic Sans MS" charset="0"/>
                <a:cs typeface="Comic Sans MS" charset="0"/>
                <a:sym typeface="Comic Sans MS" charset="0"/>
              </a:rPr>
              <a:t>Towards </a:t>
            </a:r>
            <a:r>
              <a:rPr lang="en-US" sz="5600" dirty="0" smtClean="0">
                <a:solidFill>
                  <a:srgbClr val="FF0000"/>
                </a:solidFill>
                <a:effectLst>
                  <a:outerShdw blurRad="38100" dist="38100" dir="2700000" algn="tl">
                    <a:srgbClr val="C0C0C0"/>
                  </a:outerShdw>
                </a:effectLst>
                <a:latin typeface="Comic Sans MS" charset="0"/>
                <a:ea typeface="Comic Sans MS" charset="0"/>
                <a:cs typeface="Comic Sans MS" charset="0"/>
                <a:sym typeface="Comic Sans MS" charset="0"/>
              </a:rPr>
              <a:t>Automated </a:t>
            </a:r>
            <a:r>
              <a:rPr lang="en-US" sz="5600" dirty="0">
                <a:solidFill>
                  <a:srgbClr val="FF0000"/>
                </a:solidFill>
                <a:effectLst>
                  <a:outerShdw blurRad="38100" dist="38100" dir="2700000" algn="tl">
                    <a:srgbClr val="C0C0C0"/>
                  </a:outerShdw>
                </a:effectLst>
                <a:latin typeface="Comic Sans MS" charset="0"/>
                <a:ea typeface="Comic Sans MS" charset="0"/>
                <a:cs typeface="Comic Sans MS" charset="0"/>
                <a:sym typeface="Comic Sans MS" charset="0"/>
              </a:rPr>
              <a:t>Performance Diagnosis in a </a:t>
            </a:r>
            <a:r>
              <a:rPr lang="en-US" sz="5600" dirty="0" smtClean="0">
                <a:solidFill>
                  <a:srgbClr val="FF0000"/>
                </a:solidFill>
                <a:effectLst>
                  <a:outerShdw blurRad="38100" dist="38100" dir="2700000" algn="tl">
                    <a:srgbClr val="C0C0C0"/>
                  </a:outerShdw>
                </a:effectLst>
                <a:latin typeface="Comic Sans MS" charset="0"/>
                <a:ea typeface="Comic Sans MS" charset="0"/>
                <a:cs typeface="Comic Sans MS" charset="0"/>
                <a:sym typeface="Comic Sans MS" charset="0"/>
              </a:rPr>
              <a:t>Large IPTV </a:t>
            </a:r>
            <a:r>
              <a:rPr lang="en-US" sz="5600" dirty="0">
                <a:solidFill>
                  <a:srgbClr val="FF0000"/>
                </a:solidFill>
                <a:effectLst>
                  <a:outerShdw blurRad="38100" dist="38100" dir="2700000" algn="tl">
                    <a:srgbClr val="C0C0C0"/>
                  </a:outerShdw>
                </a:effectLst>
                <a:latin typeface="Comic Sans MS" charset="0"/>
                <a:ea typeface="Comic Sans MS" charset="0"/>
                <a:cs typeface="Comic Sans MS" charset="0"/>
                <a:sym typeface="Comic Sans MS" charset="0"/>
              </a:rPr>
              <a:t>Network</a:t>
            </a:r>
            <a:endParaRPr lang="en-US" sz="5600" dirty="0">
              <a:solidFill>
                <a:srgbClr val="FF0000"/>
              </a:solidFill>
              <a:effectLst>
                <a:outerShdw blurRad="38100" dist="38100" dir="2700000" algn="tl">
                  <a:srgbClr val="C0C0C0"/>
                </a:outerShdw>
              </a:effectLst>
              <a:latin typeface="Comic Sans MS" charset="0"/>
              <a:sym typeface="Comic Sans MS" charset="0"/>
            </a:endParaRPr>
          </a:p>
        </p:txBody>
      </p:sp>
      <p:sp>
        <p:nvSpPr>
          <p:cNvPr id="2050" name="Rectangle 2"/>
          <p:cNvSpPr>
            <a:spLocks noGrp="1" noChangeArrowheads="1"/>
          </p:cNvSpPr>
          <p:nvPr>
            <p:ph idx="1"/>
          </p:nvPr>
        </p:nvSpPr>
        <p:spPr>
          <a:xfrm>
            <a:off x="1079500" y="5524500"/>
            <a:ext cx="10947400" cy="3390900"/>
          </a:xfrm>
          <a:ln/>
        </p:spPr>
        <p:txBody>
          <a:bodyPr rIns="166398"/>
          <a:lstStyle/>
          <a:p>
            <a:pPr marL="57150" indent="0" algn="ctr">
              <a:lnSpc>
                <a:spcPct val="80000"/>
              </a:lnSpc>
              <a:buFont typeface="Arial" charset="0"/>
              <a:buNone/>
            </a:pPr>
            <a:r>
              <a:rPr lang="en-US" sz="3400" dirty="0">
                <a:solidFill>
                  <a:srgbClr val="0000FF"/>
                </a:solidFill>
                <a:effectLst>
                  <a:outerShdw blurRad="38100" dist="38100" dir="2700000" algn="tl">
                    <a:srgbClr val="C0C0C0"/>
                  </a:outerShdw>
                </a:effectLst>
                <a:latin typeface="Comic Sans MS" charset="0"/>
                <a:ea typeface="Comic Sans MS" charset="0"/>
                <a:cs typeface="Comic Sans MS" charset="0"/>
                <a:sym typeface="Comic Sans MS" charset="0"/>
              </a:rPr>
              <a:t>Ajay Mahimkar</a:t>
            </a:r>
            <a:r>
              <a:rPr lang="en-US" sz="3400" dirty="0">
                <a:effectLst>
                  <a:outerShdw blurRad="38100" dist="38100" dir="2700000" algn="tl">
                    <a:srgbClr val="C0C0C0"/>
                  </a:outerShdw>
                </a:effectLst>
                <a:latin typeface="Comic Sans MS" charset="0"/>
                <a:ea typeface="Comic Sans MS" charset="0"/>
                <a:cs typeface="Comic Sans MS" charset="0"/>
                <a:sym typeface="Comic Sans MS" charset="0"/>
              </a:rPr>
              <a:t>, Zihui Ge, Aman Shaikh, Jia Wang, Jennifer Yates, Yin Zhang, Qi Zhao</a:t>
            </a:r>
            <a:endParaRPr lang="en-US" dirty="0"/>
          </a:p>
          <a:p>
            <a:pPr marL="57150" indent="0" algn="ctr">
              <a:lnSpc>
                <a:spcPct val="80000"/>
              </a:lnSpc>
              <a:buFont typeface="Arial" charset="0"/>
              <a:buNone/>
            </a:pPr>
            <a:endParaRPr lang="en-US" sz="3400" dirty="0">
              <a:effectLst>
                <a:outerShdw blurRad="38100" dist="38100" dir="2700000" algn="tl">
                  <a:srgbClr val="C0C0C0"/>
                </a:outerShdw>
              </a:effectLst>
              <a:latin typeface="Comic Sans MS" charset="0"/>
              <a:sym typeface="Comic Sans MS" charset="0"/>
            </a:endParaRPr>
          </a:p>
          <a:p>
            <a:pPr marL="57150" indent="0" algn="ctr">
              <a:lnSpc>
                <a:spcPct val="80000"/>
              </a:lnSpc>
              <a:buFont typeface="Arial" charset="0"/>
              <a:buNone/>
            </a:pPr>
            <a:r>
              <a:rPr lang="en-US" sz="3400" dirty="0">
                <a:effectLst>
                  <a:outerShdw blurRad="38100" dist="38100" dir="2700000" algn="tl">
                    <a:srgbClr val="C0C0C0"/>
                  </a:outerShdw>
                </a:effectLst>
                <a:latin typeface="Comic Sans MS" charset="0"/>
                <a:ea typeface="Comic Sans MS" charset="0"/>
                <a:cs typeface="Comic Sans MS" charset="0"/>
                <a:sym typeface="Comic Sans MS" charset="0"/>
              </a:rPr>
              <a:t>UT-Austin and AT&amp;T Labs-Research</a:t>
            </a:r>
            <a:endParaRPr lang="en-US" sz="3400" dirty="0">
              <a:effectLst>
                <a:outerShdw blurRad="38100" dist="38100" dir="2700000" algn="tl">
                  <a:srgbClr val="C0C0C0"/>
                </a:outerShdw>
              </a:effectLst>
              <a:latin typeface="Comic Sans MS" charset="0"/>
              <a:sym typeface="Comic Sans MS" charset="0"/>
            </a:endParaRPr>
          </a:p>
          <a:p>
            <a:pPr marL="57150" indent="0" algn="ctr">
              <a:lnSpc>
                <a:spcPct val="80000"/>
              </a:lnSpc>
              <a:buFont typeface="Arial" charset="0"/>
              <a:buNone/>
            </a:pPr>
            <a:r>
              <a:rPr lang="en-US" sz="3400" dirty="0">
                <a:solidFill>
                  <a:srgbClr val="0000FF"/>
                </a:solidFill>
                <a:effectLst>
                  <a:outerShdw blurRad="38100" dist="38100" dir="2700000" algn="tl">
                    <a:srgbClr val="C0C0C0"/>
                  </a:outerShdw>
                </a:effectLst>
                <a:latin typeface="Comic Sans MS" charset="0"/>
                <a:ea typeface="Comic Sans MS" charset="0"/>
                <a:cs typeface="Comic Sans MS" charset="0"/>
                <a:sym typeface="Comic Sans MS" charset="0"/>
              </a:rPr>
              <a:t>mahimkar@cs.utexas.edu</a:t>
            </a:r>
            <a:endParaRPr lang="en-US" sz="3400" dirty="0">
              <a:solidFill>
                <a:srgbClr val="0000FF"/>
              </a:solidFill>
              <a:effectLst>
                <a:outerShdw blurRad="38100" dist="38100" dir="2700000" algn="tl">
                  <a:srgbClr val="C0C0C0"/>
                </a:outerShdw>
              </a:effectLst>
              <a:latin typeface="Comic Sans MS" charset="0"/>
              <a:sym typeface="Comic Sans MS" charset="0"/>
            </a:endParaRPr>
          </a:p>
          <a:p>
            <a:pPr marL="57150" indent="0" algn="ctr">
              <a:lnSpc>
                <a:spcPct val="80000"/>
              </a:lnSpc>
              <a:buFont typeface="Arial" charset="0"/>
              <a:buNone/>
            </a:pPr>
            <a:r>
              <a:rPr lang="en-US" sz="3400" dirty="0">
                <a:solidFill>
                  <a:srgbClr val="0000FF"/>
                </a:solidFill>
                <a:effectLst>
                  <a:outerShdw blurRad="38100" dist="38100" dir="2700000" algn="tl">
                    <a:srgbClr val="C0C0C0"/>
                  </a:outerShdw>
                </a:effectLst>
                <a:latin typeface="Comic Sans MS" charset="0"/>
                <a:ea typeface="Comic Sans MS" charset="0"/>
                <a:cs typeface="Comic Sans MS" charset="0"/>
                <a:sym typeface="Comic Sans MS" charset="0"/>
              </a:rPr>
              <a:t>ACM Sigcomm 2009</a:t>
            </a:r>
            <a:endParaRPr lang="en-US" sz="3400" dirty="0">
              <a:solidFill>
                <a:srgbClr val="0000FF"/>
              </a:solidFill>
              <a:effectLst>
                <a:outerShdw blurRad="38100" dist="38100" dir="2700000" algn="tl">
                  <a:srgbClr val="C0C0C0"/>
                </a:outerShdw>
              </a:effectLst>
              <a:latin typeface="Comic Sans MS" charset="0"/>
              <a:sym typeface="Comic Sans MS" charset="0"/>
            </a:endParaRPr>
          </a:p>
        </p:txBody>
      </p:sp>
      <p:sp>
        <p:nvSpPr>
          <p:cNvPr id="4" name="Slide Number Placeholder 3"/>
          <p:cNvSpPr>
            <a:spLocks noGrp="1"/>
          </p:cNvSpPr>
          <p:nvPr>
            <p:ph type="sldNum" sz="quarter" idx="10"/>
          </p:nvPr>
        </p:nvSpPr>
        <p:spPr/>
        <p:txBody>
          <a:bodyPr/>
          <a:lstStyle/>
          <a:p>
            <a:fld id="{69E15F71-0B80-42E6-A113-BE55A2157456}" type="slidenum">
              <a:rPr lang="en-US"/>
              <a:pPr/>
              <a:t>1</a:t>
            </a:fld>
            <a:endParaRPr lang="en-US" dirty="0"/>
          </a:p>
        </p:txBody>
      </p:sp>
      <p:pic>
        <p:nvPicPr>
          <p:cNvPr id="7" name="Picture 6" descr="att.jpg"/>
          <p:cNvPicPr>
            <a:picLocks noChangeAspect="1"/>
          </p:cNvPicPr>
          <p:nvPr/>
        </p:nvPicPr>
        <p:blipFill>
          <a:blip r:embed="rId3" cstate="print"/>
          <a:stretch>
            <a:fillRect/>
          </a:stretch>
        </p:blipFill>
        <p:spPr>
          <a:xfrm>
            <a:off x="406399" y="304800"/>
            <a:ext cx="2869809" cy="1371600"/>
          </a:xfrm>
          <a:prstGeom prst="rect">
            <a:avLst/>
          </a:prstGeom>
        </p:spPr>
      </p:pic>
      <p:pic>
        <p:nvPicPr>
          <p:cNvPr id="9" name="Picture 8" descr="wordmark.jpg"/>
          <p:cNvPicPr>
            <a:picLocks noChangeAspect="1"/>
          </p:cNvPicPr>
          <p:nvPr/>
        </p:nvPicPr>
        <p:blipFill>
          <a:blip r:embed="rId4" cstate="print"/>
          <a:stretch>
            <a:fillRect/>
          </a:stretch>
        </p:blipFill>
        <p:spPr>
          <a:xfrm>
            <a:off x="5513952" y="0"/>
            <a:ext cx="7490848" cy="762000"/>
          </a:xfrm>
          <a:prstGeom prst="rect">
            <a:avLst/>
          </a:prstGeom>
        </p:spPr>
      </p:pic>
    </p:spTree>
  </p:cSld>
  <p:clrMapOvr>
    <a:masterClrMapping/>
  </p:clrMapOvr>
  <p:transition advTm="19593"/>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rIns="166398"/>
          <a:lstStyle/>
          <a:p>
            <a:pPr marL="57150"/>
            <a:r>
              <a:rPr lang="en-US" dirty="0" smtClean="0">
                <a:solidFill>
                  <a:srgbClr val="FF0000"/>
                </a:solidFill>
                <a:effectLst>
                  <a:outerShdw blurRad="38100" dist="38100" dir="2700000" algn="tl">
                    <a:srgbClr val="C0C0C0"/>
                  </a:outerShdw>
                </a:effectLst>
                <a:latin typeface="Comic Sans MS" charset="0"/>
                <a:ea typeface="Comic Sans MS" charset="0"/>
                <a:cs typeface="Comic Sans MS" charset="0"/>
                <a:sym typeface="Comic Sans MS" charset="0"/>
              </a:rPr>
              <a:t>Mining Challenges</a:t>
            </a:r>
            <a:endParaRPr lang="en-US" dirty="0">
              <a:solidFill>
                <a:srgbClr val="FF0000"/>
              </a:solidFill>
              <a:effectLst>
                <a:outerShdw blurRad="38100" dist="38100" dir="2700000" algn="tl">
                  <a:srgbClr val="C0C0C0"/>
                </a:outerShdw>
              </a:effectLst>
              <a:latin typeface="Comic Sans MS" charset="0"/>
              <a:sym typeface="Comic Sans MS" charset="0"/>
            </a:endParaRPr>
          </a:p>
        </p:txBody>
      </p:sp>
      <p:sp>
        <p:nvSpPr>
          <p:cNvPr id="5122" name="Rectangle 2"/>
          <p:cNvSpPr>
            <a:spLocks noGrp="1" noChangeArrowheads="1"/>
          </p:cNvSpPr>
          <p:nvPr>
            <p:ph idx="1"/>
          </p:nvPr>
        </p:nvSpPr>
        <p:spPr>
          <a:xfrm>
            <a:off x="647700" y="2273300"/>
            <a:ext cx="12026900" cy="6794500"/>
          </a:xfrm>
          <a:ln/>
        </p:spPr>
        <p:txBody>
          <a:bodyPr rIns="166398"/>
          <a:lstStyle/>
          <a:p>
            <a:pPr>
              <a:buClr>
                <a:srgbClr val="0000FF"/>
              </a:buClr>
              <a:buFont typeface="Comic Sans MS" charset="0"/>
              <a:buChar char="•"/>
            </a:pPr>
            <a:r>
              <a:rPr lang="en-US" sz="3200" dirty="0" smtClean="0">
                <a:solidFill>
                  <a:srgbClr val="0000FF"/>
                </a:solidFill>
                <a:latin typeface="Comic Sans MS" charset="0"/>
                <a:sym typeface="Comic Sans MS" charset="0"/>
              </a:rPr>
              <a:t>Massive scale of event-series </a:t>
            </a:r>
          </a:p>
          <a:p>
            <a:pPr marL="784225" lvl="1" indent="-287338">
              <a:buFont typeface="Comic Sans MS" charset="0"/>
              <a:buChar char="–"/>
            </a:pPr>
            <a:r>
              <a:rPr lang="en-US" sz="2800" dirty="0" smtClean="0">
                <a:latin typeface="Comic Sans MS" charset="0"/>
                <a:sym typeface="Comic Sans MS" charset="0"/>
              </a:rPr>
              <a:t>Each device (SHO, VHO, RG) can generate lots of event-series </a:t>
            </a:r>
          </a:p>
          <a:p>
            <a:pPr marL="784225" lvl="1" indent="-287338">
              <a:buFont typeface="Comic Sans MS" charset="0"/>
              <a:buChar char="–"/>
            </a:pPr>
            <a:r>
              <a:rPr lang="en-US" sz="2800" dirty="0" smtClean="0">
                <a:solidFill>
                  <a:srgbClr val="008600"/>
                </a:solidFill>
                <a:latin typeface="Comic Sans MS" charset="0"/>
                <a:sym typeface="Comic Sans MS" charset="0"/>
              </a:rPr>
              <a:t>Blind mining could easily lead to information snow of results</a:t>
            </a:r>
            <a:endParaRPr lang="en-US" sz="1100" dirty="0" smtClean="0">
              <a:solidFill>
                <a:srgbClr val="008600"/>
              </a:solidFill>
              <a:latin typeface="Comic Sans MS" charset="0"/>
              <a:sym typeface="Comic Sans MS" charset="0"/>
            </a:endParaRPr>
          </a:p>
          <a:p>
            <a:pPr marL="784225" lvl="1" indent="-287338">
              <a:buFont typeface="Comic Sans MS" charset="0"/>
              <a:buChar char="–"/>
            </a:pPr>
            <a:endParaRPr lang="en-US" sz="1000" dirty="0" smtClean="0">
              <a:latin typeface="Comic Sans MS" charset="0"/>
              <a:sym typeface="Comic Sans MS" charset="0"/>
            </a:endParaRPr>
          </a:p>
          <a:p>
            <a:pPr>
              <a:buClr>
                <a:srgbClr val="0000FF"/>
              </a:buClr>
              <a:buFont typeface="Comic Sans MS" charset="0"/>
              <a:buChar char="•"/>
            </a:pPr>
            <a:r>
              <a:rPr lang="en-US" sz="3200" dirty="0" smtClean="0">
                <a:solidFill>
                  <a:srgbClr val="0000FF"/>
                </a:solidFill>
                <a:latin typeface="Comic Sans MS" charset="0"/>
                <a:sym typeface="Comic Sans MS" charset="0"/>
              </a:rPr>
              <a:t>Skewed event distribution</a:t>
            </a:r>
            <a:endParaRPr lang="en-US" sz="3200" dirty="0" smtClean="0">
              <a:latin typeface="Comic Sans MS" charset="0"/>
              <a:sym typeface="Comic Sans MS" charset="0"/>
            </a:endParaRPr>
          </a:p>
          <a:p>
            <a:pPr marL="784225" lvl="1" indent="-287338">
              <a:buFont typeface="Comic Sans MS" charset="0"/>
              <a:buChar char="–"/>
            </a:pPr>
            <a:r>
              <a:rPr lang="en-US" sz="2800" dirty="0" smtClean="0">
                <a:latin typeface="Comic Sans MS" charset="0"/>
                <a:sym typeface="Comic Sans MS" charset="0"/>
              </a:rPr>
              <a:t>Small frequency counts for majority of events </a:t>
            </a:r>
          </a:p>
          <a:p>
            <a:pPr marL="1184275" lvl="2" indent="-287338">
              <a:buFont typeface="Arial" pitchFamily="34" charset="0"/>
              <a:buChar char="•"/>
            </a:pPr>
            <a:r>
              <a:rPr lang="en-US" sz="2400" dirty="0" smtClean="0">
                <a:latin typeface="Comic Sans MS" charset="0"/>
                <a:sym typeface="Comic Sans MS" charset="0"/>
              </a:rPr>
              <a:t>Insufficient sample size for statistical analysis </a:t>
            </a:r>
          </a:p>
          <a:p>
            <a:pPr marL="784225" lvl="1" indent="-287338">
              <a:buFont typeface="Comic Sans MS" charset="0"/>
              <a:buChar char="–"/>
            </a:pPr>
            <a:r>
              <a:rPr lang="en-US" sz="2800" dirty="0" smtClean="0">
                <a:solidFill>
                  <a:srgbClr val="008600"/>
                </a:solidFill>
                <a:latin typeface="Comic Sans MS" charset="0"/>
                <a:sym typeface="Comic Sans MS" charset="0"/>
              </a:rPr>
              <a:t>Heavy hitters do not contribute to majority of issues </a:t>
            </a:r>
          </a:p>
          <a:p>
            <a:pPr marL="784225" lvl="1" indent="-287338">
              <a:buFont typeface="Comic Sans MS" charset="0"/>
              <a:buChar char="–"/>
            </a:pPr>
            <a:endParaRPr lang="en-US" sz="1000" dirty="0" smtClean="0">
              <a:solidFill>
                <a:srgbClr val="00863D"/>
              </a:solidFill>
              <a:latin typeface="Comic Sans MS" charset="0"/>
              <a:sym typeface="Comic Sans MS" charset="0"/>
            </a:endParaRPr>
          </a:p>
          <a:p>
            <a:pPr>
              <a:buClr>
                <a:srgbClr val="0000FF"/>
              </a:buClr>
              <a:buFont typeface="Comic Sans MS" charset="0"/>
              <a:buChar char="•"/>
            </a:pPr>
            <a:r>
              <a:rPr lang="en-US" sz="3200" dirty="0" smtClean="0">
                <a:solidFill>
                  <a:srgbClr val="0000FF"/>
                </a:solidFill>
                <a:latin typeface="Comic Sans MS" charset="0"/>
                <a:sym typeface="Comic Sans MS" charset="0"/>
              </a:rPr>
              <a:t>Imperfect timing information </a:t>
            </a:r>
          </a:p>
          <a:p>
            <a:pPr marL="784225" lvl="1" indent="-287338">
              <a:buFont typeface="Comic Sans MS" charset="0"/>
              <a:buChar char="–"/>
            </a:pPr>
            <a:r>
              <a:rPr lang="en-US" sz="2800" dirty="0" smtClean="0">
                <a:solidFill>
                  <a:srgbClr val="008600"/>
                </a:solidFill>
                <a:latin typeface="Comic Sans MS" charset="0"/>
                <a:sym typeface="Comic Sans MS" charset="0"/>
              </a:rPr>
              <a:t>Propagation delay: </a:t>
            </a:r>
            <a:r>
              <a:rPr lang="en-US" sz="2800" dirty="0" smtClean="0">
                <a:latin typeface="Comic Sans MS" charset="0"/>
                <a:sym typeface="Comic Sans MS" charset="0"/>
              </a:rPr>
              <a:t>From event location to measurement process </a:t>
            </a:r>
            <a:endParaRPr lang="en-US" sz="2800" dirty="0" smtClean="0">
              <a:solidFill>
                <a:srgbClr val="0000FF"/>
              </a:solidFill>
              <a:latin typeface="Comic Sans MS" charset="0"/>
              <a:sym typeface="Comic Sans MS" charset="0"/>
            </a:endParaRPr>
          </a:p>
          <a:p>
            <a:pPr marL="784225" lvl="1" indent="-287338">
              <a:buFont typeface="Comic Sans MS" charset="0"/>
              <a:buChar char="–"/>
            </a:pPr>
            <a:r>
              <a:rPr lang="en-US" sz="2800" dirty="0" smtClean="0">
                <a:solidFill>
                  <a:srgbClr val="008600"/>
                </a:solidFill>
                <a:latin typeface="Comic Sans MS" charset="0"/>
                <a:sym typeface="Comic Sans MS" charset="0"/>
              </a:rPr>
              <a:t>Distributed events: </a:t>
            </a:r>
            <a:r>
              <a:rPr lang="en-US" sz="2800" dirty="0" smtClean="0">
                <a:latin typeface="Comic Sans MS" charset="0"/>
                <a:sym typeface="Comic Sans MS" charset="0"/>
              </a:rPr>
              <a:t>From root of tree (SHO) towards RG</a:t>
            </a:r>
          </a:p>
        </p:txBody>
      </p:sp>
      <p:sp>
        <p:nvSpPr>
          <p:cNvPr id="4" name="Slide Number Placeholder 3"/>
          <p:cNvSpPr>
            <a:spLocks noGrp="1"/>
          </p:cNvSpPr>
          <p:nvPr>
            <p:ph type="sldNum" sz="quarter" idx="10"/>
          </p:nvPr>
        </p:nvSpPr>
        <p:spPr/>
        <p:txBody>
          <a:bodyPr/>
          <a:lstStyle/>
          <a:p>
            <a:fld id="{E20C46C8-3604-401E-9400-D7CC93C63977}" type="slidenum">
              <a:rPr lang="en-US"/>
              <a:pPr/>
              <a:t>10</a:t>
            </a:fld>
            <a:endParaRPr lang="en-US" dirty="0"/>
          </a:p>
        </p:txBody>
      </p:sp>
    </p:spTree>
    <p:custDataLst>
      <p:tags r:id="rId1"/>
    </p:custDataLst>
  </p:cSld>
  <p:clrMapOvr>
    <a:masterClrMapping/>
  </p:clrMapOvr>
  <p:transition advTm="125191"/>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2">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2">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122">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122">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122">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122">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12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rIns="166398"/>
          <a:lstStyle/>
          <a:p>
            <a:pPr marL="57150"/>
            <a:r>
              <a:rPr lang="en-US" dirty="0">
                <a:solidFill>
                  <a:srgbClr val="FF0000"/>
                </a:solidFill>
                <a:effectLst>
                  <a:outerShdw blurRad="38100" dist="38100" dir="2700000" algn="tl">
                    <a:srgbClr val="C0C0C0"/>
                  </a:outerShdw>
                </a:effectLst>
                <a:latin typeface="Comic Sans MS" charset="0"/>
                <a:ea typeface="Comic Sans MS" charset="0"/>
                <a:cs typeface="Comic Sans MS" charset="0"/>
                <a:sym typeface="Comic Sans MS" charset="0"/>
              </a:rPr>
              <a:t>Giza</a:t>
            </a:r>
            <a:endParaRPr lang="en-US" dirty="0">
              <a:solidFill>
                <a:srgbClr val="FF0000"/>
              </a:solidFill>
              <a:effectLst>
                <a:outerShdw blurRad="38100" dist="38100" dir="2700000" algn="tl">
                  <a:srgbClr val="C0C0C0"/>
                </a:outerShdw>
              </a:effectLst>
              <a:latin typeface="Comic Sans MS" charset="0"/>
              <a:sym typeface="Comic Sans MS" charset="0"/>
            </a:endParaRPr>
          </a:p>
        </p:txBody>
      </p:sp>
      <p:sp>
        <p:nvSpPr>
          <p:cNvPr id="33" name="Slide Number Placeholder 3"/>
          <p:cNvSpPr>
            <a:spLocks noGrp="1"/>
          </p:cNvSpPr>
          <p:nvPr>
            <p:ph type="sldNum" sz="quarter" idx="10"/>
          </p:nvPr>
        </p:nvSpPr>
        <p:spPr/>
        <p:txBody>
          <a:bodyPr/>
          <a:lstStyle/>
          <a:p>
            <a:fld id="{0E8DEC6B-A213-4E69-8772-3AEA9450DC28}" type="slidenum">
              <a:rPr lang="en-US">
                <a:latin typeface="Comic Sans MS" pitchFamily="66" charset="0"/>
              </a:rPr>
              <a:pPr/>
              <a:t>11</a:t>
            </a:fld>
            <a:endParaRPr lang="en-US" dirty="0">
              <a:latin typeface="Comic Sans MS" pitchFamily="66" charset="0"/>
            </a:endParaRPr>
          </a:p>
        </p:txBody>
      </p:sp>
      <p:sp>
        <p:nvSpPr>
          <p:cNvPr id="8194" name="Rectangle 2"/>
          <p:cNvSpPr>
            <a:spLocks/>
          </p:cNvSpPr>
          <p:nvPr/>
        </p:nvSpPr>
        <p:spPr bwMode="auto">
          <a:xfrm>
            <a:off x="254000" y="2316639"/>
            <a:ext cx="1438549" cy="369332"/>
          </a:xfrm>
          <a:prstGeom prst="rect">
            <a:avLst/>
          </a:prstGeom>
          <a:noFill/>
          <a:ln w="12700">
            <a:noFill/>
            <a:miter lim="800000"/>
            <a:headEnd type="none" w="med" len="med"/>
            <a:tailEnd type="none" w="med" len="med"/>
          </a:ln>
        </p:spPr>
        <p:txBody>
          <a:bodyPr wrap="none" lIns="0" tIns="0" rIns="57799" bIns="0">
            <a:spAutoFit/>
          </a:bodyPr>
          <a:lstStyle/>
          <a:p>
            <a:pPr marL="57150"/>
            <a:r>
              <a:rPr lang="en-US" b="1" dirty="0">
                <a:solidFill>
                  <a:srgbClr val="FF0000"/>
                </a:solidFill>
                <a:latin typeface="Comic Sans MS" pitchFamily="66" charset="0"/>
                <a:ea typeface="Comic Sans MS Bold" charset="0"/>
                <a:cs typeface="Comic Sans MS Bold" charset="0"/>
                <a:sym typeface="Comic Sans MS Bold" charset="0"/>
              </a:rPr>
              <a:t>Symptom</a:t>
            </a:r>
          </a:p>
        </p:txBody>
      </p:sp>
      <p:sp>
        <p:nvSpPr>
          <p:cNvPr id="8196" name="Rectangle 4"/>
          <p:cNvSpPr>
            <a:spLocks/>
          </p:cNvSpPr>
          <p:nvPr/>
        </p:nvSpPr>
        <p:spPr bwMode="auto">
          <a:xfrm>
            <a:off x="254000" y="5180489"/>
            <a:ext cx="1368017" cy="1107996"/>
          </a:xfrm>
          <a:prstGeom prst="rect">
            <a:avLst/>
          </a:prstGeom>
          <a:noFill/>
          <a:ln w="12700">
            <a:noFill/>
            <a:miter lim="800000"/>
            <a:headEnd type="none" w="med" len="med"/>
            <a:tailEnd type="none" w="med" len="med"/>
          </a:ln>
        </p:spPr>
        <p:txBody>
          <a:bodyPr wrap="none" lIns="0" tIns="0" rIns="57799" bIns="0">
            <a:spAutoFit/>
          </a:bodyPr>
          <a:lstStyle/>
          <a:p>
            <a:pPr marL="57150"/>
            <a:r>
              <a:rPr lang="en-US" b="1" dirty="0">
                <a:solidFill>
                  <a:srgbClr val="0000FF"/>
                </a:solidFill>
                <a:latin typeface="Comic Sans MS" pitchFamily="66" charset="0"/>
                <a:ea typeface="Comic Sans MS Bold" charset="0"/>
                <a:cs typeface="Comic Sans MS Bold" charset="0"/>
                <a:sym typeface="Comic Sans MS Bold" charset="0"/>
              </a:rPr>
              <a:t>Other</a:t>
            </a:r>
          </a:p>
          <a:p>
            <a:pPr marL="57150"/>
            <a:r>
              <a:rPr lang="en-US" b="1" dirty="0">
                <a:solidFill>
                  <a:srgbClr val="0000FF"/>
                </a:solidFill>
                <a:latin typeface="Comic Sans MS" pitchFamily="66" charset="0"/>
                <a:ea typeface="Comic Sans MS Bold" charset="0"/>
                <a:cs typeface="Comic Sans MS Bold" charset="0"/>
                <a:sym typeface="Comic Sans MS Bold" charset="0"/>
              </a:rPr>
              <a:t>Network</a:t>
            </a:r>
          </a:p>
          <a:p>
            <a:pPr marL="57150"/>
            <a:r>
              <a:rPr lang="en-US" b="1" dirty="0">
                <a:solidFill>
                  <a:srgbClr val="0000FF"/>
                </a:solidFill>
                <a:latin typeface="Comic Sans MS" pitchFamily="66" charset="0"/>
                <a:ea typeface="Comic Sans MS Bold" charset="0"/>
                <a:cs typeface="Comic Sans MS Bold" charset="0"/>
                <a:sym typeface="Comic Sans MS Bold" charset="0"/>
              </a:rPr>
              <a:t>Events</a:t>
            </a:r>
          </a:p>
        </p:txBody>
      </p:sp>
      <p:sp>
        <p:nvSpPr>
          <p:cNvPr id="8197" name="Line 5"/>
          <p:cNvSpPr>
            <a:spLocks noChangeShapeType="1"/>
          </p:cNvSpPr>
          <p:nvPr/>
        </p:nvSpPr>
        <p:spPr bwMode="auto">
          <a:xfrm rot="10800000" flipH="1">
            <a:off x="1252538" y="3159602"/>
            <a:ext cx="1443037" cy="7937"/>
          </a:xfrm>
          <a:prstGeom prst="line">
            <a:avLst/>
          </a:prstGeom>
          <a:noFill/>
          <a:ln w="50800">
            <a:solidFill>
              <a:srgbClr val="FF0000"/>
            </a:solidFill>
            <a:prstDash val="solid"/>
            <a:round/>
            <a:headEnd type="none" w="med" len="med"/>
            <a:tailEnd type="triangle" w="med" len="med"/>
          </a:ln>
        </p:spPr>
        <p:txBody>
          <a:bodyPr/>
          <a:lstStyle/>
          <a:p>
            <a:endParaRPr lang="en-US" dirty="0">
              <a:latin typeface="Comic Sans MS" pitchFamily="66" charset="0"/>
            </a:endParaRPr>
          </a:p>
        </p:txBody>
      </p:sp>
      <p:sp>
        <p:nvSpPr>
          <p:cNvPr id="8198" name="Line 6"/>
          <p:cNvSpPr>
            <a:spLocks noChangeShapeType="1"/>
          </p:cNvSpPr>
          <p:nvPr/>
        </p:nvSpPr>
        <p:spPr bwMode="auto">
          <a:xfrm flipH="1">
            <a:off x="1092200" y="5005864"/>
            <a:ext cx="1430338" cy="1588"/>
          </a:xfrm>
          <a:prstGeom prst="line">
            <a:avLst/>
          </a:prstGeom>
          <a:noFill/>
          <a:ln w="50800">
            <a:solidFill>
              <a:srgbClr val="0000FF"/>
            </a:solidFill>
            <a:prstDash val="solid"/>
            <a:round/>
            <a:headEnd type="triangle" w="med" len="med"/>
            <a:tailEnd type="none" w="med" len="med"/>
          </a:ln>
        </p:spPr>
        <p:txBody>
          <a:bodyPr/>
          <a:lstStyle/>
          <a:p>
            <a:endParaRPr lang="en-US" dirty="0">
              <a:latin typeface="Comic Sans MS" pitchFamily="66" charset="0"/>
            </a:endParaRPr>
          </a:p>
        </p:txBody>
      </p:sp>
      <p:sp>
        <p:nvSpPr>
          <p:cNvPr id="8199" name="Line 7"/>
          <p:cNvSpPr>
            <a:spLocks noChangeShapeType="1"/>
          </p:cNvSpPr>
          <p:nvPr/>
        </p:nvSpPr>
        <p:spPr bwMode="auto">
          <a:xfrm>
            <a:off x="3073400" y="7696200"/>
            <a:ext cx="1524000" cy="0"/>
          </a:xfrm>
          <a:prstGeom prst="line">
            <a:avLst/>
          </a:prstGeom>
          <a:noFill/>
          <a:ln w="50800">
            <a:solidFill>
              <a:srgbClr val="0000FF"/>
            </a:solidFill>
            <a:prstDash val="solid"/>
            <a:round/>
            <a:headEnd type="triangle" w="med" len="med"/>
            <a:tailEnd type="none" w="med" len="med"/>
          </a:ln>
        </p:spPr>
        <p:txBody>
          <a:bodyPr/>
          <a:lstStyle/>
          <a:p>
            <a:endParaRPr lang="en-US" dirty="0">
              <a:latin typeface="Comic Sans MS" pitchFamily="66" charset="0"/>
            </a:endParaRPr>
          </a:p>
        </p:txBody>
      </p:sp>
      <p:grpSp>
        <p:nvGrpSpPr>
          <p:cNvPr id="2" name="Group 8"/>
          <p:cNvGrpSpPr>
            <a:grpSpLocks/>
          </p:cNvGrpSpPr>
          <p:nvPr/>
        </p:nvGrpSpPr>
        <p:grpSpPr bwMode="auto">
          <a:xfrm>
            <a:off x="2684463" y="2329339"/>
            <a:ext cx="2340928" cy="1589991"/>
            <a:chOff x="0" y="0"/>
            <a:chExt cx="1564" cy="1011"/>
          </a:xfrm>
        </p:grpSpPr>
        <p:sp>
          <p:nvSpPr>
            <p:cNvPr id="8201" name="Rectangle 9"/>
            <p:cNvSpPr>
              <a:spLocks/>
            </p:cNvSpPr>
            <p:nvPr/>
          </p:nvSpPr>
          <p:spPr bwMode="auto">
            <a:xfrm>
              <a:off x="30" y="59"/>
              <a:ext cx="1534" cy="952"/>
            </a:xfrm>
            <a:prstGeom prst="rect">
              <a:avLst/>
            </a:prstGeom>
            <a:solidFill>
              <a:schemeClr val="accent1">
                <a:alpha val="0"/>
              </a:schemeClr>
            </a:solidFill>
            <a:ln w="25400">
              <a:solidFill>
                <a:srgbClr val="008000"/>
              </a:solidFill>
              <a:prstDash val="solid"/>
              <a:miter lim="800000"/>
              <a:headEnd type="none" w="med" len="med"/>
              <a:tailEnd type="none" w="med" len="med"/>
            </a:ln>
          </p:spPr>
          <p:txBody>
            <a:bodyPr lIns="0" tIns="0" rIns="0" bIns="0"/>
            <a:lstStyle/>
            <a:p>
              <a:endParaRPr lang="en-US" dirty="0">
                <a:latin typeface="Comic Sans MS" pitchFamily="66" charset="0"/>
              </a:endParaRPr>
            </a:p>
          </p:txBody>
        </p:sp>
        <p:sp>
          <p:nvSpPr>
            <p:cNvPr id="8202" name="Rectangle 10"/>
            <p:cNvSpPr>
              <a:spLocks/>
            </p:cNvSpPr>
            <p:nvPr/>
          </p:nvSpPr>
          <p:spPr bwMode="auto">
            <a:xfrm>
              <a:off x="0" y="0"/>
              <a:ext cx="1490" cy="975"/>
            </a:xfrm>
            <a:prstGeom prst="rect">
              <a:avLst/>
            </a:prstGeom>
            <a:noFill/>
            <a:ln w="12700">
              <a:noFill/>
              <a:miter lim="800000"/>
              <a:headEnd type="none" w="med" len="med"/>
              <a:tailEnd type="none" w="med" len="med"/>
            </a:ln>
          </p:spPr>
          <p:txBody>
            <a:bodyPr lIns="0" tIns="0" rIns="57799" bIns="0" anchor="ctr"/>
            <a:lstStyle/>
            <a:p>
              <a:pPr marL="57150" algn="ctr"/>
              <a:r>
                <a:rPr lang="en-US" dirty="0">
                  <a:solidFill>
                    <a:schemeClr val="tx1"/>
                  </a:solidFill>
                  <a:latin typeface="Comic Sans MS" pitchFamily="66" charset="0"/>
                  <a:ea typeface="Comic Sans MS" charset="0"/>
                  <a:cs typeface="Comic Sans MS" charset="0"/>
                  <a:sym typeface="Comic Sans MS" charset="0"/>
                </a:rPr>
                <a:t>Hierarchical</a:t>
              </a:r>
            </a:p>
            <a:p>
              <a:pPr marL="57150" algn="ctr"/>
              <a:r>
                <a:rPr lang="en-US" dirty="0">
                  <a:solidFill>
                    <a:schemeClr val="tx1"/>
                  </a:solidFill>
                  <a:latin typeface="Comic Sans MS" pitchFamily="66" charset="0"/>
                  <a:ea typeface="Comic Sans MS" charset="0"/>
                  <a:cs typeface="Comic Sans MS" charset="0"/>
                  <a:sym typeface="Comic Sans MS" charset="0"/>
                </a:rPr>
                <a:t>Heavy Hitter</a:t>
              </a:r>
            </a:p>
            <a:p>
              <a:pPr marL="57150" algn="ctr"/>
              <a:r>
                <a:rPr lang="en-US" dirty="0">
                  <a:solidFill>
                    <a:schemeClr val="tx1"/>
                  </a:solidFill>
                  <a:latin typeface="Comic Sans MS" pitchFamily="66" charset="0"/>
                  <a:ea typeface="Comic Sans MS" charset="0"/>
                  <a:cs typeface="Comic Sans MS" charset="0"/>
                  <a:sym typeface="Comic Sans MS" charset="0"/>
                </a:rPr>
                <a:t>Detection</a:t>
              </a:r>
            </a:p>
          </p:txBody>
        </p:sp>
      </p:grpSp>
      <p:sp>
        <p:nvSpPr>
          <p:cNvPr id="8204" name="Rectangle 12"/>
          <p:cNvSpPr>
            <a:spLocks/>
          </p:cNvSpPr>
          <p:nvPr/>
        </p:nvSpPr>
        <p:spPr bwMode="auto">
          <a:xfrm>
            <a:off x="4597400" y="6900498"/>
            <a:ext cx="5842000" cy="2014902"/>
          </a:xfrm>
          <a:prstGeom prst="rect">
            <a:avLst/>
          </a:prstGeom>
          <a:solidFill>
            <a:schemeClr val="accent1">
              <a:alpha val="0"/>
            </a:schemeClr>
          </a:solidFill>
          <a:ln w="25400">
            <a:solidFill>
              <a:srgbClr val="008000"/>
            </a:solidFill>
            <a:prstDash val="solid"/>
            <a:miter lim="800000"/>
            <a:headEnd type="none" w="med" len="med"/>
            <a:tailEnd type="none" w="med" len="med"/>
          </a:ln>
        </p:spPr>
        <p:txBody>
          <a:bodyPr lIns="0" tIns="0" rIns="0" bIns="0"/>
          <a:lstStyle/>
          <a:p>
            <a:endParaRPr lang="en-US" dirty="0">
              <a:latin typeface="Comic Sans MS" pitchFamily="66" charset="0"/>
            </a:endParaRPr>
          </a:p>
        </p:txBody>
      </p:sp>
      <p:sp>
        <p:nvSpPr>
          <p:cNvPr id="8206" name="Rectangle 14"/>
          <p:cNvSpPr>
            <a:spLocks/>
          </p:cNvSpPr>
          <p:nvPr/>
        </p:nvSpPr>
        <p:spPr bwMode="auto">
          <a:xfrm>
            <a:off x="1473200" y="7924800"/>
            <a:ext cx="2540000" cy="749300"/>
          </a:xfrm>
          <a:prstGeom prst="rect">
            <a:avLst/>
          </a:prstGeom>
          <a:noFill/>
          <a:ln w="12700">
            <a:noFill/>
            <a:miter lim="800000"/>
            <a:headEnd type="none" w="med" len="med"/>
            <a:tailEnd type="none" w="med" len="med"/>
          </a:ln>
        </p:spPr>
        <p:txBody>
          <a:bodyPr lIns="0" tIns="0" rIns="57799" bIns="0"/>
          <a:lstStyle/>
          <a:p>
            <a:pPr marL="57150"/>
            <a:r>
              <a:rPr lang="en-US" b="1" dirty="0">
                <a:solidFill>
                  <a:srgbClr val="0000FF"/>
                </a:solidFill>
                <a:latin typeface="Comic Sans MS" pitchFamily="66" charset="0"/>
                <a:ea typeface="Comic Sans MS Bold" charset="0"/>
                <a:cs typeface="Comic Sans MS Bold" charset="0"/>
                <a:sym typeface="Comic Sans MS Bold" charset="0"/>
              </a:rPr>
              <a:t>Root-Causes for Symptom</a:t>
            </a:r>
          </a:p>
        </p:txBody>
      </p:sp>
      <p:sp>
        <p:nvSpPr>
          <p:cNvPr id="8207" name="Rectangle 15"/>
          <p:cNvSpPr>
            <a:spLocks/>
          </p:cNvSpPr>
          <p:nvPr/>
        </p:nvSpPr>
        <p:spPr bwMode="auto">
          <a:xfrm>
            <a:off x="6426200" y="2590800"/>
            <a:ext cx="1396871" cy="738664"/>
          </a:xfrm>
          <a:prstGeom prst="rect">
            <a:avLst/>
          </a:prstGeom>
          <a:noFill/>
          <a:ln w="12700">
            <a:noFill/>
            <a:miter lim="800000"/>
            <a:headEnd type="none" w="med" len="med"/>
            <a:tailEnd type="none" w="med" len="med"/>
          </a:ln>
        </p:spPr>
        <p:txBody>
          <a:bodyPr wrap="none" lIns="0" tIns="0" rIns="57799" bIns="0">
            <a:spAutoFit/>
          </a:bodyPr>
          <a:lstStyle/>
          <a:p>
            <a:pPr marL="57150"/>
            <a:r>
              <a:rPr lang="en-US" b="1" dirty="0" smtClean="0">
                <a:solidFill>
                  <a:srgbClr val="FF0000"/>
                </a:solidFill>
                <a:latin typeface="Comic Sans MS" pitchFamily="66" charset="0"/>
                <a:ea typeface="Comic Sans MS" charset="0"/>
                <a:cs typeface="Comic Sans MS" charset="0"/>
                <a:sym typeface="Comic Sans MS" charset="0"/>
              </a:rPr>
              <a:t>Spatial</a:t>
            </a:r>
          </a:p>
          <a:p>
            <a:pPr marL="57150"/>
            <a:r>
              <a:rPr lang="en-US" b="1" dirty="0" smtClean="0">
                <a:solidFill>
                  <a:srgbClr val="FF0000"/>
                </a:solidFill>
                <a:latin typeface="Comic Sans MS" pitchFamily="66" charset="0"/>
                <a:ea typeface="Comic Sans MS" charset="0"/>
                <a:cs typeface="Comic Sans MS" charset="0"/>
                <a:sym typeface="Comic Sans MS" charset="0"/>
              </a:rPr>
              <a:t>locations</a:t>
            </a:r>
            <a:endParaRPr lang="en-US" b="1" dirty="0">
              <a:solidFill>
                <a:srgbClr val="FF0000"/>
              </a:solidFill>
              <a:latin typeface="Comic Sans MS" pitchFamily="66" charset="0"/>
              <a:ea typeface="Comic Sans MS" charset="0"/>
              <a:cs typeface="Comic Sans MS" charset="0"/>
              <a:sym typeface="Comic Sans MS" charset="0"/>
            </a:endParaRPr>
          </a:p>
        </p:txBody>
      </p:sp>
      <p:sp>
        <p:nvSpPr>
          <p:cNvPr id="8218" name="Line 26"/>
          <p:cNvSpPr>
            <a:spLocks noChangeShapeType="1"/>
          </p:cNvSpPr>
          <p:nvPr/>
        </p:nvSpPr>
        <p:spPr bwMode="auto">
          <a:xfrm flipH="1">
            <a:off x="4610100" y="5005864"/>
            <a:ext cx="646113" cy="1588"/>
          </a:xfrm>
          <a:prstGeom prst="line">
            <a:avLst/>
          </a:prstGeom>
          <a:noFill/>
          <a:ln w="50800">
            <a:solidFill>
              <a:srgbClr val="0000FF"/>
            </a:solidFill>
            <a:prstDash val="solid"/>
            <a:round/>
            <a:headEnd type="triangle" w="med" len="med"/>
            <a:tailEnd type="none" w="med" len="med"/>
          </a:ln>
        </p:spPr>
        <p:txBody>
          <a:bodyPr/>
          <a:lstStyle/>
          <a:p>
            <a:endParaRPr lang="en-US" dirty="0">
              <a:latin typeface="Comic Sans MS" pitchFamily="66" charset="0"/>
            </a:endParaRPr>
          </a:p>
        </p:txBody>
      </p:sp>
      <p:sp>
        <p:nvSpPr>
          <p:cNvPr id="8219" name="Line 27"/>
          <p:cNvSpPr>
            <a:spLocks noChangeShapeType="1"/>
          </p:cNvSpPr>
          <p:nvPr/>
        </p:nvSpPr>
        <p:spPr bwMode="auto">
          <a:xfrm flipH="1">
            <a:off x="7277100" y="5005864"/>
            <a:ext cx="646113" cy="1588"/>
          </a:xfrm>
          <a:prstGeom prst="line">
            <a:avLst/>
          </a:prstGeom>
          <a:noFill/>
          <a:ln w="50800">
            <a:solidFill>
              <a:srgbClr val="0000FF"/>
            </a:solidFill>
            <a:prstDash val="solid"/>
            <a:round/>
            <a:headEnd type="triangle" w="med" len="med"/>
            <a:tailEnd type="none" w="med" len="med"/>
          </a:ln>
        </p:spPr>
        <p:txBody>
          <a:bodyPr/>
          <a:lstStyle/>
          <a:p>
            <a:endParaRPr lang="en-US" dirty="0">
              <a:latin typeface="Comic Sans MS" pitchFamily="66" charset="0"/>
            </a:endParaRPr>
          </a:p>
        </p:txBody>
      </p:sp>
      <p:sp>
        <p:nvSpPr>
          <p:cNvPr id="8220" name="Line 28"/>
          <p:cNvSpPr>
            <a:spLocks noChangeShapeType="1"/>
          </p:cNvSpPr>
          <p:nvPr/>
        </p:nvSpPr>
        <p:spPr bwMode="auto">
          <a:xfrm>
            <a:off x="6286500" y="3177064"/>
            <a:ext cx="0" cy="1143000"/>
          </a:xfrm>
          <a:prstGeom prst="line">
            <a:avLst/>
          </a:prstGeom>
          <a:noFill/>
          <a:ln w="50800">
            <a:solidFill>
              <a:srgbClr val="FF2712"/>
            </a:solidFill>
            <a:prstDash val="solid"/>
            <a:round/>
            <a:headEnd type="none" w="med" len="med"/>
            <a:tailEnd type="triangle" w="med" len="med"/>
          </a:ln>
        </p:spPr>
        <p:txBody>
          <a:bodyPr/>
          <a:lstStyle/>
          <a:p>
            <a:endParaRPr lang="en-US" dirty="0">
              <a:latin typeface="Comic Sans MS" pitchFamily="66" charset="0"/>
            </a:endParaRPr>
          </a:p>
        </p:txBody>
      </p:sp>
      <p:sp>
        <p:nvSpPr>
          <p:cNvPr id="8222" name="Line 30"/>
          <p:cNvSpPr>
            <a:spLocks noChangeShapeType="1"/>
          </p:cNvSpPr>
          <p:nvPr/>
        </p:nvSpPr>
        <p:spPr bwMode="auto">
          <a:xfrm rot="10800000">
            <a:off x="9017000" y="5767862"/>
            <a:ext cx="0" cy="1090138"/>
          </a:xfrm>
          <a:prstGeom prst="line">
            <a:avLst/>
          </a:prstGeom>
          <a:noFill/>
          <a:ln w="50800">
            <a:solidFill>
              <a:srgbClr val="0000FF"/>
            </a:solidFill>
            <a:prstDash val="solid"/>
            <a:round/>
            <a:headEnd type="triangle" w="med" len="med"/>
            <a:tailEnd type="none" w="med" len="med"/>
          </a:ln>
        </p:spPr>
        <p:txBody>
          <a:bodyPr/>
          <a:lstStyle/>
          <a:p>
            <a:endParaRPr lang="en-US" dirty="0">
              <a:latin typeface="Comic Sans MS" pitchFamily="66" charset="0"/>
            </a:endParaRPr>
          </a:p>
        </p:txBody>
      </p:sp>
      <p:sp>
        <p:nvSpPr>
          <p:cNvPr id="8223" name="Line 31"/>
          <p:cNvSpPr>
            <a:spLocks noChangeShapeType="1"/>
          </p:cNvSpPr>
          <p:nvPr/>
        </p:nvSpPr>
        <p:spPr bwMode="auto">
          <a:xfrm>
            <a:off x="5067301" y="3164364"/>
            <a:ext cx="1219199" cy="12700"/>
          </a:xfrm>
          <a:prstGeom prst="line">
            <a:avLst/>
          </a:prstGeom>
          <a:noFill/>
          <a:ln w="50800">
            <a:solidFill>
              <a:srgbClr val="FF2712"/>
            </a:solidFill>
            <a:prstDash val="solid"/>
            <a:round/>
            <a:headEnd type="none" w="med" len="med"/>
            <a:tailEnd type="none" w="med" len="med"/>
          </a:ln>
        </p:spPr>
        <p:txBody>
          <a:bodyPr/>
          <a:lstStyle/>
          <a:p>
            <a:endParaRPr lang="en-US" dirty="0">
              <a:latin typeface="Comic Sans MS" pitchFamily="66" charset="0"/>
            </a:endParaRPr>
          </a:p>
        </p:txBody>
      </p:sp>
      <p:sp>
        <p:nvSpPr>
          <p:cNvPr id="34" name="Rectangle 15"/>
          <p:cNvSpPr>
            <a:spLocks/>
          </p:cNvSpPr>
          <p:nvPr/>
        </p:nvSpPr>
        <p:spPr bwMode="auto">
          <a:xfrm>
            <a:off x="2247900" y="1676400"/>
            <a:ext cx="3498408" cy="738664"/>
          </a:xfrm>
          <a:prstGeom prst="rect">
            <a:avLst/>
          </a:prstGeom>
          <a:noFill/>
          <a:ln w="12700">
            <a:noFill/>
            <a:miter lim="800000"/>
            <a:headEnd type="none" w="med" len="med"/>
            <a:tailEnd type="none" w="med" len="med"/>
          </a:ln>
        </p:spPr>
        <p:txBody>
          <a:bodyPr wrap="none" lIns="0" tIns="0" rIns="57799" bIns="0">
            <a:spAutoFit/>
          </a:bodyPr>
          <a:lstStyle/>
          <a:p>
            <a:pPr marL="57150" algn="ctr"/>
            <a:r>
              <a:rPr lang="en-US" dirty="0" smtClean="0">
                <a:solidFill>
                  <a:srgbClr val="002060"/>
                </a:solidFill>
                <a:latin typeface="Comic Sans MS" pitchFamily="66" charset="0"/>
                <a:ea typeface="Comic Sans MS" charset="0"/>
                <a:cs typeface="Comic Sans MS" charset="0"/>
                <a:sym typeface="Comic Sans MS" charset="0"/>
              </a:rPr>
              <a:t>(scalability and skewed </a:t>
            </a:r>
          </a:p>
          <a:p>
            <a:pPr marL="57150" algn="ctr"/>
            <a:r>
              <a:rPr lang="en-US" dirty="0" smtClean="0">
                <a:solidFill>
                  <a:srgbClr val="002060"/>
                </a:solidFill>
                <a:latin typeface="Comic Sans MS" pitchFamily="66" charset="0"/>
                <a:ea typeface="Comic Sans MS" charset="0"/>
                <a:cs typeface="Comic Sans MS" charset="0"/>
                <a:sym typeface="Comic Sans MS" charset="0"/>
              </a:rPr>
              <a:t>event distribution )</a:t>
            </a:r>
            <a:endParaRPr lang="en-US" dirty="0">
              <a:solidFill>
                <a:srgbClr val="002060"/>
              </a:solidFill>
              <a:latin typeface="Comic Sans MS" pitchFamily="66" charset="0"/>
              <a:ea typeface="Comic Sans MS" charset="0"/>
              <a:cs typeface="Comic Sans MS" charset="0"/>
              <a:sym typeface="Comic Sans MS" charset="0"/>
            </a:endParaRPr>
          </a:p>
        </p:txBody>
      </p:sp>
      <p:sp>
        <p:nvSpPr>
          <p:cNvPr id="35" name="Rectangle 15"/>
          <p:cNvSpPr>
            <a:spLocks/>
          </p:cNvSpPr>
          <p:nvPr/>
        </p:nvSpPr>
        <p:spPr bwMode="auto">
          <a:xfrm>
            <a:off x="2487153" y="5996464"/>
            <a:ext cx="2198373" cy="369332"/>
          </a:xfrm>
          <a:prstGeom prst="rect">
            <a:avLst/>
          </a:prstGeom>
          <a:noFill/>
          <a:ln w="12700">
            <a:noFill/>
            <a:miter lim="800000"/>
            <a:headEnd type="none" w="med" len="med"/>
            <a:tailEnd type="none" w="med" len="med"/>
          </a:ln>
        </p:spPr>
        <p:txBody>
          <a:bodyPr wrap="none" lIns="0" tIns="0" rIns="57799" bIns="0">
            <a:spAutoFit/>
          </a:bodyPr>
          <a:lstStyle/>
          <a:p>
            <a:pPr marL="57150" algn="ctr"/>
            <a:r>
              <a:rPr lang="en-US" dirty="0" smtClean="0">
                <a:solidFill>
                  <a:srgbClr val="002060"/>
                </a:solidFill>
                <a:latin typeface="Comic Sans MS" pitchFamily="66" charset="0"/>
                <a:ea typeface="Comic Sans MS" charset="0"/>
                <a:cs typeface="Comic Sans MS" charset="0"/>
                <a:sym typeface="Comic Sans MS" charset="0"/>
              </a:rPr>
              <a:t>(Event impact)</a:t>
            </a:r>
            <a:endParaRPr lang="en-US" dirty="0">
              <a:solidFill>
                <a:srgbClr val="002060"/>
              </a:solidFill>
              <a:latin typeface="Comic Sans MS" pitchFamily="66" charset="0"/>
              <a:ea typeface="Comic Sans MS" charset="0"/>
              <a:cs typeface="Comic Sans MS" charset="0"/>
              <a:sym typeface="Comic Sans MS" charset="0"/>
            </a:endParaRPr>
          </a:p>
        </p:txBody>
      </p:sp>
      <p:sp>
        <p:nvSpPr>
          <p:cNvPr id="36" name="Rectangle 15"/>
          <p:cNvSpPr>
            <a:spLocks/>
          </p:cNvSpPr>
          <p:nvPr/>
        </p:nvSpPr>
        <p:spPr bwMode="auto">
          <a:xfrm>
            <a:off x="4902200" y="6019800"/>
            <a:ext cx="2829956" cy="369332"/>
          </a:xfrm>
          <a:prstGeom prst="rect">
            <a:avLst/>
          </a:prstGeom>
          <a:noFill/>
          <a:ln w="12700">
            <a:noFill/>
            <a:miter lim="800000"/>
            <a:headEnd type="none" w="med" len="med"/>
            <a:tailEnd type="none" w="med" len="med"/>
          </a:ln>
        </p:spPr>
        <p:txBody>
          <a:bodyPr wrap="none" lIns="0" tIns="0" rIns="57799" bIns="0">
            <a:spAutoFit/>
          </a:bodyPr>
          <a:lstStyle/>
          <a:p>
            <a:pPr marL="57150" algn="ctr"/>
            <a:r>
              <a:rPr lang="en-US" dirty="0" smtClean="0">
                <a:solidFill>
                  <a:srgbClr val="002060"/>
                </a:solidFill>
                <a:latin typeface="Comic Sans MS" pitchFamily="66" charset="0"/>
                <a:ea typeface="Comic Sans MS" charset="0"/>
                <a:cs typeface="Comic Sans MS" charset="0"/>
                <a:sym typeface="Comic Sans MS" charset="0"/>
              </a:rPr>
              <a:t>(Imperfect timing)</a:t>
            </a:r>
            <a:endParaRPr lang="en-US" dirty="0">
              <a:solidFill>
                <a:srgbClr val="002060"/>
              </a:solidFill>
              <a:latin typeface="Comic Sans MS" pitchFamily="66" charset="0"/>
              <a:ea typeface="Comic Sans MS" charset="0"/>
              <a:cs typeface="Comic Sans MS" charset="0"/>
              <a:sym typeface="Comic Sans MS" charset="0"/>
            </a:endParaRPr>
          </a:p>
        </p:txBody>
      </p:sp>
      <p:sp>
        <p:nvSpPr>
          <p:cNvPr id="37" name="Rectangle 15"/>
          <p:cNvSpPr>
            <a:spLocks/>
          </p:cNvSpPr>
          <p:nvPr/>
        </p:nvSpPr>
        <p:spPr bwMode="auto">
          <a:xfrm>
            <a:off x="5207000" y="8393668"/>
            <a:ext cx="1563584" cy="369332"/>
          </a:xfrm>
          <a:prstGeom prst="rect">
            <a:avLst/>
          </a:prstGeom>
          <a:noFill/>
          <a:ln w="12700">
            <a:noFill/>
            <a:miter lim="800000"/>
            <a:headEnd type="none" w="med" len="med"/>
            <a:tailEnd type="none" w="med" len="med"/>
          </a:ln>
        </p:spPr>
        <p:txBody>
          <a:bodyPr wrap="none" lIns="0" tIns="0" rIns="57799" bIns="0">
            <a:spAutoFit/>
          </a:bodyPr>
          <a:lstStyle/>
          <a:p>
            <a:pPr marL="57150" algn="ctr"/>
            <a:r>
              <a:rPr lang="en-US" dirty="0" smtClean="0">
                <a:solidFill>
                  <a:srgbClr val="002060"/>
                </a:solidFill>
                <a:latin typeface="Comic Sans MS" pitchFamily="66" charset="0"/>
                <a:ea typeface="Comic Sans MS" charset="0"/>
                <a:cs typeface="Comic Sans MS" charset="0"/>
                <a:sym typeface="Comic Sans MS" charset="0"/>
              </a:rPr>
              <a:t>(Sparsity)</a:t>
            </a:r>
            <a:endParaRPr lang="en-US" dirty="0">
              <a:solidFill>
                <a:srgbClr val="002060"/>
              </a:solidFill>
              <a:latin typeface="Comic Sans MS" pitchFamily="66" charset="0"/>
              <a:ea typeface="Comic Sans MS" charset="0"/>
              <a:cs typeface="Comic Sans MS" charset="0"/>
              <a:sym typeface="Comic Sans MS" charset="0"/>
            </a:endParaRPr>
          </a:p>
        </p:txBody>
      </p:sp>
      <p:grpSp>
        <p:nvGrpSpPr>
          <p:cNvPr id="39" name="Group 8"/>
          <p:cNvGrpSpPr>
            <a:grpSpLocks/>
          </p:cNvGrpSpPr>
          <p:nvPr/>
        </p:nvGrpSpPr>
        <p:grpSpPr bwMode="auto">
          <a:xfrm>
            <a:off x="2552700" y="4243864"/>
            <a:ext cx="2057400" cy="1524000"/>
            <a:chOff x="0" y="0"/>
            <a:chExt cx="1564" cy="1011"/>
          </a:xfrm>
        </p:grpSpPr>
        <p:sp>
          <p:nvSpPr>
            <p:cNvPr id="40" name="Rectangle 9"/>
            <p:cNvSpPr>
              <a:spLocks/>
            </p:cNvSpPr>
            <p:nvPr/>
          </p:nvSpPr>
          <p:spPr bwMode="auto">
            <a:xfrm>
              <a:off x="30" y="59"/>
              <a:ext cx="1534" cy="952"/>
            </a:xfrm>
            <a:prstGeom prst="rect">
              <a:avLst/>
            </a:prstGeom>
            <a:solidFill>
              <a:schemeClr val="accent1">
                <a:alpha val="0"/>
              </a:schemeClr>
            </a:solidFill>
            <a:ln w="25400">
              <a:solidFill>
                <a:srgbClr val="008000"/>
              </a:solidFill>
              <a:prstDash val="solid"/>
              <a:miter lim="800000"/>
              <a:headEnd type="none" w="med" len="med"/>
              <a:tailEnd type="none" w="med" len="med"/>
            </a:ln>
          </p:spPr>
          <p:txBody>
            <a:bodyPr lIns="0" tIns="0" rIns="0" bIns="0"/>
            <a:lstStyle/>
            <a:p>
              <a:endParaRPr lang="en-US" dirty="0">
                <a:latin typeface="Comic Sans MS" pitchFamily="66" charset="0"/>
              </a:endParaRPr>
            </a:p>
          </p:txBody>
        </p:sp>
        <p:sp>
          <p:nvSpPr>
            <p:cNvPr id="41" name="Rectangle 10"/>
            <p:cNvSpPr>
              <a:spLocks/>
            </p:cNvSpPr>
            <p:nvPr/>
          </p:nvSpPr>
          <p:spPr bwMode="auto">
            <a:xfrm>
              <a:off x="0" y="0"/>
              <a:ext cx="1490" cy="975"/>
            </a:xfrm>
            <a:prstGeom prst="rect">
              <a:avLst/>
            </a:prstGeom>
            <a:noFill/>
            <a:ln w="12700">
              <a:noFill/>
              <a:miter lim="800000"/>
              <a:headEnd type="none" w="med" len="med"/>
              <a:tailEnd type="none" w="med" len="med"/>
            </a:ln>
          </p:spPr>
          <p:txBody>
            <a:bodyPr lIns="0" tIns="0" rIns="57799" bIns="0" anchor="ctr"/>
            <a:lstStyle/>
            <a:p>
              <a:pPr marL="57150" algn="ctr"/>
              <a:r>
                <a:rPr lang="en-US" dirty="0" smtClean="0">
                  <a:solidFill>
                    <a:schemeClr val="tx1"/>
                  </a:solidFill>
                  <a:latin typeface="Comic Sans MS" pitchFamily="66" charset="0"/>
                  <a:ea typeface="Comic Sans MS" charset="0"/>
                  <a:cs typeface="Comic Sans MS" charset="0"/>
                  <a:sym typeface="Comic Sans MS" charset="0"/>
                </a:rPr>
                <a:t>Spatial Proximity Model</a:t>
              </a:r>
              <a:endParaRPr lang="en-US" dirty="0">
                <a:solidFill>
                  <a:schemeClr val="tx1"/>
                </a:solidFill>
                <a:latin typeface="Comic Sans MS" pitchFamily="66" charset="0"/>
                <a:ea typeface="Comic Sans MS" charset="0"/>
                <a:cs typeface="Comic Sans MS" charset="0"/>
                <a:sym typeface="Comic Sans MS" charset="0"/>
              </a:endParaRPr>
            </a:p>
          </p:txBody>
        </p:sp>
      </p:grpSp>
      <p:grpSp>
        <p:nvGrpSpPr>
          <p:cNvPr id="42" name="Group 8"/>
          <p:cNvGrpSpPr>
            <a:grpSpLocks/>
          </p:cNvGrpSpPr>
          <p:nvPr/>
        </p:nvGrpSpPr>
        <p:grpSpPr bwMode="auto">
          <a:xfrm>
            <a:off x="5219700" y="4243864"/>
            <a:ext cx="2057400" cy="1524000"/>
            <a:chOff x="0" y="0"/>
            <a:chExt cx="1564" cy="1011"/>
          </a:xfrm>
        </p:grpSpPr>
        <p:sp>
          <p:nvSpPr>
            <p:cNvPr id="43" name="Rectangle 9"/>
            <p:cNvSpPr>
              <a:spLocks/>
            </p:cNvSpPr>
            <p:nvPr/>
          </p:nvSpPr>
          <p:spPr bwMode="auto">
            <a:xfrm>
              <a:off x="30" y="59"/>
              <a:ext cx="1534" cy="952"/>
            </a:xfrm>
            <a:prstGeom prst="rect">
              <a:avLst/>
            </a:prstGeom>
            <a:solidFill>
              <a:schemeClr val="accent1">
                <a:alpha val="0"/>
              </a:schemeClr>
            </a:solidFill>
            <a:ln w="25400">
              <a:solidFill>
                <a:srgbClr val="008000"/>
              </a:solidFill>
              <a:prstDash val="solid"/>
              <a:miter lim="800000"/>
              <a:headEnd type="none" w="med" len="med"/>
              <a:tailEnd type="none" w="med" len="med"/>
            </a:ln>
          </p:spPr>
          <p:txBody>
            <a:bodyPr lIns="0" tIns="0" rIns="0" bIns="0"/>
            <a:lstStyle/>
            <a:p>
              <a:endParaRPr lang="en-US" dirty="0">
                <a:latin typeface="Comic Sans MS" pitchFamily="66" charset="0"/>
              </a:endParaRPr>
            </a:p>
          </p:txBody>
        </p:sp>
        <p:sp>
          <p:nvSpPr>
            <p:cNvPr id="44" name="Rectangle 10"/>
            <p:cNvSpPr>
              <a:spLocks/>
            </p:cNvSpPr>
            <p:nvPr/>
          </p:nvSpPr>
          <p:spPr bwMode="auto">
            <a:xfrm>
              <a:off x="0" y="0"/>
              <a:ext cx="1490" cy="975"/>
            </a:xfrm>
            <a:prstGeom prst="rect">
              <a:avLst/>
            </a:prstGeom>
            <a:noFill/>
            <a:ln w="12700">
              <a:noFill/>
              <a:miter lim="800000"/>
              <a:headEnd type="none" w="med" len="med"/>
              <a:tailEnd type="none" w="med" len="med"/>
            </a:ln>
          </p:spPr>
          <p:txBody>
            <a:bodyPr lIns="0" tIns="0" rIns="57799" bIns="0" anchor="ctr"/>
            <a:lstStyle/>
            <a:p>
              <a:pPr marL="57150" algn="ctr"/>
              <a:r>
                <a:rPr lang="en-US" dirty="0" smtClean="0">
                  <a:solidFill>
                    <a:schemeClr val="tx1"/>
                  </a:solidFill>
                  <a:latin typeface="Comic Sans MS" pitchFamily="66" charset="0"/>
                  <a:ea typeface="Comic Sans MS" charset="0"/>
                  <a:cs typeface="Comic Sans MS" charset="0"/>
                  <a:sym typeface="Comic Sans MS" charset="0"/>
                </a:rPr>
                <a:t>Unified </a:t>
              </a:r>
            </a:p>
            <a:p>
              <a:pPr marL="57150" algn="ctr"/>
              <a:r>
                <a:rPr lang="en-US" dirty="0" smtClean="0">
                  <a:solidFill>
                    <a:schemeClr val="tx1"/>
                  </a:solidFill>
                  <a:latin typeface="Comic Sans MS" pitchFamily="66" charset="0"/>
                  <a:ea typeface="Comic Sans MS" charset="0"/>
                  <a:cs typeface="Comic Sans MS" charset="0"/>
                  <a:sym typeface="Comic Sans MS" charset="0"/>
                </a:rPr>
                <a:t>Data Model</a:t>
              </a:r>
              <a:endParaRPr lang="en-US" dirty="0">
                <a:solidFill>
                  <a:schemeClr val="tx1"/>
                </a:solidFill>
                <a:latin typeface="Comic Sans MS" pitchFamily="66" charset="0"/>
                <a:ea typeface="Comic Sans MS" charset="0"/>
                <a:cs typeface="Comic Sans MS" charset="0"/>
                <a:sym typeface="Comic Sans MS" charset="0"/>
              </a:endParaRPr>
            </a:p>
          </p:txBody>
        </p:sp>
      </p:grpSp>
      <p:grpSp>
        <p:nvGrpSpPr>
          <p:cNvPr id="45" name="Group 8"/>
          <p:cNvGrpSpPr>
            <a:grpSpLocks/>
          </p:cNvGrpSpPr>
          <p:nvPr/>
        </p:nvGrpSpPr>
        <p:grpSpPr bwMode="auto">
          <a:xfrm>
            <a:off x="7962900" y="4243864"/>
            <a:ext cx="2057400" cy="1524000"/>
            <a:chOff x="0" y="0"/>
            <a:chExt cx="1564" cy="1011"/>
          </a:xfrm>
        </p:grpSpPr>
        <p:sp>
          <p:nvSpPr>
            <p:cNvPr id="46" name="Rectangle 9"/>
            <p:cNvSpPr>
              <a:spLocks/>
            </p:cNvSpPr>
            <p:nvPr/>
          </p:nvSpPr>
          <p:spPr bwMode="auto">
            <a:xfrm>
              <a:off x="30" y="59"/>
              <a:ext cx="1534" cy="952"/>
            </a:xfrm>
            <a:prstGeom prst="rect">
              <a:avLst/>
            </a:prstGeom>
            <a:solidFill>
              <a:schemeClr val="accent1">
                <a:alpha val="0"/>
              </a:schemeClr>
            </a:solidFill>
            <a:ln w="25400">
              <a:solidFill>
                <a:srgbClr val="008000"/>
              </a:solidFill>
              <a:prstDash val="solid"/>
              <a:miter lim="800000"/>
              <a:headEnd type="none" w="med" len="med"/>
              <a:tailEnd type="none" w="med" len="med"/>
            </a:ln>
          </p:spPr>
          <p:txBody>
            <a:bodyPr lIns="0" tIns="0" rIns="0" bIns="0"/>
            <a:lstStyle/>
            <a:p>
              <a:endParaRPr lang="en-US" dirty="0">
                <a:latin typeface="Comic Sans MS" pitchFamily="66" charset="0"/>
              </a:endParaRPr>
            </a:p>
          </p:txBody>
        </p:sp>
        <p:sp>
          <p:nvSpPr>
            <p:cNvPr id="47" name="Rectangle 10"/>
            <p:cNvSpPr>
              <a:spLocks/>
            </p:cNvSpPr>
            <p:nvPr/>
          </p:nvSpPr>
          <p:spPr bwMode="auto">
            <a:xfrm>
              <a:off x="0" y="0"/>
              <a:ext cx="1490" cy="975"/>
            </a:xfrm>
            <a:prstGeom prst="rect">
              <a:avLst/>
            </a:prstGeom>
            <a:noFill/>
            <a:ln w="12700">
              <a:noFill/>
              <a:miter lim="800000"/>
              <a:headEnd type="none" w="med" len="med"/>
              <a:tailEnd type="none" w="med" len="med"/>
            </a:ln>
          </p:spPr>
          <p:txBody>
            <a:bodyPr lIns="0" tIns="0" rIns="57799" bIns="0" anchor="ctr"/>
            <a:lstStyle/>
            <a:p>
              <a:pPr marL="57150" algn="ctr"/>
              <a:r>
                <a:rPr lang="en-US" dirty="0" smtClean="0">
                  <a:solidFill>
                    <a:schemeClr val="tx1"/>
                  </a:solidFill>
                  <a:latin typeface="Comic Sans MS" pitchFamily="66" charset="0"/>
                  <a:ea typeface="Comic Sans MS" charset="0"/>
                  <a:cs typeface="Comic Sans MS" charset="0"/>
                  <a:sym typeface="Comic Sans MS" charset="0"/>
                </a:rPr>
                <a:t>Statistical Correlation</a:t>
              </a:r>
              <a:endParaRPr lang="en-US" dirty="0">
                <a:solidFill>
                  <a:schemeClr val="tx1"/>
                </a:solidFill>
                <a:latin typeface="Comic Sans MS" pitchFamily="66" charset="0"/>
                <a:ea typeface="Comic Sans MS" charset="0"/>
                <a:cs typeface="Comic Sans MS" charset="0"/>
                <a:sym typeface="Comic Sans MS" charset="0"/>
              </a:endParaRPr>
            </a:p>
          </p:txBody>
        </p:sp>
      </p:grpSp>
      <p:sp>
        <p:nvSpPr>
          <p:cNvPr id="51" name="Rectangle 15"/>
          <p:cNvSpPr>
            <a:spLocks/>
          </p:cNvSpPr>
          <p:nvPr/>
        </p:nvSpPr>
        <p:spPr bwMode="auto">
          <a:xfrm>
            <a:off x="7188200" y="3733800"/>
            <a:ext cx="3790155" cy="369332"/>
          </a:xfrm>
          <a:prstGeom prst="rect">
            <a:avLst/>
          </a:prstGeom>
          <a:noFill/>
          <a:ln w="12700">
            <a:noFill/>
            <a:miter lim="800000"/>
            <a:headEnd type="none" w="med" len="med"/>
            <a:tailEnd type="none" w="med" len="med"/>
          </a:ln>
        </p:spPr>
        <p:txBody>
          <a:bodyPr wrap="none" lIns="0" tIns="0" rIns="57799" bIns="0">
            <a:spAutoFit/>
          </a:bodyPr>
          <a:lstStyle/>
          <a:p>
            <a:pPr marL="57150" algn="ctr"/>
            <a:r>
              <a:rPr lang="en-US" dirty="0" smtClean="0">
                <a:solidFill>
                  <a:srgbClr val="002060"/>
                </a:solidFill>
                <a:latin typeface="Comic Sans MS" pitchFamily="66" charset="0"/>
                <a:ea typeface="Comic Sans MS" charset="0"/>
                <a:cs typeface="Comic Sans MS" charset="0"/>
                <a:sym typeface="Comic Sans MS" charset="0"/>
              </a:rPr>
              <a:t>(Filter  irrelevant events)</a:t>
            </a:r>
            <a:endParaRPr lang="en-US" dirty="0">
              <a:solidFill>
                <a:srgbClr val="002060"/>
              </a:solidFill>
              <a:latin typeface="Comic Sans MS" pitchFamily="66" charset="0"/>
              <a:ea typeface="Comic Sans MS" charset="0"/>
              <a:cs typeface="Comic Sans MS" charset="0"/>
              <a:sym typeface="Comic Sans MS" charset="0"/>
            </a:endParaRPr>
          </a:p>
        </p:txBody>
      </p:sp>
      <p:grpSp>
        <p:nvGrpSpPr>
          <p:cNvPr id="52" name="Group 8"/>
          <p:cNvGrpSpPr>
            <a:grpSpLocks/>
          </p:cNvGrpSpPr>
          <p:nvPr/>
        </p:nvGrpSpPr>
        <p:grpSpPr bwMode="auto">
          <a:xfrm>
            <a:off x="7950200" y="7010400"/>
            <a:ext cx="2209800" cy="1295400"/>
            <a:chOff x="0" y="0"/>
            <a:chExt cx="1564" cy="1011"/>
          </a:xfrm>
        </p:grpSpPr>
        <p:sp>
          <p:nvSpPr>
            <p:cNvPr id="53" name="Rectangle 9"/>
            <p:cNvSpPr>
              <a:spLocks/>
            </p:cNvSpPr>
            <p:nvPr/>
          </p:nvSpPr>
          <p:spPr bwMode="auto">
            <a:xfrm>
              <a:off x="30" y="59"/>
              <a:ext cx="1534" cy="952"/>
            </a:xfrm>
            <a:prstGeom prst="rect">
              <a:avLst/>
            </a:prstGeom>
            <a:solidFill>
              <a:schemeClr val="accent1">
                <a:alpha val="0"/>
              </a:schemeClr>
            </a:solidFill>
            <a:ln w="25400">
              <a:solidFill>
                <a:srgbClr val="008000"/>
              </a:solidFill>
              <a:prstDash val="solid"/>
              <a:miter lim="800000"/>
              <a:headEnd type="none" w="med" len="med"/>
              <a:tailEnd type="none" w="med" len="med"/>
            </a:ln>
          </p:spPr>
          <p:txBody>
            <a:bodyPr lIns="0" tIns="0" rIns="0" bIns="0"/>
            <a:lstStyle/>
            <a:p>
              <a:endParaRPr lang="en-US" dirty="0">
                <a:latin typeface="Comic Sans MS" pitchFamily="66" charset="0"/>
              </a:endParaRPr>
            </a:p>
          </p:txBody>
        </p:sp>
        <p:sp>
          <p:nvSpPr>
            <p:cNvPr id="54" name="Rectangle 10"/>
            <p:cNvSpPr>
              <a:spLocks/>
            </p:cNvSpPr>
            <p:nvPr/>
          </p:nvSpPr>
          <p:spPr bwMode="auto">
            <a:xfrm>
              <a:off x="0" y="0"/>
              <a:ext cx="1490" cy="975"/>
            </a:xfrm>
            <a:prstGeom prst="rect">
              <a:avLst/>
            </a:prstGeom>
            <a:noFill/>
            <a:ln w="12700">
              <a:noFill/>
              <a:miter lim="800000"/>
              <a:headEnd type="none" w="med" len="med"/>
              <a:tailEnd type="none" w="med" len="med"/>
            </a:ln>
          </p:spPr>
          <p:txBody>
            <a:bodyPr lIns="0" tIns="0" rIns="57799" bIns="0" anchor="ctr"/>
            <a:lstStyle/>
            <a:p>
              <a:pPr marL="57150" algn="ctr"/>
              <a:r>
                <a:rPr lang="en-US" dirty="0" smtClean="0">
                  <a:solidFill>
                    <a:schemeClr val="tx1"/>
                  </a:solidFill>
                  <a:latin typeface="Comic Sans MS" pitchFamily="66" charset="0"/>
                  <a:ea typeface="Comic Sans MS" charset="0"/>
                  <a:cs typeface="Comic Sans MS" charset="0"/>
                  <a:sym typeface="Comic Sans MS" charset="0"/>
                </a:rPr>
                <a:t>Learn Edge </a:t>
              </a:r>
            </a:p>
            <a:p>
              <a:pPr marL="57150" algn="ctr"/>
              <a:r>
                <a:rPr lang="en-US" dirty="0" smtClean="0">
                  <a:solidFill>
                    <a:schemeClr val="tx1"/>
                  </a:solidFill>
                  <a:latin typeface="Comic Sans MS" pitchFamily="66" charset="0"/>
                  <a:ea typeface="Comic Sans MS" charset="0"/>
                  <a:cs typeface="Comic Sans MS" charset="0"/>
                  <a:sym typeface="Comic Sans MS" charset="0"/>
                </a:rPr>
                <a:t>Directionality</a:t>
              </a:r>
              <a:endParaRPr lang="en-US" dirty="0">
                <a:solidFill>
                  <a:schemeClr val="tx1"/>
                </a:solidFill>
                <a:latin typeface="Comic Sans MS" pitchFamily="66" charset="0"/>
                <a:ea typeface="Comic Sans MS" charset="0"/>
                <a:cs typeface="Comic Sans MS" charset="0"/>
                <a:sym typeface="Comic Sans MS" charset="0"/>
              </a:endParaRPr>
            </a:p>
          </p:txBody>
        </p:sp>
      </p:grpSp>
      <p:grpSp>
        <p:nvGrpSpPr>
          <p:cNvPr id="55" name="Group 8"/>
          <p:cNvGrpSpPr>
            <a:grpSpLocks/>
          </p:cNvGrpSpPr>
          <p:nvPr/>
        </p:nvGrpSpPr>
        <p:grpSpPr bwMode="auto">
          <a:xfrm>
            <a:off x="4749800" y="7010400"/>
            <a:ext cx="2590800" cy="1295400"/>
            <a:chOff x="0" y="0"/>
            <a:chExt cx="1564" cy="1011"/>
          </a:xfrm>
        </p:grpSpPr>
        <p:sp>
          <p:nvSpPr>
            <p:cNvPr id="56" name="Rectangle 9"/>
            <p:cNvSpPr>
              <a:spLocks/>
            </p:cNvSpPr>
            <p:nvPr/>
          </p:nvSpPr>
          <p:spPr bwMode="auto">
            <a:xfrm>
              <a:off x="30" y="59"/>
              <a:ext cx="1534" cy="952"/>
            </a:xfrm>
            <a:prstGeom prst="rect">
              <a:avLst/>
            </a:prstGeom>
            <a:solidFill>
              <a:schemeClr val="accent1">
                <a:alpha val="0"/>
              </a:schemeClr>
            </a:solidFill>
            <a:ln w="25400">
              <a:solidFill>
                <a:srgbClr val="008000"/>
              </a:solidFill>
              <a:prstDash val="solid"/>
              <a:miter lim="800000"/>
              <a:headEnd type="none" w="med" len="med"/>
              <a:tailEnd type="none" w="med" len="med"/>
            </a:ln>
          </p:spPr>
          <p:txBody>
            <a:bodyPr lIns="0" tIns="0" rIns="0" bIns="0"/>
            <a:lstStyle/>
            <a:p>
              <a:endParaRPr lang="en-US" dirty="0">
                <a:latin typeface="Comic Sans MS" pitchFamily="66" charset="0"/>
              </a:endParaRPr>
            </a:p>
          </p:txBody>
        </p:sp>
        <p:sp>
          <p:nvSpPr>
            <p:cNvPr id="57" name="Rectangle 10"/>
            <p:cNvSpPr>
              <a:spLocks/>
            </p:cNvSpPr>
            <p:nvPr/>
          </p:nvSpPr>
          <p:spPr bwMode="auto">
            <a:xfrm>
              <a:off x="0" y="0"/>
              <a:ext cx="1490" cy="975"/>
            </a:xfrm>
            <a:prstGeom prst="rect">
              <a:avLst/>
            </a:prstGeom>
            <a:noFill/>
            <a:ln w="12700">
              <a:noFill/>
              <a:miter lim="800000"/>
              <a:headEnd type="none" w="med" len="med"/>
              <a:tailEnd type="none" w="med" len="med"/>
            </a:ln>
          </p:spPr>
          <p:txBody>
            <a:bodyPr lIns="0" tIns="0" rIns="57799" bIns="0" anchor="ctr"/>
            <a:lstStyle/>
            <a:p>
              <a:pPr marL="57150" algn="ctr"/>
              <a:r>
                <a:rPr lang="en-US" dirty="0" smtClean="0">
                  <a:solidFill>
                    <a:schemeClr val="tx1"/>
                  </a:solidFill>
                  <a:latin typeface="Comic Sans MS" pitchFamily="66" charset="0"/>
                  <a:ea typeface="Comic Sans MS" charset="0"/>
                  <a:cs typeface="Comic Sans MS" charset="0"/>
                  <a:sym typeface="Comic Sans MS" charset="0"/>
                </a:rPr>
                <a:t>Remove Spurious Edges</a:t>
              </a:r>
              <a:endParaRPr lang="en-US" dirty="0">
                <a:solidFill>
                  <a:schemeClr val="tx1"/>
                </a:solidFill>
                <a:latin typeface="Comic Sans MS" pitchFamily="66" charset="0"/>
                <a:ea typeface="Comic Sans MS" charset="0"/>
                <a:cs typeface="Comic Sans MS" charset="0"/>
                <a:sym typeface="Comic Sans MS" charset="0"/>
              </a:endParaRPr>
            </a:p>
          </p:txBody>
        </p:sp>
      </p:grpSp>
      <p:sp>
        <p:nvSpPr>
          <p:cNvPr id="58" name="Line 26"/>
          <p:cNvSpPr>
            <a:spLocks noChangeShapeType="1"/>
          </p:cNvSpPr>
          <p:nvPr/>
        </p:nvSpPr>
        <p:spPr bwMode="auto">
          <a:xfrm flipH="1">
            <a:off x="7340600" y="7696200"/>
            <a:ext cx="646113" cy="1588"/>
          </a:xfrm>
          <a:prstGeom prst="line">
            <a:avLst/>
          </a:prstGeom>
          <a:noFill/>
          <a:ln w="50800">
            <a:solidFill>
              <a:srgbClr val="0000FF"/>
            </a:solidFill>
            <a:prstDash val="solid"/>
            <a:round/>
            <a:headEnd type="none" w="med" len="med"/>
            <a:tailEnd type="triangle" w="med" len="med"/>
          </a:ln>
        </p:spPr>
        <p:txBody>
          <a:bodyPr/>
          <a:lstStyle/>
          <a:p>
            <a:endParaRPr lang="en-US" dirty="0">
              <a:latin typeface="Comic Sans MS" pitchFamily="66" charset="0"/>
            </a:endParaRPr>
          </a:p>
        </p:txBody>
      </p:sp>
      <p:sp>
        <p:nvSpPr>
          <p:cNvPr id="59" name="Rectangle 4"/>
          <p:cNvSpPr>
            <a:spLocks/>
          </p:cNvSpPr>
          <p:nvPr/>
        </p:nvSpPr>
        <p:spPr bwMode="auto">
          <a:xfrm>
            <a:off x="6045200" y="7696200"/>
            <a:ext cx="2995065" cy="369332"/>
          </a:xfrm>
          <a:prstGeom prst="rect">
            <a:avLst/>
          </a:prstGeom>
          <a:noFill/>
          <a:ln w="12700">
            <a:noFill/>
            <a:miter lim="800000"/>
            <a:headEnd type="none" w="med" len="med"/>
            <a:tailEnd type="none" w="med" len="med"/>
          </a:ln>
        </p:spPr>
        <p:txBody>
          <a:bodyPr wrap="square" lIns="0" tIns="0" rIns="57799" bIns="0">
            <a:spAutoFit/>
          </a:bodyPr>
          <a:lstStyle/>
          <a:p>
            <a:pPr marL="57150"/>
            <a:r>
              <a:rPr lang="en-US" dirty="0" smtClean="0">
                <a:solidFill>
                  <a:schemeClr val="tx1"/>
                </a:solidFill>
                <a:latin typeface="Comic Sans MS" pitchFamily="66" charset="0"/>
                <a:ea typeface="Comic Sans MS Bold" charset="0"/>
                <a:cs typeface="Comic Sans MS Bold" charset="0"/>
                <a:sym typeface="Comic Sans MS Bold" charset="0"/>
              </a:rPr>
              <a:t>Causality Discovery</a:t>
            </a:r>
            <a:endParaRPr lang="en-US" dirty="0">
              <a:solidFill>
                <a:schemeClr val="tx1"/>
              </a:solidFill>
              <a:latin typeface="Comic Sans MS" pitchFamily="66" charset="0"/>
              <a:ea typeface="Comic Sans MS Bold" charset="0"/>
              <a:cs typeface="Comic Sans MS Bold" charset="0"/>
              <a:sym typeface="Comic Sans MS Bold" charset="0"/>
            </a:endParaRPr>
          </a:p>
        </p:txBody>
      </p:sp>
    </p:spTree>
    <p:custDataLst>
      <p:tags r:id="rId1"/>
    </p:custDataLst>
  </p:cSld>
  <p:clrMapOvr>
    <a:masterClrMapping/>
  </p:clrMapOvr>
  <p:transition advTm="171803"/>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8223"/>
                                        </p:tgtEl>
                                        <p:attrNameLst>
                                          <p:attrName>style.visibility</p:attrName>
                                        </p:attrNameLst>
                                      </p:cBhvr>
                                      <p:to>
                                        <p:strVal val="visible"/>
                                      </p:to>
                                    </p:set>
                                    <p:animEffect transition="in" filter="wipe(left)">
                                      <p:cBhvr>
                                        <p:cTn id="13" dur="500"/>
                                        <p:tgtEl>
                                          <p:spTgt spid="8223"/>
                                        </p:tgtEl>
                                      </p:cBhvr>
                                    </p:animEffect>
                                  </p:childTnLst>
                                </p:cTn>
                              </p:par>
                            </p:childTnLst>
                          </p:cTn>
                        </p:par>
                        <p:par>
                          <p:cTn id="14" fill="hold">
                            <p:stCondLst>
                              <p:cond delay="500"/>
                            </p:stCondLst>
                            <p:childTnLst>
                              <p:par>
                                <p:cTn id="15" presetID="22" presetClass="entr" presetSubtype="1" fill="hold" grpId="0" nodeType="afterEffect">
                                  <p:stCondLst>
                                    <p:cond delay="0"/>
                                  </p:stCondLst>
                                  <p:childTnLst>
                                    <p:set>
                                      <p:cBhvr>
                                        <p:cTn id="16" dur="1" fill="hold">
                                          <p:stCondLst>
                                            <p:cond delay="0"/>
                                          </p:stCondLst>
                                        </p:cTn>
                                        <p:tgtEl>
                                          <p:spTgt spid="8220"/>
                                        </p:tgtEl>
                                        <p:attrNameLst>
                                          <p:attrName>style.visibility</p:attrName>
                                        </p:attrNameLst>
                                      </p:cBhvr>
                                      <p:to>
                                        <p:strVal val="visible"/>
                                      </p:to>
                                    </p:set>
                                    <p:animEffect transition="in" filter="wipe(up)">
                                      <p:cBhvr>
                                        <p:cTn id="17" dur="500"/>
                                        <p:tgtEl>
                                          <p:spTgt spid="8220"/>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8207"/>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8196"/>
                                        </p:tgtEl>
                                        <p:attrNameLst>
                                          <p:attrName>style.visibility</p:attrName>
                                        </p:attrNameLst>
                                      </p:cBhvr>
                                      <p:to>
                                        <p:strVal val="visible"/>
                                      </p:to>
                                    </p:set>
                                  </p:childTnLst>
                                </p:cTn>
                              </p:par>
                              <p:par>
                                <p:cTn id="24" presetID="22" presetClass="entr" presetSubtype="8" fill="hold" grpId="0" nodeType="withEffect">
                                  <p:stCondLst>
                                    <p:cond delay="0"/>
                                  </p:stCondLst>
                                  <p:childTnLst>
                                    <p:set>
                                      <p:cBhvr>
                                        <p:cTn id="25" dur="1" fill="hold">
                                          <p:stCondLst>
                                            <p:cond delay="0"/>
                                          </p:stCondLst>
                                        </p:cTn>
                                        <p:tgtEl>
                                          <p:spTgt spid="8198"/>
                                        </p:tgtEl>
                                        <p:attrNameLst>
                                          <p:attrName>style.visibility</p:attrName>
                                        </p:attrNameLst>
                                      </p:cBhvr>
                                      <p:to>
                                        <p:strVal val="visible"/>
                                      </p:to>
                                    </p:set>
                                    <p:animEffect transition="in" filter="wipe(left)">
                                      <p:cBhvr>
                                        <p:cTn id="26" dur="500"/>
                                        <p:tgtEl>
                                          <p:spTgt spid="8198"/>
                                        </p:tgtEl>
                                      </p:cBhvr>
                                    </p:animEffect>
                                  </p:childTnLst>
                                </p:cTn>
                              </p:par>
                            </p:childTnLst>
                          </p:cTn>
                        </p:par>
                        <p:par>
                          <p:cTn id="27" fill="hold">
                            <p:stCondLst>
                              <p:cond delay="500"/>
                            </p:stCondLst>
                            <p:childTnLst>
                              <p:par>
                                <p:cTn id="28" presetID="1" presetClass="entr" presetSubtype="0" fill="hold" nodeType="afterEffect">
                                  <p:stCondLst>
                                    <p:cond delay="0"/>
                                  </p:stCondLst>
                                  <p:childTnLst>
                                    <p:set>
                                      <p:cBhvr>
                                        <p:cTn id="29" dur="1" fill="hold">
                                          <p:stCondLst>
                                            <p:cond delay="0"/>
                                          </p:stCondLst>
                                        </p:cTn>
                                        <p:tgtEl>
                                          <p:spTgt spid="39"/>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35"/>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8218"/>
                                        </p:tgtEl>
                                        <p:attrNameLst>
                                          <p:attrName>style.visibility</p:attrName>
                                        </p:attrNameLst>
                                      </p:cBhvr>
                                      <p:to>
                                        <p:strVal val="visible"/>
                                      </p:to>
                                    </p:set>
                                    <p:animEffect transition="in" filter="wipe(left)">
                                      <p:cBhvr>
                                        <p:cTn id="36" dur="500"/>
                                        <p:tgtEl>
                                          <p:spTgt spid="8218"/>
                                        </p:tgtEl>
                                      </p:cBhvr>
                                    </p:animEffect>
                                  </p:childTnLst>
                                </p:cTn>
                              </p:par>
                            </p:childTnLst>
                          </p:cTn>
                        </p:par>
                        <p:par>
                          <p:cTn id="37" fill="hold">
                            <p:stCondLst>
                              <p:cond delay="500"/>
                            </p:stCondLst>
                            <p:childTnLst>
                              <p:par>
                                <p:cTn id="38" presetID="1" presetClass="entr" presetSubtype="0" fill="hold" nodeType="afterEffect">
                                  <p:stCondLst>
                                    <p:cond delay="0"/>
                                  </p:stCondLst>
                                  <p:childTnLst>
                                    <p:set>
                                      <p:cBhvr>
                                        <p:cTn id="39" dur="1" fill="hold">
                                          <p:stCondLst>
                                            <p:cond delay="0"/>
                                          </p:stCondLst>
                                        </p:cTn>
                                        <p:tgtEl>
                                          <p:spTgt spid="42"/>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36"/>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8219"/>
                                        </p:tgtEl>
                                        <p:attrNameLst>
                                          <p:attrName>style.visibility</p:attrName>
                                        </p:attrNameLst>
                                      </p:cBhvr>
                                      <p:to>
                                        <p:strVal val="visible"/>
                                      </p:to>
                                    </p:set>
                                    <p:animEffect transition="in" filter="wipe(left)">
                                      <p:cBhvr>
                                        <p:cTn id="46" dur="500"/>
                                        <p:tgtEl>
                                          <p:spTgt spid="8219"/>
                                        </p:tgtEl>
                                      </p:cBhvr>
                                    </p:animEffect>
                                  </p:childTnLst>
                                </p:cTn>
                              </p:par>
                            </p:childTnLst>
                          </p:cTn>
                        </p:par>
                        <p:par>
                          <p:cTn id="47" fill="hold">
                            <p:stCondLst>
                              <p:cond delay="500"/>
                            </p:stCondLst>
                            <p:childTnLst>
                              <p:par>
                                <p:cTn id="48" presetID="1" presetClass="entr" presetSubtype="0" fill="hold" nodeType="afterEffect">
                                  <p:stCondLst>
                                    <p:cond delay="0"/>
                                  </p:stCondLst>
                                  <p:childTnLst>
                                    <p:set>
                                      <p:cBhvr>
                                        <p:cTn id="49" dur="1" fill="hold">
                                          <p:stCondLst>
                                            <p:cond delay="0"/>
                                          </p:stCondLst>
                                        </p:cTn>
                                        <p:tgtEl>
                                          <p:spTgt spid="45"/>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51"/>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22" presetClass="entr" presetSubtype="1" fill="hold" grpId="0" nodeType="clickEffect">
                                  <p:stCondLst>
                                    <p:cond delay="0"/>
                                  </p:stCondLst>
                                  <p:childTnLst>
                                    <p:set>
                                      <p:cBhvr>
                                        <p:cTn id="55" dur="1" fill="hold">
                                          <p:stCondLst>
                                            <p:cond delay="0"/>
                                          </p:stCondLst>
                                        </p:cTn>
                                        <p:tgtEl>
                                          <p:spTgt spid="8222"/>
                                        </p:tgtEl>
                                        <p:attrNameLst>
                                          <p:attrName>style.visibility</p:attrName>
                                        </p:attrNameLst>
                                      </p:cBhvr>
                                      <p:to>
                                        <p:strVal val="visible"/>
                                      </p:to>
                                    </p:set>
                                    <p:animEffect transition="in" filter="wipe(up)">
                                      <p:cBhvr>
                                        <p:cTn id="56" dur="500"/>
                                        <p:tgtEl>
                                          <p:spTgt spid="8222"/>
                                        </p:tgtEl>
                                      </p:cBhvr>
                                    </p:animEffect>
                                  </p:childTnLst>
                                </p:cTn>
                              </p:par>
                            </p:childTnLst>
                          </p:cTn>
                        </p:par>
                        <p:par>
                          <p:cTn id="57" fill="hold">
                            <p:stCondLst>
                              <p:cond delay="500"/>
                            </p:stCondLst>
                            <p:childTnLst>
                              <p:par>
                                <p:cTn id="58" presetID="1" presetClass="entr" presetSubtype="0" fill="hold" grpId="0" nodeType="afterEffect">
                                  <p:stCondLst>
                                    <p:cond delay="0"/>
                                  </p:stCondLst>
                                  <p:childTnLst>
                                    <p:set>
                                      <p:cBhvr>
                                        <p:cTn id="59" dur="1" fill="hold">
                                          <p:stCondLst>
                                            <p:cond delay="0"/>
                                          </p:stCondLst>
                                        </p:cTn>
                                        <p:tgtEl>
                                          <p:spTgt spid="59"/>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8204"/>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42" presetClass="path" presetSubtype="0" accel="50000" decel="50000" fill="hold" grpId="1" nodeType="clickEffect">
                                  <p:stCondLst>
                                    <p:cond delay="0"/>
                                  </p:stCondLst>
                                  <p:childTnLst>
                                    <p:animMotion origin="layout" path="M -3.74619E-6 -1.4658E-6 L 0.00208 0.14528 " pathEditMode="relative" rAng="0" ptsTypes="AA">
                                      <p:cBhvr>
                                        <p:cTn id="65" dur="2000" fill="hold"/>
                                        <p:tgtEl>
                                          <p:spTgt spid="59"/>
                                        </p:tgtEl>
                                        <p:attrNameLst>
                                          <p:attrName>ppt_x</p:attrName>
                                          <p:attrName>ppt_y</p:attrName>
                                        </p:attrNameLst>
                                      </p:cBhvr>
                                      <p:rCtr x="1" y="73"/>
                                    </p:animMotion>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nodeType="clickEffect">
                                  <p:stCondLst>
                                    <p:cond delay="0"/>
                                  </p:stCondLst>
                                  <p:childTnLst>
                                    <p:set>
                                      <p:cBhvr>
                                        <p:cTn id="69" dur="1" fill="hold">
                                          <p:stCondLst>
                                            <p:cond delay="0"/>
                                          </p:stCondLst>
                                        </p:cTn>
                                        <p:tgtEl>
                                          <p:spTgt spid="52"/>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22" presetClass="entr" presetSubtype="2" fill="hold" grpId="0" nodeType="clickEffect">
                                  <p:stCondLst>
                                    <p:cond delay="0"/>
                                  </p:stCondLst>
                                  <p:childTnLst>
                                    <p:set>
                                      <p:cBhvr>
                                        <p:cTn id="73" dur="1" fill="hold">
                                          <p:stCondLst>
                                            <p:cond delay="0"/>
                                          </p:stCondLst>
                                        </p:cTn>
                                        <p:tgtEl>
                                          <p:spTgt spid="58"/>
                                        </p:tgtEl>
                                        <p:attrNameLst>
                                          <p:attrName>style.visibility</p:attrName>
                                        </p:attrNameLst>
                                      </p:cBhvr>
                                      <p:to>
                                        <p:strVal val="visible"/>
                                      </p:to>
                                    </p:set>
                                    <p:animEffect transition="in" filter="wipe(right)">
                                      <p:cBhvr>
                                        <p:cTn id="74" dur="500"/>
                                        <p:tgtEl>
                                          <p:spTgt spid="58"/>
                                        </p:tgtEl>
                                      </p:cBhvr>
                                    </p:animEffect>
                                  </p:childTnLst>
                                </p:cTn>
                              </p:par>
                            </p:childTnLst>
                          </p:cTn>
                        </p:par>
                        <p:par>
                          <p:cTn id="75" fill="hold">
                            <p:stCondLst>
                              <p:cond delay="500"/>
                            </p:stCondLst>
                            <p:childTnLst>
                              <p:par>
                                <p:cTn id="76" presetID="1" presetClass="entr" presetSubtype="0" fill="hold" nodeType="afterEffect">
                                  <p:stCondLst>
                                    <p:cond delay="0"/>
                                  </p:stCondLst>
                                  <p:childTnLst>
                                    <p:set>
                                      <p:cBhvr>
                                        <p:cTn id="77" dur="1" fill="hold">
                                          <p:stCondLst>
                                            <p:cond delay="0"/>
                                          </p:stCondLst>
                                        </p:cTn>
                                        <p:tgtEl>
                                          <p:spTgt spid="55"/>
                                        </p:tgtEl>
                                        <p:attrNameLst>
                                          <p:attrName>style.visibility</p:attrName>
                                        </p:attrNameLst>
                                      </p:cBhvr>
                                      <p:to>
                                        <p:strVal val="visible"/>
                                      </p:to>
                                    </p:set>
                                  </p:childTnLst>
                                </p:cTn>
                              </p:par>
                              <p:par>
                                <p:cTn id="78" presetID="1" presetClass="entr" presetSubtype="0" fill="hold" grpId="0" nodeType="withEffect">
                                  <p:stCondLst>
                                    <p:cond delay="0"/>
                                  </p:stCondLst>
                                  <p:childTnLst>
                                    <p:set>
                                      <p:cBhvr>
                                        <p:cTn id="79" dur="1" fill="hold">
                                          <p:stCondLst>
                                            <p:cond delay="0"/>
                                          </p:stCondLst>
                                        </p:cTn>
                                        <p:tgtEl>
                                          <p:spTgt spid="37"/>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22" presetClass="entr" presetSubtype="2" fill="hold" grpId="0" nodeType="clickEffect">
                                  <p:stCondLst>
                                    <p:cond delay="0"/>
                                  </p:stCondLst>
                                  <p:childTnLst>
                                    <p:set>
                                      <p:cBhvr>
                                        <p:cTn id="83" dur="1" fill="hold">
                                          <p:stCondLst>
                                            <p:cond delay="0"/>
                                          </p:stCondLst>
                                        </p:cTn>
                                        <p:tgtEl>
                                          <p:spTgt spid="8199"/>
                                        </p:tgtEl>
                                        <p:attrNameLst>
                                          <p:attrName>style.visibility</p:attrName>
                                        </p:attrNameLst>
                                      </p:cBhvr>
                                      <p:to>
                                        <p:strVal val="visible"/>
                                      </p:to>
                                    </p:set>
                                    <p:animEffect transition="in" filter="wipe(right)">
                                      <p:cBhvr>
                                        <p:cTn id="84" dur="500"/>
                                        <p:tgtEl>
                                          <p:spTgt spid="8199"/>
                                        </p:tgtEl>
                                      </p:cBhvr>
                                    </p:animEffect>
                                  </p:childTnLst>
                                </p:cTn>
                              </p:par>
                            </p:childTnLst>
                          </p:cTn>
                        </p:par>
                        <p:par>
                          <p:cTn id="85" fill="hold">
                            <p:stCondLst>
                              <p:cond delay="500"/>
                            </p:stCondLst>
                            <p:childTnLst>
                              <p:par>
                                <p:cTn id="86" presetID="1" presetClass="entr" presetSubtype="0" fill="hold" grpId="0" nodeType="afterEffect">
                                  <p:stCondLst>
                                    <p:cond delay="0"/>
                                  </p:stCondLst>
                                  <p:childTnLst>
                                    <p:set>
                                      <p:cBhvr>
                                        <p:cTn id="87" dur="1" fill="hold">
                                          <p:stCondLst>
                                            <p:cond delay="0"/>
                                          </p:stCondLst>
                                        </p:cTn>
                                        <p:tgtEl>
                                          <p:spTgt spid="82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P spid="8198" grpId="0" animBg="1"/>
      <p:bldP spid="8199" grpId="0" animBg="1"/>
      <p:bldP spid="8204" grpId="0" animBg="1"/>
      <p:bldP spid="8206" grpId="0"/>
      <p:bldP spid="8207" grpId="0"/>
      <p:bldP spid="8218" grpId="0" animBg="1"/>
      <p:bldP spid="8219" grpId="0" animBg="1"/>
      <p:bldP spid="8220" grpId="0" animBg="1"/>
      <p:bldP spid="8222" grpId="0" animBg="1"/>
      <p:bldP spid="8223" grpId="0" animBg="1"/>
      <p:bldP spid="34" grpId="0"/>
      <p:bldP spid="35" grpId="0"/>
      <p:bldP spid="36" grpId="0"/>
      <p:bldP spid="37" grpId="0"/>
      <p:bldP spid="51" grpId="0"/>
      <p:bldP spid="58" grpId="0" animBg="1"/>
      <p:bldP spid="59" grpId="0"/>
      <p:bldP spid="59"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ln/>
        </p:spPr>
        <p:txBody>
          <a:bodyPr rIns="166398"/>
          <a:lstStyle/>
          <a:p>
            <a:pPr marL="57150"/>
            <a:r>
              <a:rPr lang="en-US" dirty="0">
                <a:solidFill>
                  <a:srgbClr val="FF0000"/>
                </a:solidFill>
                <a:effectLst>
                  <a:outerShdw blurRad="38100" dist="38100" dir="2700000" algn="tl">
                    <a:srgbClr val="C0C0C0"/>
                  </a:outerShdw>
                </a:effectLst>
                <a:latin typeface="Comic Sans MS" charset="0"/>
                <a:ea typeface="Comic Sans MS" charset="0"/>
                <a:cs typeface="Comic Sans MS" charset="0"/>
                <a:sym typeface="Comic Sans MS" charset="0"/>
              </a:rPr>
              <a:t>Hierarchical Heavy Hitter Detection</a:t>
            </a:r>
            <a:endParaRPr lang="en-US" dirty="0">
              <a:solidFill>
                <a:srgbClr val="FF0000"/>
              </a:solidFill>
              <a:effectLst>
                <a:outerShdw blurRad="38100" dist="38100" dir="2700000" algn="tl">
                  <a:srgbClr val="C0C0C0"/>
                </a:outerShdw>
              </a:effectLst>
              <a:latin typeface="Comic Sans MS" charset="0"/>
              <a:sym typeface="Comic Sans MS" charset="0"/>
            </a:endParaRPr>
          </a:p>
        </p:txBody>
      </p:sp>
      <p:sp>
        <p:nvSpPr>
          <p:cNvPr id="10242" name="Rectangle 2"/>
          <p:cNvSpPr>
            <a:spLocks noGrp="1" noChangeArrowheads="1"/>
          </p:cNvSpPr>
          <p:nvPr>
            <p:ph idx="1"/>
          </p:nvPr>
        </p:nvSpPr>
        <p:spPr>
          <a:xfrm>
            <a:off x="292100" y="2514600"/>
            <a:ext cx="7200900" cy="6858000"/>
          </a:xfrm>
          <a:ln/>
        </p:spPr>
        <p:txBody>
          <a:bodyPr rIns="166398"/>
          <a:lstStyle/>
          <a:p>
            <a:r>
              <a:rPr lang="en-US" sz="3200" dirty="0" smtClean="0">
                <a:latin typeface="Comic Sans MS" charset="0"/>
                <a:ea typeface="Comic Sans MS" charset="0"/>
                <a:cs typeface="Comic Sans MS" charset="0"/>
                <a:sym typeface="Comic Sans MS" charset="0"/>
              </a:rPr>
              <a:t>Identify </a:t>
            </a:r>
            <a:r>
              <a:rPr lang="en-US" sz="3200" dirty="0" smtClean="0">
                <a:solidFill>
                  <a:srgbClr val="0000FF"/>
                </a:solidFill>
                <a:latin typeface="Comic Sans MS" charset="0"/>
                <a:ea typeface="Comic Sans MS" charset="0"/>
                <a:cs typeface="Comic Sans MS" charset="0"/>
                <a:sym typeface="Comic Sans MS" charset="0"/>
              </a:rPr>
              <a:t>spatial regions </a:t>
            </a:r>
            <a:r>
              <a:rPr lang="en-US" sz="3200" dirty="0" smtClean="0">
                <a:latin typeface="Comic Sans MS" charset="0"/>
                <a:ea typeface="Comic Sans MS" charset="0"/>
                <a:cs typeface="Comic Sans MS" charset="0"/>
                <a:sym typeface="Comic Sans MS" charset="0"/>
              </a:rPr>
              <a:t>where </a:t>
            </a:r>
            <a:r>
              <a:rPr lang="en-US" sz="3200" dirty="0" smtClean="0">
                <a:solidFill>
                  <a:srgbClr val="0000FF"/>
                </a:solidFill>
                <a:latin typeface="Comic Sans MS" charset="0"/>
                <a:ea typeface="Comic Sans MS" charset="0"/>
                <a:cs typeface="Comic Sans MS" charset="0"/>
                <a:sym typeface="Comic Sans MS" charset="0"/>
              </a:rPr>
              <a:t>symptom count is significant</a:t>
            </a:r>
            <a:endParaRPr lang="en-US" sz="2400" dirty="0" smtClean="0">
              <a:latin typeface="Comic Sans MS" charset="0"/>
              <a:sym typeface="Comic Sans MS" charset="0"/>
            </a:endParaRPr>
          </a:p>
          <a:p>
            <a:pPr lvl="1"/>
            <a:r>
              <a:rPr lang="en-US" sz="2800" dirty="0" smtClean="0">
                <a:latin typeface="Comic Sans MS" pitchFamily="66" charset="0"/>
                <a:sym typeface="Comic Sans MS" charset="0"/>
              </a:rPr>
              <a:t>E.g., </a:t>
            </a:r>
            <a:r>
              <a:rPr lang="en-US" sz="2800" dirty="0" smtClean="0">
                <a:latin typeface="Comic Sans MS" charset="0"/>
                <a:ea typeface="Comic Sans MS" charset="0"/>
                <a:cs typeface="Comic Sans MS" charset="0"/>
                <a:sym typeface="Comic Sans MS" charset="0"/>
              </a:rPr>
              <a:t>customers in Texas have poor video quality</a:t>
            </a:r>
          </a:p>
          <a:p>
            <a:pPr lvl="1"/>
            <a:endParaRPr lang="en-US" sz="3200" dirty="0" smtClean="0">
              <a:latin typeface="Comic Sans MS" pitchFamily="66" charset="0"/>
              <a:ea typeface="Comic Sans MS" charset="0"/>
              <a:cs typeface="Comic Sans MS" charset="0"/>
              <a:sym typeface="Comic Sans MS" charset="0"/>
            </a:endParaRPr>
          </a:p>
          <a:p>
            <a:r>
              <a:rPr lang="en-US" sz="3200" dirty="0" smtClean="0">
                <a:latin typeface="Comic Sans MS" pitchFamily="66" charset="0"/>
                <a:ea typeface="Comic Sans MS" charset="0"/>
                <a:cs typeface="Comic Sans MS" charset="0"/>
                <a:sym typeface="Comic Sans MS" charset="0"/>
              </a:rPr>
              <a:t>Significance test</a:t>
            </a:r>
            <a:endParaRPr lang="en-US" dirty="0" smtClean="0">
              <a:latin typeface="Comic Sans MS" pitchFamily="66" charset="0"/>
            </a:endParaRPr>
          </a:p>
          <a:p>
            <a:pPr lvl="1"/>
            <a:r>
              <a:rPr lang="en-US" sz="2800" dirty="0" smtClean="0">
                <a:latin typeface="Comic Sans MS" pitchFamily="66" charset="0"/>
                <a:sym typeface="Comic Sans MS" charset="0"/>
              </a:rPr>
              <a:t>Account for </a:t>
            </a:r>
            <a:r>
              <a:rPr lang="en-US" sz="2800" dirty="0" smtClean="0">
                <a:solidFill>
                  <a:srgbClr val="0000FF"/>
                </a:solidFill>
                <a:latin typeface="Comic Sans MS" pitchFamily="66" charset="0"/>
                <a:sym typeface="Comic Sans MS" charset="0"/>
              </a:rPr>
              <a:t>(i) event frequency and (ii)  density concentration </a:t>
            </a:r>
            <a:endParaRPr lang="en-US" sz="2800" dirty="0" smtClean="0">
              <a:solidFill>
                <a:srgbClr val="0000FF"/>
              </a:solidFill>
              <a:latin typeface="Comic Sans MS" pitchFamily="66" charset="0"/>
              <a:ea typeface="Comic Sans MS" charset="0"/>
              <a:cs typeface="Comic Sans MS" charset="0"/>
              <a:sym typeface="Comic Sans MS" charset="0"/>
            </a:endParaRPr>
          </a:p>
          <a:p>
            <a:pPr lvl="1"/>
            <a:r>
              <a:rPr lang="en-US" sz="2800" dirty="0" smtClean="0">
                <a:latin typeface="Comic Sans MS" pitchFamily="66" charset="0"/>
                <a:ea typeface="Comic Sans MS" charset="0"/>
                <a:cs typeface="Comic Sans MS" charset="0"/>
                <a:sym typeface="Comic Sans MS" charset="0"/>
              </a:rPr>
              <a:t>Null hypothesis: children are drawn independently and uniformly at random from lower locations </a:t>
            </a:r>
          </a:p>
        </p:txBody>
      </p:sp>
      <p:sp>
        <p:nvSpPr>
          <p:cNvPr id="4" name="Isosceles Triangle 3"/>
          <p:cNvSpPr/>
          <p:nvPr/>
        </p:nvSpPr>
        <p:spPr bwMode="auto">
          <a:xfrm>
            <a:off x="6959600" y="2514600"/>
            <a:ext cx="5816600" cy="5486400"/>
          </a:xfrm>
          <a:prstGeom prst="triangle">
            <a:avLst/>
          </a:prstGeom>
          <a:solidFill>
            <a:srgbClr val="0000FF">
              <a:alpha val="7000"/>
            </a:srgbClr>
          </a:solidFill>
          <a:ln w="508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charset="0"/>
              <a:ea typeface="ヒラギノ角ゴ ProN W3" charset="0"/>
              <a:cs typeface="ヒラギノ角ゴ ProN W3" charset="0"/>
              <a:sym typeface="Arial" charset="0"/>
            </a:endParaRPr>
          </a:p>
        </p:txBody>
      </p:sp>
      <p:cxnSp>
        <p:nvCxnSpPr>
          <p:cNvPr id="5" name="Straight Connector 4"/>
          <p:cNvCxnSpPr/>
          <p:nvPr/>
        </p:nvCxnSpPr>
        <p:spPr bwMode="auto">
          <a:xfrm>
            <a:off x="7797800" y="6324600"/>
            <a:ext cx="4114800" cy="0"/>
          </a:xfrm>
          <a:prstGeom prst="line">
            <a:avLst/>
          </a:prstGeom>
          <a:solidFill>
            <a:srgbClr val="BBE0E3"/>
          </a:solidFill>
          <a:ln w="38100" cap="flat" cmpd="sng" algn="ctr">
            <a:solidFill>
              <a:srgbClr val="000000"/>
            </a:solidFill>
            <a:prstDash val="solid"/>
            <a:round/>
            <a:headEnd type="none" w="med" len="med"/>
            <a:tailEnd type="none" w="med" len="med"/>
          </a:ln>
          <a:effectLst/>
        </p:spPr>
      </p:cxnSp>
      <p:cxnSp>
        <p:nvCxnSpPr>
          <p:cNvPr id="6" name="Straight Connector 5"/>
          <p:cNvCxnSpPr/>
          <p:nvPr/>
        </p:nvCxnSpPr>
        <p:spPr bwMode="auto">
          <a:xfrm>
            <a:off x="8255000" y="5486400"/>
            <a:ext cx="3200400" cy="0"/>
          </a:xfrm>
          <a:prstGeom prst="line">
            <a:avLst/>
          </a:prstGeom>
          <a:solidFill>
            <a:srgbClr val="BBE0E3"/>
          </a:solidFill>
          <a:ln w="38100" cap="flat" cmpd="sng" algn="ctr">
            <a:solidFill>
              <a:srgbClr val="000000"/>
            </a:solidFill>
            <a:prstDash val="solid"/>
            <a:round/>
            <a:headEnd type="none" w="med" len="med"/>
            <a:tailEnd type="none" w="med" len="med"/>
          </a:ln>
          <a:effectLst/>
        </p:spPr>
      </p:cxnSp>
      <p:cxnSp>
        <p:nvCxnSpPr>
          <p:cNvPr id="7" name="Straight Connector 6"/>
          <p:cNvCxnSpPr/>
          <p:nvPr/>
        </p:nvCxnSpPr>
        <p:spPr bwMode="auto">
          <a:xfrm>
            <a:off x="8712200" y="4648200"/>
            <a:ext cx="2286000" cy="0"/>
          </a:xfrm>
          <a:prstGeom prst="line">
            <a:avLst/>
          </a:prstGeom>
          <a:solidFill>
            <a:srgbClr val="BBE0E3"/>
          </a:solidFill>
          <a:ln w="38100" cap="flat" cmpd="sng" algn="ctr">
            <a:solidFill>
              <a:srgbClr val="000000"/>
            </a:solidFill>
            <a:prstDash val="solid"/>
            <a:round/>
            <a:headEnd type="none" w="med" len="med"/>
            <a:tailEnd type="none" w="med" len="med"/>
          </a:ln>
          <a:effectLst/>
        </p:spPr>
      </p:cxnSp>
      <p:cxnSp>
        <p:nvCxnSpPr>
          <p:cNvPr id="8" name="Straight Connector 7"/>
          <p:cNvCxnSpPr/>
          <p:nvPr/>
        </p:nvCxnSpPr>
        <p:spPr bwMode="auto">
          <a:xfrm>
            <a:off x="9169400" y="3810000"/>
            <a:ext cx="1371600" cy="0"/>
          </a:xfrm>
          <a:prstGeom prst="line">
            <a:avLst/>
          </a:prstGeom>
          <a:solidFill>
            <a:srgbClr val="BBE0E3"/>
          </a:solidFill>
          <a:ln w="38100" cap="flat" cmpd="sng" algn="ctr">
            <a:solidFill>
              <a:srgbClr val="000000"/>
            </a:solidFill>
            <a:prstDash val="solid"/>
            <a:round/>
            <a:headEnd type="none" w="med" len="med"/>
            <a:tailEnd type="none" w="med" len="med"/>
          </a:ln>
          <a:effectLst/>
        </p:spPr>
      </p:cxnSp>
      <p:cxnSp>
        <p:nvCxnSpPr>
          <p:cNvPr id="9" name="Straight Connector 8"/>
          <p:cNvCxnSpPr/>
          <p:nvPr/>
        </p:nvCxnSpPr>
        <p:spPr bwMode="auto">
          <a:xfrm>
            <a:off x="7416800" y="7162800"/>
            <a:ext cx="4876800" cy="0"/>
          </a:xfrm>
          <a:prstGeom prst="line">
            <a:avLst/>
          </a:prstGeom>
          <a:solidFill>
            <a:srgbClr val="BBE0E3"/>
          </a:solidFill>
          <a:ln w="38100" cap="flat" cmpd="sng" algn="ctr">
            <a:solidFill>
              <a:srgbClr val="000000"/>
            </a:solidFill>
            <a:prstDash val="solid"/>
            <a:round/>
            <a:headEnd type="none" w="med" len="med"/>
            <a:tailEnd type="none" w="med" len="med"/>
          </a:ln>
          <a:effectLst/>
        </p:spPr>
      </p:cxnSp>
      <p:sp>
        <p:nvSpPr>
          <p:cNvPr id="10" name="TextBox 9"/>
          <p:cNvSpPr txBox="1"/>
          <p:nvPr/>
        </p:nvSpPr>
        <p:spPr>
          <a:xfrm>
            <a:off x="9392815" y="3200400"/>
            <a:ext cx="995785" cy="523220"/>
          </a:xfrm>
          <a:prstGeom prst="rect">
            <a:avLst/>
          </a:prstGeom>
          <a:noFill/>
        </p:spPr>
        <p:txBody>
          <a:bodyPr wrap="none" rtlCol="0">
            <a:spAutoFit/>
          </a:bodyPr>
          <a:lstStyle/>
          <a:p>
            <a:r>
              <a:rPr lang="en-US" sz="2800" dirty="0" smtClean="0">
                <a:solidFill>
                  <a:srgbClr val="00863D"/>
                </a:solidFill>
                <a:latin typeface="Comic Sans MS" pitchFamily="66" charset="0"/>
              </a:rPr>
              <a:t>SHO</a:t>
            </a:r>
            <a:endParaRPr lang="en-US" sz="2800" dirty="0">
              <a:solidFill>
                <a:srgbClr val="00863D"/>
              </a:solidFill>
              <a:latin typeface="Comic Sans MS" pitchFamily="66" charset="0"/>
            </a:endParaRPr>
          </a:p>
        </p:txBody>
      </p:sp>
      <p:sp>
        <p:nvSpPr>
          <p:cNvPr id="11" name="TextBox 10"/>
          <p:cNvSpPr txBox="1"/>
          <p:nvPr/>
        </p:nvSpPr>
        <p:spPr>
          <a:xfrm>
            <a:off x="9398000" y="4034135"/>
            <a:ext cx="981359" cy="523220"/>
          </a:xfrm>
          <a:prstGeom prst="rect">
            <a:avLst/>
          </a:prstGeom>
          <a:noFill/>
        </p:spPr>
        <p:txBody>
          <a:bodyPr wrap="none" rtlCol="0">
            <a:spAutoFit/>
          </a:bodyPr>
          <a:lstStyle/>
          <a:p>
            <a:r>
              <a:rPr lang="en-US" sz="2800" dirty="0" smtClean="0">
                <a:solidFill>
                  <a:srgbClr val="008600"/>
                </a:solidFill>
                <a:latin typeface="Comic Sans MS" pitchFamily="66" charset="0"/>
              </a:rPr>
              <a:t>VHO</a:t>
            </a:r>
            <a:endParaRPr lang="en-US" sz="2800" dirty="0">
              <a:solidFill>
                <a:srgbClr val="008600"/>
              </a:solidFill>
              <a:latin typeface="Comic Sans MS" pitchFamily="66" charset="0"/>
            </a:endParaRPr>
          </a:p>
        </p:txBody>
      </p:sp>
      <p:sp>
        <p:nvSpPr>
          <p:cNvPr id="12" name="TextBox 11"/>
          <p:cNvSpPr txBox="1"/>
          <p:nvPr/>
        </p:nvSpPr>
        <p:spPr>
          <a:xfrm>
            <a:off x="9474200" y="4810780"/>
            <a:ext cx="667170" cy="523220"/>
          </a:xfrm>
          <a:prstGeom prst="rect">
            <a:avLst/>
          </a:prstGeom>
          <a:noFill/>
        </p:spPr>
        <p:txBody>
          <a:bodyPr wrap="none" rtlCol="0">
            <a:spAutoFit/>
          </a:bodyPr>
          <a:lstStyle/>
          <a:p>
            <a:r>
              <a:rPr lang="en-US" sz="2800" dirty="0" smtClean="0">
                <a:solidFill>
                  <a:srgbClr val="00863D"/>
                </a:solidFill>
                <a:latin typeface="Comic Sans MS" pitchFamily="66" charset="0"/>
              </a:rPr>
              <a:t>IO</a:t>
            </a:r>
            <a:endParaRPr lang="en-US" sz="2800" dirty="0">
              <a:solidFill>
                <a:srgbClr val="00863D"/>
              </a:solidFill>
              <a:latin typeface="Comic Sans MS" pitchFamily="66" charset="0"/>
            </a:endParaRPr>
          </a:p>
        </p:txBody>
      </p:sp>
      <p:sp>
        <p:nvSpPr>
          <p:cNvPr id="13" name="TextBox 12"/>
          <p:cNvSpPr txBox="1"/>
          <p:nvPr/>
        </p:nvSpPr>
        <p:spPr>
          <a:xfrm>
            <a:off x="9398000" y="5725180"/>
            <a:ext cx="688009" cy="523220"/>
          </a:xfrm>
          <a:prstGeom prst="rect">
            <a:avLst/>
          </a:prstGeom>
          <a:noFill/>
        </p:spPr>
        <p:txBody>
          <a:bodyPr wrap="none" rtlCol="0">
            <a:spAutoFit/>
          </a:bodyPr>
          <a:lstStyle/>
          <a:p>
            <a:r>
              <a:rPr lang="en-US" sz="2800" dirty="0" smtClean="0">
                <a:solidFill>
                  <a:srgbClr val="008600"/>
                </a:solidFill>
                <a:latin typeface="Comic Sans MS" pitchFamily="66" charset="0"/>
              </a:rPr>
              <a:t>CO</a:t>
            </a:r>
            <a:endParaRPr lang="en-US" sz="2800" dirty="0">
              <a:solidFill>
                <a:srgbClr val="008600"/>
              </a:solidFill>
              <a:latin typeface="Comic Sans MS" pitchFamily="66" charset="0"/>
            </a:endParaRPr>
          </a:p>
        </p:txBody>
      </p:sp>
      <p:sp>
        <p:nvSpPr>
          <p:cNvPr id="14" name="TextBox 13"/>
          <p:cNvSpPr txBox="1"/>
          <p:nvPr/>
        </p:nvSpPr>
        <p:spPr>
          <a:xfrm>
            <a:off x="9093200" y="6487180"/>
            <a:ext cx="1470274" cy="523220"/>
          </a:xfrm>
          <a:prstGeom prst="rect">
            <a:avLst/>
          </a:prstGeom>
          <a:noFill/>
        </p:spPr>
        <p:txBody>
          <a:bodyPr wrap="none" rtlCol="0">
            <a:spAutoFit/>
          </a:bodyPr>
          <a:lstStyle/>
          <a:p>
            <a:r>
              <a:rPr lang="en-US" sz="2800" dirty="0" smtClean="0">
                <a:solidFill>
                  <a:srgbClr val="008600"/>
                </a:solidFill>
                <a:latin typeface="Comic Sans MS" pitchFamily="66" charset="0"/>
              </a:rPr>
              <a:t>DSLAM</a:t>
            </a:r>
            <a:endParaRPr lang="en-US" sz="2800" dirty="0">
              <a:solidFill>
                <a:srgbClr val="008600"/>
              </a:solidFill>
              <a:latin typeface="Comic Sans MS" pitchFamily="66" charset="0"/>
            </a:endParaRPr>
          </a:p>
        </p:txBody>
      </p:sp>
      <p:sp>
        <p:nvSpPr>
          <p:cNvPr id="15" name="TextBox 14"/>
          <p:cNvSpPr txBox="1"/>
          <p:nvPr/>
        </p:nvSpPr>
        <p:spPr>
          <a:xfrm>
            <a:off x="8921761" y="7325380"/>
            <a:ext cx="1771639" cy="523220"/>
          </a:xfrm>
          <a:prstGeom prst="rect">
            <a:avLst/>
          </a:prstGeom>
          <a:noFill/>
        </p:spPr>
        <p:txBody>
          <a:bodyPr wrap="none" rtlCol="0">
            <a:spAutoFit/>
          </a:bodyPr>
          <a:lstStyle/>
          <a:p>
            <a:r>
              <a:rPr lang="en-US" sz="2800" dirty="0" smtClean="0">
                <a:solidFill>
                  <a:srgbClr val="008600"/>
                </a:solidFill>
                <a:latin typeface="Comic Sans MS" pitchFamily="66" charset="0"/>
              </a:rPr>
              <a:t>STB / RG</a:t>
            </a:r>
            <a:endParaRPr lang="en-US" sz="2800" dirty="0">
              <a:solidFill>
                <a:srgbClr val="008600"/>
              </a:solidFill>
              <a:latin typeface="Comic Sans MS" pitchFamily="66" charset="0"/>
            </a:endParaRPr>
          </a:p>
        </p:txBody>
      </p:sp>
      <p:sp>
        <p:nvSpPr>
          <p:cNvPr id="16" name="TextBox 15"/>
          <p:cNvSpPr txBox="1"/>
          <p:nvPr/>
        </p:nvSpPr>
        <p:spPr>
          <a:xfrm>
            <a:off x="7721600" y="8305800"/>
            <a:ext cx="4078361" cy="584775"/>
          </a:xfrm>
          <a:prstGeom prst="rect">
            <a:avLst/>
          </a:prstGeom>
          <a:noFill/>
        </p:spPr>
        <p:txBody>
          <a:bodyPr wrap="none" rtlCol="0">
            <a:spAutoFit/>
          </a:bodyPr>
          <a:lstStyle/>
          <a:p>
            <a:r>
              <a:rPr lang="en-US" sz="3200" dirty="0" smtClean="0">
                <a:solidFill>
                  <a:srgbClr val="0000FF"/>
                </a:solidFill>
                <a:latin typeface="Comic Sans MS" pitchFamily="66" charset="0"/>
              </a:rPr>
              <a:t>IPTV Pyramid Model</a:t>
            </a:r>
            <a:endParaRPr lang="en-US" sz="3200" dirty="0">
              <a:solidFill>
                <a:srgbClr val="0000FF"/>
              </a:solidFill>
              <a:latin typeface="Comic Sans MS" pitchFamily="66" charset="0"/>
            </a:endParaRPr>
          </a:p>
        </p:txBody>
      </p:sp>
      <p:sp>
        <p:nvSpPr>
          <p:cNvPr id="17" name="Rectangle 16"/>
          <p:cNvSpPr/>
          <p:nvPr/>
        </p:nvSpPr>
        <p:spPr bwMode="auto">
          <a:xfrm>
            <a:off x="8178800" y="3048000"/>
            <a:ext cx="3505200" cy="1447800"/>
          </a:xfrm>
          <a:prstGeom prst="rect">
            <a:avLst/>
          </a:prstGeom>
          <a:solidFill>
            <a:schemeClr val="bg1">
              <a:alpha val="0"/>
            </a:schemeClr>
          </a:solidFill>
          <a:ln w="3810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charset="0"/>
              <a:ea typeface="ヒラギノ角ゴ ProN W3" charset="0"/>
              <a:cs typeface="ヒラギノ角ゴ ProN W3" charset="0"/>
              <a:sym typeface="Arial" charset="0"/>
            </a:endParaRPr>
          </a:p>
        </p:txBody>
      </p:sp>
      <p:sp>
        <p:nvSpPr>
          <p:cNvPr id="18" name="Rectangle 17"/>
          <p:cNvSpPr/>
          <p:nvPr/>
        </p:nvSpPr>
        <p:spPr bwMode="auto">
          <a:xfrm>
            <a:off x="8026400" y="4800600"/>
            <a:ext cx="3810000" cy="533400"/>
          </a:xfrm>
          <a:prstGeom prst="rect">
            <a:avLst/>
          </a:prstGeom>
          <a:solidFill>
            <a:schemeClr val="bg1">
              <a:alpha val="0"/>
            </a:schemeClr>
          </a:solidFill>
          <a:ln w="38100" cap="flat" cmpd="sng" algn="ctr">
            <a:solidFill>
              <a:srgbClr val="00863D"/>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charset="0"/>
              <a:ea typeface="ヒラギノ角ゴ ProN W3" charset="0"/>
              <a:cs typeface="ヒラギノ角ゴ ProN W3" charset="0"/>
              <a:sym typeface="Arial" charset="0"/>
            </a:endParaRPr>
          </a:p>
        </p:txBody>
      </p:sp>
      <p:sp>
        <p:nvSpPr>
          <p:cNvPr id="19" name="TextBox 18"/>
          <p:cNvSpPr txBox="1"/>
          <p:nvPr/>
        </p:nvSpPr>
        <p:spPr>
          <a:xfrm>
            <a:off x="7874000" y="2438400"/>
            <a:ext cx="1431802" cy="584775"/>
          </a:xfrm>
          <a:prstGeom prst="rect">
            <a:avLst/>
          </a:prstGeom>
          <a:noFill/>
        </p:spPr>
        <p:txBody>
          <a:bodyPr wrap="none" rtlCol="0">
            <a:spAutoFit/>
          </a:bodyPr>
          <a:lstStyle/>
          <a:p>
            <a:r>
              <a:rPr lang="en-US" sz="3200" dirty="0" smtClean="0">
                <a:solidFill>
                  <a:srgbClr val="FF0000"/>
                </a:solidFill>
                <a:latin typeface="Comic Sans MS" pitchFamily="66" charset="0"/>
              </a:rPr>
              <a:t>Region</a:t>
            </a:r>
            <a:endParaRPr lang="en-US" sz="3200" dirty="0">
              <a:solidFill>
                <a:srgbClr val="FF0000"/>
              </a:solidFill>
              <a:latin typeface="Comic Sans MS" pitchFamily="66" charset="0"/>
            </a:endParaRPr>
          </a:p>
        </p:txBody>
      </p:sp>
      <p:sp>
        <p:nvSpPr>
          <p:cNvPr id="20" name="TextBox 19"/>
          <p:cNvSpPr txBox="1"/>
          <p:nvPr/>
        </p:nvSpPr>
        <p:spPr>
          <a:xfrm>
            <a:off x="6426200" y="4699575"/>
            <a:ext cx="1378904" cy="584775"/>
          </a:xfrm>
          <a:prstGeom prst="rect">
            <a:avLst/>
          </a:prstGeom>
          <a:noFill/>
        </p:spPr>
        <p:txBody>
          <a:bodyPr wrap="none" rtlCol="0">
            <a:spAutoFit/>
          </a:bodyPr>
          <a:lstStyle/>
          <a:p>
            <a:r>
              <a:rPr lang="en-US" sz="3200" dirty="0" smtClean="0">
                <a:solidFill>
                  <a:srgbClr val="008600"/>
                </a:solidFill>
                <a:latin typeface="Comic Sans MS" pitchFamily="66" charset="0"/>
              </a:rPr>
              <a:t>Metro</a:t>
            </a:r>
            <a:endParaRPr lang="en-US" sz="3200" dirty="0">
              <a:solidFill>
                <a:srgbClr val="008600"/>
              </a:solidFill>
              <a:latin typeface="Comic Sans MS" pitchFamily="66" charset="0"/>
            </a:endParaRPr>
          </a:p>
        </p:txBody>
      </p:sp>
      <p:sp>
        <p:nvSpPr>
          <p:cNvPr id="21" name="Slide Number Placeholder 3"/>
          <p:cNvSpPr>
            <a:spLocks noGrp="1"/>
          </p:cNvSpPr>
          <p:nvPr>
            <p:ph type="sldNum" sz="quarter" idx="10"/>
          </p:nvPr>
        </p:nvSpPr>
        <p:spPr>
          <a:xfrm>
            <a:off x="10652125" y="8882063"/>
            <a:ext cx="368300" cy="355600"/>
          </a:xfrm>
        </p:spPr>
        <p:txBody>
          <a:bodyPr/>
          <a:lstStyle/>
          <a:p>
            <a:fld id="{7AB88C83-02CB-4CA6-BEC9-4F6C88B7DAFF}" type="slidenum">
              <a:rPr lang="en-US"/>
              <a:pPr/>
              <a:t>12</a:t>
            </a:fld>
            <a:endParaRPr lang="en-US" dirty="0"/>
          </a:p>
        </p:txBody>
      </p:sp>
    </p:spTree>
  </p:cSld>
  <p:clrMapOvr>
    <a:masterClrMapping/>
  </p:clrMapOvr>
  <p:transition advTm="69639"/>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ln/>
        </p:spPr>
        <p:txBody>
          <a:bodyPr rIns="166398"/>
          <a:lstStyle/>
          <a:p>
            <a:pPr marL="57150"/>
            <a:r>
              <a:rPr lang="en-US" dirty="0" smtClean="0">
                <a:solidFill>
                  <a:srgbClr val="FF0000"/>
                </a:solidFill>
                <a:effectLst>
                  <a:outerShdw blurRad="38100" dist="38100" dir="2700000" algn="tl">
                    <a:srgbClr val="C0C0C0"/>
                  </a:outerShdw>
                </a:effectLst>
                <a:latin typeface="Comic Sans MS" charset="0"/>
                <a:ea typeface="Comic Sans MS" charset="0"/>
                <a:cs typeface="Comic Sans MS" charset="0"/>
                <a:sym typeface="Comic Sans MS" charset="0"/>
              </a:rPr>
              <a:t>Causal Graph Discovery</a:t>
            </a:r>
            <a:endParaRPr lang="en-US" dirty="0">
              <a:solidFill>
                <a:srgbClr val="FF0000"/>
              </a:solidFill>
              <a:effectLst>
                <a:outerShdw blurRad="38100" dist="38100" dir="2700000" algn="tl">
                  <a:srgbClr val="C0C0C0"/>
                </a:outerShdw>
              </a:effectLst>
              <a:latin typeface="Comic Sans MS" charset="0"/>
              <a:sym typeface="Comic Sans MS" charset="0"/>
            </a:endParaRPr>
          </a:p>
        </p:txBody>
      </p:sp>
      <p:sp>
        <p:nvSpPr>
          <p:cNvPr id="14338" name="Rectangle 2"/>
          <p:cNvSpPr>
            <a:spLocks noGrp="1" noChangeArrowheads="1"/>
          </p:cNvSpPr>
          <p:nvPr>
            <p:ph idx="1"/>
          </p:nvPr>
        </p:nvSpPr>
        <p:spPr>
          <a:xfrm>
            <a:off x="647700" y="2019300"/>
            <a:ext cx="11950700" cy="6896100"/>
          </a:xfrm>
          <a:ln/>
        </p:spPr>
        <p:txBody>
          <a:bodyPr rIns="166398"/>
          <a:lstStyle/>
          <a:p>
            <a:pPr>
              <a:buFont typeface="Comic Sans MS" charset="0"/>
              <a:buChar char="•"/>
            </a:pPr>
            <a:r>
              <a:rPr lang="en-US" sz="3200" dirty="0">
                <a:latin typeface="Comic Sans MS" pitchFamily="66" charset="0"/>
                <a:ea typeface="Comic Sans MS" charset="0"/>
                <a:cs typeface="Comic Sans MS" charset="0"/>
                <a:sym typeface="Comic Sans MS" charset="0"/>
              </a:rPr>
              <a:t>First, learn edge </a:t>
            </a:r>
            <a:r>
              <a:rPr lang="en-US" sz="3200" dirty="0" smtClean="0">
                <a:latin typeface="Comic Sans MS" pitchFamily="66" charset="0"/>
                <a:ea typeface="Comic Sans MS" charset="0"/>
                <a:cs typeface="Comic Sans MS" charset="0"/>
                <a:sym typeface="Comic Sans MS" charset="0"/>
              </a:rPr>
              <a:t>directionality</a:t>
            </a:r>
            <a:endParaRPr lang="en-US" sz="3200" dirty="0" smtClean="0">
              <a:solidFill>
                <a:srgbClr val="0000FF"/>
              </a:solidFill>
              <a:latin typeface="Comic Sans MS" pitchFamily="66" charset="0"/>
              <a:ea typeface="Comic Sans MS" charset="0"/>
              <a:cs typeface="Comic Sans MS" charset="0"/>
              <a:sym typeface="Comic Sans MS" charset="0"/>
            </a:endParaRPr>
          </a:p>
          <a:p>
            <a:pPr lvl="1"/>
            <a:r>
              <a:rPr lang="en-US" sz="2800" dirty="0" smtClean="0">
                <a:solidFill>
                  <a:srgbClr val="0000FF"/>
                </a:solidFill>
                <a:latin typeface="Comic Sans MS" pitchFamily="66" charset="0"/>
                <a:ea typeface="Comic Sans MS" charset="0"/>
                <a:cs typeface="Comic Sans MS" charset="0"/>
                <a:sym typeface="Comic Sans MS" charset="0"/>
              </a:rPr>
              <a:t>Idea: use approximate timing to test statistically precedence</a:t>
            </a:r>
          </a:p>
          <a:p>
            <a:pPr marL="1182688" lvl="2">
              <a:buFont typeface="Comic Sans MS" charset="0"/>
              <a:buChar char="•"/>
            </a:pPr>
            <a:r>
              <a:rPr lang="en-US" sz="2400" dirty="0" smtClean="0">
                <a:latin typeface="Comic Sans MS" pitchFamily="66" charset="0"/>
                <a:ea typeface="Comic Sans MS" charset="0"/>
                <a:cs typeface="Comic Sans MS" charset="0"/>
                <a:sym typeface="Comic Sans MS" charset="0"/>
              </a:rPr>
              <a:t>Using </a:t>
            </a:r>
            <a:r>
              <a:rPr lang="en-US" sz="2400" dirty="0" smtClean="0">
                <a:solidFill>
                  <a:srgbClr val="008600"/>
                </a:solidFill>
                <a:latin typeface="Comic Sans MS" pitchFamily="66" charset="0"/>
                <a:ea typeface="Comic Sans MS" charset="0"/>
                <a:cs typeface="Comic Sans MS" charset="0"/>
                <a:sym typeface="Comic Sans MS" charset="0"/>
              </a:rPr>
              <a:t>lag correlation</a:t>
            </a:r>
          </a:p>
          <a:p>
            <a:pPr marL="1182688" lvl="2">
              <a:buFont typeface="Comic Sans MS" charset="0"/>
              <a:buChar char="•"/>
            </a:pPr>
            <a:r>
              <a:rPr lang="en-US" sz="2400" dirty="0" smtClean="0">
                <a:latin typeface="Comic Sans MS" pitchFamily="66" charset="0"/>
                <a:ea typeface="Comic Sans MS" charset="0"/>
                <a:cs typeface="Comic Sans MS" charset="0"/>
                <a:sym typeface="Comic Sans MS" charset="0"/>
              </a:rPr>
              <a:t>Compute cross-correlations at different time-lags</a:t>
            </a:r>
            <a:endParaRPr lang="en-US" sz="2400" dirty="0" smtClean="0">
              <a:latin typeface="Comic Sans MS" pitchFamily="66" charset="0"/>
              <a:sym typeface="Comic Sans MS" charset="0"/>
            </a:endParaRPr>
          </a:p>
          <a:p>
            <a:pPr marL="1182688" lvl="2">
              <a:buFont typeface="Comic Sans MS" charset="0"/>
              <a:buChar char="•"/>
            </a:pPr>
            <a:r>
              <a:rPr lang="en-US" sz="2400" dirty="0" smtClean="0">
                <a:latin typeface="Comic Sans MS" pitchFamily="66" charset="0"/>
                <a:ea typeface="Comic Sans MS" charset="0"/>
                <a:cs typeface="Comic Sans MS" charset="0"/>
                <a:sym typeface="Comic Sans MS" charset="0"/>
              </a:rPr>
              <a:t>Compare range of positive lags with negative lags </a:t>
            </a:r>
            <a:endParaRPr lang="en-US" sz="2800" dirty="0" smtClean="0">
              <a:latin typeface="Comic Sans MS" pitchFamily="66" charset="0"/>
              <a:ea typeface="Comic Sans MS" charset="0"/>
              <a:cs typeface="Comic Sans MS" charset="0"/>
              <a:sym typeface="Comic Sans MS" charset="0"/>
            </a:endParaRPr>
          </a:p>
          <a:p>
            <a:pPr lvl="1"/>
            <a:r>
              <a:rPr lang="en-US" sz="2800" dirty="0" smtClean="0">
                <a:latin typeface="Comic Sans MS" pitchFamily="66" charset="0"/>
                <a:sym typeface="Comic Sans MS" charset="0"/>
              </a:rPr>
              <a:t>Addresses </a:t>
            </a:r>
          </a:p>
          <a:p>
            <a:pPr lvl="2"/>
            <a:r>
              <a:rPr lang="en-US" sz="2400" dirty="0" smtClean="0">
                <a:latin typeface="Comic Sans MS" pitchFamily="66" charset="0"/>
                <a:sym typeface="Comic Sans MS" charset="0"/>
              </a:rPr>
              <a:t>Imperfect timing </a:t>
            </a:r>
          </a:p>
          <a:p>
            <a:pPr lvl="2"/>
            <a:r>
              <a:rPr lang="en-US" sz="2400" dirty="0" smtClean="0">
                <a:latin typeface="Comic Sans MS" pitchFamily="66" charset="0"/>
                <a:sym typeface="Comic Sans MS" charset="0"/>
              </a:rPr>
              <a:t>Auto-correlation within each event-series </a:t>
            </a:r>
          </a:p>
          <a:p>
            <a:pPr lvl="1"/>
            <a:endParaRPr lang="en-US" sz="2400" dirty="0">
              <a:latin typeface="Comic Sans MS" pitchFamily="66" charset="0"/>
              <a:sym typeface="Comic Sans MS" charset="0"/>
            </a:endParaRPr>
          </a:p>
          <a:p>
            <a:r>
              <a:rPr lang="en-US" sz="3200" dirty="0" smtClean="0">
                <a:latin typeface="Comic Sans MS" pitchFamily="66" charset="0"/>
                <a:ea typeface="Comic Sans MS" charset="0"/>
                <a:cs typeface="Comic Sans MS" charset="0"/>
                <a:sym typeface="Comic Sans MS" charset="0"/>
              </a:rPr>
              <a:t>Second, condense correlation graph</a:t>
            </a:r>
            <a:endParaRPr lang="en-US" dirty="0" smtClean="0">
              <a:latin typeface="Comic Sans MS" pitchFamily="66" charset="0"/>
            </a:endParaRPr>
          </a:p>
          <a:p>
            <a:pPr lvl="1"/>
            <a:r>
              <a:rPr lang="en-US" sz="2800" dirty="0" smtClean="0">
                <a:solidFill>
                  <a:srgbClr val="0000FF"/>
                </a:solidFill>
                <a:latin typeface="Comic Sans MS" pitchFamily="66" charset="0"/>
                <a:ea typeface="Comic Sans MS" charset="0"/>
                <a:cs typeface="Comic Sans MS" charset="0"/>
                <a:sym typeface="Comic Sans MS" charset="0"/>
              </a:rPr>
              <a:t>Idea: identify smallest set of events that best explains symptoms </a:t>
            </a:r>
          </a:p>
          <a:p>
            <a:pPr lvl="2"/>
            <a:r>
              <a:rPr lang="en-US" sz="2400" dirty="0" smtClean="0">
                <a:latin typeface="Comic Sans MS" pitchFamily="66" charset="0"/>
                <a:ea typeface="Comic Sans MS" charset="0"/>
                <a:cs typeface="Comic Sans MS" charset="0"/>
                <a:sym typeface="Comic Sans MS" charset="0"/>
              </a:rPr>
              <a:t>Using </a:t>
            </a:r>
            <a:r>
              <a:rPr lang="en-US" sz="2400" dirty="0" smtClean="0">
                <a:solidFill>
                  <a:srgbClr val="008600"/>
                </a:solidFill>
                <a:latin typeface="Comic Sans MS" pitchFamily="66" charset="0"/>
                <a:ea typeface="Comic Sans MS" charset="0"/>
                <a:cs typeface="Comic Sans MS" charset="0"/>
                <a:sym typeface="Comic Sans MS" charset="0"/>
              </a:rPr>
              <a:t>L1-norm minimization and L1-regularization </a:t>
            </a:r>
          </a:p>
          <a:p>
            <a:pPr lvl="1"/>
            <a:r>
              <a:rPr lang="en-US" sz="2800" dirty="0" smtClean="0">
                <a:latin typeface="Comic Sans MS" pitchFamily="66" charset="0"/>
                <a:ea typeface="Comic Sans MS" charset="0"/>
                <a:cs typeface="Comic Sans MS" charset="0"/>
                <a:sym typeface="Comic Sans MS" charset="0"/>
              </a:rPr>
              <a:t>L1-regularization achieves sparse solution</a:t>
            </a:r>
            <a:endParaRPr lang="en-US" sz="200" dirty="0">
              <a:solidFill>
                <a:srgbClr val="008A00"/>
              </a:solidFill>
              <a:latin typeface="Comic Sans MS" pitchFamily="66" charset="0"/>
              <a:sym typeface="Comic Sans MS" charset="0"/>
            </a:endParaRPr>
          </a:p>
        </p:txBody>
      </p:sp>
      <p:sp>
        <p:nvSpPr>
          <p:cNvPr id="19" name="Slide Number Placeholder 3"/>
          <p:cNvSpPr>
            <a:spLocks noGrp="1"/>
          </p:cNvSpPr>
          <p:nvPr>
            <p:ph type="sldNum" sz="quarter" idx="10"/>
          </p:nvPr>
        </p:nvSpPr>
        <p:spPr/>
        <p:txBody>
          <a:bodyPr/>
          <a:lstStyle/>
          <a:p>
            <a:fld id="{7AB88C83-02CB-4CA6-BEC9-4F6C88B7DAFF}" type="slidenum">
              <a:rPr lang="en-US"/>
              <a:pPr/>
              <a:t>13</a:t>
            </a:fld>
            <a:endParaRPr lang="en-US" dirty="0"/>
          </a:p>
        </p:txBody>
      </p:sp>
      <p:grpSp>
        <p:nvGrpSpPr>
          <p:cNvPr id="14339" name="Group 3"/>
          <p:cNvGrpSpPr>
            <a:grpSpLocks/>
          </p:cNvGrpSpPr>
          <p:nvPr/>
        </p:nvGrpSpPr>
        <p:grpSpPr bwMode="auto">
          <a:xfrm>
            <a:off x="9017000" y="4495800"/>
            <a:ext cx="3548063" cy="1774825"/>
            <a:chOff x="0" y="0"/>
            <a:chExt cx="2235" cy="1117"/>
          </a:xfrm>
        </p:grpSpPr>
        <p:sp>
          <p:nvSpPr>
            <p:cNvPr id="14340" name="Line 4"/>
            <p:cNvSpPr>
              <a:spLocks noChangeShapeType="1"/>
            </p:cNvSpPr>
            <p:nvPr/>
          </p:nvSpPr>
          <p:spPr bwMode="auto">
            <a:xfrm>
              <a:off x="453" y="216"/>
              <a:ext cx="1627" cy="13"/>
            </a:xfrm>
            <a:prstGeom prst="line">
              <a:avLst/>
            </a:prstGeom>
            <a:noFill/>
            <a:ln w="50800">
              <a:solidFill>
                <a:schemeClr val="tx1"/>
              </a:solidFill>
              <a:prstDash val="solid"/>
              <a:round/>
              <a:headEnd type="none" w="med" len="med"/>
              <a:tailEnd type="none" w="med" len="med"/>
            </a:ln>
          </p:spPr>
          <p:txBody>
            <a:bodyPr/>
            <a:lstStyle/>
            <a:p>
              <a:endParaRPr lang="en-US" dirty="0"/>
            </a:p>
          </p:txBody>
        </p:sp>
        <p:sp>
          <p:nvSpPr>
            <p:cNvPr id="14341" name="Line 5"/>
            <p:cNvSpPr>
              <a:spLocks noChangeShapeType="1"/>
            </p:cNvSpPr>
            <p:nvPr/>
          </p:nvSpPr>
          <p:spPr bwMode="auto">
            <a:xfrm>
              <a:off x="445" y="656"/>
              <a:ext cx="1613" cy="0"/>
            </a:xfrm>
            <a:prstGeom prst="line">
              <a:avLst/>
            </a:prstGeom>
            <a:noFill/>
            <a:ln w="50800">
              <a:solidFill>
                <a:schemeClr val="tx1"/>
              </a:solidFill>
              <a:prstDash val="solid"/>
              <a:round/>
              <a:headEnd type="none" w="med" len="med"/>
              <a:tailEnd type="none" w="med" len="med"/>
            </a:ln>
          </p:spPr>
          <p:txBody>
            <a:bodyPr/>
            <a:lstStyle/>
            <a:p>
              <a:endParaRPr lang="en-US" dirty="0"/>
            </a:p>
          </p:txBody>
        </p:sp>
        <p:sp>
          <p:nvSpPr>
            <p:cNvPr id="14342" name="Line 6"/>
            <p:cNvSpPr>
              <a:spLocks noChangeShapeType="1"/>
            </p:cNvSpPr>
            <p:nvPr/>
          </p:nvSpPr>
          <p:spPr bwMode="auto">
            <a:xfrm flipH="1">
              <a:off x="650" y="0"/>
              <a:ext cx="3" cy="208"/>
            </a:xfrm>
            <a:prstGeom prst="line">
              <a:avLst/>
            </a:prstGeom>
            <a:noFill/>
            <a:ln w="50800">
              <a:solidFill>
                <a:schemeClr val="tx1"/>
              </a:solidFill>
              <a:prstDash val="solid"/>
              <a:round/>
              <a:headEnd type="none" w="med" len="med"/>
              <a:tailEnd type="none" w="med" len="med"/>
            </a:ln>
          </p:spPr>
          <p:txBody>
            <a:bodyPr/>
            <a:lstStyle/>
            <a:p>
              <a:endParaRPr lang="en-US" dirty="0"/>
            </a:p>
          </p:txBody>
        </p:sp>
        <p:sp>
          <p:nvSpPr>
            <p:cNvPr id="14343" name="Line 7"/>
            <p:cNvSpPr>
              <a:spLocks noChangeShapeType="1"/>
            </p:cNvSpPr>
            <p:nvPr/>
          </p:nvSpPr>
          <p:spPr bwMode="auto">
            <a:xfrm flipH="1">
              <a:off x="1194" y="0"/>
              <a:ext cx="3" cy="208"/>
            </a:xfrm>
            <a:prstGeom prst="line">
              <a:avLst/>
            </a:prstGeom>
            <a:noFill/>
            <a:ln w="50800">
              <a:solidFill>
                <a:schemeClr val="tx1"/>
              </a:solidFill>
              <a:prstDash val="solid"/>
              <a:round/>
              <a:headEnd type="none" w="med" len="med"/>
              <a:tailEnd type="none" w="med" len="med"/>
            </a:ln>
          </p:spPr>
          <p:txBody>
            <a:bodyPr/>
            <a:lstStyle/>
            <a:p>
              <a:endParaRPr lang="en-US" dirty="0"/>
            </a:p>
          </p:txBody>
        </p:sp>
        <p:sp>
          <p:nvSpPr>
            <p:cNvPr id="14344" name="Line 8"/>
            <p:cNvSpPr>
              <a:spLocks noChangeShapeType="1"/>
            </p:cNvSpPr>
            <p:nvPr/>
          </p:nvSpPr>
          <p:spPr bwMode="auto">
            <a:xfrm flipH="1">
              <a:off x="1762" y="0"/>
              <a:ext cx="3" cy="208"/>
            </a:xfrm>
            <a:prstGeom prst="line">
              <a:avLst/>
            </a:prstGeom>
            <a:noFill/>
            <a:ln w="50800">
              <a:solidFill>
                <a:schemeClr val="tx1"/>
              </a:solidFill>
              <a:prstDash val="solid"/>
              <a:round/>
              <a:headEnd type="none" w="med" len="med"/>
              <a:tailEnd type="none" w="med" len="med"/>
            </a:ln>
          </p:spPr>
          <p:txBody>
            <a:bodyPr/>
            <a:lstStyle/>
            <a:p>
              <a:endParaRPr lang="en-US" dirty="0"/>
            </a:p>
          </p:txBody>
        </p:sp>
        <p:sp>
          <p:nvSpPr>
            <p:cNvPr id="14345" name="Line 9"/>
            <p:cNvSpPr>
              <a:spLocks noChangeShapeType="1"/>
            </p:cNvSpPr>
            <p:nvPr/>
          </p:nvSpPr>
          <p:spPr bwMode="auto">
            <a:xfrm flipH="1">
              <a:off x="1858" y="456"/>
              <a:ext cx="3" cy="208"/>
            </a:xfrm>
            <a:prstGeom prst="line">
              <a:avLst/>
            </a:prstGeom>
            <a:noFill/>
            <a:ln w="50800">
              <a:solidFill>
                <a:schemeClr val="tx1"/>
              </a:solidFill>
              <a:prstDash val="solid"/>
              <a:round/>
              <a:headEnd type="none" w="med" len="med"/>
              <a:tailEnd type="none" w="med" len="med"/>
            </a:ln>
          </p:spPr>
          <p:txBody>
            <a:bodyPr/>
            <a:lstStyle/>
            <a:p>
              <a:endParaRPr lang="en-US" dirty="0"/>
            </a:p>
          </p:txBody>
        </p:sp>
        <p:sp>
          <p:nvSpPr>
            <p:cNvPr id="14346" name="Line 10"/>
            <p:cNvSpPr>
              <a:spLocks noChangeShapeType="1"/>
            </p:cNvSpPr>
            <p:nvPr/>
          </p:nvSpPr>
          <p:spPr bwMode="auto">
            <a:xfrm flipH="1">
              <a:off x="1314" y="456"/>
              <a:ext cx="3" cy="208"/>
            </a:xfrm>
            <a:prstGeom prst="line">
              <a:avLst/>
            </a:prstGeom>
            <a:noFill/>
            <a:ln w="50800">
              <a:solidFill>
                <a:schemeClr val="tx1"/>
              </a:solidFill>
              <a:prstDash val="solid"/>
              <a:round/>
              <a:headEnd type="none" w="med" len="med"/>
              <a:tailEnd type="none" w="med" len="med"/>
            </a:ln>
          </p:spPr>
          <p:txBody>
            <a:bodyPr/>
            <a:lstStyle/>
            <a:p>
              <a:endParaRPr lang="en-US" dirty="0"/>
            </a:p>
          </p:txBody>
        </p:sp>
        <p:sp>
          <p:nvSpPr>
            <p:cNvPr id="14347" name="Line 11"/>
            <p:cNvSpPr>
              <a:spLocks noChangeShapeType="1"/>
            </p:cNvSpPr>
            <p:nvPr/>
          </p:nvSpPr>
          <p:spPr bwMode="auto">
            <a:xfrm flipH="1">
              <a:off x="730" y="456"/>
              <a:ext cx="3" cy="208"/>
            </a:xfrm>
            <a:prstGeom prst="line">
              <a:avLst/>
            </a:prstGeom>
            <a:noFill/>
            <a:ln w="50800">
              <a:solidFill>
                <a:schemeClr val="tx1"/>
              </a:solidFill>
              <a:prstDash val="solid"/>
              <a:round/>
              <a:headEnd type="none" w="med" len="med"/>
              <a:tailEnd type="none" w="med" len="med"/>
            </a:ln>
          </p:spPr>
          <p:txBody>
            <a:bodyPr/>
            <a:lstStyle/>
            <a:p>
              <a:endParaRPr lang="en-US" dirty="0"/>
            </a:p>
          </p:txBody>
        </p:sp>
        <p:sp>
          <p:nvSpPr>
            <p:cNvPr id="14348" name="Rectangle 12"/>
            <p:cNvSpPr>
              <a:spLocks/>
            </p:cNvSpPr>
            <p:nvPr/>
          </p:nvSpPr>
          <p:spPr bwMode="auto">
            <a:xfrm>
              <a:off x="31" y="77"/>
              <a:ext cx="237" cy="280"/>
            </a:xfrm>
            <a:prstGeom prst="rect">
              <a:avLst/>
            </a:prstGeom>
            <a:noFill/>
            <a:ln w="12700">
              <a:noFill/>
              <a:miter lim="800000"/>
              <a:headEnd type="none" w="med" len="med"/>
              <a:tailEnd type="none" w="med" len="med"/>
            </a:ln>
          </p:spPr>
          <p:txBody>
            <a:bodyPr wrap="none" lIns="0" tIns="0" rIns="57799" bIns="0">
              <a:spAutoFit/>
            </a:bodyPr>
            <a:lstStyle/>
            <a:p>
              <a:pPr marL="57150"/>
              <a:r>
                <a:rPr lang="en-US" dirty="0">
                  <a:solidFill>
                    <a:schemeClr val="tx1"/>
                  </a:solidFill>
                  <a:cs typeface="Arial" charset="0"/>
                </a:rPr>
                <a:t>A</a:t>
              </a:r>
            </a:p>
          </p:txBody>
        </p:sp>
        <p:sp>
          <p:nvSpPr>
            <p:cNvPr id="14349" name="Rectangle 13"/>
            <p:cNvSpPr>
              <a:spLocks/>
            </p:cNvSpPr>
            <p:nvPr/>
          </p:nvSpPr>
          <p:spPr bwMode="auto">
            <a:xfrm>
              <a:off x="31" y="509"/>
              <a:ext cx="237" cy="280"/>
            </a:xfrm>
            <a:prstGeom prst="rect">
              <a:avLst/>
            </a:prstGeom>
            <a:noFill/>
            <a:ln w="12700">
              <a:noFill/>
              <a:miter lim="800000"/>
              <a:headEnd type="none" w="med" len="med"/>
              <a:tailEnd type="none" w="med" len="med"/>
            </a:ln>
          </p:spPr>
          <p:txBody>
            <a:bodyPr wrap="none" lIns="0" tIns="0" rIns="57799" bIns="0">
              <a:spAutoFit/>
            </a:bodyPr>
            <a:lstStyle/>
            <a:p>
              <a:pPr marL="57150"/>
              <a:r>
                <a:rPr lang="en-US" dirty="0">
                  <a:solidFill>
                    <a:schemeClr val="tx1"/>
                  </a:solidFill>
                  <a:cs typeface="Arial" charset="0"/>
                </a:rPr>
                <a:t>B</a:t>
              </a:r>
            </a:p>
          </p:txBody>
        </p:sp>
        <p:sp>
          <p:nvSpPr>
            <p:cNvPr id="14350" name="Rectangle 14"/>
            <p:cNvSpPr>
              <a:spLocks/>
            </p:cNvSpPr>
            <p:nvPr/>
          </p:nvSpPr>
          <p:spPr bwMode="auto">
            <a:xfrm>
              <a:off x="0" y="837"/>
              <a:ext cx="2235" cy="280"/>
            </a:xfrm>
            <a:prstGeom prst="rect">
              <a:avLst/>
            </a:prstGeom>
            <a:noFill/>
            <a:ln w="12700">
              <a:noFill/>
              <a:miter lim="800000"/>
              <a:headEnd type="none" w="med" len="med"/>
              <a:tailEnd type="none" w="med" len="med"/>
            </a:ln>
          </p:spPr>
          <p:txBody>
            <a:bodyPr wrap="none" lIns="0" tIns="0" rIns="57799" bIns="0">
              <a:spAutoFit/>
            </a:bodyPr>
            <a:lstStyle/>
            <a:p>
              <a:pPr marL="57150"/>
              <a:r>
                <a:rPr lang="en-US" dirty="0">
                  <a:solidFill>
                    <a:srgbClr val="FF0000"/>
                  </a:solidFill>
                  <a:latin typeface="Arial Italic" charset="0"/>
                  <a:cs typeface="Arial Italic" charset="0"/>
                  <a:sym typeface="Arial Italic" charset="0"/>
                </a:rPr>
                <a:t>A statistically precedes B</a:t>
              </a:r>
            </a:p>
          </p:txBody>
        </p:sp>
        <p:sp>
          <p:nvSpPr>
            <p:cNvPr id="14351" name="Line 15"/>
            <p:cNvSpPr>
              <a:spLocks noChangeShapeType="1"/>
            </p:cNvSpPr>
            <p:nvPr/>
          </p:nvSpPr>
          <p:spPr bwMode="auto">
            <a:xfrm rot="10800000">
              <a:off x="648" y="261"/>
              <a:ext cx="144" cy="176"/>
            </a:xfrm>
            <a:prstGeom prst="line">
              <a:avLst/>
            </a:prstGeom>
            <a:noFill/>
            <a:ln w="38100">
              <a:solidFill>
                <a:srgbClr val="0044FE"/>
              </a:solidFill>
              <a:prstDash val="solid"/>
              <a:round/>
              <a:headEnd type="stealth" w="med" len="med"/>
              <a:tailEnd type="none" w="med" len="med"/>
            </a:ln>
          </p:spPr>
          <p:txBody>
            <a:bodyPr/>
            <a:lstStyle/>
            <a:p>
              <a:endParaRPr lang="en-US" dirty="0"/>
            </a:p>
          </p:txBody>
        </p:sp>
        <p:sp>
          <p:nvSpPr>
            <p:cNvPr id="14352" name="Line 16"/>
            <p:cNvSpPr>
              <a:spLocks noChangeShapeType="1"/>
            </p:cNvSpPr>
            <p:nvPr/>
          </p:nvSpPr>
          <p:spPr bwMode="auto">
            <a:xfrm rot="10800000">
              <a:off x="1232" y="261"/>
              <a:ext cx="144" cy="176"/>
            </a:xfrm>
            <a:prstGeom prst="line">
              <a:avLst/>
            </a:prstGeom>
            <a:noFill/>
            <a:ln w="38100">
              <a:solidFill>
                <a:srgbClr val="0044FE"/>
              </a:solidFill>
              <a:prstDash val="solid"/>
              <a:round/>
              <a:headEnd type="stealth" w="med" len="med"/>
              <a:tailEnd type="none" w="med" len="med"/>
            </a:ln>
          </p:spPr>
          <p:txBody>
            <a:bodyPr/>
            <a:lstStyle/>
            <a:p>
              <a:endParaRPr lang="en-US" dirty="0"/>
            </a:p>
          </p:txBody>
        </p:sp>
        <p:sp>
          <p:nvSpPr>
            <p:cNvPr id="14353" name="Line 17"/>
            <p:cNvSpPr>
              <a:spLocks noChangeShapeType="1"/>
            </p:cNvSpPr>
            <p:nvPr/>
          </p:nvSpPr>
          <p:spPr bwMode="auto">
            <a:xfrm rot="10800000">
              <a:off x="1760" y="261"/>
              <a:ext cx="144" cy="176"/>
            </a:xfrm>
            <a:prstGeom prst="line">
              <a:avLst/>
            </a:prstGeom>
            <a:noFill/>
            <a:ln w="38100">
              <a:solidFill>
                <a:srgbClr val="0044FE"/>
              </a:solidFill>
              <a:prstDash val="solid"/>
              <a:round/>
              <a:headEnd type="stealth" w="med" len="med"/>
              <a:tailEnd type="none" w="med" len="med"/>
            </a:ln>
          </p:spPr>
          <p:txBody>
            <a:bodyPr/>
            <a:lstStyle/>
            <a:p>
              <a:endParaRPr lang="en-US" dirty="0"/>
            </a:p>
          </p:txBody>
        </p:sp>
      </p:grpSp>
    </p:spTree>
    <p:custDataLst>
      <p:tags r:id="rId1"/>
    </p:custDataLst>
  </p:cSld>
  <p:clrMapOvr>
    <a:masterClrMapping/>
  </p:clrMapOvr>
  <p:transition advTm="12422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433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433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1433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433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1433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1433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1433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14338">
                                            <p:txEl>
                                              <p:pRg st="7" end="7"/>
                                            </p:txEl>
                                          </p:spTgt>
                                        </p:tgtEl>
                                        <p:attrNameLst>
                                          <p:attrName>style.visibility</p:attrName>
                                        </p:attrNameLst>
                                      </p:cBhvr>
                                      <p:to>
                                        <p:strVal val="visible"/>
                                      </p:to>
                                    </p:set>
                                  </p:childTnLst>
                                </p:cTn>
                              </p:par>
                            </p:childTnLst>
                          </p:cTn>
                        </p:par>
                        <p:par>
                          <p:cTn id="21" fill="hold">
                            <p:stCondLst>
                              <p:cond delay="500"/>
                            </p:stCondLst>
                            <p:childTnLst>
                              <p:par>
                                <p:cTn id="22" presetID="1" presetClass="entr" presetSubtype="0" fill="hold" nodeType="afterEffect">
                                  <p:stCondLst>
                                    <p:cond delay="0"/>
                                  </p:stCondLst>
                                  <p:childTnLst>
                                    <p:set>
                                      <p:cBhvr>
                                        <p:cTn id="23" dur="1" fill="hold">
                                          <p:stCondLst>
                                            <p:cond delay="499"/>
                                          </p:stCondLst>
                                        </p:cTn>
                                        <p:tgtEl>
                                          <p:spTgt spid="14339"/>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499"/>
                                          </p:stCondLst>
                                        </p:cTn>
                                        <p:tgtEl>
                                          <p:spTgt spid="14338">
                                            <p:txEl>
                                              <p:pRg st="9" end="9"/>
                                            </p:txEl>
                                          </p:spTgt>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499"/>
                                          </p:stCondLst>
                                        </p:cTn>
                                        <p:tgtEl>
                                          <p:spTgt spid="14338">
                                            <p:txEl>
                                              <p:pRg st="10" end="10"/>
                                            </p:txEl>
                                          </p:spTgt>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499"/>
                                          </p:stCondLst>
                                        </p:cTn>
                                        <p:tgtEl>
                                          <p:spTgt spid="14338">
                                            <p:txEl>
                                              <p:pRg st="11" end="11"/>
                                            </p:txEl>
                                          </p:spTgt>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499"/>
                                          </p:stCondLst>
                                        </p:cTn>
                                        <p:tgtEl>
                                          <p:spTgt spid="1433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uiExpand="1"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ln/>
        </p:spPr>
        <p:txBody>
          <a:bodyPr rIns="166398"/>
          <a:lstStyle/>
          <a:p>
            <a:pPr marL="57150"/>
            <a:r>
              <a:rPr lang="en-US" dirty="0">
                <a:solidFill>
                  <a:srgbClr val="FF0000"/>
                </a:solidFill>
                <a:effectLst>
                  <a:outerShdw blurRad="38100" dist="38100" dir="2700000" algn="tl">
                    <a:srgbClr val="C0C0C0"/>
                  </a:outerShdw>
                </a:effectLst>
                <a:latin typeface="Comic Sans MS" charset="0"/>
                <a:ea typeface="Comic Sans MS" charset="0"/>
                <a:cs typeface="Comic Sans MS" charset="0"/>
                <a:sym typeface="Comic Sans MS" charset="0"/>
              </a:rPr>
              <a:t>Giza </a:t>
            </a:r>
            <a:r>
              <a:rPr lang="en-US" dirty="0" smtClean="0">
                <a:solidFill>
                  <a:srgbClr val="FF0000"/>
                </a:solidFill>
                <a:effectLst>
                  <a:outerShdw blurRad="38100" dist="38100" dir="2700000" algn="tl">
                    <a:srgbClr val="C0C0C0"/>
                  </a:outerShdw>
                </a:effectLst>
                <a:latin typeface="Comic Sans MS" charset="0"/>
                <a:ea typeface="Comic Sans MS" charset="0"/>
                <a:cs typeface="Comic Sans MS" charset="0"/>
                <a:sym typeface="Comic Sans MS" charset="0"/>
              </a:rPr>
              <a:t>Experiments</a:t>
            </a:r>
            <a:endParaRPr lang="en-US" dirty="0">
              <a:solidFill>
                <a:srgbClr val="FF0000"/>
              </a:solidFill>
              <a:effectLst>
                <a:outerShdw blurRad="38100" dist="38100" dir="2700000" algn="tl">
                  <a:srgbClr val="C0C0C0"/>
                </a:outerShdw>
              </a:effectLst>
              <a:latin typeface="Comic Sans MS" charset="0"/>
              <a:sym typeface="Comic Sans MS" charset="0"/>
            </a:endParaRPr>
          </a:p>
        </p:txBody>
      </p:sp>
      <p:sp>
        <p:nvSpPr>
          <p:cNvPr id="18434" name="Rectangle 2"/>
          <p:cNvSpPr>
            <a:spLocks noGrp="1" noChangeArrowheads="1"/>
          </p:cNvSpPr>
          <p:nvPr>
            <p:ph idx="1"/>
          </p:nvPr>
        </p:nvSpPr>
        <p:spPr>
          <a:xfrm>
            <a:off x="647700" y="1854200"/>
            <a:ext cx="11709400" cy="7289800"/>
          </a:xfrm>
          <a:ln/>
        </p:spPr>
        <p:txBody>
          <a:bodyPr rIns="166398"/>
          <a:lstStyle/>
          <a:p>
            <a:pPr>
              <a:buClr>
                <a:srgbClr val="0000FF"/>
              </a:buClr>
              <a:buFont typeface="Comic Sans MS" charset="0"/>
              <a:buChar char="•"/>
            </a:pPr>
            <a:r>
              <a:rPr lang="en-US" sz="3200" dirty="0" smtClean="0">
                <a:solidFill>
                  <a:srgbClr val="0000FF"/>
                </a:solidFill>
                <a:latin typeface="Comic Sans MS" charset="0"/>
                <a:ea typeface="Comic Sans MS" charset="0"/>
                <a:cs typeface="Comic Sans MS" charset="0"/>
                <a:sym typeface="Comic Sans MS" charset="0"/>
              </a:rPr>
              <a:t>Validation </a:t>
            </a:r>
            <a:endParaRPr lang="en-US" sz="3400" dirty="0">
              <a:solidFill>
                <a:srgbClr val="0000FF"/>
              </a:solidFill>
              <a:latin typeface="Comic Sans MS" charset="0"/>
              <a:sym typeface="Comic Sans MS" charset="0"/>
            </a:endParaRPr>
          </a:p>
          <a:p>
            <a:pPr marL="782638" lvl="1">
              <a:buFont typeface="Comic Sans MS" charset="0"/>
              <a:buChar char="–"/>
            </a:pPr>
            <a:r>
              <a:rPr lang="en-US" sz="2800" dirty="0" smtClean="0">
                <a:latin typeface="Comic Sans MS" charset="0"/>
                <a:ea typeface="Comic Sans MS" charset="0"/>
                <a:cs typeface="Comic Sans MS" charset="0"/>
                <a:sym typeface="Comic Sans MS" charset="0"/>
              </a:rPr>
              <a:t>Select customer </a:t>
            </a:r>
            <a:r>
              <a:rPr lang="en-US" sz="2800" dirty="0">
                <a:latin typeface="Comic Sans MS" charset="0"/>
                <a:ea typeface="Comic Sans MS" charset="0"/>
                <a:cs typeface="Comic Sans MS" charset="0"/>
                <a:sym typeface="Comic Sans MS" charset="0"/>
              </a:rPr>
              <a:t>trouble tickets </a:t>
            </a:r>
            <a:r>
              <a:rPr lang="en-US" sz="2800" dirty="0" smtClean="0">
                <a:latin typeface="Comic Sans MS" charset="0"/>
                <a:ea typeface="Comic Sans MS" charset="0"/>
                <a:cs typeface="Comic Sans MS" charset="0"/>
                <a:sym typeface="Comic Sans MS" charset="0"/>
              </a:rPr>
              <a:t>as input symptom </a:t>
            </a:r>
          </a:p>
          <a:p>
            <a:pPr marL="782638" lvl="1">
              <a:buFont typeface="Comic Sans MS" charset="0"/>
              <a:buChar char="–"/>
            </a:pPr>
            <a:r>
              <a:rPr lang="en-US" sz="2800" dirty="0" smtClean="0">
                <a:latin typeface="Comic Sans MS" charset="0"/>
                <a:sym typeface="Comic Sans MS" charset="0"/>
              </a:rPr>
              <a:t>Apply Giza to identify potential root causes </a:t>
            </a:r>
            <a:endParaRPr lang="en-US" sz="2800" dirty="0">
              <a:latin typeface="Comic Sans MS" charset="0"/>
              <a:sym typeface="Comic Sans MS" charset="0"/>
            </a:endParaRPr>
          </a:p>
          <a:p>
            <a:pPr marL="782638" lvl="1">
              <a:buFont typeface="Comic Sans MS" charset="0"/>
              <a:buChar char="–"/>
            </a:pPr>
            <a:r>
              <a:rPr lang="en-US" sz="2800" dirty="0" smtClean="0">
                <a:latin typeface="Comic Sans MS" charset="0"/>
                <a:ea typeface="Comic Sans MS" charset="0"/>
                <a:cs typeface="Comic Sans MS" charset="0"/>
                <a:sym typeface="Comic Sans MS" charset="0"/>
              </a:rPr>
              <a:t>Ground truth: mitigation actions in customer trouble tickets</a:t>
            </a:r>
          </a:p>
          <a:p>
            <a:pPr marL="782638" lvl="1">
              <a:buFont typeface="Comic Sans MS" charset="0"/>
              <a:buChar char="–"/>
            </a:pPr>
            <a:r>
              <a:rPr lang="en-US" sz="2800" dirty="0" smtClean="0">
                <a:solidFill>
                  <a:srgbClr val="FF0000"/>
                </a:solidFill>
                <a:latin typeface="Comic Sans MS" charset="0"/>
                <a:sym typeface="Comic Sans MS" charset="0"/>
              </a:rPr>
              <a:t>Result: Good match between ground truth and Giza output </a:t>
            </a:r>
          </a:p>
          <a:p>
            <a:pPr marL="782638" lvl="1">
              <a:buFont typeface="Comic Sans MS" charset="0"/>
              <a:buChar char="–"/>
            </a:pPr>
            <a:endParaRPr lang="en-US" sz="1200" dirty="0" smtClean="0">
              <a:latin typeface="Comic Sans MS" charset="0"/>
              <a:sym typeface="Comic Sans MS" charset="0"/>
            </a:endParaRPr>
          </a:p>
          <a:p>
            <a:pPr marL="782638" lvl="1">
              <a:buFont typeface="Comic Sans MS" charset="0"/>
              <a:buChar char="–"/>
            </a:pPr>
            <a:endParaRPr lang="en-US" sz="1200" dirty="0">
              <a:latin typeface="Comic Sans MS" charset="0"/>
              <a:sym typeface="Comic Sans MS" charset="0"/>
            </a:endParaRPr>
          </a:p>
          <a:p>
            <a:pPr>
              <a:buClr>
                <a:srgbClr val="0000FF"/>
              </a:buClr>
              <a:buFont typeface="Comic Sans MS" charset="0"/>
              <a:buChar char="•"/>
            </a:pPr>
            <a:r>
              <a:rPr lang="en-US" sz="3200" dirty="0" smtClean="0">
                <a:solidFill>
                  <a:srgbClr val="0000FF"/>
                </a:solidFill>
                <a:latin typeface="Comic Sans MS" charset="0"/>
                <a:ea typeface="Comic Sans MS" charset="0"/>
                <a:cs typeface="Comic Sans MS" charset="0"/>
                <a:sym typeface="Comic Sans MS" charset="0"/>
              </a:rPr>
              <a:t>Case Study: Provider network events </a:t>
            </a:r>
            <a:endParaRPr lang="en-US" sz="3200" dirty="0" smtClean="0">
              <a:solidFill>
                <a:srgbClr val="0000FF"/>
              </a:solidFill>
              <a:latin typeface="Comic Sans MS" charset="0"/>
              <a:sym typeface="Comic Sans MS" charset="0"/>
            </a:endParaRPr>
          </a:p>
          <a:p>
            <a:pPr marL="782638" lvl="1">
              <a:buFont typeface="Comic Sans MS" charset="0"/>
              <a:buChar char="–"/>
            </a:pPr>
            <a:r>
              <a:rPr lang="en-US" sz="2800" dirty="0" smtClean="0">
                <a:latin typeface="Comic Sans MS" charset="0"/>
                <a:ea typeface="Comic Sans MS" charset="0"/>
                <a:cs typeface="Comic Sans MS" charset="0"/>
                <a:sym typeface="Comic Sans MS" charset="0"/>
              </a:rPr>
              <a:t>Identify dependencies with customer trouble tickets </a:t>
            </a:r>
          </a:p>
          <a:p>
            <a:pPr marL="782638" lvl="1">
              <a:buFont typeface="Comic Sans MS" charset="0"/>
              <a:buChar char="–"/>
            </a:pPr>
            <a:r>
              <a:rPr lang="en-US" sz="2800" dirty="0" smtClean="0">
                <a:solidFill>
                  <a:srgbClr val="FF0000"/>
                </a:solidFill>
                <a:latin typeface="Comic Sans MS" charset="0"/>
                <a:sym typeface="Comic Sans MS" charset="0"/>
              </a:rPr>
              <a:t>Result: Giza discovered unknown causal dependency</a:t>
            </a:r>
          </a:p>
          <a:p>
            <a:pPr lvl="1">
              <a:buClr>
                <a:srgbClr val="0000FF"/>
              </a:buClr>
              <a:buFont typeface="Comic Sans MS" charset="0"/>
              <a:buChar char="•"/>
            </a:pPr>
            <a:endParaRPr lang="en-US" sz="1200" dirty="0" smtClean="0">
              <a:solidFill>
                <a:srgbClr val="0000FF"/>
              </a:solidFill>
              <a:latin typeface="Comic Sans MS" charset="0"/>
              <a:ea typeface="Comic Sans MS" charset="0"/>
              <a:cs typeface="Comic Sans MS" charset="0"/>
              <a:sym typeface="Comic Sans MS" charset="0"/>
            </a:endParaRPr>
          </a:p>
          <a:p>
            <a:pPr>
              <a:buClr>
                <a:srgbClr val="0000FF"/>
              </a:buClr>
              <a:buFont typeface="Comic Sans MS" charset="0"/>
              <a:buChar char="•"/>
            </a:pPr>
            <a:r>
              <a:rPr lang="en-US" sz="3200" dirty="0" smtClean="0">
                <a:solidFill>
                  <a:srgbClr val="0000FF"/>
                </a:solidFill>
                <a:latin typeface="Comic Sans MS" charset="0"/>
                <a:ea typeface="Comic Sans MS" charset="0"/>
                <a:cs typeface="Comic Sans MS" charset="0"/>
                <a:sym typeface="Comic Sans MS" charset="0"/>
              </a:rPr>
              <a:t>Causality Discovery Comparison</a:t>
            </a:r>
            <a:endParaRPr lang="en-US" sz="3200" dirty="0">
              <a:solidFill>
                <a:srgbClr val="0000FF"/>
              </a:solidFill>
              <a:latin typeface="Comic Sans MS" charset="0"/>
              <a:sym typeface="Comic Sans MS" charset="0"/>
            </a:endParaRPr>
          </a:p>
          <a:p>
            <a:pPr marL="782638" lvl="1">
              <a:buFont typeface="Comic Sans MS" charset="0"/>
              <a:buChar char="–"/>
            </a:pPr>
            <a:r>
              <a:rPr lang="en-US" sz="2800" dirty="0" smtClean="0">
                <a:latin typeface="Comic Sans MS" charset="0"/>
                <a:ea typeface="Comic Sans MS" charset="0"/>
                <a:cs typeface="Comic Sans MS" charset="0"/>
                <a:sym typeface="Comic Sans MS" charset="0"/>
              </a:rPr>
              <a:t>Ground truth: networking domain knowledge </a:t>
            </a:r>
          </a:p>
          <a:p>
            <a:pPr marL="782638" lvl="1">
              <a:buFont typeface="Comic Sans MS" charset="0"/>
              <a:buChar char="–"/>
            </a:pPr>
            <a:r>
              <a:rPr lang="en-US" sz="2800" dirty="0" smtClean="0">
                <a:solidFill>
                  <a:srgbClr val="FF0000"/>
                </a:solidFill>
                <a:latin typeface="Comic Sans MS" charset="0"/>
                <a:sym typeface="Comic Sans MS" charset="0"/>
              </a:rPr>
              <a:t>Result: Giza performs better than WISE (Sigcomm’08) </a:t>
            </a:r>
            <a:endParaRPr lang="en-US" sz="2800" dirty="0">
              <a:solidFill>
                <a:srgbClr val="FF0000"/>
              </a:solidFill>
              <a:latin typeface="Comic Sans MS" charset="0"/>
              <a:sym typeface="Comic Sans MS" charset="0"/>
            </a:endParaRPr>
          </a:p>
        </p:txBody>
      </p:sp>
      <p:sp>
        <p:nvSpPr>
          <p:cNvPr id="4" name="Slide Number Placeholder 3"/>
          <p:cNvSpPr>
            <a:spLocks noGrp="1"/>
          </p:cNvSpPr>
          <p:nvPr>
            <p:ph type="sldNum" sz="quarter" idx="10"/>
          </p:nvPr>
        </p:nvSpPr>
        <p:spPr/>
        <p:txBody>
          <a:bodyPr/>
          <a:lstStyle/>
          <a:p>
            <a:fld id="{52981F16-3007-4926-9441-3C27749406FE}" type="slidenum">
              <a:rPr lang="en-US"/>
              <a:pPr/>
              <a:t>14</a:t>
            </a:fld>
            <a:endParaRPr lang="en-US" dirty="0"/>
          </a:p>
        </p:txBody>
      </p:sp>
      <p:sp>
        <p:nvSpPr>
          <p:cNvPr id="5" name="Rectangle 125"/>
          <p:cNvSpPr>
            <a:spLocks noChangeArrowheads="1"/>
          </p:cNvSpPr>
          <p:nvPr/>
        </p:nvSpPr>
        <p:spPr bwMode="auto">
          <a:xfrm>
            <a:off x="2159000" y="4572000"/>
            <a:ext cx="8763000" cy="609600"/>
          </a:xfrm>
          <a:prstGeom prst="rect">
            <a:avLst/>
          </a:prstGeom>
          <a:solidFill>
            <a:schemeClr val="accent1">
              <a:alpha val="0"/>
            </a:schemeClr>
          </a:solidFill>
          <a:ln w="38100">
            <a:solidFill>
              <a:srgbClr val="008000"/>
            </a:solidFill>
            <a:miter lim="800000"/>
            <a:headEnd/>
            <a:tailEnd/>
          </a:ln>
        </p:spPr>
        <p:txBody>
          <a:bodyPr wrap="none" anchor="ctr"/>
          <a:lstStyle/>
          <a:p>
            <a:pPr algn="ctr"/>
            <a:r>
              <a:rPr lang="en-US" dirty="0" smtClean="0">
                <a:solidFill>
                  <a:srgbClr val="FF0000"/>
                </a:solidFill>
                <a:latin typeface="Comic Sans MS" pitchFamily="66" charset="0"/>
              </a:rPr>
              <a:t>Majority of tickets explained by home network issues</a:t>
            </a:r>
            <a:endParaRPr lang="en-US" dirty="0">
              <a:solidFill>
                <a:srgbClr val="FF0000"/>
              </a:solidFill>
              <a:latin typeface="Comic Sans MS" pitchFamily="66" charset="0"/>
            </a:endParaRPr>
          </a:p>
        </p:txBody>
      </p:sp>
    </p:spTree>
    <p:custDataLst>
      <p:tags r:id="rId1"/>
    </p:custDataLst>
  </p:cSld>
  <p:clrMapOvr>
    <a:masterClrMapping/>
  </p:clrMapOvr>
  <p:transition advTm="113756"/>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434">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8434">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4">
                                            <p:txEl>
                                              <p:pRg st="11" end="1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8434">
                                            <p:txEl>
                                              <p:pRg st="12" end="1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8434">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rIns="166398"/>
          <a:lstStyle/>
          <a:p>
            <a:pPr marL="57150"/>
            <a:r>
              <a:rPr lang="en-US" dirty="0" smtClean="0">
                <a:solidFill>
                  <a:srgbClr val="FF0000"/>
                </a:solidFill>
                <a:effectLst>
                  <a:outerShdw blurRad="38100" dist="38100" dir="2700000" algn="tl">
                    <a:srgbClr val="C0C0C0"/>
                  </a:outerShdw>
                </a:effectLst>
                <a:latin typeface="Comic Sans MS" charset="0"/>
                <a:sym typeface="Comic Sans MS" charset="0"/>
              </a:rPr>
              <a:t>Case Study: Provider Network Events</a:t>
            </a:r>
            <a:endParaRPr lang="en-US" dirty="0">
              <a:solidFill>
                <a:srgbClr val="FF0000"/>
              </a:solidFill>
              <a:effectLst>
                <a:outerShdw blurRad="38100" dist="38100" dir="2700000" algn="tl">
                  <a:srgbClr val="C0C0C0"/>
                </a:outerShdw>
              </a:effectLst>
              <a:latin typeface="Comic Sans MS" charset="0"/>
              <a:sym typeface="Comic Sans MS" charset="0"/>
            </a:endParaRPr>
          </a:p>
        </p:txBody>
      </p:sp>
      <p:grpSp>
        <p:nvGrpSpPr>
          <p:cNvPr id="2" name="Group 8"/>
          <p:cNvGrpSpPr>
            <a:grpSpLocks/>
          </p:cNvGrpSpPr>
          <p:nvPr/>
        </p:nvGrpSpPr>
        <p:grpSpPr bwMode="auto">
          <a:xfrm>
            <a:off x="1168400" y="4419600"/>
            <a:ext cx="2286000" cy="609600"/>
            <a:chOff x="0" y="0"/>
            <a:chExt cx="1592" cy="1072"/>
          </a:xfrm>
        </p:grpSpPr>
        <p:sp>
          <p:nvSpPr>
            <p:cNvPr id="35" name="Rectangle 9"/>
            <p:cNvSpPr>
              <a:spLocks/>
            </p:cNvSpPr>
            <p:nvPr/>
          </p:nvSpPr>
          <p:spPr bwMode="auto">
            <a:xfrm>
              <a:off x="30" y="59"/>
              <a:ext cx="1534" cy="952"/>
            </a:xfrm>
            <a:prstGeom prst="rect">
              <a:avLst/>
            </a:prstGeom>
            <a:solidFill>
              <a:schemeClr val="accent1">
                <a:alpha val="0"/>
              </a:schemeClr>
            </a:solidFill>
            <a:ln w="25400">
              <a:solidFill>
                <a:srgbClr val="008000"/>
              </a:solidFill>
              <a:prstDash val="solid"/>
              <a:miter lim="800000"/>
              <a:headEnd type="none" w="med" len="med"/>
              <a:tailEnd type="none" w="med" len="med"/>
            </a:ln>
          </p:spPr>
          <p:txBody>
            <a:bodyPr lIns="0" tIns="0" rIns="0" bIns="0"/>
            <a:lstStyle/>
            <a:p>
              <a:endParaRPr lang="en-US" sz="2000" dirty="0"/>
            </a:p>
          </p:txBody>
        </p:sp>
        <p:sp>
          <p:nvSpPr>
            <p:cNvPr id="36" name="Rectangle 10"/>
            <p:cNvSpPr>
              <a:spLocks/>
            </p:cNvSpPr>
            <p:nvPr/>
          </p:nvSpPr>
          <p:spPr bwMode="auto">
            <a:xfrm>
              <a:off x="0" y="0"/>
              <a:ext cx="1592" cy="1072"/>
            </a:xfrm>
            <a:prstGeom prst="rect">
              <a:avLst/>
            </a:prstGeom>
            <a:noFill/>
            <a:ln w="12700">
              <a:noFill/>
              <a:miter lim="800000"/>
              <a:headEnd type="none" w="med" len="med"/>
              <a:tailEnd type="none" w="med" len="med"/>
            </a:ln>
          </p:spPr>
          <p:txBody>
            <a:bodyPr lIns="0" tIns="0" rIns="57799" bIns="0" anchor="ctr"/>
            <a:lstStyle/>
            <a:p>
              <a:pPr marL="57150" algn="ctr"/>
              <a:r>
                <a:rPr lang="en-US" sz="2000" dirty="0" smtClean="0">
                  <a:solidFill>
                    <a:schemeClr val="tx1"/>
                  </a:solidFill>
                  <a:latin typeface="Comic Sans MS" charset="0"/>
                  <a:ea typeface="Comic Sans MS" charset="0"/>
                  <a:cs typeface="Comic Sans MS" charset="0"/>
                  <a:sym typeface="Comic Sans MS" charset="0"/>
                </a:rPr>
                <a:t>Layer-1 Alarms</a:t>
              </a:r>
              <a:endParaRPr lang="en-US" sz="2000" dirty="0">
                <a:solidFill>
                  <a:schemeClr val="tx1"/>
                </a:solidFill>
                <a:latin typeface="Comic Sans MS" charset="0"/>
                <a:ea typeface="Comic Sans MS" charset="0"/>
                <a:cs typeface="Comic Sans MS" charset="0"/>
                <a:sym typeface="Comic Sans MS" charset="0"/>
              </a:endParaRPr>
            </a:p>
          </p:txBody>
        </p:sp>
      </p:grpSp>
      <p:grpSp>
        <p:nvGrpSpPr>
          <p:cNvPr id="3" name="Group 8"/>
          <p:cNvGrpSpPr>
            <a:grpSpLocks/>
          </p:cNvGrpSpPr>
          <p:nvPr/>
        </p:nvGrpSpPr>
        <p:grpSpPr bwMode="auto">
          <a:xfrm>
            <a:off x="3606800" y="2438400"/>
            <a:ext cx="2743200" cy="914400"/>
            <a:chOff x="0" y="0"/>
            <a:chExt cx="1592" cy="1072"/>
          </a:xfrm>
        </p:grpSpPr>
        <p:sp>
          <p:nvSpPr>
            <p:cNvPr id="38" name="Rectangle 9"/>
            <p:cNvSpPr>
              <a:spLocks/>
            </p:cNvSpPr>
            <p:nvPr/>
          </p:nvSpPr>
          <p:spPr bwMode="auto">
            <a:xfrm>
              <a:off x="30" y="59"/>
              <a:ext cx="1534" cy="952"/>
            </a:xfrm>
            <a:prstGeom prst="rect">
              <a:avLst/>
            </a:prstGeom>
            <a:solidFill>
              <a:schemeClr val="accent1">
                <a:alpha val="0"/>
              </a:schemeClr>
            </a:solidFill>
            <a:ln w="25400">
              <a:solidFill>
                <a:srgbClr val="008000"/>
              </a:solidFill>
              <a:prstDash val="solid"/>
              <a:miter lim="800000"/>
              <a:headEnd type="none" w="med" len="med"/>
              <a:tailEnd type="none" w="med" len="med"/>
            </a:ln>
          </p:spPr>
          <p:txBody>
            <a:bodyPr lIns="0" tIns="0" rIns="0" bIns="0"/>
            <a:lstStyle/>
            <a:p>
              <a:endParaRPr lang="en-US" sz="2000" dirty="0"/>
            </a:p>
          </p:txBody>
        </p:sp>
        <p:sp>
          <p:nvSpPr>
            <p:cNvPr id="39" name="Rectangle 10"/>
            <p:cNvSpPr>
              <a:spLocks/>
            </p:cNvSpPr>
            <p:nvPr/>
          </p:nvSpPr>
          <p:spPr bwMode="auto">
            <a:xfrm>
              <a:off x="0" y="0"/>
              <a:ext cx="1592" cy="1072"/>
            </a:xfrm>
            <a:prstGeom prst="rect">
              <a:avLst/>
            </a:prstGeom>
            <a:noFill/>
            <a:ln w="12700">
              <a:noFill/>
              <a:miter lim="800000"/>
              <a:headEnd type="none" w="med" len="med"/>
              <a:tailEnd type="none" w="med" len="med"/>
            </a:ln>
          </p:spPr>
          <p:txBody>
            <a:bodyPr lIns="0" tIns="0" rIns="57799" bIns="0" anchor="ctr"/>
            <a:lstStyle/>
            <a:p>
              <a:pPr marL="57150" algn="ctr"/>
              <a:r>
                <a:rPr lang="en-US" sz="2000" dirty="0" smtClean="0">
                  <a:solidFill>
                    <a:schemeClr val="tx1"/>
                  </a:solidFill>
                  <a:latin typeface="Comic Sans MS" charset="0"/>
                  <a:ea typeface="Comic Sans MS" charset="0"/>
                  <a:cs typeface="Comic Sans MS" charset="0"/>
                  <a:sym typeface="Comic Sans MS" charset="0"/>
                </a:rPr>
                <a:t>VRRP Packet</a:t>
              </a:r>
            </a:p>
            <a:p>
              <a:pPr marL="57150" algn="ctr"/>
              <a:r>
                <a:rPr lang="en-US" sz="2000" dirty="0" smtClean="0">
                  <a:solidFill>
                    <a:schemeClr val="tx1"/>
                  </a:solidFill>
                  <a:latin typeface="Comic Sans MS" charset="0"/>
                  <a:ea typeface="Comic Sans MS" charset="0"/>
                  <a:cs typeface="Comic Sans MS" charset="0"/>
                  <a:sym typeface="Comic Sans MS" charset="0"/>
                </a:rPr>
                <a:t>Discards</a:t>
              </a:r>
              <a:endParaRPr lang="en-US" sz="2000" dirty="0">
                <a:solidFill>
                  <a:schemeClr val="tx1"/>
                </a:solidFill>
                <a:latin typeface="Comic Sans MS" charset="0"/>
                <a:ea typeface="Comic Sans MS" charset="0"/>
                <a:cs typeface="Comic Sans MS" charset="0"/>
                <a:sym typeface="Comic Sans MS" charset="0"/>
              </a:endParaRPr>
            </a:p>
          </p:txBody>
        </p:sp>
      </p:grpSp>
      <p:grpSp>
        <p:nvGrpSpPr>
          <p:cNvPr id="4" name="Group 8"/>
          <p:cNvGrpSpPr>
            <a:grpSpLocks/>
          </p:cNvGrpSpPr>
          <p:nvPr/>
        </p:nvGrpSpPr>
        <p:grpSpPr bwMode="auto">
          <a:xfrm>
            <a:off x="3987800" y="4419600"/>
            <a:ext cx="2286000" cy="609600"/>
            <a:chOff x="0" y="0"/>
            <a:chExt cx="1592" cy="1072"/>
          </a:xfrm>
        </p:grpSpPr>
        <p:sp>
          <p:nvSpPr>
            <p:cNvPr id="41" name="Rectangle 9"/>
            <p:cNvSpPr>
              <a:spLocks/>
            </p:cNvSpPr>
            <p:nvPr/>
          </p:nvSpPr>
          <p:spPr bwMode="auto">
            <a:xfrm>
              <a:off x="30" y="59"/>
              <a:ext cx="1534" cy="952"/>
            </a:xfrm>
            <a:prstGeom prst="rect">
              <a:avLst/>
            </a:prstGeom>
            <a:solidFill>
              <a:schemeClr val="accent1">
                <a:alpha val="0"/>
              </a:schemeClr>
            </a:solidFill>
            <a:ln w="25400">
              <a:solidFill>
                <a:srgbClr val="008000"/>
              </a:solidFill>
              <a:prstDash val="solid"/>
              <a:miter lim="800000"/>
              <a:headEnd type="none" w="med" len="med"/>
              <a:tailEnd type="none" w="med" len="med"/>
            </a:ln>
          </p:spPr>
          <p:txBody>
            <a:bodyPr lIns="0" tIns="0" rIns="0" bIns="0"/>
            <a:lstStyle/>
            <a:p>
              <a:endParaRPr lang="en-US" sz="2000" dirty="0"/>
            </a:p>
          </p:txBody>
        </p:sp>
        <p:sp>
          <p:nvSpPr>
            <p:cNvPr id="42" name="Rectangle 10"/>
            <p:cNvSpPr>
              <a:spLocks/>
            </p:cNvSpPr>
            <p:nvPr/>
          </p:nvSpPr>
          <p:spPr bwMode="auto">
            <a:xfrm>
              <a:off x="0" y="0"/>
              <a:ext cx="1592" cy="1072"/>
            </a:xfrm>
            <a:prstGeom prst="rect">
              <a:avLst/>
            </a:prstGeom>
            <a:noFill/>
            <a:ln w="12700">
              <a:noFill/>
              <a:miter lim="800000"/>
              <a:headEnd type="none" w="med" len="med"/>
              <a:tailEnd type="none" w="med" len="med"/>
            </a:ln>
          </p:spPr>
          <p:txBody>
            <a:bodyPr lIns="0" tIns="0" rIns="57799" bIns="0" anchor="ctr"/>
            <a:lstStyle/>
            <a:p>
              <a:pPr marL="57150" algn="ctr"/>
              <a:r>
                <a:rPr lang="en-US" sz="2000" dirty="0" smtClean="0">
                  <a:solidFill>
                    <a:schemeClr val="tx1"/>
                  </a:solidFill>
                  <a:latin typeface="Comic Sans MS" charset="0"/>
                  <a:ea typeface="Comic Sans MS" charset="0"/>
                  <a:cs typeface="Comic Sans MS" charset="0"/>
                  <a:sym typeface="Comic Sans MS" charset="0"/>
                </a:rPr>
                <a:t>Link Down</a:t>
              </a:r>
              <a:endParaRPr lang="en-US" sz="2000" dirty="0">
                <a:solidFill>
                  <a:schemeClr val="tx1"/>
                </a:solidFill>
                <a:latin typeface="Comic Sans MS" charset="0"/>
                <a:ea typeface="Comic Sans MS" charset="0"/>
                <a:cs typeface="Comic Sans MS" charset="0"/>
                <a:sym typeface="Comic Sans MS" charset="0"/>
              </a:endParaRPr>
            </a:p>
          </p:txBody>
        </p:sp>
      </p:grpSp>
      <p:grpSp>
        <p:nvGrpSpPr>
          <p:cNvPr id="5" name="Group 8"/>
          <p:cNvGrpSpPr>
            <a:grpSpLocks/>
          </p:cNvGrpSpPr>
          <p:nvPr/>
        </p:nvGrpSpPr>
        <p:grpSpPr bwMode="auto">
          <a:xfrm>
            <a:off x="2997200" y="5638800"/>
            <a:ext cx="2362200" cy="914400"/>
            <a:chOff x="0" y="0"/>
            <a:chExt cx="1592" cy="1072"/>
          </a:xfrm>
        </p:grpSpPr>
        <p:sp>
          <p:nvSpPr>
            <p:cNvPr id="53" name="Rectangle 9"/>
            <p:cNvSpPr>
              <a:spLocks/>
            </p:cNvSpPr>
            <p:nvPr/>
          </p:nvSpPr>
          <p:spPr bwMode="auto">
            <a:xfrm>
              <a:off x="30" y="59"/>
              <a:ext cx="1534" cy="952"/>
            </a:xfrm>
            <a:prstGeom prst="rect">
              <a:avLst/>
            </a:prstGeom>
            <a:solidFill>
              <a:schemeClr val="accent1">
                <a:alpha val="0"/>
              </a:schemeClr>
            </a:solidFill>
            <a:ln w="25400">
              <a:solidFill>
                <a:srgbClr val="008000"/>
              </a:solidFill>
              <a:prstDash val="solid"/>
              <a:miter lim="800000"/>
              <a:headEnd type="none" w="med" len="med"/>
              <a:tailEnd type="none" w="med" len="med"/>
            </a:ln>
          </p:spPr>
          <p:txBody>
            <a:bodyPr lIns="0" tIns="0" rIns="0" bIns="0"/>
            <a:lstStyle/>
            <a:p>
              <a:endParaRPr lang="en-US" sz="2000" dirty="0"/>
            </a:p>
          </p:txBody>
        </p:sp>
        <p:sp>
          <p:nvSpPr>
            <p:cNvPr id="54" name="Rectangle 10"/>
            <p:cNvSpPr>
              <a:spLocks/>
            </p:cNvSpPr>
            <p:nvPr/>
          </p:nvSpPr>
          <p:spPr bwMode="auto">
            <a:xfrm>
              <a:off x="0" y="0"/>
              <a:ext cx="1592" cy="1072"/>
            </a:xfrm>
            <a:prstGeom prst="rect">
              <a:avLst/>
            </a:prstGeom>
            <a:noFill/>
            <a:ln w="12700">
              <a:noFill/>
              <a:miter lim="800000"/>
              <a:headEnd type="none" w="med" len="med"/>
              <a:tailEnd type="none" w="med" len="med"/>
            </a:ln>
          </p:spPr>
          <p:txBody>
            <a:bodyPr lIns="0" tIns="0" rIns="57799" bIns="0" anchor="ctr"/>
            <a:lstStyle/>
            <a:p>
              <a:pPr marL="57150" algn="ctr"/>
              <a:r>
                <a:rPr lang="en-US" sz="2000" dirty="0" smtClean="0">
                  <a:solidFill>
                    <a:schemeClr val="tx1"/>
                  </a:solidFill>
                  <a:latin typeface="Comic Sans MS" charset="0"/>
                  <a:ea typeface="Comic Sans MS" charset="0"/>
                  <a:cs typeface="Comic Sans MS" charset="0"/>
                  <a:sym typeface="Comic Sans MS" charset="0"/>
                </a:rPr>
                <a:t>Configuration</a:t>
              </a:r>
            </a:p>
            <a:p>
              <a:pPr marL="57150" algn="ctr"/>
              <a:r>
                <a:rPr lang="en-US" sz="2000" dirty="0" smtClean="0">
                  <a:solidFill>
                    <a:schemeClr val="tx1"/>
                  </a:solidFill>
                  <a:latin typeface="Comic Sans MS" charset="0"/>
                  <a:ea typeface="Comic Sans MS" charset="0"/>
                  <a:cs typeface="Comic Sans MS" charset="0"/>
                  <a:sym typeface="Comic Sans MS" charset="0"/>
                </a:rPr>
                <a:t>Changes</a:t>
              </a:r>
              <a:endParaRPr lang="en-US" sz="2000" dirty="0">
                <a:solidFill>
                  <a:schemeClr val="tx1"/>
                </a:solidFill>
                <a:latin typeface="Comic Sans MS" charset="0"/>
                <a:ea typeface="Comic Sans MS" charset="0"/>
                <a:cs typeface="Comic Sans MS" charset="0"/>
                <a:sym typeface="Comic Sans MS" charset="0"/>
              </a:endParaRPr>
            </a:p>
          </p:txBody>
        </p:sp>
      </p:grpSp>
      <p:grpSp>
        <p:nvGrpSpPr>
          <p:cNvPr id="6" name="Group 8"/>
          <p:cNvGrpSpPr>
            <a:grpSpLocks/>
          </p:cNvGrpSpPr>
          <p:nvPr/>
        </p:nvGrpSpPr>
        <p:grpSpPr bwMode="auto">
          <a:xfrm>
            <a:off x="8026400" y="3581400"/>
            <a:ext cx="2743200" cy="914400"/>
            <a:chOff x="0" y="0"/>
            <a:chExt cx="1592" cy="1072"/>
          </a:xfrm>
        </p:grpSpPr>
        <p:sp>
          <p:nvSpPr>
            <p:cNvPr id="56" name="Rectangle 9"/>
            <p:cNvSpPr>
              <a:spLocks/>
            </p:cNvSpPr>
            <p:nvPr/>
          </p:nvSpPr>
          <p:spPr bwMode="auto">
            <a:xfrm>
              <a:off x="30" y="59"/>
              <a:ext cx="1534" cy="952"/>
            </a:xfrm>
            <a:prstGeom prst="rect">
              <a:avLst/>
            </a:prstGeom>
            <a:solidFill>
              <a:schemeClr val="accent1">
                <a:alpha val="0"/>
              </a:schemeClr>
            </a:solidFill>
            <a:ln w="25400">
              <a:solidFill>
                <a:srgbClr val="008000"/>
              </a:solidFill>
              <a:prstDash val="solid"/>
              <a:miter lim="800000"/>
              <a:headEnd type="none" w="med" len="med"/>
              <a:tailEnd type="none" w="med" len="med"/>
            </a:ln>
          </p:spPr>
          <p:txBody>
            <a:bodyPr lIns="0" tIns="0" rIns="0" bIns="0"/>
            <a:lstStyle/>
            <a:p>
              <a:endParaRPr lang="en-US" sz="2000" dirty="0"/>
            </a:p>
          </p:txBody>
        </p:sp>
        <p:sp>
          <p:nvSpPr>
            <p:cNvPr id="57" name="Rectangle 10"/>
            <p:cNvSpPr>
              <a:spLocks/>
            </p:cNvSpPr>
            <p:nvPr/>
          </p:nvSpPr>
          <p:spPr bwMode="auto">
            <a:xfrm>
              <a:off x="0" y="0"/>
              <a:ext cx="1592" cy="1072"/>
            </a:xfrm>
            <a:prstGeom prst="rect">
              <a:avLst/>
            </a:prstGeom>
            <a:noFill/>
            <a:ln w="12700">
              <a:noFill/>
              <a:miter lim="800000"/>
              <a:headEnd type="none" w="med" len="med"/>
              <a:tailEnd type="none" w="med" len="med"/>
            </a:ln>
          </p:spPr>
          <p:txBody>
            <a:bodyPr lIns="0" tIns="0" rIns="57799" bIns="0" anchor="ctr"/>
            <a:lstStyle/>
            <a:p>
              <a:pPr marL="57150" algn="ctr"/>
              <a:r>
                <a:rPr lang="en-US" sz="2000" dirty="0" smtClean="0">
                  <a:solidFill>
                    <a:schemeClr val="tx1"/>
                  </a:solidFill>
                  <a:latin typeface="Comic Sans MS" charset="0"/>
                  <a:ea typeface="Comic Sans MS" charset="0"/>
                  <a:cs typeface="Comic Sans MS" charset="0"/>
                  <a:sym typeface="Comic Sans MS" charset="0"/>
                </a:rPr>
                <a:t>OSPF Interface</a:t>
              </a:r>
            </a:p>
            <a:p>
              <a:pPr marL="57150" algn="ctr"/>
              <a:r>
                <a:rPr lang="en-US" sz="2000" dirty="0" smtClean="0">
                  <a:solidFill>
                    <a:schemeClr val="tx1"/>
                  </a:solidFill>
                  <a:latin typeface="Comic Sans MS" charset="0"/>
                  <a:ea typeface="Comic Sans MS" charset="0"/>
                  <a:cs typeface="Comic Sans MS" charset="0"/>
                  <a:sym typeface="Comic Sans MS" charset="0"/>
                </a:rPr>
                <a:t>State Down</a:t>
              </a:r>
              <a:endParaRPr lang="en-US" sz="2000" dirty="0">
                <a:solidFill>
                  <a:schemeClr val="tx1"/>
                </a:solidFill>
                <a:latin typeface="Comic Sans MS" charset="0"/>
                <a:ea typeface="Comic Sans MS" charset="0"/>
                <a:cs typeface="Comic Sans MS" charset="0"/>
                <a:sym typeface="Comic Sans MS" charset="0"/>
              </a:endParaRPr>
            </a:p>
          </p:txBody>
        </p:sp>
      </p:grpSp>
      <p:grpSp>
        <p:nvGrpSpPr>
          <p:cNvPr id="7" name="Group 8"/>
          <p:cNvGrpSpPr>
            <a:grpSpLocks/>
          </p:cNvGrpSpPr>
          <p:nvPr/>
        </p:nvGrpSpPr>
        <p:grpSpPr bwMode="auto">
          <a:xfrm>
            <a:off x="8026400" y="2438400"/>
            <a:ext cx="2743200" cy="914400"/>
            <a:chOff x="0" y="0"/>
            <a:chExt cx="1592" cy="1072"/>
          </a:xfrm>
        </p:grpSpPr>
        <p:sp>
          <p:nvSpPr>
            <p:cNvPr id="59" name="Rectangle 9"/>
            <p:cNvSpPr>
              <a:spLocks/>
            </p:cNvSpPr>
            <p:nvPr/>
          </p:nvSpPr>
          <p:spPr bwMode="auto">
            <a:xfrm>
              <a:off x="30" y="59"/>
              <a:ext cx="1534" cy="952"/>
            </a:xfrm>
            <a:prstGeom prst="rect">
              <a:avLst/>
            </a:prstGeom>
            <a:solidFill>
              <a:schemeClr val="accent1">
                <a:alpha val="0"/>
              </a:schemeClr>
            </a:solidFill>
            <a:ln w="25400">
              <a:solidFill>
                <a:srgbClr val="008000"/>
              </a:solidFill>
              <a:prstDash val="solid"/>
              <a:miter lim="800000"/>
              <a:headEnd type="none" w="med" len="med"/>
              <a:tailEnd type="none" w="med" len="med"/>
            </a:ln>
          </p:spPr>
          <p:txBody>
            <a:bodyPr lIns="0" tIns="0" rIns="0" bIns="0"/>
            <a:lstStyle/>
            <a:p>
              <a:endParaRPr lang="en-US" sz="2000" dirty="0"/>
            </a:p>
          </p:txBody>
        </p:sp>
        <p:sp>
          <p:nvSpPr>
            <p:cNvPr id="60" name="Rectangle 10"/>
            <p:cNvSpPr>
              <a:spLocks/>
            </p:cNvSpPr>
            <p:nvPr/>
          </p:nvSpPr>
          <p:spPr bwMode="auto">
            <a:xfrm>
              <a:off x="0" y="0"/>
              <a:ext cx="1592" cy="1072"/>
            </a:xfrm>
            <a:prstGeom prst="rect">
              <a:avLst/>
            </a:prstGeom>
            <a:noFill/>
            <a:ln w="12700">
              <a:noFill/>
              <a:miter lim="800000"/>
              <a:headEnd type="none" w="med" len="med"/>
              <a:tailEnd type="none" w="med" len="med"/>
            </a:ln>
          </p:spPr>
          <p:txBody>
            <a:bodyPr lIns="0" tIns="0" rIns="57799" bIns="0" anchor="ctr"/>
            <a:lstStyle/>
            <a:p>
              <a:pPr marL="57150" algn="ctr"/>
              <a:r>
                <a:rPr lang="en-US" sz="2000" dirty="0" smtClean="0">
                  <a:solidFill>
                    <a:schemeClr val="tx1"/>
                  </a:solidFill>
                  <a:latin typeface="Comic Sans MS" charset="0"/>
                  <a:ea typeface="Comic Sans MS" charset="0"/>
                  <a:cs typeface="Comic Sans MS" charset="0"/>
                  <a:sym typeface="Comic Sans MS" charset="0"/>
                </a:rPr>
                <a:t>Multicast (PIM)</a:t>
              </a:r>
            </a:p>
            <a:p>
              <a:pPr marL="57150" algn="ctr"/>
              <a:r>
                <a:rPr lang="en-US" sz="2000" dirty="0" smtClean="0">
                  <a:solidFill>
                    <a:schemeClr val="tx1"/>
                  </a:solidFill>
                  <a:latin typeface="Comic Sans MS" charset="0"/>
                  <a:ea typeface="Comic Sans MS" charset="0"/>
                  <a:cs typeface="Comic Sans MS" charset="0"/>
                  <a:sym typeface="Comic Sans MS" charset="0"/>
                </a:rPr>
                <a:t>Neighbor Loss</a:t>
              </a:r>
              <a:endParaRPr lang="en-US" sz="2000" dirty="0">
                <a:solidFill>
                  <a:schemeClr val="tx1"/>
                </a:solidFill>
                <a:latin typeface="Comic Sans MS" charset="0"/>
                <a:ea typeface="Comic Sans MS" charset="0"/>
                <a:cs typeface="Comic Sans MS" charset="0"/>
                <a:sym typeface="Comic Sans MS" charset="0"/>
              </a:endParaRPr>
            </a:p>
          </p:txBody>
        </p:sp>
      </p:grpSp>
      <p:grpSp>
        <p:nvGrpSpPr>
          <p:cNvPr id="8" name="Group 8"/>
          <p:cNvGrpSpPr>
            <a:grpSpLocks/>
          </p:cNvGrpSpPr>
          <p:nvPr/>
        </p:nvGrpSpPr>
        <p:grpSpPr bwMode="auto">
          <a:xfrm>
            <a:off x="7874000" y="6858000"/>
            <a:ext cx="2743200" cy="914400"/>
            <a:chOff x="0" y="0"/>
            <a:chExt cx="1592" cy="1072"/>
          </a:xfrm>
        </p:grpSpPr>
        <p:sp>
          <p:nvSpPr>
            <p:cNvPr id="62" name="Rectangle 9"/>
            <p:cNvSpPr>
              <a:spLocks/>
            </p:cNvSpPr>
            <p:nvPr/>
          </p:nvSpPr>
          <p:spPr bwMode="auto">
            <a:xfrm>
              <a:off x="30" y="59"/>
              <a:ext cx="1534" cy="952"/>
            </a:xfrm>
            <a:prstGeom prst="rect">
              <a:avLst/>
            </a:prstGeom>
            <a:solidFill>
              <a:schemeClr val="accent1">
                <a:alpha val="0"/>
              </a:schemeClr>
            </a:solidFill>
            <a:ln w="25400">
              <a:solidFill>
                <a:srgbClr val="008000"/>
              </a:solidFill>
              <a:prstDash val="solid"/>
              <a:miter lim="800000"/>
              <a:headEnd type="none" w="med" len="med"/>
              <a:tailEnd type="none" w="med" len="med"/>
            </a:ln>
          </p:spPr>
          <p:txBody>
            <a:bodyPr lIns="0" tIns="0" rIns="0" bIns="0"/>
            <a:lstStyle/>
            <a:p>
              <a:endParaRPr lang="en-US" sz="2000" dirty="0"/>
            </a:p>
          </p:txBody>
        </p:sp>
        <p:sp>
          <p:nvSpPr>
            <p:cNvPr id="63" name="Rectangle 10"/>
            <p:cNvSpPr>
              <a:spLocks/>
            </p:cNvSpPr>
            <p:nvPr/>
          </p:nvSpPr>
          <p:spPr bwMode="auto">
            <a:xfrm>
              <a:off x="0" y="0"/>
              <a:ext cx="1592" cy="1072"/>
            </a:xfrm>
            <a:prstGeom prst="rect">
              <a:avLst/>
            </a:prstGeom>
            <a:noFill/>
            <a:ln w="12700">
              <a:noFill/>
              <a:miter lim="800000"/>
              <a:headEnd type="none" w="med" len="med"/>
              <a:tailEnd type="none" w="med" len="med"/>
            </a:ln>
          </p:spPr>
          <p:txBody>
            <a:bodyPr lIns="0" tIns="0" rIns="57799" bIns="0" anchor="ctr"/>
            <a:lstStyle/>
            <a:p>
              <a:pPr marL="57150" algn="ctr"/>
              <a:r>
                <a:rPr lang="en-US" sz="2000" dirty="0" smtClean="0">
                  <a:solidFill>
                    <a:schemeClr val="tx1"/>
                  </a:solidFill>
                  <a:latin typeface="Comic Sans MS" charset="0"/>
                  <a:ea typeface="Comic Sans MS" charset="0"/>
                  <a:cs typeface="Comic Sans MS" charset="0"/>
                  <a:sym typeface="Comic Sans MS" charset="0"/>
                </a:rPr>
                <a:t>MPLS Interface</a:t>
              </a:r>
            </a:p>
            <a:p>
              <a:pPr marL="57150" algn="ctr"/>
              <a:r>
                <a:rPr lang="en-US" sz="2000" dirty="0" smtClean="0">
                  <a:solidFill>
                    <a:schemeClr val="tx1"/>
                  </a:solidFill>
                  <a:latin typeface="Comic Sans MS" charset="0"/>
                  <a:ea typeface="Comic Sans MS" charset="0"/>
                  <a:cs typeface="Comic Sans MS" charset="0"/>
                  <a:sym typeface="Comic Sans MS" charset="0"/>
                </a:rPr>
                <a:t>State Changes</a:t>
              </a:r>
              <a:endParaRPr lang="en-US" sz="2000" dirty="0">
                <a:solidFill>
                  <a:schemeClr val="tx1"/>
                </a:solidFill>
                <a:latin typeface="Comic Sans MS" charset="0"/>
                <a:ea typeface="Comic Sans MS" charset="0"/>
                <a:cs typeface="Comic Sans MS" charset="0"/>
                <a:sym typeface="Comic Sans MS" charset="0"/>
              </a:endParaRPr>
            </a:p>
          </p:txBody>
        </p:sp>
      </p:grpSp>
      <p:grpSp>
        <p:nvGrpSpPr>
          <p:cNvPr id="9" name="Group 8"/>
          <p:cNvGrpSpPr>
            <a:grpSpLocks/>
          </p:cNvGrpSpPr>
          <p:nvPr/>
        </p:nvGrpSpPr>
        <p:grpSpPr bwMode="auto">
          <a:xfrm>
            <a:off x="4673600" y="7162800"/>
            <a:ext cx="2743200" cy="914400"/>
            <a:chOff x="0" y="0"/>
            <a:chExt cx="1592" cy="1072"/>
          </a:xfrm>
        </p:grpSpPr>
        <p:sp>
          <p:nvSpPr>
            <p:cNvPr id="65" name="Rectangle 9"/>
            <p:cNvSpPr>
              <a:spLocks/>
            </p:cNvSpPr>
            <p:nvPr/>
          </p:nvSpPr>
          <p:spPr bwMode="auto">
            <a:xfrm>
              <a:off x="30" y="59"/>
              <a:ext cx="1534" cy="952"/>
            </a:xfrm>
            <a:prstGeom prst="rect">
              <a:avLst/>
            </a:prstGeom>
            <a:solidFill>
              <a:schemeClr val="accent1">
                <a:alpha val="0"/>
              </a:schemeClr>
            </a:solidFill>
            <a:ln w="25400">
              <a:solidFill>
                <a:srgbClr val="008000"/>
              </a:solidFill>
              <a:prstDash val="solid"/>
              <a:miter lim="800000"/>
              <a:headEnd type="none" w="med" len="med"/>
              <a:tailEnd type="none" w="med" len="med"/>
            </a:ln>
          </p:spPr>
          <p:txBody>
            <a:bodyPr lIns="0" tIns="0" rIns="0" bIns="0"/>
            <a:lstStyle/>
            <a:p>
              <a:endParaRPr lang="en-US" sz="2000" dirty="0"/>
            </a:p>
          </p:txBody>
        </p:sp>
        <p:sp>
          <p:nvSpPr>
            <p:cNvPr id="66" name="Rectangle 10"/>
            <p:cNvSpPr>
              <a:spLocks/>
            </p:cNvSpPr>
            <p:nvPr/>
          </p:nvSpPr>
          <p:spPr bwMode="auto">
            <a:xfrm>
              <a:off x="0" y="0"/>
              <a:ext cx="1592" cy="1072"/>
            </a:xfrm>
            <a:prstGeom prst="rect">
              <a:avLst/>
            </a:prstGeom>
            <a:noFill/>
            <a:ln w="12700">
              <a:noFill/>
              <a:miter lim="800000"/>
              <a:headEnd type="none" w="med" len="med"/>
              <a:tailEnd type="none" w="med" len="med"/>
            </a:ln>
          </p:spPr>
          <p:txBody>
            <a:bodyPr lIns="0" tIns="0" rIns="57799" bIns="0" anchor="ctr"/>
            <a:lstStyle/>
            <a:p>
              <a:pPr marL="57150" algn="ctr"/>
              <a:r>
                <a:rPr lang="en-US" sz="2000" dirty="0" smtClean="0">
                  <a:solidFill>
                    <a:schemeClr val="tx1"/>
                  </a:solidFill>
                  <a:latin typeface="Comic Sans MS" charset="0"/>
                  <a:ea typeface="Comic Sans MS" charset="0"/>
                  <a:cs typeface="Comic Sans MS" charset="0"/>
                  <a:sym typeface="Comic Sans MS" charset="0"/>
                </a:rPr>
                <a:t>SAP Port </a:t>
              </a:r>
            </a:p>
            <a:p>
              <a:pPr marL="57150" algn="ctr"/>
              <a:r>
                <a:rPr lang="en-US" sz="2000" dirty="0" smtClean="0">
                  <a:solidFill>
                    <a:schemeClr val="tx1"/>
                  </a:solidFill>
                  <a:latin typeface="Comic Sans MS" charset="0"/>
                  <a:ea typeface="Comic Sans MS" charset="0"/>
                  <a:cs typeface="Comic Sans MS" charset="0"/>
                  <a:sym typeface="Comic Sans MS" charset="0"/>
                </a:rPr>
                <a:t>State Changes</a:t>
              </a:r>
            </a:p>
          </p:txBody>
        </p:sp>
      </p:grpSp>
      <p:grpSp>
        <p:nvGrpSpPr>
          <p:cNvPr id="10" name="Group 8"/>
          <p:cNvGrpSpPr>
            <a:grpSpLocks/>
          </p:cNvGrpSpPr>
          <p:nvPr/>
        </p:nvGrpSpPr>
        <p:grpSpPr bwMode="auto">
          <a:xfrm>
            <a:off x="7950200" y="4648200"/>
            <a:ext cx="2743200" cy="914400"/>
            <a:chOff x="0" y="0"/>
            <a:chExt cx="1592" cy="1072"/>
          </a:xfrm>
        </p:grpSpPr>
        <p:sp>
          <p:nvSpPr>
            <p:cNvPr id="68" name="Rectangle 9"/>
            <p:cNvSpPr>
              <a:spLocks/>
            </p:cNvSpPr>
            <p:nvPr/>
          </p:nvSpPr>
          <p:spPr bwMode="auto">
            <a:xfrm>
              <a:off x="30" y="59"/>
              <a:ext cx="1534" cy="952"/>
            </a:xfrm>
            <a:prstGeom prst="rect">
              <a:avLst/>
            </a:prstGeom>
            <a:solidFill>
              <a:schemeClr val="accent1">
                <a:alpha val="0"/>
              </a:schemeClr>
            </a:solidFill>
            <a:ln w="25400">
              <a:solidFill>
                <a:srgbClr val="008000"/>
              </a:solidFill>
              <a:prstDash val="solid"/>
              <a:miter lim="800000"/>
              <a:headEnd type="none" w="med" len="med"/>
              <a:tailEnd type="none" w="med" len="med"/>
            </a:ln>
          </p:spPr>
          <p:txBody>
            <a:bodyPr lIns="0" tIns="0" rIns="0" bIns="0"/>
            <a:lstStyle/>
            <a:p>
              <a:endParaRPr lang="en-US" sz="2000" dirty="0"/>
            </a:p>
          </p:txBody>
        </p:sp>
        <p:sp>
          <p:nvSpPr>
            <p:cNvPr id="69" name="Rectangle 10"/>
            <p:cNvSpPr>
              <a:spLocks/>
            </p:cNvSpPr>
            <p:nvPr/>
          </p:nvSpPr>
          <p:spPr bwMode="auto">
            <a:xfrm>
              <a:off x="0" y="0"/>
              <a:ext cx="1592" cy="1072"/>
            </a:xfrm>
            <a:prstGeom prst="rect">
              <a:avLst/>
            </a:prstGeom>
            <a:noFill/>
            <a:ln w="12700">
              <a:noFill/>
              <a:miter lim="800000"/>
              <a:headEnd type="none" w="med" len="med"/>
              <a:tailEnd type="none" w="med" len="med"/>
            </a:ln>
          </p:spPr>
          <p:txBody>
            <a:bodyPr lIns="0" tIns="0" rIns="57799" bIns="0" anchor="ctr"/>
            <a:lstStyle/>
            <a:p>
              <a:pPr marL="57150" algn="ctr"/>
              <a:r>
                <a:rPr lang="en-US" sz="2000" dirty="0" smtClean="0">
                  <a:solidFill>
                    <a:schemeClr val="tx1"/>
                  </a:solidFill>
                  <a:latin typeface="Comic Sans MS" charset="0"/>
                  <a:ea typeface="Comic Sans MS" charset="0"/>
                  <a:cs typeface="Comic Sans MS" charset="0"/>
                  <a:sym typeface="Comic Sans MS" charset="0"/>
                </a:rPr>
                <a:t>SDP Bind </a:t>
              </a:r>
            </a:p>
            <a:p>
              <a:pPr marL="57150" algn="ctr"/>
              <a:r>
                <a:rPr lang="en-US" sz="2000" dirty="0" smtClean="0">
                  <a:solidFill>
                    <a:schemeClr val="tx1"/>
                  </a:solidFill>
                  <a:latin typeface="Comic Sans MS" charset="0"/>
                  <a:ea typeface="Comic Sans MS" charset="0"/>
                  <a:cs typeface="Comic Sans MS" charset="0"/>
                  <a:sym typeface="Comic Sans MS" charset="0"/>
                </a:rPr>
                <a:t>State Changes</a:t>
              </a:r>
              <a:endParaRPr lang="en-US" sz="2000" dirty="0">
                <a:solidFill>
                  <a:schemeClr val="tx1"/>
                </a:solidFill>
                <a:latin typeface="Comic Sans MS" charset="0"/>
                <a:ea typeface="Comic Sans MS" charset="0"/>
                <a:cs typeface="Comic Sans MS" charset="0"/>
                <a:sym typeface="Comic Sans MS" charset="0"/>
              </a:endParaRPr>
            </a:p>
          </p:txBody>
        </p:sp>
      </p:grpSp>
      <p:grpSp>
        <p:nvGrpSpPr>
          <p:cNvPr id="11" name="Group 8"/>
          <p:cNvGrpSpPr>
            <a:grpSpLocks/>
          </p:cNvGrpSpPr>
          <p:nvPr/>
        </p:nvGrpSpPr>
        <p:grpSpPr bwMode="auto">
          <a:xfrm>
            <a:off x="7950200" y="5791200"/>
            <a:ext cx="2743200" cy="914400"/>
            <a:chOff x="0" y="0"/>
            <a:chExt cx="1592" cy="1072"/>
          </a:xfrm>
        </p:grpSpPr>
        <p:sp>
          <p:nvSpPr>
            <p:cNvPr id="71" name="Rectangle 9"/>
            <p:cNvSpPr>
              <a:spLocks/>
            </p:cNvSpPr>
            <p:nvPr/>
          </p:nvSpPr>
          <p:spPr bwMode="auto">
            <a:xfrm>
              <a:off x="30" y="59"/>
              <a:ext cx="1534" cy="952"/>
            </a:xfrm>
            <a:prstGeom prst="rect">
              <a:avLst/>
            </a:prstGeom>
            <a:solidFill>
              <a:schemeClr val="accent1">
                <a:alpha val="0"/>
              </a:schemeClr>
            </a:solidFill>
            <a:ln w="25400">
              <a:solidFill>
                <a:srgbClr val="008000"/>
              </a:solidFill>
              <a:prstDash val="solid"/>
              <a:miter lim="800000"/>
              <a:headEnd type="none" w="med" len="med"/>
              <a:tailEnd type="none" w="med" len="med"/>
            </a:ln>
          </p:spPr>
          <p:txBody>
            <a:bodyPr lIns="0" tIns="0" rIns="0" bIns="0"/>
            <a:lstStyle/>
            <a:p>
              <a:endParaRPr lang="en-US" sz="2000" dirty="0"/>
            </a:p>
          </p:txBody>
        </p:sp>
        <p:sp>
          <p:nvSpPr>
            <p:cNvPr id="72" name="Rectangle 10"/>
            <p:cNvSpPr>
              <a:spLocks/>
            </p:cNvSpPr>
            <p:nvPr/>
          </p:nvSpPr>
          <p:spPr bwMode="auto">
            <a:xfrm>
              <a:off x="0" y="0"/>
              <a:ext cx="1592" cy="1072"/>
            </a:xfrm>
            <a:prstGeom prst="rect">
              <a:avLst/>
            </a:prstGeom>
            <a:noFill/>
            <a:ln w="12700">
              <a:noFill/>
              <a:miter lim="800000"/>
              <a:headEnd type="none" w="med" len="med"/>
              <a:tailEnd type="none" w="med" len="med"/>
            </a:ln>
          </p:spPr>
          <p:txBody>
            <a:bodyPr lIns="0" tIns="0" rIns="57799" bIns="0" anchor="ctr"/>
            <a:lstStyle/>
            <a:p>
              <a:pPr marL="57150" algn="ctr"/>
              <a:r>
                <a:rPr lang="en-US" sz="2000" dirty="0" smtClean="0">
                  <a:solidFill>
                    <a:schemeClr val="tx1"/>
                  </a:solidFill>
                  <a:latin typeface="Comic Sans MS" charset="0"/>
                  <a:ea typeface="Comic Sans MS" charset="0"/>
                  <a:cs typeface="Comic Sans MS" charset="0"/>
                  <a:sym typeface="Comic Sans MS" charset="0"/>
                </a:rPr>
                <a:t>MPLS Path</a:t>
              </a:r>
            </a:p>
            <a:p>
              <a:pPr marL="57150" algn="ctr"/>
              <a:r>
                <a:rPr lang="en-US" sz="2000" dirty="0" smtClean="0">
                  <a:solidFill>
                    <a:schemeClr val="tx1"/>
                  </a:solidFill>
                  <a:latin typeface="Comic Sans MS" charset="0"/>
                  <a:ea typeface="Comic Sans MS" charset="0"/>
                  <a:cs typeface="Comic Sans MS" charset="0"/>
                  <a:sym typeface="Comic Sans MS" charset="0"/>
                </a:rPr>
                <a:t>Re-routes</a:t>
              </a:r>
              <a:endParaRPr lang="en-US" sz="2000" dirty="0">
                <a:solidFill>
                  <a:schemeClr val="tx1"/>
                </a:solidFill>
                <a:latin typeface="Comic Sans MS" charset="0"/>
                <a:ea typeface="Comic Sans MS" charset="0"/>
                <a:cs typeface="Comic Sans MS" charset="0"/>
                <a:sym typeface="Comic Sans MS" charset="0"/>
              </a:endParaRPr>
            </a:p>
          </p:txBody>
        </p:sp>
      </p:grpSp>
      <p:sp>
        <p:nvSpPr>
          <p:cNvPr id="52" name="Slide Number Placeholder 3"/>
          <p:cNvSpPr>
            <a:spLocks noGrp="1"/>
          </p:cNvSpPr>
          <p:nvPr>
            <p:ph type="sldNum" sz="quarter" idx="10"/>
          </p:nvPr>
        </p:nvSpPr>
        <p:spPr>
          <a:xfrm>
            <a:off x="10652125" y="8882063"/>
            <a:ext cx="368300" cy="355600"/>
          </a:xfrm>
        </p:spPr>
        <p:txBody>
          <a:bodyPr/>
          <a:lstStyle/>
          <a:p>
            <a:fld id="{52981F16-3007-4926-9441-3C27749406FE}" type="slidenum">
              <a:rPr lang="en-US"/>
              <a:pPr/>
              <a:t>15</a:t>
            </a:fld>
            <a:endParaRPr lang="en-US" dirty="0"/>
          </a:p>
        </p:txBody>
      </p:sp>
      <p:sp>
        <p:nvSpPr>
          <p:cNvPr id="85" name="Line 26"/>
          <p:cNvSpPr>
            <a:spLocks noChangeShapeType="1"/>
          </p:cNvSpPr>
          <p:nvPr/>
        </p:nvSpPr>
        <p:spPr bwMode="auto">
          <a:xfrm flipH="1" flipV="1">
            <a:off x="5283200" y="6096000"/>
            <a:ext cx="2590800" cy="1219200"/>
          </a:xfrm>
          <a:prstGeom prst="line">
            <a:avLst/>
          </a:prstGeom>
          <a:noFill/>
          <a:ln w="38100">
            <a:solidFill>
              <a:srgbClr val="B2B2B2"/>
            </a:solidFill>
            <a:prstDash val="solid"/>
            <a:round/>
            <a:headEnd type="none" w="med" len="med"/>
            <a:tailEnd type="none" w="med" len="med"/>
          </a:ln>
        </p:spPr>
        <p:txBody>
          <a:bodyPr/>
          <a:lstStyle/>
          <a:p>
            <a:endParaRPr lang="en-US" dirty="0"/>
          </a:p>
        </p:txBody>
      </p:sp>
      <p:cxnSp>
        <p:nvCxnSpPr>
          <p:cNvPr id="93" name="Straight Connector 92"/>
          <p:cNvCxnSpPr/>
          <p:nvPr/>
        </p:nvCxnSpPr>
        <p:spPr bwMode="auto">
          <a:xfrm rot="5400000" flipH="1" flipV="1">
            <a:off x="5626100" y="4762500"/>
            <a:ext cx="3124200" cy="1676400"/>
          </a:xfrm>
          <a:prstGeom prst="line">
            <a:avLst/>
          </a:prstGeom>
          <a:solidFill>
            <a:srgbClr val="BBE0E3"/>
          </a:solidFill>
          <a:ln w="38100" cap="flat" cmpd="sng" algn="ctr">
            <a:solidFill>
              <a:srgbClr val="B2B2B2">
                <a:alpha val="50000"/>
              </a:srgbClr>
            </a:solidFill>
            <a:prstDash val="solid"/>
            <a:round/>
            <a:headEnd type="none" w="med" len="med"/>
            <a:tailEnd type="none" w="med" len="med"/>
          </a:ln>
          <a:effectLst/>
        </p:spPr>
      </p:cxnSp>
      <p:sp>
        <p:nvSpPr>
          <p:cNvPr id="67" name="Line 26"/>
          <p:cNvSpPr>
            <a:spLocks noChangeShapeType="1"/>
          </p:cNvSpPr>
          <p:nvPr/>
        </p:nvSpPr>
        <p:spPr bwMode="auto">
          <a:xfrm flipH="1">
            <a:off x="3454399" y="4724400"/>
            <a:ext cx="609599" cy="0"/>
          </a:xfrm>
          <a:prstGeom prst="line">
            <a:avLst/>
          </a:prstGeom>
          <a:noFill/>
          <a:ln w="38100">
            <a:solidFill>
              <a:srgbClr val="B2B2B2"/>
            </a:solidFill>
            <a:prstDash val="solid"/>
            <a:round/>
            <a:headEnd type="none" w="med" len="med"/>
            <a:tailEnd type="none" w="med" len="med"/>
          </a:ln>
        </p:spPr>
        <p:txBody>
          <a:bodyPr/>
          <a:lstStyle/>
          <a:p>
            <a:endParaRPr lang="en-US" dirty="0"/>
          </a:p>
        </p:txBody>
      </p:sp>
      <p:sp>
        <p:nvSpPr>
          <p:cNvPr id="70" name="Line 26"/>
          <p:cNvSpPr>
            <a:spLocks noChangeShapeType="1"/>
          </p:cNvSpPr>
          <p:nvPr/>
        </p:nvSpPr>
        <p:spPr bwMode="auto">
          <a:xfrm flipH="1">
            <a:off x="6349999" y="2895600"/>
            <a:ext cx="1752600" cy="0"/>
          </a:xfrm>
          <a:prstGeom prst="line">
            <a:avLst/>
          </a:prstGeom>
          <a:noFill/>
          <a:ln w="38100">
            <a:solidFill>
              <a:srgbClr val="B2B2B2"/>
            </a:solidFill>
            <a:prstDash val="solid"/>
            <a:round/>
            <a:headEnd type="none" w="med" len="med"/>
            <a:tailEnd type="none" w="med" len="med"/>
          </a:ln>
        </p:spPr>
        <p:txBody>
          <a:bodyPr/>
          <a:lstStyle/>
          <a:p>
            <a:endParaRPr lang="en-US" dirty="0"/>
          </a:p>
        </p:txBody>
      </p:sp>
      <p:sp>
        <p:nvSpPr>
          <p:cNvPr id="73" name="Line 26"/>
          <p:cNvSpPr>
            <a:spLocks noChangeShapeType="1"/>
          </p:cNvSpPr>
          <p:nvPr/>
        </p:nvSpPr>
        <p:spPr bwMode="auto">
          <a:xfrm flipH="1">
            <a:off x="6273797" y="3962400"/>
            <a:ext cx="1752602" cy="685800"/>
          </a:xfrm>
          <a:prstGeom prst="line">
            <a:avLst/>
          </a:prstGeom>
          <a:noFill/>
          <a:ln w="38100">
            <a:solidFill>
              <a:srgbClr val="B2B2B2"/>
            </a:solidFill>
            <a:prstDash val="solid"/>
            <a:round/>
            <a:headEnd type="none" w="med" len="med"/>
            <a:tailEnd type="none" w="med" len="med"/>
          </a:ln>
        </p:spPr>
        <p:txBody>
          <a:bodyPr/>
          <a:lstStyle/>
          <a:p>
            <a:endParaRPr lang="en-US" dirty="0"/>
          </a:p>
        </p:txBody>
      </p:sp>
      <p:sp>
        <p:nvSpPr>
          <p:cNvPr id="76" name="Line 26"/>
          <p:cNvSpPr>
            <a:spLocks noChangeShapeType="1"/>
          </p:cNvSpPr>
          <p:nvPr/>
        </p:nvSpPr>
        <p:spPr bwMode="auto">
          <a:xfrm flipH="1">
            <a:off x="6273799" y="3048000"/>
            <a:ext cx="1828799" cy="1524000"/>
          </a:xfrm>
          <a:prstGeom prst="line">
            <a:avLst/>
          </a:prstGeom>
          <a:noFill/>
          <a:ln w="38100">
            <a:solidFill>
              <a:srgbClr val="B2B2B2"/>
            </a:solidFill>
            <a:prstDash val="solid"/>
            <a:round/>
            <a:headEnd type="none" w="med" len="med"/>
            <a:tailEnd type="none" w="med" len="med"/>
          </a:ln>
        </p:spPr>
        <p:txBody>
          <a:bodyPr/>
          <a:lstStyle/>
          <a:p>
            <a:endParaRPr lang="en-US" dirty="0"/>
          </a:p>
        </p:txBody>
      </p:sp>
      <p:sp>
        <p:nvSpPr>
          <p:cNvPr id="79" name="Line 26"/>
          <p:cNvSpPr>
            <a:spLocks noChangeShapeType="1"/>
          </p:cNvSpPr>
          <p:nvPr/>
        </p:nvSpPr>
        <p:spPr bwMode="auto">
          <a:xfrm flipH="1" flipV="1">
            <a:off x="5969000" y="5029200"/>
            <a:ext cx="304800" cy="2133600"/>
          </a:xfrm>
          <a:prstGeom prst="line">
            <a:avLst/>
          </a:prstGeom>
          <a:noFill/>
          <a:ln w="38100">
            <a:solidFill>
              <a:srgbClr val="B2B2B2"/>
            </a:solidFill>
            <a:prstDash val="solid"/>
            <a:round/>
            <a:headEnd type="none" w="med" len="med"/>
            <a:tailEnd type="none" w="med" len="med"/>
          </a:ln>
        </p:spPr>
        <p:txBody>
          <a:bodyPr/>
          <a:lstStyle/>
          <a:p>
            <a:endParaRPr lang="en-US" dirty="0"/>
          </a:p>
        </p:txBody>
      </p:sp>
      <p:sp>
        <p:nvSpPr>
          <p:cNvPr id="82" name="Line 26"/>
          <p:cNvSpPr>
            <a:spLocks noChangeShapeType="1"/>
          </p:cNvSpPr>
          <p:nvPr/>
        </p:nvSpPr>
        <p:spPr bwMode="auto">
          <a:xfrm flipH="1" flipV="1">
            <a:off x="6273798" y="4724400"/>
            <a:ext cx="1676401" cy="304800"/>
          </a:xfrm>
          <a:prstGeom prst="line">
            <a:avLst/>
          </a:prstGeom>
          <a:noFill/>
          <a:ln w="38100">
            <a:solidFill>
              <a:srgbClr val="B2B2B2"/>
            </a:solidFill>
            <a:prstDash val="solid"/>
            <a:round/>
            <a:headEnd type="none" w="med" len="med"/>
            <a:tailEnd type="none" w="med" len="med"/>
          </a:ln>
        </p:spPr>
        <p:txBody>
          <a:bodyPr/>
          <a:lstStyle/>
          <a:p>
            <a:endParaRPr lang="en-US" dirty="0"/>
          </a:p>
        </p:txBody>
      </p:sp>
      <p:sp>
        <p:nvSpPr>
          <p:cNvPr id="83" name="Line 26"/>
          <p:cNvSpPr>
            <a:spLocks noChangeShapeType="1"/>
          </p:cNvSpPr>
          <p:nvPr/>
        </p:nvSpPr>
        <p:spPr bwMode="auto">
          <a:xfrm flipH="1" flipV="1">
            <a:off x="6273797" y="4876800"/>
            <a:ext cx="1676402" cy="1219200"/>
          </a:xfrm>
          <a:prstGeom prst="line">
            <a:avLst/>
          </a:prstGeom>
          <a:noFill/>
          <a:ln w="38100">
            <a:solidFill>
              <a:srgbClr val="B2B2B2"/>
            </a:solidFill>
            <a:prstDash val="solid"/>
            <a:round/>
            <a:headEnd type="none" w="med" len="med"/>
            <a:tailEnd type="none" w="med" len="med"/>
          </a:ln>
        </p:spPr>
        <p:txBody>
          <a:bodyPr/>
          <a:lstStyle/>
          <a:p>
            <a:endParaRPr lang="en-US" dirty="0"/>
          </a:p>
        </p:txBody>
      </p:sp>
      <p:sp>
        <p:nvSpPr>
          <p:cNvPr id="84" name="Line 26"/>
          <p:cNvSpPr>
            <a:spLocks noChangeShapeType="1"/>
          </p:cNvSpPr>
          <p:nvPr/>
        </p:nvSpPr>
        <p:spPr bwMode="auto">
          <a:xfrm flipH="1" flipV="1">
            <a:off x="6121400" y="5029200"/>
            <a:ext cx="1752600" cy="2133600"/>
          </a:xfrm>
          <a:prstGeom prst="line">
            <a:avLst/>
          </a:prstGeom>
          <a:noFill/>
          <a:ln w="38100">
            <a:solidFill>
              <a:srgbClr val="B2B2B2"/>
            </a:solidFill>
            <a:prstDash val="solid"/>
            <a:round/>
            <a:headEnd type="none" w="med" len="med"/>
            <a:tailEnd type="none" w="med" len="med"/>
          </a:ln>
        </p:spPr>
        <p:txBody>
          <a:bodyPr/>
          <a:lstStyle/>
          <a:p>
            <a:endParaRPr lang="en-US" dirty="0"/>
          </a:p>
        </p:txBody>
      </p:sp>
      <p:sp>
        <p:nvSpPr>
          <p:cNvPr id="86" name="Line 26"/>
          <p:cNvSpPr>
            <a:spLocks noChangeShapeType="1"/>
          </p:cNvSpPr>
          <p:nvPr/>
        </p:nvSpPr>
        <p:spPr bwMode="auto">
          <a:xfrm flipH="1" flipV="1">
            <a:off x="5283200" y="6019800"/>
            <a:ext cx="2743200" cy="228600"/>
          </a:xfrm>
          <a:prstGeom prst="line">
            <a:avLst/>
          </a:prstGeom>
          <a:noFill/>
          <a:ln w="38100">
            <a:solidFill>
              <a:srgbClr val="B2B2B2"/>
            </a:solidFill>
            <a:prstDash val="solid"/>
            <a:round/>
            <a:headEnd type="none" w="med" len="med"/>
            <a:tailEnd type="none" w="med" len="med"/>
          </a:ln>
        </p:spPr>
        <p:txBody>
          <a:bodyPr/>
          <a:lstStyle/>
          <a:p>
            <a:endParaRPr lang="en-US" dirty="0"/>
          </a:p>
        </p:txBody>
      </p:sp>
      <p:sp>
        <p:nvSpPr>
          <p:cNvPr id="88" name="Line 26"/>
          <p:cNvSpPr>
            <a:spLocks noChangeShapeType="1"/>
          </p:cNvSpPr>
          <p:nvPr/>
        </p:nvSpPr>
        <p:spPr bwMode="auto">
          <a:xfrm flipH="1">
            <a:off x="5283200" y="5181600"/>
            <a:ext cx="2667000" cy="762000"/>
          </a:xfrm>
          <a:prstGeom prst="line">
            <a:avLst/>
          </a:prstGeom>
          <a:noFill/>
          <a:ln w="38100">
            <a:solidFill>
              <a:srgbClr val="B2B2B2"/>
            </a:solidFill>
            <a:prstDash val="solid"/>
            <a:round/>
            <a:headEnd type="none" w="med" len="med"/>
            <a:tailEnd type="none" w="med" len="med"/>
          </a:ln>
        </p:spPr>
        <p:txBody>
          <a:bodyPr/>
          <a:lstStyle/>
          <a:p>
            <a:endParaRPr lang="en-US" dirty="0"/>
          </a:p>
        </p:txBody>
      </p:sp>
      <p:sp>
        <p:nvSpPr>
          <p:cNvPr id="90" name="Line 26"/>
          <p:cNvSpPr>
            <a:spLocks noChangeShapeType="1"/>
          </p:cNvSpPr>
          <p:nvPr/>
        </p:nvSpPr>
        <p:spPr bwMode="auto">
          <a:xfrm flipH="1" flipV="1">
            <a:off x="5359400" y="6248400"/>
            <a:ext cx="762000" cy="914400"/>
          </a:xfrm>
          <a:prstGeom prst="line">
            <a:avLst/>
          </a:prstGeom>
          <a:noFill/>
          <a:ln w="38100">
            <a:solidFill>
              <a:srgbClr val="B2B2B2"/>
            </a:solidFill>
            <a:prstDash val="solid"/>
            <a:round/>
            <a:headEnd type="none" w="med" len="med"/>
            <a:tailEnd type="none" w="med" len="med"/>
          </a:ln>
        </p:spPr>
        <p:txBody>
          <a:bodyPr/>
          <a:lstStyle/>
          <a:p>
            <a:endParaRPr lang="en-US" dirty="0"/>
          </a:p>
        </p:txBody>
      </p:sp>
      <p:cxnSp>
        <p:nvCxnSpPr>
          <p:cNvPr id="89" name="Straight Connector 88"/>
          <p:cNvCxnSpPr>
            <a:stCxn id="79" idx="0"/>
          </p:cNvCxnSpPr>
          <p:nvPr/>
        </p:nvCxnSpPr>
        <p:spPr bwMode="auto">
          <a:xfrm rot="5400000" flipH="1" flipV="1">
            <a:off x="5168901" y="4305299"/>
            <a:ext cx="3962400" cy="1752602"/>
          </a:xfrm>
          <a:prstGeom prst="line">
            <a:avLst/>
          </a:prstGeom>
          <a:solidFill>
            <a:srgbClr val="BBE0E3"/>
          </a:solidFill>
          <a:ln w="38100" cap="flat" cmpd="sng" algn="ctr">
            <a:solidFill>
              <a:srgbClr val="B2B2B2">
                <a:alpha val="50000"/>
              </a:srgbClr>
            </a:solidFill>
            <a:prstDash val="solid"/>
            <a:round/>
            <a:headEnd type="none" w="med" len="med"/>
            <a:tailEnd type="none" w="med" len="med"/>
          </a:ln>
          <a:effectLst/>
        </p:spPr>
      </p:cxnSp>
      <p:cxnSp>
        <p:nvCxnSpPr>
          <p:cNvPr id="96" name="Straight Connector 95"/>
          <p:cNvCxnSpPr/>
          <p:nvPr/>
        </p:nvCxnSpPr>
        <p:spPr bwMode="auto">
          <a:xfrm rot="5400000" flipH="1" flipV="1">
            <a:off x="6273800" y="5562600"/>
            <a:ext cx="1828800" cy="1371600"/>
          </a:xfrm>
          <a:prstGeom prst="line">
            <a:avLst/>
          </a:prstGeom>
          <a:solidFill>
            <a:srgbClr val="BBE0E3"/>
          </a:solidFill>
          <a:ln w="38100" cap="flat" cmpd="sng" algn="ctr">
            <a:solidFill>
              <a:srgbClr val="B2B2B2">
                <a:alpha val="50000"/>
              </a:srgbClr>
            </a:solidFill>
            <a:prstDash val="solid"/>
            <a:round/>
            <a:headEnd type="none" w="med" len="med"/>
            <a:tailEnd type="none" w="med" len="med"/>
          </a:ln>
          <a:effectLst/>
        </p:spPr>
      </p:cxnSp>
      <p:cxnSp>
        <p:nvCxnSpPr>
          <p:cNvPr id="99" name="Straight Connector 98"/>
          <p:cNvCxnSpPr/>
          <p:nvPr/>
        </p:nvCxnSpPr>
        <p:spPr bwMode="auto">
          <a:xfrm flipV="1">
            <a:off x="6654800" y="6324600"/>
            <a:ext cx="1219200" cy="838200"/>
          </a:xfrm>
          <a:prstGeom prst="line">
            <a:avLst/>
          </a:prstGeom>
          <a:solidFill>
            <a:srgbClr val="BBE0E3"/>
          </a:solidFill>
          <a:ln w="38100" cap="flat" cmpd="sng" algn="ctr">
            <a:solidFill>
              <a:srgbClr val="B2B2B2">
                <a:alpha val="50000"/>
              </a:srgbClr>
            </a:solidFill>
            <a:prstDash val="solid"/>
            <a:round/>
            <a:headEnd type="none" w="med" len="med"/>
            <a:tailEnd type="none" w="med" len="med"/>
          </a:ln>
          <a:effectLst/>
        </p:spPr>
      </p:cxnSp>
      <p:cxnSp>
        <p:nvCxnSpPr>
          <p:cNvPr id="102" name="Straight Connector 101"/>
          <p:cNvCxnSpPr/>
          <p:nvPr/>
        </p:nvCxnSpPr>
        <p:spPr bwMode="auto">
          <a:xfrm flipV="1">
            <a:off x="7416800" y="7315200"/>
            <a:ext cx="457200" cy="304800"/>
          </a:xfrm>
          <a:prstGeom prst="line">
            <a:avLst/>
          </a:prstGeom>
          <a:solidFill>
            <a:srgbClr val="BBE0E3"/>
          </a:solidFill>
          <a:ln w="38100" cap="flat" cmpd="sng" algn="ctr">
            <a:solidFill>
              <a:srgbClr val="B2B2B2">
                <a:alpha val="50000"/>
              </a:srgbClr>
            </a:solidFill>
            <a:prstDash val="solid"/>
            <a:round/>
            <a:headEnd type="none" w="med" len="med"/>
            <a:tailEnd type="none" w="med" len="med"/>
          </a:ln>
          <a:effectLst/>
        </p:spPr>
      </p:cxnSp>
      <p:grpSp>
        <p:nvGrpSpPr>
          <p:cNvPr id="14" name="Group 136"/>
          <p:cNvGrpSpPr/>
          <p:nvPr/>
        </p:nvGrpSpPr>
        <p:grpSpPr>
          <a:xfrm>
            <a:off x="3454399" y="2895600"/>
            <a:ext cx="4648200" cy="4419600"/>
            <a:chOff x="2463799" y="2895600"/>
            <a:chExt cx="4648200" cy="4419600"/>
          </a:xfrm>
        </p:grpSpPr>
        <p:sp>
          <p:nvSpPr>
            <p:cNvPr id="138" name="Line 26"/>
            <p:cNvSpPr>
              <a:spLocks noChangeShapeType="1"/>
            </p:cNvSpPr>
            <p:nvPr/>
          </p:nvSpPr>
          <p:spPr bwMode="auto">
            <a:xfrm flipH="1">
              <a:off x="2463799" y="4724400"/>
              <a:ext cx="609599" cy="0"/>
            </a:xfrm>
            <a:prstGeom prst="line">
              <a:avLst/>
            </a:prstGeom>
            <a:noFill/>
            <a:ln w="50800">
              <a:solidFill>
                <a:srgbClr val="008000"/>
              </a:solidFill>
              <a:prstDash val="solid"/>
              <a:round/>
              <a:headEnd type="triangle" w="med" len="med"/>
              <a:tailEnd type="none" w="med" len="med"/>
            </a:ln>
          </p:spPr>
          <p:txBody>
            <a:bodyPr/>
            <a:lstStyle/>
            <a:p>
              <a:endParaRPr lang="en-US" dirty="0"/>
            </a:p>
          </p:txBody>
        </p:sp>
        <p:sp>
          <p:nvSpPr>
            <p:cNvPr id="139" name="Line 26"/>
            <p:cNvSpPr>
              <a:spLocks noChangeShapeType="1"/>
            </p:cNvSpPr>
            <p:nvPr/>
          </p:nvSpPr>
          <p:spPr bwMode="auto">
            <a:xfrm flipH="1">
              <a:off x="5359399" y="2895600"/>
              <a:ext cx="1752600" cy="0"/>
            </a:xfrm>
            <a:prstGeom prst="line">
              <a:avLst/>
            </a:prstGeom>
            <a:noFill/>
            <a:ln w="50800">
              <a:solidFill>
                <a:srgbClr val="008000"/>
              </a:solidFill>
              <a:prstDash val="solid"/>
              <a:round/>
              <a:headEnd type="triangle" w="med" len="med"/>
              <a:tailEnd type="none" w="med" len="med"/>
            </a:ln>
          </p:spPr>
          <p:txBody>
            <a:bodyPr/>
            <a:lstStyle/>
            <a:p>
              <a:endParaRPr lang="en-US" dirty="0"/>
            </a:p>
          </p:txBody>
        </p:sp>
        <p:sp>
          <p:nvSpPr>
            <p:cNvPr id="140" name="Line 26"/>
            <p:cNvSpPr>
              <a:spLocks noChangeShapeType="1"/>
            </p:cNvSpPr>
            <p:nvPr/>
          </p:nvSpPr>
          <p:spPr bwMode="auto">
            <a:xfrm flipH="1">
              <a:off x="5283197" y="3962400"/>
              <a:ext cx="1752602" cy="685800"/>
            </a:xfrm>
            <a:prstGeom prst="line">
              <a:avLst/>
            </a:prstGeom>
            <a:noFill/>
            <a:ln w="50800">
              <a:solidFill>
                <a:srgbClr val="008000"/>
              </a:solidFill>
              <a:prstDash val="solid"/>
              <a:round/>
              <a:headEnd type="triangle" w="med" len="med"/>
              <a:tailEnd type="none" w="med" len="med"/>
            </a:ln>
          </p:spPr>
          <p:txBody>
            <a:bodyPr/>
            <a:lstStyle/>
            <a:p>
              <a:endParaRPr lang="en-US" dirty="0"/>
            </a:p>
          </p:txBody>
        </p:sp>
        <p:sp>
          <p:nvSpPr>
            <p:cNvPr id="141" name="Line 26"/>
            <p:cNvSpPr>
              <a:spLocks noChangeShapeType="1"/>
            </p:cNvSpPr>
            <p:nvPr/>
          </p:nvSpPr>
          <p:spPr bwMode="auto">
            <a:xfrm flipH="1">
              <a:off x="5283199" y="3048000"/>
              <a:ext cx="1828799" cy="1524000"/>
            </a:xfrm>
            <a:prstGeom prst="line">
              <a:avLst/>
            </a:prstGeom>
            <a:noFill/>
            <a:ln w="50800">
              <a:solidFill>
                <a:srgbClr val="008000"/>
              </a:solidFill>
              <a:prstDash val="solid"/>
              <a:round/>
              <a:headEnd type="triangle" w="med" len="med"/>
              <a:tailEnd type="none" w="med" len="med"/>
            </a:ln>
          </p:spPr>
          <p:txBody>
            <a:bodyPr/>
            <a:lstStyle/>
            <a:p>
              <a:endParaRPr lang="en-US" dirty="0"/>
            </a:p>
          </p:txBody>
        </p:sp>
        <p:sp>
          <p:nvSpPr>
            <p:cNvPr id="142" name="Line 26"/>
            <p:cNvSpPr>
              <a:spLocks noChangeShapeType="1"/>
            </p:cNvSpPr>
            <p:nvPr/>
          </p:nvSpPr>
          <p:spPr bwMode="auto">
            <a:xfrm flipH="1" flipV="1">
              <a:off x="4978400" y="5029200"/>
              <a:ext cx="304800" cy="2133600"/>
            </a:xfrm>
            <a:prstGeom prst="line">
              <a:avLst/>
            </a:prstGeom>
            <a:noFill/>
            <a:ln w="50800">
              <a:solidFill>
                <a:srgbClr val="008000"/>
              </a:solidFill>
              <a:prstDash val="solid"/>
              <a:round/>
              <a:headEnd type="triangle" w="med" len="med"/>
              <a:tailEnd type="none" w="med" len="med"/>
            </a:ln>
          </p:spPr>
          <p:txBody>
            <a:bodyPr/>
            <a:lstStyle/>
            <a:p>
              <a:endParaRPr lang="en-US" dirty="0"/>
            </a:p>
          </p:txBody>
        </p:sp>
        <p:sp>
          <p:nvSpPr>
            <p:cNvPr id="143" name="Line 26"/>
            <p:cNvSpPr>
              <a:spLocks noChangeShapeType="1"/>
            </p:cNvSpPr>
            <p:nvPr/>
          </p:nvSpPr>
          <p:spPr bwMode="auto">
            <a:xfrm flipH="1" flipV="1">
              <a:off x="5283198" y="4724400"/>
              <a:ext cx="1676401" cy="304800"/>
            </a:xfrm>
            <a:prstGeom prst="line">
              <a:avLst/>
            </a:prstGeom>
            <a:noFill/>
            <a:ln w="50800">
              <a:solidFill>
                <a:srgbClr val="008000"/>
              </a:solidFill>
              <a:prstDash val="solid"/>
              <a:round/>
              <a:headEnd type="triangle" w="med" len="med"/>
              <a:tailEnd type="none" w="med" len="med"/>
            </a:ln>
          </p:spPr>
          <p:txBody>
            <a:bodyPr/>
            <a:lstStyle/>
            <a:p>
              <a:endParaRPr lang="en-US" dirty="0"/>
            </a:p>
          </p:txBody>
        </p:sp>
        <p:sp>
          <p:nvSpPr>
            <p:cNvPr id="144" name="Line 26"/>
            <p:cNvSpPr>
              <a:spLocks noChangeShapeType="1"/>
            </p:cNvSpPr>
            <p:nvPr/>
          </p:nvSpPr>
          <p:spPr bwMode="auto">
            <a:xfrm flipH="1" flipV="1">
              <a:off x="5283197" y="4876800"/>
              <a:ext cx="1676402" cy="1219200"/>
            </a:xfrm>
            <a:prstGeom prst="line">
              <a:avLst/>
            </a:prstGeom>
            <a:noFill/>
            <a:ln w="50800">
              <a:solidFill>
                <a:srgbClr val="008000"/>
              </a:solidFill>
              <a:prstDash val="solid"/>
              <a:round/>
              <a:headEnd type="triangle" w="med" len="med"/>
              <a:tailEnd type="none" w="med" len="med"/>
            </a:ln>
          </p:spPr>
          <p:txBody>
            <a:bodyPr/>
            <a:lstStyle/>
            <a:p>
              <a:endParaRPr lang="en-US" dirty="0"/>
            </a:p>
          </p:txBody>
        </p:sp>
        <p:sp>
          <p:nvSpPr>
            <p:cNvPr id="145" name="Line 26"/>
            <p:cNvSpPr>
              <a:spLocks noChangeShapeType="1"/>
            </p:cNvSpPr>
            <p:nvPr/>
          </p:nvSpPr>
          <p:spPr bwMode="auto">
            <a:xfrm flipH="1" flipV="1">
              <a:off x="5130800" y="5029200"/>
              <a:ext cx="1752600" cy="2133600"/>
            </a:xfrm>
            <a:prstGeom prst="line">
              <a:avLst/>
            </a:prstGeom>
            <a:noFill/>
            <a:ln w="50800">
              <a:solidFill>
                <a:srgbClr val="008000"/>
              </a:solidFill>
              <a:prstDash val="solid"/>
              <a:round/>
              <a:headEnd type="triangle" w="med" len="med"/>
              <a:tailEnd type="none" w="med" len="med"/>
            </a:ln>
          </p:spPr>
          <p:txBody>
            <a:bodyPr/>
            <a:lstStyle/>
            <a:p>
              <a:endParaRPr lang="en-US" dirty="0"/>
            </a:p>
          </p:txBody>
        </p:sp>
        <p:sp>
          <p:nvSpPr>
            <p:cNvPr id="146" name="Line 26"/>
            <p:cNvSpPr>
              <a:spLocks noChangeShapeType="1"/>
            </p:cNvSpPr>
            <p:nvPr/>
          </p:nvSpPr>
          <p:spPr bwMode="auto">
            <a:xfrm flipH="1" flipV="1">
              <a:off x="4292600" y="6096000"/>
              <a:ext cx="2590800" cy="1219200"/>
            </a:xfrm>
            <a:prstGeom prst="line">
              <a:avLst/>
            </a:prstGeom>
            <a:noFill/>
            <a:ln w="50800">
              <a:solidFill>
                <a:srgbClr val="008000"/>
              </a:solidFill>
              <a:prstDash val="solid"/>
              <a:round/>
              <a:headEnd type="triangle" w="med" len="med"/>
              <a:tailEnd type="none" w="med" len="med"/>
            </a:ln>
          </p:spPr>
          <p:txBody>
            <a:bodyPr/>
            <a:lstStyle/>
            <a:p>
              <a:endParaRPr lang="en-US" dirty="0"/>
            </a:p>
          </p:txBody>
        </p:sp>
        <p:sp>
          <p:nvSpPr>
            <p:cNvPr id="147" name="Line 26"/>
            <p:cNvSpPr>
              <a:spLocks noChangeShapeType="1"/>
            </p:cNvSpPr>
            <p:nvPr/>
          </p:nvSpPr>
          <p:spPr bwMode="auto">
            <a:xfrm flipH="1" flipV="1">
              <a:off x="4292600" y="6019800"/>
              <a:ext cx="2743200" cy="228600"/>
            </a:xfrm>
            <a:prstGeom prst="line">
              <a:avLst/>
            </a:prstGeom>
            <a:noFill/>
            <a:ln w="50800">
              <a:solidFill>
                <a:srgbClr val="008000"/>
              </a:solidFill>
              <a:prstDash val="solid"/>
              <a:round/>
              <a:headEnd type="triangle" w="med" len="med"/>
              <a:tailEnd type="none" w="med" len="med"/>
            </a:ln>
          </p:spPr>
          <p:txBody>
            <a:bodyPr/>
            <a:lstStyle/>
            <a:p>
              <a:endParaRPr lang="en-US" dirty="0"/>
            </a:p>
          </p:txBody>
        </p:sp>
        <p:sp>
          <p:nvSpPr>
            <p:cNvPr id="148" name="Line 26"/>
            <p:cNvSpPr>
              <a:spLocks noChangeShapeType="1"/>
            </p:cNvSpPr>
            <p:nvPr/>
          </p:nvSpPr>
          <p:spPr bwMode="auto">
            <a:xfrm flipH="1">
              <a:off x="4292600" y="5181600"/>
              <a:ext cx="2667000" cy="762000"/>
            </a:xfrm>
            <a:prstGeom prst="line">
              <a:avLst/>
            </a:prstGeom>
            <a:noFill/>
            <a:ln w="50800">
              <a:solidFill>
                <a:srgbClr val="008000"/>
              </a:solidFill>
              <a:prstDash val="solid"/>
              <a:round/>
              <a:headEnd type="triangle" w="med" len="med"/>
              <a:tailEnd type="none" w="med" len="med"/>
            </a:ln>
          </p:spPr>
          <p:txBody>
            <a:bodyPr/>
            <a:lstStyle/>
            <a:p>
              <a:endParaRPr lang="en-US" dirty="0"/>
            </a:p>
          </p:txBody>
        </p:sp>
        <p:sp>
          <p:nvSpPr>
            <p:cNvPr id="149" name="Line 26"/>
            <p:cNvSpPr>
              <a:spLocks noChangeShapeType="1"/>
            </p:cNvSpPr>
            <p:nvPr/>
          </p:nvSpPr>
          <p:spPr bwMode="auto">
            <a:xfrm flipH="1" flipV="1">
              <a:off x="4368800" y="6248400"/>
              <a:ext cx="762000" cy="914400"/>
            </a:xfrm>
            <a:prstGeom prst="line">
              <a:avLst/>
            </a:prstGeom>
            <a:noFill/>
            <a:ln w="50800">
              <a:solidFill>
                <a:srgbClr val="008000"/>
              </a:solidFill>
              <a:prstDash val="solid"/>
              <a:round/>
              <a:headEnd type="triangle" w="med" len="med"/>
              <a:tailEnd type="none" w="med" len="med"/>
            </a:ln>
          </p:spPr>
          <p:txBody>
            <a:bodyPr/>
            <a:lstStyle/>
            <a:p>
              <a:endParaRPr lang="en-US" dirty="0"/>
            </a:p>
          </p:txBody>
        </p:sp>
      </p:grpSp>
      <p:grpSp>
        <p:nvGrpSpPr>
          <p:cNvPr id="15" name="Group 149"/>
          <p:cNvGrpSpPr/>
          <p:nvPr/>
        </p:nvGrpSpPr>
        <p:grpSpPr>
          <a:xfrm>
            <a:off x="3606800" y="2438400"/>
            <a:ext cx="7162800" cy="914400"/>
            <a:chOff x="4445000" y="3886200"/>
            <a:chExt cx="7162800" cy="914400"/>
          </a:xfrm>
        </p:grpSpPr>
        <p:grpSp>
          <p:nvGrpSpPr>
            <p:cNvPr id="16" name="Group 8"/>
            <p:cNvGrpSpPr>
              <a:grpSpLocks/>
            </p:cNvGrpSpPr>
            <p:nvPr/>
          </p:nvGrpSpPr>
          <p:grpSpPr bwMode="auto">
            <a:xfrm>
              <a:off x="4445000" y="3886200"/>
              <a:ext cx="2743200" cy="914400"/>
              <a:chOff x="0" y="0"/>
              <a:chExt cx="1592" cy="1072"/>
            </a:xfrm>
          </p:grpSpPr>
          <p:sp>
            <p:nvSpPr>
              <p:cNvPr id="156" name="Rectangle 9"/>
              <p:cNvSpPr>
                <a:spLocks/>
              </p:cNvSpPr>
              <p:nvPr/>
            </p:nvSpPr>
            <p:spPr bwMode="auto">
              <a:xfrm>
                <a:off x="30" y="59"/>
                <a:ext cx="1534" cy="952"/>
              </a:xfrm>
              <a:prstGeom prst="rect">
                <a:avLst/>
              </a:prstGeom>
              <a:solidFill>
                <a:schemeClr val="accent1">
                  <a:alpha val="0"/>
                </a:schemeClr>
              </a:solidFill>
              <a:ln w="25400">
                <a:solidFill>
                  <a:srgbClr val="0000FF"/>
                </a:solidFill>
                <a:prstDash val="solid"/>
                <a:miter lim="800000"/>
                <a:headEnd type="none" w="med" len="med"/>
                <a:tailEnd type="none" w="med" len="med"/>
              </a:ln>
            </p:spPr>
            <p:txBody>
              <a:bodyPr lIns="0" tIns="0" rIns="0" bIns="0"/>
              <a:lstStyle/>
              <a:p>
                <a:endParaRPr lang="en-US" sz="2000" dirty="0"/>
              </a:p>
            </p:txBody>
          </p:sp>
          <p:sp>
            <p:nvSpPr>
              <p:cNvPr id="157" name="Rectangle 10"/>
              <p:cNvSpPr>
                <a:spLocks/>
              </p:cNvSpPr>
              <p:nvPr/>
            </p:nvSpPr>
            <p:spPr bwMode="auto">
              <a:xfrm>
                <a:off x="0" y="0"/>
                <a:ext cx="1592" cy="1072"/>
              </a:xfrm>
              <a:prstGeom prst="rect">
                <a:avLst/>
              </a:prstGeom>
              <a:noFill/>
              <a:ln w="12700">
                <a:solidFill>
                  <a:srgbClr val="0000FF"/>
                </a:solidFill>
                <a:miter lim="800000"/>
                <a:headEnd type="none" w="med" len="med"/>
                <a:tailEnd type="none" w="med" len="med"/>
              </a:ln>
            </p:spPr>
            <p:txBody>
              <a:bodyPr lIns="0" tIns="0" rIns="57799" bIns="0" anchor="ctr"/>
              <a:lstStyle/>
              <a:p>
                <a:pPr marL="57150" algn="ctr"/>
                <a:r>
                  <a:rPr lang="en-US" sz="2000" dirty="0" smtClean="0">
                    <a:solidFill>
                      <a:srgbClr val="0000FF"/>
                    </a:solidFill>
                    <a:latin typeface="Comic Sans MS" charset="0"/>
                    <a:ea typeface="Comic Sans MS" charset="0"/>
                    <a:cs typeface="Comic Sans MS" charset="0"/>
                    <a:sym typeface="Comic Sans MS" charset="0"/>
                  </a:rPr>
                  <a:t>VRRP Packet</a:t>
                </a:r>
              </a:p>
              <a:p>
                <a:pPr marL="57150" algn="ctr"/>
                <a:r>
                  <a:rPr lang="en-US" sz="2000" dirty="0" smtClean="0">
                    <a:solidFill>
                      <a:srgbClr val="0000FF"/>
                    </a:solidFill>
                    <a:latin typeface="Comic Sans MS" charset="0"/>
                    <a:ea typeface="Comic Sans MS" charset="0"/>
                    <a:cs typeface="Comic Sans MS" charset="0"/>
                    <a:sym typeface="Comic Sans MS" charset="0"/>
                  </a:rPr>
                  <a:t>Discards</a:t>
                </a:r>
                <a:endParaRPr lang="en-US" sz="2000" dirty="0">
                  <a:solidFill>
                    <a:srgbClr val="0000FF"/>
                  </a:solidFill>
                  <a:latin typeface="Comic Sans MS" charset="0"/>
                  <a:ea typeface="Comic Sans MS" charset="0"/>
                  <a:cs typeface="Comic Sans MS" charset="0"/>
                  <a:sym typeface="Comic Sans MS" charset="0"/>
                </a:endParaRPr>
              </a:p>
            </p:txBody>
          </p:sp>
        </p:grpSp>
        <p:grpSp>
          <p:nvGrpSpPr>
            <p:cNvPr id="17" name="Group 8"/>
            <p:cNvGrpSpPr>
              <a:grpSpLocks/>
            </p:cNvGrpSpPr>
            <p:nvPr/>
          </p:nvGrpSpPr>
          <p:grpSpPr bwMode="auto">
            <a:xfrm>
              <a:off x="8864600" y="3886200"/>
              <a:ext cx="2743200" cy="914400"/>
              <a:chOff x="0" y="0"/>
              <a:chExt cx="1592" cy="1072"/>
            </a:xfrm>
          </p:grpSpPr>
          <p:sp>
            <p:nvSpPr>
              <p:cNvPr id="154" name="Rectangle 9"/>
              <p:cNvSpPr>
                <a:spLocks/>
              </p:cNvSpPr>
              <p:nvPr/>
            </p:nvSpPr>
            <p:spPr bwMode="auto">
              <a:xfrm>
                <a:off x="30" y="59"/>
                <a:ext cx="1534" cy="952"/>
              </a:xfrm>
              <a:prstGeom prst="rect">
                <a:avLst/>
              </a:prstGeom>
              <a:solidFill>
                <a:schemeClr val="accent1">
                  <a:alpha val="0"/>
                </a:schemeClr>
              </a:solidFill>
              <a:ln w="25400">
                <a:solidFill>
                  <a:srgbClr val="0000FF"/>
                </a:solidFill>
                <a:prstDash val="solid"/>
                <a:miter lim="800000"/>
                <a:headEnd type="none" w="med" len="med"/>
                <a:tailEnd type="none" w="med" len="med"/>
              </a:ln>
            </p:spPr>
            <p:txBody>
              <a:bodyPr lIns="0" tIns="0" rIns="0" bIns="0"/>
              <a:lstStyle/>
              <a:p>
                <a:endParaRPr lang="en-US" sz="2000" dirty="0"/>
              </a:p>
            </p:txBody>
          </p:sp>
          <p:sp>
            <p:nvSpPr>
              <p:cNvPr id="155" name="Rectangle 10"/>
              <p:cNvSpPr>
                <a:spLocks/>
              </p:cNvSpPr>
              <p:nvPr/>
            </p:nvSpPr>
            <p:spPr bwMode="auto">
              <a:xfrm>
                <a:off x="0" y="0"/>
                <a:ext cx="1592" cy="1072"/>
              </a:xfrm>
              <a:prstGeom prst="rect">
                <a:avLst/>
              </a:prstGeom>
              <a:noFill/>
              <a:ln w="12700">
                <a:solidFill>
                  <a:srgbClr val="0000FF"/>
                </a:solidFill>
                <a:miter lim="800000"/>
                <a:headEnd type="none" w="med" len="med"/>
                <a:tailEnd type="none" w="med" len="med"/>
              </a:ln>
            </p:spPr>
            <p:txBody>
              <a:bodyPr lIns="0" tIns="0" rIns="57799" bIns="0" anchor="ctr"/>
              <a:lstStyle/>
              <a:p>
                <a:pPr marL="57150" algn="ctr"/>
                <a:r>
                  <a:rPr lang="en-US" sz="2000" dirty="0" smtClean="0">
                    <a:solidFill>
                      <a:srgbClr val="0000FF"/>
                    </a:solidFill>
                    <a:latin typeface="Comic Sans MS" charset="0"/>
                    <a:ea typeface="Comic Sans MS" charset="0"/>
                    <a:cs typeface="Comic Sans MS" charset="0"/>
                    <a:sym typeface="Comic Sans MS" charset="0"/>
                  </a:rPr>
                  <a:t>Multicast (PIM)</a:t>
                </a:r>
              </a:p>
              <a:p>
                <a:pPr marL="57150" algn="ctr"/>
                <a:r>
                  <a:rPr lang="en-US" sz="2000" dirty="0" smtClean="0">
                    <a:solidFill>
                      <a:srgbClr val="0000FF"/>
                    </a:solidFill>
                    <a:latin typeface="Comic Sans MS" charset="0"/>
                    <a:ea typeface="Comic Sans MS" charset="0"/>
                    <a:cs typeface="Comic Sans MS" charset="0"/>
                    <a:sym typeface="Comic Sans MS" charset="0"/>
                  </a:rPr>
                  <a:t>Neighbor Loss</a:t>
                </a:r>
                <a:endParaRPr lang="en-US" sz="2000" dirty="0">
                  <a:solidFill>
                    <a:srgbClr val="0000FF"/>
                  </a:solidFill>
                  <a:latin typeface="Comic Sans MS" charset="0"/>
                  <a:ea typeface="Comic Sans MS" charset="0"/>
                  <a:cs typeface="Comic Sans MS" charset="0"/>
                  <a:sym typeface="Comic Sans MS" charset="0"/>
                </a:endParaRPr>
              </a:p>
            </p:txBody>
          </p:sp>
        </p:grpSp>
        <p:sp>
          <p:nvSpPr>
            <p:cNvPr id="153" name="Line 26"/>
            <p:cNvSpPr>
              <a:spLocks noChangeShapeType="1"/>
            </p:cNvSpPr>
            <p:nvPr/>
          </p:nvSpPr>
          <p:spPr bwMode="auto">
            <a:xfrm flipH="1">
              <a:off x="7188199" y="4343400"/>
              <a:ext cx="1752600" cy="0"/>
            </a:xfrm>
            <a:prstGeom prst="line">
              <a:avLst/>
            </a:prstGeom>
            <a:noFill/>
            <a:ln w="50800">
              <a:solidFill>
                <a:srgbClr val="0000FF"/>
              </a:solidFill>
              <a:prstDash val="solid"/>
              <a:round/>
              <a:headEnd type="triangle" w="med" len="med"/>
              <a:tailEnd type="none" w="med" len="med"/>
            </a:ln>
          </p:spPr>
          <p:txBody>
            <a:bodyPr/>
            <a:lstStyle/>
            <a:p>
              <a:endParaRPr lang="en-US" dirty="0"/>
            </a:p>
          </p:txBody>
        </p:sp>
      </p:grpSp>
      <p:sp>
        <p:nvSpPr>
          <p:cNvPr id="158" name="TextBox 157"/>
          <p:cNvSpPr txBox="1"/>
          <p:nvPr/>
        </p:nvSpPr>
        <p:spPr>
          <a:xfrm>
            <a:off x="482600" y="8229600"/>
            <a:ext cx="11121955" cy="1200329"/>
          </a:xfrm>
          <a:prstGeom prst="rect">
            <a:avLst/>
          </a:prstGeom>
          <a:noFill/>
        </p:spPr>
        <p:txBody>
          <a:bodyPr wrap="none" rtlCol="0">
            <a:spAutoFit/>
          </a:bodyPr>
          <a:lstStyle/>
          <a:p>
            <a:pPr>
              <a:buFontTx/>
              <a:buChar char="-"/>
            </a:pPr>
            <a:r>
              <a:rPr lang="en-US" dirty="0" smtClean="0">
                <a:solidFill>
                  <a:srgbClr val="0000FF"/>
                </a:solidFill>
                <a:latin typeface="Comic Sans MS" pitchFamily="66" charset="0"/>
              </a:rPr>
              <a:t> Dependency between VRRP packet discards and PIM timeouts was unknown</a:t>
            </a:r>
          </a:p>
          <a:p>
            <a:pPr>
              <a:buFontTx/>
              <a:buChar char="-"/>
            </a:pPr>
            <a:r>
              <a:rPr lang="en-US" dirty="0" smtClean="0">
                <a:solidFill>
                  <a:srgbClr val="0000FF"/>
                </a:solidFill>
                <a:latin typeface="Comic Sans MS" pitchFamily="66" charset="0"/>
              </a:rPr>
              <a:t> Behavior more prevalent within SHO and VHOs near SHO </a:t>
            </a:r>
          </a:p>
          <a:p>
            <a:pPr>
              <a:buFontTx/>
              <a:buChar char="-"/>
            </a:pPr>
            <a:r>
              <a:rPr lang="en-US" dirty="0" smtClean="0">
                <a:solidFill>
                  <a:srgbClr val="0000FF"/>
                </a:solidFill>
                <a:latin typeface="Comic Sans MS" pitchFamily="66" charset="0"/>
              </a:rPr>
              <a:t> We are investigating with operations team </a:t>
            </a:r>
            <a:endParaRPr lang="en-US" dirty="0">
              <a:solidFill>
                <a:srgbClr val="0000FF"/>
              </a:solidFill>
              <a:latin typeface="Comic Sans MS" pitchFamily="66" charset="0"/>
            </a:endParaRPr>
          </a:p>
        </p:txBody>
      </p:sp>
      <p:cxnSp>
        <p:nvCxnSpPr>
          <p:cNvPr id="91" name="Curved Connector 90"/>
          <p:cNvCxnSpPr/>
          <p:nvPr/>
        </p:nvCxnSpPr>
        <p:spPr bwMode="auto">
          <a:xfrm flipH="1">
            <a:off x="10693400" y="2894747"/>
            <a:ext cx="27952" cy="2210653"/>
          </a:xfrm>
          <a:prstGeom prst="curvedConnector3">
            <a:avLst>
              <a:gd name="adj1" fmla="val -2208143"/>
            </a:avLst>
          </a:prstGeom>
          <a:solidFill>
            <a:srgbClr val="BBE0E3"/>
          </a:solidFill>
          <a:ln w="38100" cap="flat" cmpd="sng" algn="ctr">
            <a:solidFill>
              <a:srgbClr val="B2B2B2">
                <a:alpha val="50000"/>
              </a:srgbClr>
            </a:solidFill>
            <a:prstDash val="solid"/>
            <a:round/>
            <a:headEnd type="none" w="med" len="med"/>
            <a:tailEnd type="none" w="med" len="med"/>
          </a:ln>
          <a:effectLst/>
        </p:spPr>
      </p:cxnSp>
      <p:cxnSp>
        <p:nvCxnSpPr>
          <p:cNvPr id="113" name="Curved Connector 112"/>
          <p:cNvCxnSpPr/>
          <p:nvPr/>
        </p:nvCxnSpPr>
        <p:spPr bwMode="auto">
          <a:xfrm flipH="1">
            <a:off x="10693400" y="2895600"/>
            <a:ext cx="76200" cy="3352800"/>
          </a:xfrm>
          <a:prstGeom prst="curvedConnector3">
            <a:avLst>
              <a:gd name="adj1" fmla="val -1500000"/>
            </a:avLst>
          </a:prstGeom>
          <a:solidFill>
            <a:srgbClr val="BBE0E3"/>
          </a:solidFill>
          <a:ln w="38100" cap="flat" cmpd="sng" algn="ctr">
            <a:solidFill>
              <a:srgbClr val="B2B2B2">
                <a:alpha val="50000"/>
              </a:srgbClr>
            </a:solidFill>
            <a:prstDash val="solid"/>
            <a:round/>
            <a:headEnd type="none" w="med" len="med"/>
            <a:tailEnd type="none" w="med" len="med"/>
          </a:ln>
          <a:effectLst/>
        </p:spPr>
      </p:cxnSp>
      <p:cxnSp>
        <p:nvCxnSpPr>
          <p:cNvPr id="120" name="Curved Connector 119"/>
          <p:cNvCxnSpPr/>
          <p:nvPr/>
        </p:nvCxnSpPr>
        <p:spPr bwMode="auto">
          <a:xfrm flipH="1">
            <a:off x="10617200" y="2894747"/>
            <a:ext cx="104152" cy="4420453"/>
          </a:xfrm>
          <a:prstGeom prst="curvedConnector3">
            <a:avLst>
              <a:gd name="adj1" fmla="val -1777844"/>
            </a:avLst>
          </a:prstGeom>
          <a:solidFill>
            <a:srgbClr val="BBE0E3"/>
          </a:solidFill>
          <a:ln w="38100" cap="flat" cmpd="sng" algn="ctr">
            <a:solidFill>
              <a:srgbClr val="B2B2B2">
                <a:alpha val="50000"/>
              </a:srgbClr>
            </a:solidFill>
            <a:prstDash val="solid"/>
            <a:round/>
            <a:headEnd type="none" w="med" len="med"/>
            <a:tailEnd type="none" w="med" len="med"/>
          </a:ln>
          <a:effectLst/>
        </p:spPr>
      </p:cxnSp>
      <p:cxnSp>
        <p:nvCxnSpPr>
          <p:cNvPr id="123" name="Curved Connector 122"/>
          <p:cNvCxnSpPr/>
          <p:nvPr/>
        </p:nvCxnSpPr>
        <p:spPr bwMode="auto">
          <a:xfrm>
            <a:off x="10721352" y="2894747"/>
            <a:ext cx="48248" cy="1143853"/>
          </a:xfrm>
          <a:prstGeom prst="curvedConnector3">
            <a:avLst>
              <a:gd name="adj1" fmla="val 573802"/>
            </a:avLst>
          </a:prstGeom>
          <a:solidFill>
            <a:srgbClr val="BBE0E3"/>
          </a:solidFill>
          <a:ln w="38100" cap="flat" cmpd="sng" algn="ctr">
            <a:solidFill>
              <a:srgbClr val="B2B2B2">
                <a:alpha val="50000"/>
              </a:srgbClr>
            </a:solidFill>
            <a:prstDash val="solid"/>
            <a:round/>
            <a:headEnd type="none" w="med" len="med"/>
            <a:tailEnd type="none" w="med" len="med"/>
          </a:ln>
          <a:effectLst/>
        </p:spPr>
      </p:cxnSp>
      <p:cxnSp>
        <p:nvCxnSpPr>
          <p:cNvPr id="125" name="Curved Connector 124"/>
          <p:cNvCxnSpPr/>
          <p:nvPr/>
        </p:nvCxnSpPr>
        <p:spPr bwMode="auto">
          <a:xfrm flipH="1">
            <a:off x="10693400" y="4038600"/>
            <a:ext cx="76200" cy="1066800"/>
          </a:xfrm>
          <a:prstGeom prst="curvedConnector3">
            <a:avLst>
              <a:gd name="adj1" fmla="val -300000"/>
            </a:avLst>
          </a:prstGeom>
          <a:solidFill>
            <a:srgbClr val="BBE0E3"/>
          </a:solidFill>
          <a:ln w="38100" cap="flat" cmpd="sng" algn="ctr">
            <a:solidFill>
              <a:srgbClr val="B2B2B2">
                <a:alpha val="50000"/>
              </a:srgbClr>
            </a:solidFill>
            <a:prstDash val="solid"/>
            <a:round/>
            <a:headEnd type="none" w="med" len="med"/>
            <a:tailEnd type="none" w="med" len="med"/>
          </a:ln>
          <a:effectLst/>
        </p:spPr>
      </p:cxnSp>
      <p:cxnSp>
        <p:nvCxnSpPr>
          <p:cNvPr id="127" name="Curved Connector 126"/>
          <p:cNvCxnSpPr/>
          <p:nvPr/>
        </p:nvCxnSpPr>
        <p:spPr bwMode="auto">
          <a:xfrm flipH="1">
            <a:off x="10693400" y="4037747"/>
            <a:ext cx="27952" cy="2210653"/>
          </a:xfrm>
          <a:prstGeom prst="curvedConnector3">
            <a:avLst>
              <a:gd name="adj1" fmla="val -2453492"/>
            </a:avLst>
          </a:prstGeom>
          <a:solidFill>
            <a:srgbClr val="BBE0E3"/>
          </a:solidFill>
          <a:ln w="38100" cap="flat" cmpd="sng" algn="ctr">
            <a:solidFill>
              <a:srgbClr val="B2B2B2">
                <a:alpha val="50000"/>
              </a:srgbClr>
            </a:solidFill>
            <a:prstDash val="solid"/>
            <a:round/>
            <a:headEnd type="none" w="med" len="med"/>
            <a:tailEnd type="none" w="med" len="med"/>
          </a:ln>
          <a:effectLst/>
        </p:spPr>
      </p:cxnSp>
      <p:cxnSp>
        <p:nvCxnSpPr>
          <p:cNvPr id="135" name="Curved Connector 134"/>
          <p:cNvCxnSpPr/>
          <p:nvPr/>
        </p:nvCxnSpPr>
        <p:spPr bwMode="auto">
          <a:xfrm flipH="1">
            <a:off x="10568952" y="4037747"/>
            <a:ext cx="152400" cy="3276600"/>
          </a:xfrm>
          <a:prstGeom prst="curvedConnector3">
            <a:avLst>
              <a:gd name="adj1" fmla="val -735000"/>
            </a:avLst>
          </a:prstGeom>
          <a:solidFill>
            <a:srgbClr val="BBE0E3"/>
          </a:solidFill>
          <a:ln w="38100" cap="flat" cmpd="sng" algn="ctr">
            <a:solidFill>
              <a:srgbClr val="B2B2B2">
                <a:alpha val="50000"/>
              </a:srgbClr>
            </a:solidFill>
            <a:prstDash val="solid"/>
            <a:round/>
            <a:headEnd type="none" w="med" len="med"/>
            <a:tailEnd type="none" w="med" len="med"/>
          </a:ln>
          <a:effectLst/>
        </p:spPr>
      </p:cxnSp>
      <p:cxnSp>
        <p:nvCxnSpPr>
          <p:cNvPr id="150" name="Curved Connector 149"/>
          <p:cNvCxnSpPr/>
          <p:nvPr/>
        </p:nvCxnSpPr>
        <p:spPr bwMode="auto">
          <a:xfrm>
            <a:off x="10645152" y="5104547"/>
            <a:ext cx="48248" cy="1143853"/>
          </a:xfrm>
          <a:prstGeom prst="curvedConnector3">
            <a:avLst>
              <a:gd name="adj1" fmla="val 573802"/>
            </a:avLst>
          </a:prstGeom>
          <a:solidFill>
            <a:srgbClr val="BBE0E3"/>
          </a:solidFill>
          <a:ln w="38100" cap="flat" cmpd="sng" algn="ctr">
            <a:solidFill>
              <a:srgbClr val="B2B2B2">
                <a:alpha val="50000"/>
              </a:srgbClr>
            </a:solidFill>
            <a:prstDash val="solid"/>
            <a:round/>
            <a:headEnd type="none" w="med" len="med"/>
            <a:tailEnd type="none" w="med" len="med"/>
          </a:ln>
          <a:effectLst/>
        </p:spPr>
      </p:cxnSp>
      <p:cxnSp>
        <p:nvCxnSpPr>
          <p:cNvPr id="152" name="Curved Connector 151"/>
          <p:cNvCxnSpPr/>
          <p:nvPr/>
        </p:nvCxnSpPr>
        <p:spPr bwMode="auto">
          <a:xfrm flipH="1">
            <a:off x="10617200" y="5104547"/>
            <a:ext cx="27952" cy="2210653"/>
          </a:xfrm>
          <a:prstGeom prst="curvedConnector3">
            <a:avLst>
              <a:gd name="adj1" fmla="val -2617059"/>
            </a:avLst>
          </a:prstGeom>
          <a:solidFill>
            <a:srgbClr val="BBE0E3"/>
          </a:solidFill>
          <a:ln w="38100" cap="flat" cmpd="sng" algn="ctr">
            <a:solidFill>
              <a:srgbClr val="B2B2B2">
                <a:alpha val="50000"/>
              </a:srgbClr>
            </a:solidFill>
            <a:prstDash val="solid"/>
            <a:round/>
            <a:headEnd type="none" w="med" len="med"/>
            <a:tailEnd type="none" w="med" len="med"/>
          </a:ln>
          <a:effectLst/>
        </p:spPr>
      </p:cxnSp>
      <p:cxnSp>
        <p:nvCxnSpPr>
          <p:cNvPr id="161" name="Curved Connector 160"/>
          <p:cNvCxnSpPr/>
          <p:nvPr/>
        </p:nvCxnSpPr>
        <p:spPr bwMode="auto">
          <a:xfrm flipH="1">
            <a:off x="10617200" y="6247547"/>
            <a:ext cx="27952" cy="1067653"/>
          </a:xfrm>
          <a:prstGeom prst="curvedConnector3">
            <a:avLst>
              <a:gd name="adj1" fmla="val -817831"/>
            </a:avLst>
          </a:prstGeom>
          <a:solidFill>
            <a:srgbClr val="BBE0E3"/>
          </a:solidFill>
          <a:ln w="38100" cap="flat" cmpd="sng" algn="ctr">
            <a:solidFill>
              <a:srgbClr val="B2B2B2">
                <a:alpha val="50000"/>
              </a:srgbClr>
            </a:solidFill>
            <a:prstDash val="solid"/>
            <a:round/>
            <a:headEnd type="none" w="med" len="med"/>
            <a:tailEnd type="none" w="med" len="med"/>
          </a:ln>
          <a:effectLst/>
        </p:spPr>
      </p:cxnSp>
      <p:cxnSp>
        <p:nvCxnSpPr>
          <p:cNvPr id="162" name="Straight Connector 161"/>
          <p:cNvCxnSpPr/>
          <p:nvPr/>
        </p:nvCxnSpPr>
        <p:spPr bwMode="auto">
          <a:xfrm flipV="1">
            <a:off x="2692400" y="2895600"/>
            <a:ext cx="5257800" cy="1524000"/>
          </a:xfrm>
          <a:prstGeom prst="line">
            <a:avLst/>
          </a:prstGeom>
          <a:solidFill>
            <a:srgbClr val="BBE0E3"/>
          </a:solidFill>
          <a:ln w="38100" cap="flat" cmpd="sng" algn="ctr">
            <a:solidFill>
              <a:srgbClr val="B2B2B2">
                <a:alpha val="50000"/>
              </a:srgbClr>
            </a:solidFill>
            <a:prstDash val="solid"/>
            <a:round/>
            <a:headEnd type="none" w="med" len="med"/>
            <a:tailEnd type="none" w="med" len="med"/>
          </a:ln>
          <a:effectLst/>
        </p:spPr>
      </p:cxnSp>
      <p:cxnSp>
        <p:nvCxnSpPr>
          <p:cNvPr id="172" name="Curved Connector 171"/>
          <p:cNvCxnSpPr/>
          <p:nvPr/>
        </p:nvCxnSpPr>
        <p:spPr bwMode="auto">
          <a:xfrm rot="5400000" flipH="1" flipV="1">
            <a:off x="5283199" y="1981200"/>
            <a:ext cx="914400" cy="4572001"/>
          </a:xfrm>
          <a:prstGeom prst="curvedConnector2">
            <a:avLst/>
          </a:prstGeom>
          <a:solidFill>
            <a:srgbClr val="BBE0E3"/>
          </a:solidFill>
          <a:ln w="38100" cap="flat" cmpd="sng" algn="ctr">
            <a:solidFill>
              <a:srgbClr val="B2B2B2">
                <a:alpha val="50000"/>
              </a:srgbClr>
            </a:solidFill>
            <a:prstDash val="solid"/>
            <a:round/>
            <a:headEnd type="none" w="med" len="med"/>
            <a:tailEnd type="none" w="med" len="med"/>
          </a:ln>
          <a:effectLst/>
        </p:spPr>
      </p:cxnSp>
      <p:cxnSp>
        <p:nvCxnSpPr>
          <p:cNvPr id="188" name="Shape 187"/>
          <p:cNvCxnSpPr/>
          <p:nvPr/>
        </p:nvCxnSpPr>
        <p:spPr bwMode="auto">
          <a:xfrm rot="16200000" flipH="1">
            <a:off x="4940300" y="2400300"/>
            <a:ext cx="381000" cy="5638800"/>
          </a:xfrm>
          <a:prstGeom prst="curvedConnector2">
            <a:avLst/>
          </a:prstGeom>
          <a:solidFill>
            <a:srgbClr val="BBE0E3"/>
          </a:solidFill>
          <a:ln w="38100" cap="flat" cmpd="sng" algn="ctr">
            <a:solidFill>
              <a:srgbClr val="B2B2B2">
                <a:alpha val="50000"/>
              </a:srgbClr>
            </a:solidFill>
            <a:prstDash val="solid"/>
            <a:round/>
            <a:headEnd type="none" w="med" len="med"/>
            <a:tailEnd type="none" w="med" len="med"/>
          </a:ln>
          <a:effectLst/>
        </p:spPr>
      </p:cxnSp>
      <p:cxnSp>
        <p:nvCxnSpPr>
          <p:cNvPr id="190" name="Shape 189"/>
          <p:cNvCxnSpPr/>
          <p:nvPr/>
        </p:nvCxnSpPr>
        <p:spPr bwMode="auto">
          <a:xfrm rot="16200000" flipH="1">
            <a:off x="4711700" y="2628900"/>
            <a:ext cx="914400" cy="5715000"/>
          </a:xfrm>
          <a:prstGeom prst="curvedConnector2">
            <a:avLst/>
          </a:prstGeom>
          <a:solidFill>
            <a:srgbClr val="BBE0E3"/>
          </a:solidFill>
          <a:ln w="38100" cap="flat" cmpd="sng" algn="ctr">
            <a:solidFill>
              <a:srgbClr val="B2B2B2">
                <a:alpha val="50000"/>
              </a:srgbClr>
            </a:solidFill>
            <a:prstDash val="solid"/>
            <a:round/>
            <a:headEnd type="none" w="med" len="med"/>
            <a:tailEnd type="none" w="med" len="med"/>
          </a:ln>
          <a:effectLst/>
        </p:spPr>
      </p:cxnSp>
      <p:cxnSp>
        <p:nvCxnSpPr>
          <p:cNvPr id="192" name="Shape 191"/>
          <p:cNvCxnSpPr/>
          <p:nvPr/>
        </p:nvCxnSpPr>
        <p:spPr bwMode="auto">
          <a:xfrm rot="16200000" flipH="1">
            <a:off x="2349500" y="5067300"/>
            <a:ext cx="2362200" cy="2438400"/>
          </a:xfrm>
          <a:prstGeom prst="curvedConnector2">
            <a:avLst/>
          </a:prstGeom>
          <a:solidFill>
            <a:srgbClr val="BBE0E3"/>
          </a:solidFill>
          <a:ln w="38100" cap="flat" cmpd="sng" algn="ctr">
            <a:solidFill>
              <a:srgbClr val="B2B2B2">
                <a:alpha val="50000"/>
              </a:srgbClr>
            </a:solidFill>
            <a:prstDash val="solid"/>
            <a:round/>
            <a:headEnd type="none" w="med" len="med"/>
            <a:tailEnd type="none" w="med" len="med"/>
          </a:ln>
          <a:effectLst/>
        </p:spPr>
      </p:cxnSp>
      <p:cxnSp>
        <p:nvCxnSpPr>
          <p:cNvPr id="194" name="Curved Connector 193"/>
          <p:cNvCxnSpPr/>
          <p:nvPr/>
        </p:nvCxnSpPr>
        <p:spPr bwMode="auto">
          <a:xfrm rot="16200000" flipH="1">
            <a:off x="3933074" y="3374274"/>
            <a:ext cx="2320688" cy="5561164"/>
          </a:xfrm>
          <a:prstGeom prst="curvedConnector3">
            <a:avLst>
              <a:gd name="adj1" fmla="val 80537"/>
            </a:avLst>
          </a:prstGeom>
          <a:solidFill>
            <a:srgbClr val="BBE0E3"/>
          </a:solidFill>
          <a:ln w="38100" cap="flat" cmpd="sng" algn="ctr">
            <a:solidFill>
              <a:srgbClr val="B2B2B2">
                <a:alpha val="50000"/>
              </a:srgbClr>
            </a:solidFill>
            <a:prstDash val="solid"/>
            <a:round/>
            <a:headEnd type="none" w="med" len="med"/>
            <a:tailEnd type="none" w="med" len="med"/>
          </a:ln>
          <a:effectLst/>
        </p:spPr>
      </p:cxnSp>
      <p:sp>
        <p:nvSpPr>
          <p:cNvPr id="197" name="TextBox 196"/>
          <p:cNvSpPr txBox="1"/>
          <p:nvPr/>
        </p:nvSpPr>
        <p:spPr>
          <a:xfrm>
            <a:off x="0" y="3124200"/>
            <a:ext cx="3368230" cy="830997"/>
          </a:xfrm>
          <a:prstGeom prst="rect">
            <a:avLst/>
          </a:prstGeom>
          <a:noFill/>
        </p:spPr>
        <p:txBody>
          <a:bodyPr wrap="none" rtlCol="0">
            <a:spAutoFit/>
          </a:bodyPr>
          <a:lstStyle/>
          <a:p>
            <a:pPr marL="457200" indent="-457200" algn="ctr"/>
            <a:r>
              <a:rPr lang="en-US" dirty="0" smtClean="0">
                <a:solidFill>
                  <a:srgbClr val="008600"/>
                </a:solidFill>
                <a:latin typeface="Comic Sans MS" pitchFamily="66" charset="0"/>
              </a:rPr>
              <a:t>Shadow edges are</a:t>
            </a:r>
          </a:p>
          <a:p>
            <a:pPr marL="457200" indent="-457200" algn="ctr"/>
            <a:r>
              <a:rPr lang="en-US" dirty="0" smtClean="0">
                <a:solidFill>
                  <a:srgbClr val="008600"/>
                </a:solidFill>
                <a:latin typeface="Comic Sans MS" pitchFamily="66" charset="0"/>
              </a:rPr>
              <a:t> spurious correlations </a:t>
            </a:r>
          </a:p>
        </p:txBody>
      </p:sp>
    </p:spTree>
    <p:custDataLst>
      <p:tags r:id="rId1"/>
    </p:custDataLst>
  </p:cSld>
  <p:clrMapOvr>
    <a:masterClrMapping/>
  </p:clrMapOvr>
  <p:transition advTm="163677"/>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97"/>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15"/>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0" nodeType="afterEffect">
                                  <p:stCondLst>
                                    <p:cond delay="0"/>
                                  </p:stCondLst>
                                  <p:childTnLst>
                                    <p:set>
                                      <p:cBhvr>
                                        <p:cTn id="16" dur="1" fill="hold">
                                          <p:stCondLst>
                                            <p:cond delay="0"/>
                                          </p:stCondLst>
                                        </p:cTn>
                                        <p:tgtEl>
                                          <p:spTgt spid="1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 grpId="0"/>
      <p:bldP spid="19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a:ln/>
        </p:spPr>
        <p:txBody>
          <a:bodyPr rIns="166398"/>
          <a:lstStyle/>
          <a:p>
            <a:pPr marL="57150"/>
            <a:r>
              <a:rPr lang="en-US" dirty="0">
                <a:solidFill>
                  <a:srgbClr val="FF0000"/>
                </a:solidFill>
                <a:effectLst>
                  <a:outerShdw blurRad="38100" dist="38100" dir="2700000" algn="tl">
                    <a:srgbClr val="C0C0C0"/>
                  </a:outerShdw>
                </a:effectLst>
                <a:latin typeface="Comic Sans MS" charset="0"/>
                <a:ea typeface="Comic Sans MS" charset="0"/>
                <a:cs typeface="Comic Sans MS" charset="0"/>
                <a:sym typeface="Comic Sans MS" charset="0"/>
              </a:rPr>
              <a:t>Comparison to Related Literature</a:t>
            </a:r>
            <a:endParaRPr lang="en-US" dirty="0">
              <a:solidFill>
                <a:srgbClr val="FF0000"/>
              </a:solidFill>
              <a:effectLst>
                <a:outerShdw blurRad="38100" dist="38100" dir="2700000" algn="tl">
                  <a:srgbClr val="C0C0C0"/>
                </a:outerShdw>
              </a:effectLst>
              <a:latin typeface="Comic Sans MS" charset="0"/>
              <a:sym typeface="Comic Sans MS" charset="0"/>
            </a:endParaRPr>
          </a:p>
        </p:txBody>
      </p:sp>
      <p:sp>
        <p:nvSpPr>
          <p:cNvPr id="124" name="Slide Number Placeholder 3"/>
          <p:cNvSpPr>
            <a:spLocks noGrp="1"/>
          </p:cNvSpPr>
          <p:nvPr>
            <p:ph type="sldNum" sz="quarter" idx="10"/>
          </p:nvPr>
        </p:nvSpPr>
        <p:spPr/>
        <p:txBody>
          <a:bodyPr/>
          <a:lstStyle/>
          <a:p>
            <a:fld id="{2E986394-CE0D-49C8-9AE8-AA5BF8012FE9}" type="slidenum">
              <a:rPr lang="en-US"/>
              <a:pPr/>
              <a:t>16</a:t>
            </a:fld>
            <a:endParaRPr lang="en-US" dirty="0"/>
          </a:p>
        </p:txBody>
      </p:sp>
      <p:graphicFrame>
        <p:nvGraphicFramePr>
          <p:cNvPr id="22530" name="Group 2"/>
          <p:cNvGraphicFramePr>
            <a:graphicFrameLocks noGrp="1"/>
          </p:cNvGraphicFramePr>
          <p:nvPr/>
        </p:nvGraphicFramePr>
        <p:xfrm>
          <a:off x="279402" y="2742565"/>
          <a:ext cx="12471398" cy="5223510"/>
        </p:xfrm>
        <a:graphic>
          <a:graphicData uri="http://schemas.openxmlformats.org/drawingml/2006/table">
            <a:tbl>
              <a:tblPr/>
              <a:tblGrid>
                <a:gridCol w="2133600"/>
                <a:gridCol w="1638184"/>
                <a:gridCol w="1502246"/>
                <a:gridCol w="1687344"/>
                <a:gridCol w="1875125"/>
                <a:gridCol w="1875125"/>
                <a:gridCol w="1759774"/>
              </a:tblGrid>
              <a:tr h="1228725">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endParaRPr kumimoji="0" lang="en-US" sz="1800" b="0" i="0" u="none" strike="noStrike" cap="none" normalizeH="0" baseline="0" dirty="0" smtClean="0">
                        <a:ln>
                          <a:noFill/>
                        </a:ln>
                        <a:solidFill>
                          <a:schemeClr val="tx1"/>
                        </a:solidFill>
                        <a:effectLst/>
                        <a:latin typeface="Comic Sans MS" pitchFamily="66" charset="0"/>
                        <a:cs typeface="Arial Bold" charset="0"/>
                        <a:sym typeface="Arial Bold" charset="0"/>
                      </a:endParaRPr>
                    </a:p>
                  </a:txBody>
                  <a:tcPr marL="50800" marR="50800" marT="50800" marB="508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 pos="800100" algn="l"/>
                          <a:tab pos="800100" algn="l"/>
                        </a:tabLst>
                      </a:pPr>
                      <a:r>
                        <a:rPr kumimoji="0" lang="en-US" sz="2400" b="0" i="0" u="none" strike="noStrike" cap="none" normalizeH="0" baseline="0" dirty="0" smtClean="0">
                          <a:ln>
                            <a:noFill/>
                          </a:ln>
                          <a:solidFill>
                            <a:schemeClr val="tx1"/>
                          </a:solidFill>
                          <a:effectLst/>
                          <a:latin typeface="Comic Sans MS" pitchFamily="66" charset="0"/>
                          <a:cs typeface="Arial Bold" charset="0"/>
                          <a:sym typeface="Arial Bold" charset="0"/>
                        </a:rPr>
                        <a:t>Sherlock</a:t>
                      </a:r>
                    </a:p>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 pos="800100" algn="l"/>
                          <a:tab pos="800100" algn="l"/>
                        </a:tabLst>
                      </a:pPr>
                      <a:r>
                        <a:rPr kumimoji="0" lang="en-US" sz="1800" b="0" i="0" u="none" strike="noStrike" cap="none" normalizeH="0" baseline="0" dirty="0" smtClean="0">
                          <a:ln>
                            <a:noFill/>
                          </a:ln>
                          <a:solidFill>
                            <a:schemeClr val="tx1"/>
                          </a:solidFill>
                          <a:effectLst/>
                          <a:latin typeface="Comic Sans MS" pitchFamily="66" charset="0"/>
                          <a:cs typeface="Arial Bold Italic" charset="0"/>
                          <a:sym typeface="Arial Bold Italic" charset="0"/>
                        </a:rPr>
                        <a:t>Kandula et al.</a:t>
                      </a:r>
                    </a:p>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 pos="800100" algn="l"/>
                          <a:tab pos="800100" algn="l"/>
                        </a:tabLst>
                      </a:pPr>
                      <a:r>
                        <a:rPr kumimoji="0" lang="en-US" sz="1800" b="0" i="0" u="none" strike="noStrike" cap="none" normalizeH="0" baseline="0" dirty="0" smtClean="0">
                          <a:ln>
                            <a:noFill/>
                          </a:ln>
                          <a:solidFill>
                            <a:schemeClr val="tx1"/>
                          </a:solidFill>
                          <a:effectLst/>
                          <a:latin typeface="Comic Sans MS" pitchFamily="66" charset="0"/>
                          <a:cs typeface="Arial Bold Italic" charset="0"/>
                          <a:sym typeface="Arial Bold Italic" charset="0"/>
                        </a:rPr>
                        <a:t>Sigcomm’07</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 pos="800100" algn="l"/>
                          <a:tab pos="800100" algn="l"/>
                          <a:tab pos="800100" algn="l"/>
                        </a:tabLst>
                      </a:pPr>
                      <a:r>
                        <a:rPr kumimoji="0" lang="en-US" sz="2400" b="0" i="0" u="none" strike="noStrike" cap="none" normalizeH="0" baseline="0" dirty="0" smtClean="0">
                          <a:ln>
                            <a:noFill/>
                          </a:ln>
                          <a:solidFill>
                            <a:schemeClr val="tx1"/>
                          </a:solidFill>
                          <a:effectLst/>
                          <a:latin typeface="Comic Sans MS" pitchFamily="66" charset="0"/>
                          <a:cs typeface="Arial Bold" charset="0"/>
                          <a:sym typeface="Arial Bold" charset="0"/>
                        </a:rPr>
                        <a:t>WISE</a:t>
                      </a:r>
                    </a:p>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 pos="800100" algn="l"/>
                          <a:tab pos="800100" algn="l"/>
                          <a:tab pos="800100" algn="l"/>
                        </a:tabLst>
                      </a:pPr>
                      <a:r>
                        <a:rPr kumimoji="0" lang="en-US" sz="1800" b="0" i="0" u="none" strike="noStrike" cap="none" normalizeH="0" baseline="0" dirty="0" smtClean="0">
                          <a:ln>
                            <a:noFill/>
                          </a:ln>
                          <a:solidFill>
                            <a:schemeClr val="tx1"/>
                          </a:solidFill>
                          <a:effectLst/>
                          <a:latin typeface="Comic Sans MS" pitchFamily="66" charset="0"/>
                          <a:cs typeface="Arial Bold Italic" charset="0"/>
                          <a:sym typeface="Arial Bold Italic" charset="0"/>
                        </a:rPr>
                        <a:t>Tariq et al.</a:t>
                      </a:r>
                    </a:p>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 pos="800100" algn="l"/>
                          <a:tab pos="800100" algn="l"/>
                          <a:tab pos="800100" algn="l"/>
                        </a:tabLst>
                      </a:pPr>
                      <a:r>
                        <a:rPr kumimoji="0" lang="en-US" sz="1800" b="0" i="0" u="none" strike="noStrike" cap="none" normalizeH="0" baseline="0" dirty="0" smtClean="0">
                          <a:ln>
                            <a:noFill/>
                          </a:ln>
                          <a:solidFill>
                            <a:schemeClr val="tx1"/>
                          </a:solidFill>
                          <a:effectLst/>
                          <a:latin typeface="Comic Sans MS" pitchFamily="66" charset="0"/>
                          <a:cs typeface="Arial Bold Italic" charset="0"/>
                          <a:sym typeface="Arial Bold Italic" charset="0"/>
                        </a:rPr>
                        <a:t>Sigcomm’08</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 pos="800100" algn="l"/>
                          <a:tab pos="800100" algn="l"/>
                          <a:tab pos="800100" algn="l"/>
                        </a:tabLst>
                      </a:pPr>
                      <a:r>
                        <a:rPr kumimoji="0" lang="en-US" sz="2400" b="0" i="0" u="none" strike="noStrike" cap="none" normalizeH="0" baseline="0" dirty="0" smtClean="0">
                          <a:ln>
                            <a:noFill/>
                          </a:ln>
                          <a:solidFill>
                            <a:schemeClr val="tx1"/>
                          </a:solidFill>
                          <a:effectLst/>
                          <a:latin typeface="Comic Sans MS" pitchFamily="66" charset="0"/>
                          <a:cs typeface="Arial Bold" charset="0"/>
                          <a:sym typeface="Arial Bold" charset="0"/>
                        </a:rPr>
                        <a:t>Orion</a:t>
                      </a:r>
                    </a:p>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 pos="800100" algn="l"/>
                          <a:tab pos="800100" algn="l"/>
                          <a:tab pos="800100" algn="l"/>
                        </a:tabLst>
                      </a:pPr>
                      <a:r>
                        <a:rPr kumimoji="0" lang="en-US" sz="1800" b="0" i="0" u="none" strike="noStrike" cap="none" normalizeH="0" baseline="0" dirty="0" smtClean="0">
                          <a:ln>
                            <a:noFill/>
                          </a:ln>
                          <a:solidFill>
                            <a:schemeClr val="tx1"/>
                          </a:solidFill>
                          <a:effectLst/>
                          <a:latin typeface="Comic Sans MS" pitchFamily="66" charset="0"/>
                          <a:cs typeface="Arial Bold Italic" charset="0"/>
                          <a:sym typeface="Arial Bold Italic" charset="0"/>
                        </a:rPr>
                        <a:t>Chen et al.</a:t>
                      </a:r>
                    </a:p>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 pos="800100" algn="l"/>
                          <a:tab pos="800100" algn="l"/>
                          <a:tab pos="800100" algn="l"/>
                        </a:tabLst>
                      </a:pPr>
                      <a:r>
                        <a:rPr kumimoji="0" lang="en-US" sz="1800" b="0" i="0" u="none" strike="noStrike" cap="none" normalizeH="0" baseline="0" dirty="0" smtClean="0">
                          <a:ln>
                            <a:noFill/>
                          </a:ln>
                          <a:solidFill>
                            <a:schemeClr val="tx1"/>
                          </a:solidFill>
                          <a:effectLst/>
                          <a:latin typeface="Comic Sans MS" pitchFamily="66" charset="0"/>
                          <a:cs typeface="Arial Bold Italic" charset="0"/>
                          <a:sym typeface="Arial Bold Italic" charset="0"/>
                        </a:rPr>
                        <a:t>OSDI’08</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 pos="800100" algn="l"/>
                          <a:tab pos="800100" algn="l"/>
                        </a:tabLst>
                      </a:pPr>
                      <a:r>
                        <a:rPr kumimoji="0" lang="en-US" sz="2400" b="0" i="0" u="none" strike="noStrike" cap="none" normalizeH="0" baseline="0" dirty="0" smtClean="0">
                          <a:ln>
                            <a:noFill/>
                          </a:ln>
                          <a:solidFill>
                            <a:schemeClr val="tx1"/>
                          </a:solidFill>
                          <a:effectLst/>
                          <a:latin typeface="Comic Sans MS" pitchFamily="66" charset="0"/>
                          <a:cs typeface="Arial Bold" charset="0"/>
                          <a:sym typeface="Arial Bold" charset="0"/>
                        </a:rPr>
                        <a:t>NICE</a:t>
                      </a:r>
                    </a:p>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 pos="800100" algn="l"/>
                          <a:tab pos="800100" algn="l"/>
                        </a:tabLst>
                      </a:pPr>
                      <a:r>
                        <a:rPr kumimoji="0" lang="en-US" sz="1800" b="0" i="0" u="none" strike="noStrike" cap="none" normalizeH="0" baseline="0" dirty="0" smtClean="0">
                          <a:ln>
                            <a:noFill/>
                          </a:ln>
                          <a:solidFill>
                            <a:schemeClr val="tx1"/>
                          </a:solidFill>
                          <a:effectLst/>
                          <a:latin typeface="Comic Sans MS" pitchFamily="66" charset="0"/>
                          <a:cs typeface="Arial Bold Italic" charset="0"/>
                          <a:sym typeface="Arial Bold Italic" charset="0"/>
                        </a:rPr>
                        <a:t>Mahimkar et al.</a:t>
                      </a:r>
                    </a:p>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 pos="800100" algn="l"/>
                          <a:tab pos="800100" algn="l"/>
                        </a:tabLst>
                      </a:pPr>
                      <a:r>
                        <a:rPr kumimoji="0" lang="en-US" sz="1800" b="0" i="0" u="none" strike="noStrike" cap="none" normalizeH="0" baseline="0" dirty="0" smtClean="0">
                          <a:ln>
                            <a:noFill/>
                          </a:ln>
                          <a:solidFill>
                            <a:schemeClr val="tx1"/>
                          </a:solidFill>
                          <a:effectLst/>
                          <a:latin typeface="Comic Sans MS" pitchFamily="66" charset="0"/>
                          <a:cs typeface="Arial Bold Italic" charset="0"/>
                          <a:sym typeface="Arial Bold Italic" charset="0"/>
                        </a:rPr>
                        <a:t>CoNEXT’08</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 pos="800100" algn="l"/>
                          <a:tab pos="800100" algn="l"/>
                          <a:tab pos="800100" algn="l"/>
                        </a:tabLst>
                      </a:pPr>
                      <a:r>
                        <a:rPr kumimoji="0" lang="en-US" sz="2400" b="0" i="0" u="none" strike="noStrike" cap="none" normalizeH="0" baseline="0" dirty="0" smtClean="0">
                          <a:ln>
                            <a:noFill/>
                          </a:ln>
                          <a:solidFill>
                            <a:schemeClr val="tx1"/>
                          </a:solidFill>
                          <a:effectLst/>
                          <a:latin typeface="Comic Sans MS" pitchFamily="66" charset="0"/>
                          <a:cs typeface="Arial Bold" charset="0"/>
                          <a:sym typeface="Arial Bold" charset="0"/>
                        </a:rPr>
                        <a:t>NetMedic</a:t>
                      </a:r>
                    </a:p>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 pos="800100" algn="l"/>
                          <a:tab pos="800100" algn="l"/>
                          <a:tab pos="800100" algn="l"/>
                        </a:tabLst>
                      </a:pPr>
                      <a:r>
                        <a:rPr kumimoji="0" lang="en-US" sz="1800" b="0" i="0" u="none" strike="noStrike" cap="none" normalizeH="0" baseline="0" dirty="0" smtClean="0">
                          <a:ln>
                            <a:noFill/>
                          </a:ln>
                          <a:solidFill>
                            <a:schemeClr val="tx1"/>
                          </a:solidFill>
                          <a:effectLst/>
                          <a:latin typeface="Comic Sans MS" pitchFamily="66" charset="0"/>
                          <a:cs typeface="Arial Bold Italic" charset="0"/>
                          <a:sym typeface="Arial Bold Italic" charset="0"/>
                        </a:rPr>
                        <a:t>Kandula et al.</a:t>
                      </a:r>
                    </a:p>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 pos="800100" algn="l"/>
                          <a:tab pos="800100" algn="l"/>
                          <a:tab pos="800100" algn="l"/>
                        </a:tabLst>
                      </a:pPr>
                      <a:r>
                        <a:rPr kumimoji="0" lang="en-US" sz="1800" b="0" i="0" u="none" strike="noStrike" cap="none" normalizeH="0" baseline="0" dirty="0" smtClean="0">
                          <a:ln>
                            <a:noFill/>
                          </a:ln>
                          <a:solidFill>
                            <a:schemeClr val="tx1"/>
                          </a:solidFill>
                          <a:effectLst/>
                          <a:latin typeface="Comic Sans MS" pitchFamily="66" charset="0"/>
                          <a:cs typeface="Arial Bold Italic" charset="0"/>
                          <a:sym typeface="Arial Bold Italic" charset="0"/>
                        </a:rPr>
                        <a:t>Sigcomm’09</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 pos="800100" algn="l"/>
                          <a:tab pos="800100" algn="l"/>
                        </a:tabLst>
                      </a:pPr>
                      <a:r>
                        <a:rPr kumimoji="0" lang="en-US" sz="2400" b="0" i="0" u="none" strike="noStrike" cap="none" normalizeH="0" baseline="0" dirty="0" smtClean="0">
                          <a:ln>
                            <a:noFill/>
                          </a:ln>
                          <a:solidFill>
                            <a:srgbClr val="0000FF"/>
                          </a:solidFill>
                          <a:effectLst/>
                          <a:latin typeface="Comic Sans MS" pitchFamily="66" charset="0"/>
                          <a:cs typeface="Arial Bold" charset="0"/>
                          <a:sym typeface="Arial Bold" charset="0"/>
                        </a:rPr>
                        <a:t>Giza</a:t>
                      </a:r>
                    </a:p>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 pos="800100" algn="l"/>
                          <a:tab pos="800100" algn="l"/>
                        </a:tabLst>
                      </a:pPr>
                      <a:r>
                        <a:rPr kumimoji="0" lang="en-US" sz="1800" b="0" i="0" u="none" strike="noStrike" cap="none" normalizeH="0" baseline="0" dirty="0" smtClean="0">
                          <a:ln>
                            <a:noFill/>
                          </a:ln>
                          <a:solidFill>
                            <a:srgbClr val="0000FF"/>
                          </a:solidFill>
                          <a:effectLst/>
                          <a:latin typeface="Comic Sans MS" pitchFamily="66" charset="0"/>
                          <a:cs typeface="Arial Bold Italic" charset="0"/>
                          <a:sym typeface="Arial Bold Italic" charset="0"/>
                        </a:rPr>
                        <a:t>Mahimkar et al.</a:t>
                      </a:r>
                    </a:p>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 pos="800100" algn="l"/>
                          <a:tab pos="800100" algn="l"/>
                        </a:tabLst>
                      </a:pPr>
                      <a:r>
                        <a:rPr kumimoji="0" lang="en-US" sz="1800" b="0" i="0" u="none" strike="noStrike" cap="none" normalizeH="0" baseline="0" dirty="0" smtClean="0">
                          <a:ln>
                            <a:noFill/>
                          </a:ln>
                          <a:solidFill>
                            <a:srgbClr val="0000FF"/>
                          </a:solidFill>
                          <a:effectLst/>
                          <a:latin typeface="Comic Sans MS" pitchFamily="66" charset="0"/>
                          <a:cs typeface="Arial Bold Italic" charset="0"/>
                          <a:sym typeface="Arial Bold Italic" charset="0"/>
                        </a:rPr>
                        <a:t>Sigcomm’09</a:t>
                      </a:r>
                    </a:p>
                  </a:txBody>
                  <a:tcPr marL="50800" marR="50800" marT="50800" marB="50800"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50875">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r>
                        <a:rPr kumimoji="0" lang="en-US" sz="1800" b="0" i="0" u="none" strike="noStrike" cap="none" normalizeH="0" baseline="0" dirty="0" smtClean="0">
                          <a:ln>
                            <a:noFill/>
                          </a:ln>
                          <a:solidFill>
                            <a:schemeClr val="tx1"/>
                          </a:solidFill>
                          <a:effectLst/>
                          <a:latin typeface="Comic Sans MS" pitchFamily="66" charset="0"/>
                          <a:cs typeface="Arial Bold" charset="0"/>
                          <a:sym typeface="Arial Bold" charset="0"/>
                        </a:rPr>
                        <a:t>Original Focus</a:t>
                      </a:r>
                    </a:p>
                  </a:txBody>
                  <a:tcPr marL="50800" marR="50800" marT="50800" marB="508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r>
                        <a:rPr kumimoji="0" lang="en-US" sz="1800" b="0" i="0" u="none" strike="noStrike" cap="none" normalizeH="0" baseline="0" dirty="0" smtClean="0">
                          <a:ln>
                            <a:noFill/>
                          </a:ln>
                          <a:solidFill>
                            <a:schemeClr val="tx1"/>
                          </a:solidFill>
                          <a:effectLst/>
                          <a:latin typeface="Comic Sans MS" pitchFamily="66" charset="0"/>
                          <a:ea typeface="ヒラギノ角ゴ ProN W3" charset="0"/>
                          <a:cs typeface="ヒラギノ角ゴ ProN W3" charset="0"/>
                          <a:sym typeface="Arial" charset="0"/>
                        </a:rPr>
                        <a:t>Enterprise Networks</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r>
                        <a:rPr kumimoji="0" lang="en-US" sz="1800" b="0" i="0" u="none" strike="noStrike" cap="none" normalizeH="0" baseline="0" dirty="0" smtClean="0">
                          <a:ln>
                            <a:noFill/>
                          </a:ln>
                          <a:solidFill>
                            <a:schemeClr val="tx1"/>
                          </a:solidFill>
                          <a:effectLst/>
                          <a:latin typeface="Comic Sans MS" pitchFamily="66" charset="0"/>
                          <a:ea typeface="ヒラギノ角ゴ ProN W3" charset="0"/>
                          <a:cs typeface="ヒラギノ角ゴ ProN W3" charset="0"/>
                          <a:sym typeface="Arial" charset="0"/>
                        </a:rPr>
                        <a:t>Content Distribution Networks</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r>
                        <a:rPr kumimoji="0" lang="en-US" sz="1800" b="0" i="0" u="none" strike="noStrike" cap="none" normalizeH="0" baseline="0" dirty="0" smtClean="0">
                          <a:ln>
                            <a:noFill/>
                          </a:ln>
                          <a:solidFill>
                            <a:schemeClr val="tx1"/>
                          </a:solidFill>
                          <a:effectLst/>
                          <a:latin typeface="Comic Sans MS" pitchFamily="66" charset="0"/>
                          <a:ea typeface="ヒラギノ角ゴ ProN W3" charset="0"/>
                          <a:cs typeface="ヒラギノ角ゴ ProN W3" charset="0"/>
                          <a:sym typeface="Arial" charset="0"/>
                        </a:rPr>
                        <a:t>Enterprise Networks</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r>
                        <a:rPr kumimoji="0" lang="en-US" sz="1800" b="0" i="0" u="none" strike="noStrike" cap="none" normalizeH="0" baseline="0" dirty="0" smtClean="0">
                          <a:ln>
                            <a:noFill/>
                          </a:ln>
                          <a:solidFill>
                            <a:schemeClr val="tx1"/>
                          </a:solidFill>
                          <a:effectLst/>
                          <a:latin typeface="Comic Sans MS" pitchFamily="66" charset="0"/>
                          <a:cs typeface="Arial Bold" charset="0"/>
                          <a:sym typeface="Arial Bold" charset="0"/>
                        </a:rPr>
                        <a:t>ISP Backbone Networks</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r>
                        <a:rPr kumimoji="0" lang="en-US" sz="1800" b="0" i="0" u="none" strike="noStrike" cap="none" normalizeH="0" baseline="0" dirty="0" smtClean="0">
                          <a:ln>
                            <a:noFill/>
                          </a:ln>
                          <a:solidFill>
                            <a:schemeClr val="tx1"/>
                          </a:solidFill>
                          <a:effectLst/>
                          <a:latin typeface="Comic Sans MS" pitchFamily="66" charset="0"/>
                          <a:ea typeface="ヒラギノ角ゴ ProN W3" charset="0"/>
                          <a:cs typeface="ヒラギノ角ゴ ProN W3" charset="0"/>
                          <a:sym typeface="Arial" charset="0"/>
                        </a:rPr>
                        <a:t>Enterprise Networks</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r>
                        <a:rPr kumimoji="0" lang="en-US" sz="1800" b="0" i="0" u="none" strike="noStrike" cap="none" normalizeH="0" baseline="0" dirty="0" smtClean="0">
                          <a:ln>
                            <a:noFill/>
                          </a:ln>
                          <a:solidFill>
                            <a:srgbClr val="0000FF"/>
                          </a:solidFill>
                          <a:effectLst/>
                          <a:latin typeface="Comic Sans MS" pitchFamily="66" charset="0"/>
                          <a:cs typeface="Arial Bold" charset="0"/>
                          <a:sym typeface="Arial Bold" charset="0"/>
                        </a:rPr>
                        <a:t>IPTV Networks</a:t>
                      </a:r>
                    </a:p>
                  </a:txBody>
                  <a:tcPr marL="50800" marR="50800" marT="50800" marB="50800"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19150">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r>
                        <a:rPr kumimoji="0" lang="en-US" sz="1800" b="0" i="0" u="none" strike="noStrike" cap="none" normalizeH="0" baseline="0" dirty="0" smtClean="0">
                          <a:ln>
                            <a:noFill/>
                          </a:ln>
                          <a:solidFill>
                            <a:schemeClr val="tx1"/>
                          </a:solidFill>
                          <a:effectLst/>
                          <a:latin typeface="Comic Sans MS" pitchFamily="66" charset="0"/>
                          <a:cs typeface="Arial Bold" charset="0"/>
                          <a:sym typeface="Arial Bold" charset="0"/>
                        </a:rPr>
                        <a:t>Eliminate spurious dependencies</a:t>
                      </a:r>
                    </a:p>
                  </a:txBody>
                  <a:tcPr marL="50800" marR="50800" marT="50800" marB="508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endParaRPr kumimoji="0" lang="en-US" sz="1800" b="0" i="0" u="none" strike="noStrike" cap="none" normalizeH="0" baseline="0" dirty="0" smtClean="0">
                        <a:ln>
                          <a:noFill/>
                        </a:ln>
                        <a:solidFill>
                          <a:srgbClr val="008600"/>
                        </a:solidFill>
                        <a:effectLst/>
                        <a:latin typeface="Comic Sans MS" pitchFamily="66" charset="0"/>
                        <a:ea typeface="ヒラギノ角ゴ ProN W3" charset="0"/>
                        <a:cs typeface="ヒラギノ角ゴ ProN W3" charset="0"/>
                        <a:sym typeface="Arial"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r>
                        <a:rPr kumimoji="0" lang="en-US" sz="1800" b="0" i="0" u="none" strike="noStrike" cap="none" normalizeH="0" baseline="0" dirty="0" smtClean="0">
                          <a:ln>
                            <a:noFill/>
                          </a:ln>
                          <a:solidFill>
                            <a:srgbClr val="008600"/>
                          </a:solidFill>
                          <a:effectLst/>
                          <a:latin typeface="Comic Sans MS" pitchFamily="66" charset="0"/>
                          <a:cs typeface="Arial Bold" charset="0"/>
                          <a:sym typeface="Arial Bold" charset="0"/>
                        </a:rPr>
                        <a:t>YES</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endParaRPr kumimoji="0" lang="en-US" sz="1800" b="0" i="0" u="none" strike="noStrike" cap="none" normalizeH="0" baseline="0" dirty="0" smtClean="0">
                        <a:ln>
                          <a:noFill/>
                        </a:ln>
                        <a:solidFill>
                          <a:srgbClr val="008600"/>
                        </a:solidFill>
                        <a:effectLst/>
                        <a:latin typeface="Comic Sans MS" pitchFamily="66" charset="0"/>
                        <a:ea typeface="ヒラギノ角ゴ ProN W3" charset="0"/>
                        <a:cs typeface="ヒラギノ角ゴ ProN W3" charset="0"/>
                        <a:sym typeface="Arial"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endParaRPr kumimoji="0" lang="en-US" sz="1800" b="0" i="0" u="none" strike="noStrike" cap="none" normalizeH="0" baseline="0" dirty="0" smtClean="0">
                        <a:ln>
                          <a:noFill/>
                        </a:ln>
                        <a:solidFill>
                          <a:srgbClr val="008600"/>
                        </a:solidFill>
                        <a:effectLst/>
                        <a:latin typeface="Comic Sans MS" pitchFamily="66" charset="0"/>
                        <a:ea typeface="ヒラギノ角ゴ ProN W3" charset="0"/>
                        <a:cs typeface="ヒラギノ角ゴ ProN W3" charset="0"/>
                        <a:sym typeface="Arial"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endParaRPr kumimoji="0" lang="en-US" sz="1800" b="0" i="0" u="none" strike="noStrike" cap="none" normalizeH="0" baseline="0" dirty="0" smtClean="0">
                        <a:ln>
                          <a:noFill/>
                        </a:ln>
                        <a:solidFill>
                          <a:srgbClr val="008600"/>
                        </a:solidFill>
                        <a:effectLst/>
                        <a:latin typeface="Comic Sans MS" pitchFamily="66" charset="0"/>
                        <a:ea typeface="ヒラギノ角ゴ ProN W3" charset="0"/>
                        <a:cs typeface="ヒラギノ角ゴ ProN W3" charset="0"/>
                        <a:sym typeface="Arial"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r>
                        <a:rPr kumimoji="0" lang="en-US" sz="1800" b="0" i="0" u="none" strike="noStrike" cap="none" normalizeH="0" baseline="0" dirty="0" smtClean="0">
                          <a:ln>
                            <a:noFill/>
                          </a:ln>
                          <a:solidFill>
                            <a:srgbClr val="0000FF"/>
                          </a:solidFill>
                          <a:effectLst/>
                          <a:latin typeface="Comic Sans MS" pitchFamily="66" charset="0"/>
                          <a:cs typeface="Arial Bold" charset="0"/>
                          <a:sym typeface="Arial Bold" charset="0"/>
                        </a:rPr>
                        <a:t>YES</a:t>
                      </a:r>
                    </a:p>
                  </a:txBody>
                  <a:tcPr marL="50800" marR="50800" marT="50800" marB="50800"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62000">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r>
                        <a:rPr kumimoji="0" lang="en-US" sz="1800" b="0" i="0" u="none" strike="noStrike" cap="none" normalizeH="0" baseline="0" dirty="0" smtClean="0">
                          <a:ln>
                            <a:noFill/>
                          </a:ln>
                          <a:solidFill>
                            <a:schemeClr val="tx1"/>
                          </a:solidFill>
                          <a:effectLst/>
                          <a:latin typeface="Comic Sans MS" pitchFamily="66" charset="0"/>
                          <a:cs typeface="Arial Bold" charset="0"/>
                          <a:sym typeface="Arial Bold" charset="0"/>
                        </a:rPr>
                        <a:t>Achieve sparse solution</a:t>
                      </a:r>
                    </a:p>
                  </a:txBody>
                  <a:tcPr marL="50800" marR="50800" marT="50800" marB="508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endParaRPr kumimoji="0" lang="en-US" sz="1800" b="0" i="0" u="none" strike="noStrike" cap="none" normalizeH="0" baseline="0" dirty="0" smtClean="0">
                        <a:ln>
                          <a:noFill/>
                        </a:ln>
                        <a:solidFill>
                          <a:srgbClr val="008600"/>
                        </a:solidFill>
                        <a:effectLst/>
                        <a:latin typeface="Comic Sans MS" pitchFamily="66" charset="0"/>
                        <a:cs typeface="Arial Bold" charset="0"/>
                        <a:sym typeface="Arial Bold"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endParaRPr kumimoji="0" lang="en-US" sz="1800" b="0" i="0" u="none" strike="noStrike" cap="none" normalizeH="0" baseline="0" dirty="0" smtClean="0">
                        <a:ln>
                          <a:noFill/>
                        </a:ln>
                        <a:solidFill>
                          <a:srgbClr val="008600"/>
                        </a:solidFill>
                        <a:effectLst/>
                        <a:latin typeface="Comic Sans MS" pitchFamily="66" charset="0"/>
                        <a:cs typeface="Arial Bold" charset="0"/>
                        <a:sym typeface="Arial Bold"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endParaRPr kumimoji="0" lang="en-US" sz="1800" b="0" i="0" u="none" strike="noStrike" cap="none" normalizeH="0" baseline="0" dirty="0" smtClean="0">
                        <a:ln>
                          <a:noFill/>
                        </a:ln>
                        <a:solidFill>
                          <a:srgbClr val="008600"/>
                        </a:solidFill>
                        <a:effectLst/>
                        <a:latin typeface="Comic Sans MS" pitchFamily="66" charset="0"/>
                        <a:cs typeface="Arial Bold" charset="0"/>
                        <a:sym typeface="Arial Bold"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endParaRPr kumimoji="0" lang="en-US" sz="1800" b="0" i="0" u="none" strike="noStrike" cap="none" normalizeH="0" baseline="0" dirty="0" smtClean="0">
                        <a:ln>
                          <a:noFill/>
                        </a:ln>
                        <a:solidFill>
                          <a:srgbClr val="008600"/>
                        </a:solidFill>
                        <a:effectLst/>
                        <a:latin typeface="Comic Sans MS" pitchFamily="66" charset="0"/>
                        <a:ea typeface="ヒラギノ角ゴ ProN W3" charset="0"/>
                        <a:cs typeface="ヒラギノ角ゴ ProN W3" charset="0"/>
                        <a:sym typeface="Arial"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endParaRPr kumimoji="0" lang="en-US" sz="1800" b="0" i="0" u="none" strike="noStrike" cap="none" normalizeH="0" baseline="0" dirty="0" smtClean="0">
                        <a:ln>
                          <a:noFill/>
                        </a:ln>
                        <a:solidFill>
                          <a:srgbClr val="008600"/>
                        </a:solidFill>
                        <a:effectLst/>
                        <a:latin typeface="Comic Sans MS" pitchFamily="66" charset="0"/>
                        <a:cs typeface="Arial Bold" charset="0"/>
                        <a:sym typeface="Arial Bold"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r>
                        <a:rPr kumimoji="0" lang="en-US" sz="1800" b="0" i="0" u="none" strike="noStrike" cap="none" normalizeH="0" baseline="0" dirty="0" smtClean="0">
                          <a:ln>
                            <a:noFill/>
                          </a:ln>
                          <a:solidFill>
                            <a:srgbClr val="0000FF"/>
                          </a:solidFill>
                          <a:effectLst/>
                          <a:latin typeface="Comic Sans MS" pitchFamily="66" charset="0"/>
                          <a:cs typeface="Arial Bold" charset="0"/>
                          <a:sym typeface="Arial Bold" charset="0"/>
                        </a:rPr>
                        <a:t>YES</a:t>
                      </a:r>
                    </a:p>
                  </a:txBody>
                  <a:tcPr marL="50800" marR="50800" marT="50800" marB="50800"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68350">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r>
                        <a:rPr kumimoji="0" lang="en-US" sz="1800" b="0" i="0" u="none" strike="noStrike" cap="none" normalizeH="0" baseline="0" dirty="0" smtClean="0">
                          <a:ln>
                            <a:noFill/>
                          </a:ln>
                          <a:solidFill>
                            <a:schemeClr val="tx1"/>
                          </a:solidFill>
                          <a:effectLst/>
                          <a:latin typeface="Comic Sans MS" pitchFamily="66" charset="0"/>
                          <a:cs typeface="Arial Bold" charset="0"/>
                          <a:sym typeface="Arial Bold" charset="0"/>
                        </a:rPr>
                        <a:t>Automated edge directionality</a:t>
                      </a:r>
                    </a:p>
                  </a:txBody>
                  <a:tcPr marL="50800" marR="50800" marT="50800" marB="508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r>
                        <a:rPr kumimoji="0" lang="en-US" sz="1800" b="0" i="0" u="none" strike="noStrike" cap="none" normalizeH="0" baseline="0" dirty="0" smtClean="0">
                          <a:ln>
                            <a:noFill/>
                          </a:ln>
                          <a:solidFill>
                            <a:srgbClr val="008600"/>
                          </a:solidFill>
                          <a:effectLst/>
                          <a:latin typeface="Comic Sans MS" pitchFamily="66" charset="0"/>
                          <a:cs typeface="Arial Bold" charset="0"/>
                          <a:sym typeface="Arial Bold" charset="0"/>
                        </a:rPr>
                        <a:t>YES</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r>
                        <a:rPr kumimoji="0" lang="en-US" sz="1800" b="0" i="0" u="none" strike="noStrike" cap="none" normalizeH="0" baseline="0" dirty="0" smtClean="0">
                          <a:ln>
                            <a:noFill/>
                          </a:ln>
                          <a:solidFill>
                            <a:srgbClr val="008600"/>
                          </a:solidFill>
                          <a:effectLst/>
                          <a:latin typeface="Comic Sans MS" pitchFamily="66" charset="0"/>
                          <a:cs typeface="Arial Bold" charset="0"/>
                          <a:sym typeface="Arial Bold" charset="0"/>
                        </a:rPr>
                        <a:t>YES</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r>
                        <a:rPr kumimoji="0" lang="en-US" sz="1800" b="0" i="0" u="none" strike="noStrike" cap="none" normalizeH="0" baseline="0" dirty="0" smtClean="0">
                          <a:ln>
                            <a:noFill/>
                          </a:ln>
                          <a:solidFill>
                            <a:srgbClr val="008600"/>
                          </a:solidFill>
                          <a:effectLst/>
                          <a:latin typeface="Comic Sans MS" pitchFamily="66" charset="0"/>
                          <a:cs typeface="Arial Bold" charset="0"/>
                          <a:sym typeface="Arial Bold" charset="0"/>
                        </a:rPr>
                        <a:t>YES</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endParaRPr kumimoji="0" lang="en-US" sz="1800" b="0" i="0" u="none" strike="noStrike" cap="none" normalizeH="0" baseline="0" dirty="0" smtClean="0">
                        <a:ln>
                          <a:noFill/>
                        </a:ln>
                        <a:solidFill>
                          <a:srgbClr val="008600"/>
                        </a:solidFill>
                        <a:effectLst/>
                        <a:latin typeface="Comic Sans MS" pitchFamily="66" charset="0"/>
                        <a:ea typeface="ヒラギノ角ゴ ProN W3" charset="0"/>
                        <a:cs typeface="ヒラギノ角ゴ ProN W3" charset="0"/>
                        <a:sym typeface="Arial"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r>
                        <a:rPr kumimoji="0" lang="en-US" sz="1800" b="0" i="0" u="none" strike="noStrike" cap="none" normalizeH="0" baseline="0" dirty="0" smtClean="0">
                          <a:ln>
                            <a:noFill/>
                          </a:ln>
                          <a:solidFill>
                            <a:srgbClr val="008600"/>
                          </a:solidFill>
                          <a:effectLst/>
                          <a:latin typeface="Comic Sans MS" pitchFamily="66" charset="0"/>
                          <a:cs typeface="Arial Bold" charset="0"/>
                          <a:sym typeface="Arial Bold" charset="0"/>
                        </a:rPr>
                        <a:t>YES</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r>
                        <a:rPr kumimoji="0" lang="en-US" sz="1800" b="0" i="0" u="none" strike="noStrike" cap="none" normalizeH="0" baseline="0" dirty="0" smtClean="0">
                          <a:ln>
                            <a:noFill/>
                          </a:ln>
                          <a:solidFill>
                            <a:srgbClr val="0000FF"/>
                          </a:solidFill>
                          <a:effectLst/>
                          <a:latin typeface="Comic Sans MS" pitchFamily="66" charset="0"/>
                          <a:cs typeface="Arial Bold" charset="0"/>
                          <a:sym typeface="Arial Bold" charset="0"/>
                        </a:rPr>
                        <a:t>YES</a:t>
                      </a:r>
                    </a:p>
                  </a:txBody>
                  <a:tcPr marL="50800" marR="50800" marT="50800" marB="50800"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20725">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r>
                        <a:rPr kumimoji="0" lang="en-US" sz="1800" b="0" i="0" u="none" strike="noStrike" cap="none" normalizeH="0" baseline="0" dirty="0" smtClean="0">
                          <a:ln>
                            <a:noFill/>
                          </a:ln>
                          <a:solidFill>
                            <a:schemeClr val="tx1"/>
                          </a:solidFill>
                          <a:effectLst/>
                          <a:latin typeface="Comic Sans MS" pitchFamily="66" charset="0"/>
                          <a:cs typeface="Arial Bold" charset="0"/>
                          <a:sym typeface="Arial Bold" charset="0"/>
                        </a:rPr>
                        <a:t>Multi-resolution analysis</a:t>
                      </a:r>
                    </a:p>
                  </a:txBody>
                  <a:tcPr marL="50800" marR="50800" marT="50800" marB="508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endParaRPr kumimoji="0" lang="en-US" sz="1800" b="0" i="0" u="none" strike="noStrike" cap="none" normalizeH="0" baseline="0" dirty="0" smtClean="0">
                        <a:ln>
                          <a:noFill/>
                        </a:ln>
                        <a:solidFill>
                          <a:srgbClr val="008600"/>
                        </a:solidFill>
                        <a:effectLst/>
                        <a:latin typeface="Comic Sans MS" pitchFamily="66" charset="0"/>
                        <a:ea typeface="ヒラギノ角ゴ ProN W3" charset="0"/>
                        <a:cs typeface="ヒラギノ角ゴ ProN W3" charset="0"/>
                        <a:sym typeface="Arial"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endParaRPr kumimoji="0" lang="en-US" sz="1800" b="0" i="0" u="none" strike="noStrike" cap="none" normalizeH="0" baseline="0" dirty="0" smtClean="0">
                        <a:ln>
                          <a:noFill/>
                        </a:ln>
                        <a:solidFill>
                          <a:srgbClr val="008600"/>
                        </a:solidFill>
                        <a:effectLst/>
                        <a:latin typeface="Comic Sans MS" pitchFamily="66" charset="0"/>
                        <a:ea typeface="ヒラギノ角ゴ ProN W3" charset="0"/>
                        <a:cs typeface="ヒラギノ角ゴ ProN W3" charset="0"/>
                        <a:sym typeface="Arial"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endParaRPr kumimoji="0" lang="en-US" sz="1800" b="0" i="0" u="none" strike="noStrike" cap="none" normalizeH="0" baseline="0" dirty="0" smtClean="0">
                        <a:ln>
                          <a:noFill/>
                        </a:ln>
                        <a:solidFill>
                          <a:srgbClr val="008600"/>
                        </a:solidFill>
                        <a:effectLst/>
                        <a:latin typeface="Comic Sans MS" pitchFamily="66" charset="0"/>
                        <a:ea typeface="ヒラギノ角ゴ ProN W3" charset="0"/>
                        <a:cs typeface="ヒラギノ角ゴ ProN W3" charset="0"/>
                        <a:sym typeface="Arial"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endParaRPr kumimoji="0" lang="en-US" sz="1800" b="0" i="0" u="none" strike="noStrike" cap="none" normalizeH="0" baseline="0" dirty="0" smtClean="0">
                        <a:ln>
                          <a:noFill/>
                        </a:ln>
                        <a:solidFill>
                          <a:srgbClr val="008600"/>
                        </a:solidFill>
                        <a:effectLst/>
                        <a:latin typeface="Comic Sans MS" pitchFamily="66" charset="0"/>
                        <a:ea typeface="ヒラギノ角ゴ ProN W3" charset="0"/>
                        <a:cs typeface="ヒラギノ角ゴ ProN W3" charset="0"/>
                        <a:sym typeface="Arial"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endParaRPr kumimoji="0" lang="en-US" sz="1800" b="0" i="0" u="none" strike="noStrike" cap="none" normalizeH="0" baseline="0" dirty="0" smtClean="0">
                        <a:ln>
                          <a:noFill/>
                        </a:ln>
                        <a:solidFill>
                          <a:srgbClr val="008600"/>
                        </a:solidFill>
                        <a:effectLst/>
                        <a:latin typeface="Comic Sans MS" pitchFamily="66" charset="0"/>
                        <a:ea typeface="ヒラギノ角ゴ ProN W3" charset="0"/>
                        <a:cs typeface="ヒラギノ角ゴ ProN W3" charset="0"/>
                        <a:sym typeface="Arial"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r>
                        <a:rPr kumimoji="0" lang="en-US" sz="1800" b="0" i="0" u="none" strike="noStrike" cap="none" normalizeH="0" baseline="0" dirty="0" smtClean="0">
                          <a:ln>
                            <a:noFill/>
                          </a:ln>
                          <a:solidFill>
                            <a:srgbClr val="0000FF"/>
                          </a:solidFill>
                          <a:effectLst/>
                          <a:latin typeface="Comic Sans MS" pitchFamily="66" charset="0"/>
                          <a:cs typeface="Arial Bold" charset="0"/>
                          <a:sym typeface="Arial Bold" charset="0"/>
                        </a:rPr>
                        <a:t>YES</a:t>
                      </a:r>
                    </a:p>
                  </a:txBody>
                  <a:tcPr marL="50800" marR="50800" marT="50800" marB="50800"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advTm="31856"/>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Grp="1" noChangeArrowheads="1"/>
          </p:cNvSpPr>
          <p:nvPr>
            <p:ph type="title"/>
          </p:nvPr>
        </p:nvSpPr>
        <p:spPr>
          <a:ln/>
        </p:spPr>
        <p:txBody>
          <a:bodyPr rIns="166398"/>
          <a:lstStyle/>
          <a:p>
            <a:pPr marL="57150"/>
            <a:r>
              <a:rPr lang="en-US" dirty="0" smtClean="0">
                <a:solidFill>
                  <a:srgbClr val="FF0000"/>
                </a:solidFill>
                <a:effectLst>
                  <a:outerShdw blurRad="38100" dist="38100" dir="2700000" algn="tl">
                    <a:srgbClr val="C0C0C0"/>
                  </a:outerShdw>
                </a:effectLst>
                <a:latin typeface="Comic Sans MS" charset="0"/>
                <a:ea typeface="Comic Sans MS" charset="0"/>
                <a:cs typeface="Comic Sans MS" charset="0"/>
                <a:sym typeface="Comic Sans MS" charset="0"/>
              </a:rPr>
              <a:t>Conclusions</a:t>
            </a:r>
            <a:endParaRPr lang="en-US" dirty="0">
              <a:solidFill>
                <a:srgbClr val="FF0000"/>
              </a:solidFill>
              <a:effectLst>
                <a:outerShdw blurRad="38100" dist="38100" dir="2700000" algn="tl">
                  <a:srgbClr val="C0C0C0"/>
                </a:outerShdw>
              </a:effectLst>
              <a:latin typeface="Comic Sans MS" charset="0"/>
              <a:sym typeface="Comic Sans MS" charset="0"/>
            </a:endParaRPr>
          </a:p>
        </p:txBody>
      </p:sp>
      <p:sp>
        <p:nvSpPr>
          <p:cNvPr id="21506" name="Rectangle 2"/>
          <p:cNvSpPr>
            <a:spLocks noGrp="1" noChangeArrowheads="1"/>
          </p:cNvSpPr>
          <p:nvPr>
            <p:ph idx="1"/>
          </p:nvPr>
        </p:nvSpPr>
        <p:spPr>
          <a:xfrm>
            <a:off x="647700" y="2235200"/>
            <a:ext cx="11709400" cy="6896100"/>
          </a:xfrm>
          <a:ln/>
        </p:spPr>
        <p:txBody>
          <a:bodyPr rIns="57799"/>
          <a:lstStyle/>
          <a:p>
            <a:pPr>
              <a:buClr>
                <a:srgbClr val="0000FF"/>
              </a:buClr>
              <a:buFont typeface="Comic Sans MS" charset="0"/>
              <a:buChar char="•"/>
            </a:pPr>
            <a:r>
              <a:rPr lang="en-US" sz="3200" dirty="0" smtClean="0">
                <a:solidFill>
                  <a:srgbClr val="0000FF"/>
                </a:solidFill>
                <a:latin typeface="Comic Sans MS" charset="0"/>
                <a:ea typeface="Comic Sans MS" charset="0"/>
                <a:cs typeface="Comic Sans MS" charset="0"/>
                <a:sym typeface="Comic Sans MS" charset="0"/>
              </a:rPr>
              <a:t>First characterization study in operational IPTV networks</a:t>
            </a:r>
          </a:p>
          <a:p>
            <a:pPr marL="782638" lvl="1">
              <a:buFont typeface="Comic Sans MS" charset="0"/>
              <a:buChar char="–"/>
            </a:pPr>
            <a:r>
              <a:rPr lang="en-US" sz="2800" dirty="0" smtClean="0">
                <a:latin typeface="Comic Sans MS" charset="0"/>
                <a:sym typeface="Comic Sans MS" charset="0"/>
              </a:rPr>
              <a:t>Home networks contribute to majority of performance issues </a:t>
            </a:r>
          </a:p>
          <a:p>
            <a:pPr lvl="1">
              <a:buClr>
                <a:srgbClr val="0000FF"/>
              </a:buClr>
              <a:buNone/>
            </a:pPr>
            <a:endParaRPr lang="en-US" sz="1000" dirty="0" smtClean="0">
              <a:solidFill>
                <a:srgbClr val="0000FF"/>
              </a:solidFill>
              <a:latin typeface="Comic Sans MS" charset="0"/>
              <a:ea typeface="Comic Sans MS" charset="0"/>
              <a:cs typeface="Comic Sans MS" charset="0"/>
              <a:sym typeface="Comic Sans MS" charset="0"/>
            </a:endParaRPr>
          </a:p>
          <a:p>
            <a:pPr>
              <a:buClr>
                <a:srgbClr val="0000FF"/>
              </a:buClr>
              <a:buFont typeface="Comic Sans MS" charset="0"/>
              <a:buChar char="•"/>
            </a:pPr>
            <a:r>
              <a:rPr lang="en-US" sz="3200" dirty="0" smtClean="0">
                <a:solidFill>
                  <a:srgbClr val="0000FF"/>
                </a:solidFill>
                <a:latin typeface="Comic Sans MS" charset="0"/>
                <a:ea typeface="Comic Sans MS" charset="0"/>
                <a:cs typeface="Comic Sans MS" charset="0"/>
                <a:sym typeface="Comic Sans MS" charset="0"/>
              </a:rPr>
              <a:t>Giza - Multi-resolution troubleshooting infrastructure</a:t>
            </a:r>
            <a:endParaRPr lang="en-US" sz="3200" dirty="0">
              <a:solidFill>
                <a:srgbClr val="0000FF"/>
              </a:solidFill>
              <a:latin typeface="Comic Sans MS" charset="0"/>
              <a:sym typeface="Comic Sans MS" charset="0"/>
            </a:endParaRPr>
          </a:p>
          <a:p>
            <a:pPr marL="782638" lvl="1">
              <a:buFont typeface="Comic Sans MS" charset="0"/>
              <a:buChar char="–"/>
            </a:pPr>
            <a:r>
              <a:rPr lang="en-US" sz="2800" dirty="0">
                <a:solidFill>
                  <a:srgbClr val="008600"/>
                </a:solidFill>
                <a:latin typeface="Comic Sans MS" charset="0"/>
                <a:ea typeface="Comic Sans MS" charset="0"/>
                <a:cs typeface="Comic Sans MS" charset="0"/>
                <a:sym typeface="Comic Sans MS" charset="0"/>
              </a:rPr>
              <a:t>Hierarchical Heavy Hitter detection </a:t>
            </a:r>
            <a:r>
              <a:rPr lang="en-US" sz="2800" dirty="0">
                <a:latin typeface="Comic Sans MS" charset="0"/>
                <a:ea typeface="Comic Sans MS" charset="0"/>
                <a:cs typeface="Comic Sans MS" charset="0"/>
                <a:sym typeface="Comic Sans MS" charset="0"/>
              </a:rPr>
              <a:t>to identify </a:t>
            </a:r>
            <a:r>
              <a:rPr lang="en-US" sz="2800" dirty="0" smtClean="0">
                <a:latin typeface="Comic Sans MS" charset="0"/>
                <a:ea typeface="Comic Sans MS" charset="0"/>
                <a:cs typeface="Comic Sans MS" charset="0"/>
                <a:sym typeface="Comic Sans MS" charset="0"/>
              </a:rPr>
              <a:t>regions</a:t>
            </a:r>
          </a:p>
          <a:p>
            <a:pPr marL="782638" lvl="1">
              <a:buFont typeface="Comic Sans MS" charset="0"/>
              <a:buChar char="–"/>
            </a:pPr>
            <a:r>
              <a:rPr lang="en-US" sz="2800" dirty="0" smtClean="0">
                <a:latin typeface="Comic Sans MS" charset="0"/>
                <a:sym typeface="Comic Sans MS" charset="0"/>
              </a:rPr>
              <a:t>Statistical correlation to filter irrelevant events </a:t>
            </a:r>
            <a:endParaRPr lang="en-US" sz="2800" dirty="0">
              <a:latin typeface="Comic Sans MS" charset="0"/>
              <a:sym typeface="Comic Sans MS" charset="0"/>
            </a:endParaRPr>
          </a:p>
          <a:p>
            <a:pPr marL="782638" lvl="1">
              <a:buFont typeface="Comic Sans MS" charset="0"/>
              <a:buChar char="–"/>
            </a:pPr>
            <a:r>
              <a:rPr lang="en-US" sz="2800" dirty="0">
                <a:solidFill>
                  <a:srgbClr val="008600"/>
                </a:solidFill>
                <a:latin typeface="Comic Sans MS" charset="0"/>
                <a:ea typeface="Comic Sans MS" charset="0"/>
                <a:cs typeface="Comic Sans MS" charset="0"/>
                <a:sym typeface="Comic Sans MS" charset="0"/>
              </a:rPr>
              <a:t>Lag correlation </a:t>
            </a:r>
            <a:r>
              <a:rPr lang="en-US" sz="2800" dirty="0">
                <a:latin typeface="Comic Sans MS" charset="0"/>
                <a:ea typeface="Comic Sans MS" charset="0"/>
                <a:cs typeface="Comic Sans MS" charset="0"/>
                <a:sym typeface="Comic Sans MS" charset="0"/>
              </a:rPr>
              <a:t>to identify dependency directionality</a:t>
            </a:r>
            <a:endParaRPr lang="en-US" sz="2800" dirty="0">
              <a:latin typeface="Comic Sans MS" charset="0"/>
              <a:sym typeface="Comic Sans MS" charset="0"/>
            </a:endParaRPr>
          </a:p>
          <a:p>
            <a:pPr marL="782638" lvl="1">
              <a:buFont typeface="Comic Sans MS" charset="0"/>
              <a:buChar char="–"/>
            </a:pPr>
            <a:r>
              <a:rPr lang="en-US" sz="2800" dirty="0">
                <a:solidFill>
                  <a:srgbClr val="008600"/>
                </a:solidFill>
                <a:latin typeface="Comic Sans MS" charset="0"/>
                <a:ea typeface="Comic Sans MS" charset="0"/>
                <a:cs typeface="Comic Sans MS" charset="0"/>
                <a:sym typeface="Comic Sans MS" charset="0"/>
              </a:rPr>
              <a:t>L1-norm minimization </a:t>
            </a:r>
            <a:r>
              <a:rPr lang="en-US" sz="2800" dirty="0">
                <a:latin typeface="Comic Sans MS" charset="0"/>
                <a:ea typeface="Comic Sans MS" charset="0"/>
                <a:cs typeface="Comic Sans MS" charset="0"/>
                <a:sym typeface="Comic Sans MS" charset="0"/>
              </a:rPr>
              <a:t>to identify best explainable root-causes  </a:t>
            </a:r>
            <a:endParaRPr lang="en-US" sz="2800" dirty="0">
              <a:latin typeface="Comic Sans MS" charset="0"/>
              <a:sym typeface="Comic Sans MS" charset="0"/>
            </a:endParaRPr>
          </a:p>
          <a:p>
            <a:pPr marL="782638" lvl="1">
              <a:buFont typeface="Comic Sans MS" charset="0"/>
              <a:buChar char="–"/>
            </a:pPr>
            <a:endParaRPr lang="en-US" sz="1000" dirty="0">
              <a:latin typeface="Comic Sans MS" charset="0"/>
              <a:sym typeface="Comic Sans MS" charset="0"/>
            </a:endParaRPr>
          </a:p>
          <a:p>
            <a:pPr>
              <a:buFont typeface="Comic Sans MS" charset="0"/>
              <a:buChar char="•"/>
            </a:pPr>
            <a:r>
              <a:rPr lang="en-US" sz="3200" dirty="0" smtClean="0">
                <a:latin typeface="Comic Sans MS" charset="0"/>
                <a:ea typeface="Comic Sans MS" charset="0"/>
                <a:cs typeface="Comic Sans MS" charset="0"/>
                <a:sym typeface="Comic Sans MS" charset="0"/>
              </a:rPr>
              <a:t>Validation and case studies demonstrate effectiveness</a:t>
            </a:r>
            <a:endParaRPr lang="en-US" sz="3200" dirty="0">
              <a:latin typeface="Comic Sans MS" charset="0"/>
              <a:sym typeface="Comic Sans MS" charset="0"/>
            </a:endParaRPr>
          </a:p>
          <a:p>
            <a:pPr marL="782638" lvl="1">
              <a:buFont typeface="Comic Sans MS" charset="0"/>
              <a:buChar char="–"/>
            </a:pPr>
            <a:endParaRPr lang="en-US" sz="1000" dirty="0">
              <a:latin typeface="Comic Sans MS" charset="0"/>
              <a:sym typeface="Comic Sans MS" charset="0"/>
            </a:endParaRPr>
          </a:p>
          <a:p>
            <a:pPr>
              <a:buClr>
                <a:srgbClr val="0000FF"/>
              </a:buClr>
              <a:buFont typeface="Comic Sans MS" charset="0"/>
              <a:buChar char="•"/>
            </a:pPr>
            <a:r>
              <a:rPr lang="en-US" sz="3200" dirty="0" smtClean="0">
                <a:solidFill>
                  <a:srgbClr val="0000FF"/>
                </a:solidFill>
                <a:latin typeface="Comic Sans MS" charset="0"/>
                <a:ea typeface="Comic Sans MS" charset="0"/>
                <a:cs typeface="Comic Sans MS" charset="0"/>
                <a:sym typeface="Comic Sans MS" charset="0"/>
              </a:rPr>
              <a:t>Future Work </a:t>
            </a:r>
            <a:endParaRPr lang="en-US" sz="3200" dirty="0">
              <a:solidFill>
                <a:srgbClr val="0000FF"/>
              </a:solidFill>
              <a:latin typeface="Comic Sans MS" charset="0"/>
              <a:sym typeface="Comic Sans MS" charset="0"/>
            </a:endParaRPr>
          </a:p>
          <a:p>
            <a:pPr marL="782638" lvl="1">
              <a:buFont typeface="Comic Sans MS" charset="0"/>
              <a:buChar char="–"/>
            </a:pPr>
            <a:r>
              <a:rPr lang="en-US" sz="2800" dirty="0" smtClean="0">
                <a:latin typeface="Comic Sans MS" charset="0"/>
                <a:ea typeface="Comic Sans MS" charset="0"/>
                <a:cs typeface="Comic Sans MS" charset="0"/>
                <a:sym typeface="Comic Sans MS" charset="0"/>
              </a:rPr>
              <a:t>Troubleshooting home networks </a:t>
            </a:r>
            <a:endParaRPr lang="en-US" sz="2800" dirty="0">
              <a:latin typeface="Comic Sans MS" charset="0"/>
              <a:sym typeface="Comic Sans MS" charset="0"/>
            </a:endParaRPr>
          </a:p>
          <a:p>
            <a:pPr marL="782638" lvl="1">
              <a:buFont typeface="Comic Sans MS" charset="0"/>
              <a:buChar char="–"/>
            </a:pPr>
            <a:r>
              <a:rPr lang="en-US" sz="2800" dirty="0" smtClean="0">
                <a:latin typeface="Comic Sans MS" charset="0"/>
                <a:ea typeface="Comic Sans MS" charset="0"/>
                <a:cs typeface="Comic Sans MS" charset="0"/>
                <a:sym typeface="Comic Sans MS" charset="0"/>
              </a:rPr>
              <a:t>Network-wide change detection</a:t>
            </a:r>
            <a:endParaRPr lang="en-US" sz="2800" dirty="0">
              <a:latin typeface="Comic Sans MS" charset="0"/>
              <a:sym typeface="Comic Sans MS" charset="0"/>
            </a:endParaRPr>
          </a:p>
        </p:txBody>
      </p:sp>
      <p:sp>
        <p:nvSpPr>
          <p:cNvPr id="4" name="Slide Number Placeholder 3"/>
          <p:cNvSpPr>
            <a:spLocks noGrp="1"/>
          </p:cNvSpPr>
          <p:nvPr>
            <p:ph type="sldNum" sz="quarter" idx="10"/>
          </p:nvPr>
        </p:nvSpPr>
        <p:spPr/>
        <p:txBody>
          <a:bodyPr/>
          <a:lstStyle/>
          <a:p>
            <a:fld id="{D601AE43-2D4C-4496-BDB8-B44B6CFF7877}" type="slidenum">
              <a:rPr lang="en-US"/>
              <a:pPr/>
              <a:t>17</a:t>
            </a:fld>
            <a:endParaRPr lang="en-US" dirty="0"/>
          </a:p>
        </p:txBody>
      </p:sp>
    </p:spTree>
  </p:cSld>
  <p:clrMapOvr>
    <a:masterClrMapping/>
  </p:clrMapOvr>
  <p:transition advTm="58189"/>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601AE43-2D4C-4496-BDB8-B44B6CFF7877}" type="slidenum">
              <a:rPr lang="en-US"/>
              <a:pPr/>
              <a:t>18</a:t>
            </a:fld>
            <a:endParaRPr lang="en-US" dirty="0"/>
          </a:p>
        </p:txBody>
      </p:sp>
      <p:sp>
        <p:nvSpPr>
          <p:cNvPr id="6" name="Title 5"/>
          <p:cNvSpPr>
            <a:spLocks noGrp="1"/>
          </p:cNvSpPr>
          <p:nvPr>
            <p:ph type="title"/>
          </p:nvPr>
        </p:nvSpPr>
        <p:spPr>
          <a:xfrm>
            <a:off x="787400" y="3657600"/>
            <a:ext cx="11582400" cy="2406650"/>
          </a:xfrm>
        </p:spPr>
        <p:txBody>
          <a:bodyPr/>
          <a:lstStyle/>
          <a:p>
            <a:r>
              <a:rPr lang="en-US" sz="6600" dirty="0" smtClean="0">
                <a:solidFill>
                  <a:srgbClr val="0000CC"/>
                </a:solidFill>
                <a:latin typeface="Comic Sans MS" pitchFamily="66" charset="0"/>
              </a:rPr>
              <a:t>Thank You !</a:t>
            </a:r>
            <a:endParaRPr lang="en-US" dirty="0"/>
          </a:p>
        </p:txBody>
      </p:sp>
      <p:pic>
        <p:nvPicPr>
          <p:cNvPr id="7" name="Picture 6" descr="att.jpg"/>
          <p:cNvPicPr>
            <a:picLocks noChangeAspect="1"/>
          </p:cNvPicPr>
          <p:nvPr/>
        </p:nvPicPr>
        <p:blipFill>
          <a:blip r:embed="rId3" cstate="print"/>
          <a:stretch>
            <a:fillRect/>
          </a:stretch>
        </p:blipFill>
        <p:spPr>
          <a:xfrm>
            <a:off x="406399" y="304800"/>
            <a:ext cx="2869809" cy="1371600"/>
          </a:xfrm>
          <a:prstGeom prst="rect">
            <a:avLst/>
          </a:prstGeom>
        </p:spPr>
      </p:pic>
      <p:pic>
        <p:nvPicPr>
          <p:cNvPr id="8" name="Picture 7" descr="wordmark.jpg"/>
          <p:cNvPicPr>
            <a:picLocks noChangeAspect="1"/>
          </p:cNvPicPr>
          <p:nvPr/>
        </p:nvPicPr>
        <p:blipFill>
          <a:blip r:embed="rId4" cstate="print"/>
          <a:stretch>
            <a:fillRect/>
          </a:stretch>
        </p:blipFill>
        <p:spPr>
          <a:xfrm>
            <a:off x="5513952" y="0"/>
            <a:ext cx="7490848" cy="762000"/>
          </a:xfrm>
          <a:prstGeom prst="rect">
            <a:avLst/>
          </a:prstGeom>
        </p:spPr>
      </p:pic>
    </p:spTree>
  </p:cSld>
  <p:clrMapOvr>
    <a:masterClrMapping/>
  </p:clrMapOvr>
  <p:transition advTm="9454"/>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rIns="166398"/>
          <a:lstStyle/>
          <a:p>
            <a:pPr marL="57150"/>
            <a:r>
              <a:rPr lang="en-US" dirty="0">
                <a:solidFill>
                  <a:srgbClr val="FF0000"/>
                </a:solidFill>
                <a:effectLst>
                  <a:outerShdw blurRad="38100" dist="38100" dir="2700000" algn="tl">
                    <a:srgbClr val="C0C0C0"/>
                  </a:outerShdw>
                </a:effectLst>
                <a:latin typeface="Comic Sans MS" charset="0"/>
                <a:ea typeface="Comic Sans MS" charset="0"/>
                <a:cs typeface="Comic Sans MS" charset="0"/>
                <a:sym typeface="Comic Sans MS" charset="0"/>
              </a:rPr>
              <a:t>Internet Protocol Television (IPTV)</a:t>
            </a:r>
            <a:endParaRPr lang="en-US" dirty="0">
              <a:solidFill>
                <a:srgbClr val="FF0000"/>
              </a:solidFill>
              <a:effectLst>
                <a:outerShdw blurRad="38100" dist="38100" dir="2700000" algn="tl">
                  <a:srgbClr val="C0C0C0"/>
                </a:outerShdw>
              </a:effectLst>
              <a:latin typeface="Comic Sans MS" charset="0"/>
              <a:sym typeface="Comic Sans MS" charset="0"/>
            </a:endParaRPr>
          </a:p>
        </p:txBody>
      </p:sp>
      <p:sp>
        <p:nvSpPr>
          <p:cNvPr id="5122" name="Rectangle 2"/>
          <p:cNvSpPr>
            <a:spLocks noGrp="1" noChangeArrowheads="1"/>
          </p:cNvSpPr>
          <p:nvPr>
            <p:ph idx="1"/>
          </p:nvPr>
        </p:nvSpPr>
        <p:spPr>
          <a:xfrm>
            <a:off x="647700" y="2514600"/>
            <a:ext cx="11709400" cy="6781800"/>
          </a:xfrm>
          <a:ln/>
        </p:spPr>
        <p:txBody>
          <a:bodyPr rIns="166398"/>
          <a:lstStyle/>
          <a:p>
            <a:r>
              <a:rPr lang="en-US" sz="3200" dirty="0" smtClean="0">
                <a:solidFill>
                  <a:srgbClr val="0000FF"/>
                </a:solidFill>
                <a:latin typeface="Comic Sans MS" pitchFamily="66" charset="0"/>
                <a:ea typeface="Comic Sans MS" charset="0"/>
                <a:cs typeface="Comic Sans MS" charset="0"/>
                <a:sym typeface="Comic Sans MS" charset="0"/>
              </a:rPr>
              <a:t>Television delivered through IP network</a:t>
            </a:r>
            <a:endParaRPr lang="en-US" dirty="0" smtClean="0">
              <a:solidFill>
                <a:srgbClr val="0000FF"/>
              </a:solidFill>
              <a:latin typeface="Comic Sans MS" pitchFamily="66" charset="0"/>
            </a:endParaRPr>
          </a:p>
          <a:p>
            <a:pPr lvl="1"/>
            <a:r>
              <a:rPr lang="en-US" sz="2800" dirty="0" smtClean="0">
                <a:latin typeface="Comic Sans MS" pitchFamily="66" charset="0"/>
                <a:sym typeface="Comic Sans MS" charset="0"/>
              </a:rPr>
              <a:t>Encoded in series of IP packets </a:t>
            </a:r>
          </a:p>
          <a:p>
            <a:pPr lvl="1"/>
            <a:endParaRPr lang="en-US" sz="2800" dirty="0" smtClean="0">
              <a:latin typeface="Comic Sans MS" pitchFamily="66" charset="0"/>
              <a:sym typeface="Comic Sans MS" charset="0"/>
            </a:endParaRPr>
          </a:p>
          <a:p>
            <a:r>
              <a:rPr lang="en-US" sz="3200" dirty="0" smtClean="0">
                <a:latin typeface="Comic Sans MS" pitchFamily="66" charset="0"/>
                <a:sym typeface="Comic Sans MS" charset="0"/>
              </a:rPr>
              <a:t>Rapid deployment by telecom companies </a:t>
            </a:r>
          </a:p>
          <a:p>
            <a:pPr lvl="1"/>
            <a:r>
              <a:rPr lang="en-US" sz="2800" dirty="0" smtClean="0">
                <a:latin typeface="Comic Sans MS" pitchFamily="66" charset="0"/>
                <a:ea typeface="Comic Sans MS" charset="0"/>
                <a:cs typeface="Comic Sans MS" charset="0"/>
                <a:sym typeface="Comic Sans MS" charset="0"/>
              </a:rPr>
              <a:t>New services: </a:t>
            </a:r>
            <a:r>
              <a:rPr lang="en-US" sz="2800" dirty="0" smtClean="0">
                <a:solidFill>
                  <a:srgbClr val="008600"/>
                </a:solidFill>
                <a:latin typeface="Comic Sans MS" pitchFamily="66" charset="0"/>
                <a:ea typeface="Comic Sans MS" charset="0"/>
                <a:cs typeface="Comic Sans MS" charset="0"/>
                <a:sym typeface="Comic Sans MS" charset="0"/>
              </a:rPr>
              <a:t>quadruple-play</a:t>
            </a:r>
            <a:r>
              <a:rPr lang="en-US" sz="2800" dirty="0" smtClean="0">
                <a:latin typeface="Comic Sans MS" pitchFamily="66" charset="0"/>
                <a:ea typeface="Comic Sans MS" charset="0"/>
                <a:cs typeface="Comic Sans MS" charset="0"/>
                <a:sym typeface="Comic Sans MS" charset="0"/>
              </a:rPr>
              <a:t> (digital voice, TV, data &amp; wireless) </a:t>
            </a:r>
          </a:p>
          <a:p>
            <a:pPr lvl="1"/>
            <a:r>
              <a:rPr lang="en-US" sz="2800" dirty="0" smtClean="0">
                <a:latin typeface="Comic Sans MS" pitchFamily="66" charset="0"/>
                <a:ea typeface="Comic Sans MS" charset="0"/>
                <a:cs typeface="Comic Sans MS" charset="0"/>
                <a:sym typeface="Comic Sans MS" charset="0"/>
              </a:rPr>
              <a:t>More flexibility and interactivity for users</a:t>
            </a:r>
          </a:p>
          <a:p>
            <a:pPr lvl="1"/>
            <a:endParaRPr lang="en-US" sz="2800" dirty="0" smtClean="0">
              <a:latin typeface="Comic Sans MS" pitchFamily="66" charset="0"/>
              <a:ea typeface="Comic Sans MS" charset="0"/>
              <a:cs typeface="Comic Sans MS" charset="0"/>
              <a:sym typeface="Comic Sans MS" charset="0"/>
            </a:endParaRPr>
          </a:p>
          <a:p>
            <a:r>
              <a:rPr lang="en-US" sz="3200" dirty="0" smtClean="0">
                <a:solidFill>
                  <a:srgbClr val="0000FF"/>
                </a:solidFill>
                <a:latin typeface="Comic Sans MS" pitchFamily="66" charset="0"/>
                <a:ea typeface="Comic Sans MS" charset="0"/>
                <a:cs typeface="Comic Sans MS" charset="0"/>
                <a:sym typeface="Comic Sans MS" charset="0"/>
              </a:rPr>
              <a:t>One of the largest commercial IPTV deployments in US</a:t>
            </a:r>
          </a:p>
          <a:p>
            <a:pPr lvl="1"/>
            <a:r>
              <a:rPr lang="en-US" sz="2800" dirty="0" smtClean="0">
                <a:solidFill>
                  <a:srgbClr val="008600"/>
                </a:solidFill>
                <a:latin typeface="Comic Sans MS" pitchFamily="66" charset="0"/>
                <a:ea typeface="Comic Sans MS" charset="0"/>
                <a:cs typeface="Comic Sans MS" charset="0"/>
                <a:sym typeface="Comic Sans MS" charset="0"/>
              </a:rPr>
              <a:t>By 2008, more than 1 million customers spanning 4 time-zones </a:t>
            </a:r>
          </a:p>
          <a:p>
            <a:pPr lvl="1"/>
            <a:r>
              <a:rPr lang="en-US" sz="2800" dirty="0" smtClean="0">
                <a:latin typeface="Comic Sans MS" pitchFamily="66" charset="0"/>
                <a:ea typeface="Comic Sans MS" charset="0"/>
                <a:cs typeface="Comic Sans MS" charset="0"/>
                <a:sym typeface="Comic Sans MS" charset="0"/>
              </a:rPr>
              <a:t>Supports advanced features </a:t>
            </a:r>
          </a:p>
          <a:p>
            <a:pPr lvl="2"/>
            <a:r>
              <a:rPr lang="en-US" sz="2400" dirty="0" smtClean="0">
                <a:latin typeface="Comic Sans MS" charset="0"/>
                <a:ea typeface="Comic Sans MS" charset="0"/>
                <a:cs typeface="Comic Sans MS" charset="0"/>
                <a:sym typeface="Comic Sans MS" charset="0"/>
              </a:rPr>
              <a:t> Digital video recording (DVR), Video on demand (VoD)</a:t>
            </a:r>
          </a:p>
          <a:p>
            <a:pPr lvl="2"/>
            <a:r>
              <a:rPr lang="en-US" sz="2400" dirty="0" smtClean="0">
                <a:latin typeface="Comic Sans MS" charset="0"/>
                <a:ea typeface="Comic Sans MS" charset="0"/>
                <a:cs typeface="Comic Sans MS" charset="0"/>
                <a:sym typeface="Comic Sans MS" charset="0"/>
              </a:rPr>
              <a:t> High definition (HD) channels, Choice programming </a:t>
            </a:r>
          </a:p>
        </p:txBody>
      </p:sp>
      <p:sp>
        <p:nvSpPr>
          <p:cNvPr id="4" name="Slide Number Placeholder 3"/>
          <p:cNvSpPr>
            <a:spLocks noGrp="1"/>
          </p:cNvSpPr>
          <p:nvPr>
            <p:ph type="sldNum" sz="quarter" idx="10"/>
          </p:nvPr>
        </p:nvSpPr>
        <p:spPr/>
        <p:txBody>
          <a:bodyPr/>
          <a:lstStyle/>
          <a:p>
            <a:fld id="{E20C46C8-3604-401E-9400-D7CC93C63977}" type="slidenum">
              <a:rPr lang="en-US"/>
              <a:pPr/>
              <a:t>2</a:t>
            </a:fld>
            <a:endParaRPr lang="en-US" dirty="0"/>
          </a:p>
        </p:txBody>
      </p:sp>
    </p:spTree>
  </p:cSld>
  <p:clrMapOvr>
    <a:masterClrMapping/>
  </p:clrMapOvr>
  <p:transition advTm="59077"/>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47700" y="0"/>
            <a:ext cx="11709400" cy="2133600"/>
          </a:xfrm>
          <a:ln/>
        </p:spPr>
        <p:txBody>
          <a:bodyPr rIns="166398"/>
          <a:lstStyle/>
          <a:p>
            <a:pPr marL="57150"/>
            <a:r>
              <a:rPr lang="en-US" dirty="0" smtClean="0">
                <a:solidFill>
                  <a:srgbClr val="FF0000"/>
                </a:solidFill>
                <a:effectLst>
                  <a:outerShdw blurRad="38100" dist="38100" dir="2700000" algn="tl">
                    <a:srgbClr val="C0C0C0"/>
                  </a:outerShdw>
                </a:effectLst>
                <a:latin typeface="Comic Sans MS" pitchFamily="66" charset="0"/>
                <a:ea typeface="Comic Sans MS" charset="0"/>
                <a:cs typeface="Comic Sans MS" charset="0"/>
                <a:sym typeface="Comic Sans MS" charset="0"/>
              </a:rPr>
              <a:t>IPTV Service Architecture</a:t>
            </a:r>
            <a:endParaRPr lang="en-US" dirty="0">
              <a:solidFill>
                <a:srgbClr val="FF0000"/>
              </a:solidFill>
              <a:effectLst>
                <a:outerShdw blurRad="38100" dist="38100" dir="2700000" algn="tl">
                  <a:srgbClr val="C0C0C0"/>
                </a:outerShdw>
              </a:effectLst>
              <a:latin typeface="Comic Sans MS" pitchFamily="66" charset="0"/>
              <a:sym typeface="Comic Sans MS" charset="0"/>
            </a:endParaRPr>
          </a:p>
        </p:txBody>
      </p:sp>
      <p:sp>
        <p:nvSpPr>
          <p:cNvPr id="4" name="Slide Number Placeholder 3"/>
          <p:cNvSpPr>
            <a:spLocks noGrp="1"/>
          </p:cNvSpPr>
          <p:nvPr>
            <p:ph type="sldNum" sz="quarter" idx="10"/>
          </p:nvPr>
        </p:nvSpPr>
        <p:spPr/>
        <p:txBody>
          <a:bodyPr/>
          <a:lstStyle/>
          <a:p>
            <a:fld id="{E20C46C8-3604-401E-9400-D7CC93C63977}" type="slidenum">
              <a:rPr lang="en-US">
                <a:latin typeface="Comic Sans MS" pitchFamily="66" charset="0"/>
              </a:rPr>
              <a:pPr/>
              <a:t>3</a:t>
            </a:fld>
            <a:endParaRPr lang="en-US" dirty="0">
              <a:latin typeface="Comic Sans MS" pitchFamily="66" charset="0"/>
            </a:endParaRPr>
          </a:p>
        </p:txBody>
      </p:sp>
      <p:grpSp>
        <p:nvGrpSpPr>
          <p:cNvPr id="511" name="Group 6"/>
          <p:cNvGrpSpPr>
            <a:grpSpLocks/>
          </p:cNvGrpSpPr>
          <p:nvPr/>
        </p:nvGrpSpPr>
        <p:grpSpPr bwMode="auto">
          <a:xfrm>
            <a:off x="1244600" y="4099559"/>
            <a:ext cx="685800" cy="457200"/>
            <a:chOff x="3560" y="2022"/>
            <a:chExt cx="274" cy="185"/>
          </a:xfrm>
        </p:grpSpPr>
        <p:sp>
          <p:nvSpPr>
            <p:cNvPr id="512"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513"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514"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515"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516"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517"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518"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19"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20"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21"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22"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23"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24"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25"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526" name="Group 6"/>
          <p:cNvGrpSpPr>
            <a:grpSpLocks/>
          </p:cNvGrpSpPr>
          <p:nvPr/>
        </p:nvGrpSpPr>
        <p:grpSpPr bwMode="auto">
          <a:xfrm>
            <a:off x="2387600" y="4099559"/>
            <a:ext cx="685800" cy="457200"/>
            <a:chOff x="3560" y="2022"/>
            <a:chExt cx="274" cy="185"/>
          </a:xfrm>
        </p:grpSpPr>
        <p:sp>
          <p:nvSpPr>
            <p:cNvPr id="527"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528"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529"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530"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531"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532"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533"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34"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35"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36"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37"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38"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39"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40"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571" name="Group 6"/>
          <p:cNvGrpSpPr>
            <a:grpSpLocks/>
          </p:cNvGrpSpPr>
          <p:nvPr/>
        </p:nvGrpSpPr>
        <p:grpSpPr bwMode="auto">
          <a:xfrm>
            <a:off x="3987800" y="4099559"/>
            <a:ext cx="685800" cy="457200"/>
            <a:chOff x="3560" y="2022"/>
            <a:chExt cx="274" cy="185"/>
          </a:xfrm>
        </p:grpSpPr>
        <p:sp>
          <p:nvSpPr>
            <p:cNvPr id="572"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573"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574"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575"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576"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577"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578"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79"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80"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81"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82"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83"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84"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85"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586" name="Group 6"/>
          <p:cNvGrpSpPr>
            <a:grpSpLocks/>
          </p:cNvGrpSpPr>
          <p:nvPr/>
        </p:nvGrpSpPr>
        <p:grpSpPr bwMode="auto">
          <a:xfrm>
            <a:off x="5130800" y="4099559"/>
            <a:ext cx="685800" cy="457200"/>
            <a:chOff x="3560" y="2022"/>
            <a:chExt cx="274" cy="185"/>
          </a:xfrm>
        </p:grpSpPr>
        <p:sp>
          <p:nvSpPr>
            <p:cNvPr id="587"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588"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589"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590"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591"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592"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593"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94"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95"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96"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97"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98"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99"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00"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601" name="Group 6"/>
          <p:cNvGrpSpPr>
            <a:grpSpLocks/>
          </p:cNvGrpSpPr>
          <p:nvPr/>
        </p:nvGrpSpPr>
        <p:grpSpPr bwMode="auto">
          <a:xfrm>
            <a:off x="7416800" y="4099559"/>
            <a:ext cx="685800" cy="457200"/>
            <a:chOff x="3560" y="2022"/>
            <a:chExt cx="274" cy="185"/>
          </a:xfrm>
        </p:grpSpPr>
        <p:sp>
          <p:nvSpPr>
            <p:cNvPr id="602"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603"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604"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605"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606"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607"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608"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09"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10"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11"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12"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13"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14"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15"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616" name="Group 6"/>
          <p:cNvGrpSpPr>
            <a:grpSpLocks/>
          </p:cNvGrpSpPr>
          <p:nvPr/>
        </p:nvGrpSpPr>
        <p:grpSpPr bwMode="auto">
          <a:xfrm>
            <a:off x="8559800" y="4099559"/>
            <a:ext cx="685800" cy="457200"/>
            <a:chOff x="3560" y="2022"/>
            <a:chExt cx="274" cy="185"/>
          </a:xfrm>
        </p:grpSpPr>
        <p:sp>
          <p:nvSpPr>
            <p:cNvPr id="617"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618"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619"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620"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621"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622"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623"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24"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25"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26"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27"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28"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29"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30"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631" name="Group 6"/>
          <p:cNvGrpSpPr>
            <a:grpSpLocks/>
          </p:cNvGrpSpPr>
          <p:nvPr/>
        </p:nvGrpSpPr>
        <p:grpSpPr bwMode="auto">
          <a:xfrm>
            <a:off x="10160000" y="4099559"/>
            <a:ext cx="685800" cy="457200"/>
            <a:chOff x="3560" y="2022"/>
            <a:chExt cx="274" cy="185"/>
          </a:xfrm>
        </p:grpSpPr>
        <p:sp>
          <p:nvSpPr>
            <p:cNvPr id="632"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633"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634"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635"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636"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637"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638"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39"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40"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41"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42"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43"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44"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45"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646" name="Group 6"/>
          <p:cNvGrpSpPr>
            <a:grpSpLocks/>
          </p:cNvGrpSpPr>
          <p:nvPr/>
        </p:nvGrpSpPr>
        <p:grpSpPr bwMode="auto">
          <a:xfrm>
            <a:off x="11303000" y="4099559"/>
            <a:ext cx="685800" cy="457200"/>
            <a:chOff x="3560" y="2022"/>
            <a:chExt cx="274" cy="185"/>
          </a:xfrm>
        </p:grpSpPr>
        <p:sp>
          <p:nvSpPr>
            <p:cNvPr id="647"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648"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649"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650"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651"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652"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653"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54"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55"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56"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57"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58"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59"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60"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661" name="Group 6"/>
          <p:cNvGrpSpPr>
            <a:grpSpLocks/>
          </p:cNvGrpSpPr>
          <p:nvPr/>
        </p:nvGrpSpPr>
        <p:grpSpPr bwMode="auto">
          <a:xfrm>
            <a:off x="1778000" y="5257800"/>
            <a:ext cx="685800" cy="457200"/>
            <a:chOff x="3560" y="2022"/>
            <a:chExt cx="274" cy="185"/>
          </a:xfrm>
        </p:grpSpPr>
        <p:sp>
          <p:nvSpPr>
            <p:cNvPr id="662"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663"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664"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665"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666"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667"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668"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69"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70"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71"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72"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73"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74"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75"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676" name="Group 6"/>
          <p:cNvGrpSpPr>
            <a:grpSpLocks/>
          </p:cNvGrpSpPr>
          <p:nvPr/>
        </p:nvGrpSpPr>
        <p:grpSpPr bwMode="auto">
          <a:xfrm>
            <a:off x="2540000" y="5257800"/>
            <a:ext cx="685800" cy="457200"/>
            <a:chOff x="3560" y="2022"/>
            <a:chExt cx="274" cy="185"/>
          </a:xfrm>
        </p:grpSpPr>
        <p:sp>
          <p:nvSpPr>
            <p:cNvPr id="677"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678"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679"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680"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681"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682"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683"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84"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85"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86"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87"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88"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89"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690"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781" name="Group 6"/>
          <p:cNvGrpSpPr>
            <a:grpSpLocks/>
          </p:cNvGrpSpPr>
          <p:nvPr/>
        </p:nvGrpSpPr>
        <p:grpSpPr bwMode="auto">
          <a:xfrm>
            <a:off x="1016000" y="5257800"/>
            <a:ext cx="685800" cy="457200"/>
            <a:chOff x="3560" y="2022"/>
            <a:chExt cx="274" cy="185"/>
          </a:xfrm>
        </p:grpSpPr>
        <p:sp>
          <p:nvSpPr>
            <p:cNvPr id="782"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783"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784"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785"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786"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787"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788"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789"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790"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791"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792"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793"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794"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795"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871" name="Group 6"/>
          <p:cNvGrpSpPr>
            <a:grpSpLocks/>
          </p:cNvGrpSpPr>
          <p:nvPr/>
        </p:nvGrpSpPr>
        <p:grpSpPr bwMode="auto">
          <a:xfrm>
            <a:off x="4521200" y="5257800"/>
            <a:ext cx="685800" cy="457200"/>
            <a:chOff x="3560" y="2022"/>
            <a:chExt cx="274" cy="185"/>
          </a:xfrm>
        </p:grpSpPr>
        <p:sp>
          <p:nvSpPr>
            <p:cNvPr id="872"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873"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874"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875"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876"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877"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878"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879"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880"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881"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882"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883"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884"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885"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886" name="Group 6"/>
          <p:cNvGrpSpPr>
            <a:grpSpLocks/>
          </p:cNvGrpSpPr>
          <p:nvPr/>
        </p:nvGrpSpPr>
        <p:grpSpPr bwMode="auto">
          <a:xfrm>
            <a:off x="5283200" y="5257800"/>
            <a:ext cx="685800" cy="457200"/>
            <a:chOff x="3560" y="2022"/>
            <a:chExt cx="274" cy="185"/>
          </a:xfrm>
        </p:grpSpPr>
        <p:sp>
          <p:nvSpPr>
            <p:cNvPr id="887"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888"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889"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890"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891"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892"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893"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894"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895"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896"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897"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898"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899"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900"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901" name="Group 6"/>
          <p:cNvGrpSpPr>
            <a:grpSpLocks/>
          </p:cNvGrpSpPr>
          <p:nvPr/>
        </p:nvGrpSpPr>
        <p:grpSpPr bwMode="auto">
          <a:xfrm>
            <a:off x="3759200" y="5257800"/>
            <a:ext cx="685800" cy="457200"/>
            <a:chOff x="3560" y="2022"/>
            <a:chExt cx="274" cy="185"/>
          </a:xfrm>
        </p:grpSpPr>
        <p:sp>
          <p:nvSpPr>
            <p:cNvPr id="902"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903"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904"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905"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906"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907"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908"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909"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910"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911"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912"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913"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914"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915"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1053" name="Group 6"/>
          <p:cNvGrpSpPr>
            <a:grpSpLocks/>
          </p:cNvGrpSpPr>
          <p:nvPr/>
        </p:nvGrpSpPr>
        <p:grpSpPr bwMode="auto">
          <a:xfrm>
            <a:off x="7950200" y="5257800"/>
            <a:ext cx="685800" cy="457200"/>
            <a:chOff x="3560" y="2022"/>
            <a:chExt cx="274" cy="185"/>
          </a:xfrm>
        </p:grpSpPr>
        <p:sp>
          <p:nvSpPr>
            <p:cNvPr id="1054"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1055"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1056"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1057"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1058"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1059"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1060"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61"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62"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63"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64"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65"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66"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67"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1068" name="Group 6"/>
          <p:cNvGrpSpPr>
            <a:grpSpLocks/>
          </p:cNvGrpSpPr>
          <p:nvPr/>
        </p:nvGrpSpPr>
        <p:grpSpPr bwMode="auto">
          <a:xfrm>
            <a:off x="8712200" y="5257800"/>
            <a:ext cx="685800" cy="457200"/>
            <a:chOff x="3560" y="2022"/>
            <a:chExt cx="274" cy="185"/>
          </a:xfrm>
        </p:grpSpPr>
        <p:sp>
          <p:nvSpPr>
            <p:cNvPr id="1069"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1070"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1071"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1072"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1073"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1074"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1075"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76"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77"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78"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79"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80"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81"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82"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1083" name="Group 6"/>
          <p:cNvGrpSpPr>
            <a:grpSpLocks/>
          </p:cNvGrpSpPr>
          <p:nvPr/>
        </p:nvGrpSpPr>
        <p:grpSpPr bwMode="auto">
          <a:xfrm>
            <a:off x="7188200" y="5257800"/>
            <a:ext cx="685800" cy="457200"/>
            <a:chOff x="3560" y="2022"/>
            <a:chExt cx="274" cy="185"/>
          </a:xfrm>
        </p:grpSpPr>
        <p:sp>
          <p:nvSpPr>
            <p:cNvPr id="1084"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1085"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1086"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1087"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1088"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1089"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1090"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91"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92"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93"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94"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95"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96"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97"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1098" name="Group 6"/>
          <p:cNvGrpSpPr>
            <a:grpSpLocks/>
          </p:cNvGrpSpPr>
          <p:nvPr/>
        </p:nvGrpSpPr>
        <p:grpSpPr bwMode="auto">
          <a:xfrm>
            <a:off x="10693400" y="5257800"/>
            <a:ext cx="685800" cy="457200"/>
            <a:chOff x="3560" y="2022"/>
            <a:chExt cx="274" cy="185"/>
          </a:xfrm>
        </p:grpSpPr>
        <p:sp>
          <p:nvSpPr>
            <p:cNvPr id="1099"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1100"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1101"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1102"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1103"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1104"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1105"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06"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07"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08"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09"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10"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11"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12"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1113" name="Group 6"/>
          <p:cNvGrpSpPr>
            <a:grpSpLocks/>
          </p:cNvGrpSpPr>
          <p:nvPr/>
        </p:nvGrpSpPr>
        <p:grpSpPr bwMode="auto">
          <a:xfrm>
            <a:off x="11455400" y="5257800"/>
            <a:ext cx="685800" cy="457200"/>
            <a:chOff x="3560" y="2022"/>
            <a:chExt cx="274" cy="185"/>
          </a:xfrm>
        </p:grpSpPr>
        <p:sp>
          <p:nvSpPr>
            <p:cNvPr id="1114"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1115"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1116"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1117"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1118"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1119"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1120"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21"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22"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23"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24"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25"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26"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27"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1128" name="Group 6"/>
          <p:cNvGrpSpPr>
            <a:grpSpLocks/>
          </p:cNvGrpSpPr>
          <p:nvPr/>
        </p:nvGrpSpPr>
        <p:grpSpPr bwMode="auto">
          <a:xfrm>
            <a:off x="9931400" y="5257800"/>
            <a:ext cx="685800" cy="457200"/>
            <a:chOff x="3560" y="2022"/>
            <a:chExt cx="274" cy="185"/>
          </a:xfrm>
        </p:grpSpPr>
        <p:sp>
          <p:nvSpPr>
            <p:cNvPr id="1129"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1130"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1131"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1132"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1133"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1134"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1135"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36"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37"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38"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39"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40"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41"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42"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cxnSp>
        <p:nvCxnSpPr>
          <p:cNvPr id="1348" name="Straight Connector 1347"/>
          <p:cNvCxnSpPr>
            <a:stCxn id="697" idx="2"/>
            <a:endCxn id="814" idx="0"/>
          </p:cNvCxnSpPr>
          <p:nvPr/>
        </p:nvCxnSpPr>
        <p:spPr bwMode="auto">
          <a:xfrm rot="16200000" flipH="1">
            <a:off x="1863110" y="7092931"/>
            <a:ext cx="680681" cy="165100"/>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51" name="Straight Connector 1350"/>
          <p:cNvCxnSpPr/>
          <p:nvPr/>
        </p:nvCxnSpPr>
        <p:spPr bwMode="auto">
          <a:xfrm rot="16200000" flipH="1">
            <a:off x="899316" y="6136073"/>
            <a:ext cx="900396" cy="13766"/>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55" name="Straight Connector 1354"/>
          <p:cNvCxnSpPr/>
          <p:nvPr/>
        </p:nvCxnSpPr>
        <p:spPr bwMode="auto">
          <a:xfrm rot="16200000" flipH="1">
            <a:off x="1625719" y="6082115"/>
            <a:ext cx="900396" cy="13766"/>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56" name="Straight Connector 1355"/>
          <p:cNvCxnSpPr/>
          <p:nvPr/>
        </p:nvCxnSpPr>
        <p:spPr bwMode="auto">
          <a:xfrm rot="5400000">
            <a:off x="1005663" y="4952547"/>
            <a:ext cx="885156" cy="93581"/>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58" name="Straight Connector 1357"/>
          <p:cNvCxnSpPr/>
          <p:nvPr/>
        </p:nvCxnSpPr>
        <p:spPr bwMode="auto">
          <a:xfrm rot="16200000" flipH="1">
            <a:off x="1376073" y="4764432"/>
            <a:ext cx="838200" cy="422854"/>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61" name="Straight Connector 1360"/>
          <p:cNvCxnSpPr/>
          <p:nvPr/>
        </p:nvCxnSpPr>
        <p:spPr bwMode="auto">
          <a:xfrm rot="5400000">
            <a:off x="1985142" y="4712826"/>
            <a:ext cx="907398" cy="550781"/>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65" name="Straight Connector 1364"/>
          <p:cNvCxnSpPr/>
          <p:nvPr/>
        </p:nvCxnSpPr>
        <p:spPr bwMode="auto">
          <a:xfrm rot="16200000" flipH="1">
            <a:off x="2360210" y="4888538"/>
            <a:ext cx="860442" cy="152400"/>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68" name="Straight Connector 1367"/>
          <p:cNvCxnSpPr/>
          <p:nvPr/>
        </p:nvCxnSpPr>
        <p:spPr bwMode="auto">
          <a:xfrm rot="16200000" flipH="1">
            <a:off x="2387718" y="6082115"/>
            <a:ext cx="900396" cy="13766"/>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69" name="Straight Connector 1368"/>
          <p:cNvCxnSpPr/>
          <p:nvPr/>
        </p:nvCxnSpPr>
        <p:spPr bwMode="auto">
          <a:xfrm rot="16200000" flipH="1">
            <a:off x="3620685" y="6136074"/>
            <a:ext cx="900396" cy="13766"/>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70" name="Straight Connector 1369"/>
          <p:cNvCxnSpPr/>
          <p:nvPr/>
        </p:nvCxnSpPr>
        <p:spPr bwMode="auto">
          <a:xfrm rot="16200000" flipH="1">
            <a:off x="4347088" y="6082116"/>
            <a:ext cx="900396" cy="13766"/>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71" name="Straight Connector 1370"/>
          <p:cNvCxnSpPr/>
          <p:nvPr/>
        </p:nvCxnSpPr>
        <p:spPr bwMode="auto">
          <a:xfrm rot="16200000" flipH="1">
            <a:off x="5109087" y="6082116"/>
            <a:ext cx="900396" cy="13766"/>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72" name="Straight Connector 1371"/>
          <p:cNvCxnSpPr/>
          <p:nvPr/>
        </p:nvCxnSpPr>
        <p:spPr bwMode="auto">
          <a:xfrm rot="16200000" flipH="1">
            <a:off x="7093348" y="6136074"/>
            <a:ext cx="900396" cy="13766"/>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73" name="Straight Connector 1372"/>
          <p:cNvCxnSpPr/>
          <p:nvPr/>
        </p:nvCxnSpPr>
        <p:spPr bwMode="auto">
          <a:xfrm rot="16200000" flipH="1">
            <a:off x="7819751" y="6082116"/>
            <a:ext cx="900396" cy="13766"/>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74" name="Straight Connector 1373"/>
          <p:cNvCxnSpPr/>
          <p:nvPr/>
        </p:nvCxnSpPr>
        <p:spPr bwMode="auto">
          <a:xfrm rot="16200000" flipH="1">
            <a:off x="8581750" y="6082116"/>
            <a:ext cx="900396" cy="13766"/>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75" name="Straight Connector 1374"/>
          <p:cNvCxnSpPr/>
          <p:nvPr/>
        </p:nvCxnSpPr>
        <p:spPr bwMode="auto">
          <a:xfrm rot="16200000" flipH="1">
            <a:off x="10541120" y="6082117"/>
            <a:ext cx="900396" cy="13766"/>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76" name="Straight Connector 1375"/>
          <p:cNvCxnSpPr/>
          <p:nvPr/>
        </p:nvCxnSpPr>
        <p:spPr bwMode="auto">
          <a:xfrm rot="16200000" flipH="1">
            <a:off x="11303119" y="6082117"/>
            <a:ext cx="900396" cy="13766"/>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77" name="Straight Connector 1376"/>
          <p:cNvCxnSpPr/>
          <p:nvPr/>
        </p:nvCxnSpPr>
        <p:spPr bwMode="auto">
          <a:xfrm rot="16200000" flipH="1">
            <a:off x="9792885" y="6082115"/>
            <a:ext cx="900396" cy="13766"/>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78" name="Straight Connector 1377"/>
          <p:cNvCxnSpPr/>
          <p:nvPr/>
        </p:nvCxnSpPr>
        <p:spPr bwMode="auto">
          <a:xfrm rot="5400000">
            <a:off x="3744413" y="4952548"/>
            <a:ext cx="885156" cy="93581"/>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79" name="Straight Connector 1378"/>
          <p:cNvCxnSpPr/>
          <p:nvPr/>
        </p:nvCxnSpPr>
        <p:spPr bwMode="auto">
          <a:xfrm rot="16200000" flipH="1">
            <a:off x="4114823" y="4764433"/>
            <a:ext cx="838200" cy="422854"/>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80" name="Straight Connector 1379"/>
          <p:cNvCxnSpPr/>
          <p:nvPr/>
        </p:nvCxnSpPr>
        <p:spPr bwMode="auto">
          <a:xfrm rot="5400000">
            <a:off x="4723892" y="4735068"/>
            <a:ext cx="907398" cy="550781"/>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81" name="Straight Connector 1380"/>
          <p:cNvCxnSpPr/>
          <p:nvPr/>
        </p:nvCxnSpPr>
        <p:spPr bwMode="auto">
          <a:xfrm rot="16200000" flipH="1">
            <a:off x="5098960" y="4910780"/>
            <a:ext cx="860442" cy="152400"/>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82" name="Straight Connector 1381"/>
          <p:cNvCxnSpPr/>
          <p:nvPr/>
        </p:nvCxnSpPr>
        <p:spPr bwMode="auto">
          <a:xfrm rot="5400000">
            <a:off x="7173413" y="4974789"/>
            <a:ext cx="885156" cy="93581"/>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83" name="Straight Connector 1382"/>
          <p:cNvCxnSpPr/>
          <p:nvPr/>
        </p:nvCxnSpPr>
        <p:spPr bwMode="auto">
          <a:xfrm rot="16200000" flipH="1">
            <a:off x="7543823" y="4786674"/>
            <a:ext cx="838200" cy="422854"/>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84" name="Straight Connector 1383"/>
          <p:cNvCxnSpPr/>
          <p:nvPr/>
        </p:nvCxnSpPr>
        <p:spPr bwMode="auto">
          <a:xfrm rot="5400000">
            <a:off x="8152892" y="4735068"/>
            <a:ext cx="907398" cy="550781"/>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85" name="Straight Connector 1384"/>
          <p:cNvCxnSpPr/>
          <p:nvPr/>
        </p:nvCxnSpPr>
        <p:spPr bwMode="auto">
          <a:xfrm rot="16200000" flipH="1">
            <a:off x="8527960" y="4910780"/>
            <a:ext cx="860442" cy="152400"/>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86" name="Straight Connector 1385"/>
          <p:cNvCxnSpPr/>
          <p:nvPr/>
        </p:nvCxnSpPr>
        <p:spPr bwMode="auto">
          <a:xfrm rot="5400000">
            <a:off x="9912163" y="4952547"/>
            <a:ext cx="885156" cy="93581"/>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87" name="Straight Connector 1386"/>
          <p:cNvCxnSpPr/>
          <p:nvPr/>
        </p:nvCxnSpPr>
        <p:spPr bwMode="auto">
          <a:xfrm rot="16200000" flipH="1">
            <a:off x="10282573" y="4764432"/>
            <a:ext cx="838200" cy="422854"/>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88" name="Straight Connector 1387"/>
          <p:cNvCxnSpPr/>
          <p:nvPr/>
        </p:nvCxnSpPr>
        <p:spPr bwMode="auto">
          <a:xfrm rot="5400000">
            <a:off x="10891642" y="4757310"/>
            <a:ext cx="907398" cy="550781"/>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89" name="Straight Connector 1388"/>
          <p:cNvCxnSpPr/>
          <p:nvPr/>
        </p:nvCxnSpPr>
        <p:spPr bwMode="auto">
          <a:xfrm rot="16200000" flipH="1">
            <a:off x="11266710" y="4933022"/>
            <a:ext cx="860442" cy="152400"/>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90" name="Straight Connector 1389"/>
          <p:cNvCxnSpPr/>
          <p:nvPr/>
        </p:nvCxnSpPr>
        <p:spPr bwMode="auto">
          <a:xfrm rot="5400000">
            <a:off x="1535769" y="3751885"/>
            <a:ext cx="488916" cy="300347"/>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92" name="Straight Connector 1391"/>
          <p:cNvCxnSpPr/>
          <p:nvPr/>
        </p:nvCxnSpPr>
        <p:spPr bwMode="auto">
          <a:xfrm rot="16200000" flipH="1">
            <a:off x="2329937" y="3715262"/>
            <a:ext cx="518157" cy="250431"/>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94" name="Straight Connector 1393"/>
          <p:cNvCxnSpPr/>
          <p:nvPr/>
        </p:nvCxnSpPr>
        <p:spPr bwMode="auto">
          <a:xfrm rot="5400000">
            <a:off x="4200543" y="3749661"/>
            <a:ext cx="488916" cy="304798"/>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95" name="Straight Connector 1394"/>
          <p:cNvCxnSpPr/>
          <p:nvPr/>
        </p:nvCxnSpPr>
        <p:spPr bwMode="auto">
          <a:xfrm rot="16200000" flipH="1">
            <a:off x="5032813" y="3755591"/>
            <a:ext cx="518157" cy="169778"/>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96" name="Straight Connector 1395"/>
          <p:cNvCxnSpPr/>
          <p:nvPr/>
        </p:nvCxnSpPr>
        <p:spPr bwMode="auto">
          <a:xfrm rot="5400000">
            <a:off x="7683503" y="3771899"/>
            <a:ext cx="380997" cy="304799"/>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97" name="Straight Connector 1396"/>
          <p:cNvCxnSpPr/>
          <p:nvPr/>
        </p:nvCxnSpPr>
        <p:spPr bwMode="auto">
          <a:xfrm rot="16200000" flipH="1">
            <a:off x="8485291" y="3808308"/>
            <a:ext cx="471199" cy="169781"/>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98" name="Straight Connector 1397"/>
          <p:cNvCxnSpPr/>
          <p:nvPr/>
        </p:nvCxnSpPr>
        <p:spPr bwMode="auto">
          <a:xfrm rot="5400000">
            <a:off x="10320558" y="3712714"/>
            <a:ext cx="504155" cy="241531"/>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399" name="Straight Connector 1398"/>
          <p:cNvCxnSpPr/>
          <p:nvPr/>
        </p:nvCxnSpPr>
        <p:spPr bwMode="auto">
          <a:xfrm rot="16200000" flipH="1">
            <a:off x="11035765" y="3696234"/>
            <a:ext cx="547401" cy="317731"/>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400" name="Straight Connector 1399"/>
          <p:cNvCxnSpPr/>
          <p:nvPr/>
        </p:nvCxnSpPr>
        <p:spPr bwMode="auto">
          <a:xfrm rot="10800000" flipV="1">
            <a:off x="2921000" y="1904999"/>
            <a:ext cx="2895600" cy="912165"/>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403" name="Straight Connector 1402"/>
          <p:cNvCxnSpPr/>
          <p:nvPr/>
        </p:nvCxnSpPr>
        <p:spPr bwMode="auto">
          <a:xfrm rot="10800000" flipV="1">
            <a:off x="4978402" y="2209799"/>
            <a:ext cx="761998" cy="528457"/>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406" name="Straight Connector 1405"/>
          <p:cNvCxnSpPr/>
          <p:nvPr/>
        </p:nvCxnSpPr>
        <p:spPr bwMode="auto">
          <a:xfrm>
            <a:off x="7112000" y="2362200"/>
            <a:ext cx="914400" cy="381000"/>
          </a:xfrm>
          <a:prstGeom prst="line">
            <a:avLst/>
          </a:prstGeom>
          <a:solidFill>
            <a:srgbClr val="BBE0E3"/>
          </a:solidFill>
          <a:ln w="63500" cap="flat" cmpd="sng" algn="ctr">
            <a:solidFill>
              <a:schemeClr val="tx1"/>
            </a:solidFill>
            <a:prstDash val="solid"/>
            <a:round/>
            <a:headEnd type="none" w="med" len="med"/>
            <a:tailEnd type="none" w="med" len="med"/>
          </a:ln>
          <a:effectLst/>
        </p:spPr>
      </p:cxnSp>
      <p:cxnSp>
        <p:nvCxnSpPr>
          <p:cNvPr id="1409" name="Straight Connector 1408"/>
          <p:cNvCxnSpPr>
            <a:stCxn id="1325" idx="2"/>
          </p:cNvCxnSpPr>
          <p:nvPr/>
        </p:nvCxnSpPr>
        <p:spPr bwMode="auto">
          <a:xfrm>
            <a:off x="7263067" y="2026596"/>
            <a:ext cx="2973133" cy="869004"/>
          </a:xfrm>
          <a:prstGeom prst="line">
            <a:avLst/>
          </a:prstGeom>
          <a:solidFill>
            <a:srgbClr val="BBE0E3"/>
          </a:solidFill>
          <a:ln w="63500" cap="flat" cmpd="sng" algn="ctr">
            <a:solidFill>
              <a:schemeClr val="tx1"/>
            </a:solidFill>
            <a:prstDash val="solid"/>
            <a:round/>
            <a:headEnd type="none" w="med" len="med"/>
            <a:tailEnd type="none" w="med" len="med"/>
          </a:ln>
          <a:effectLst/>
        </p:spPr>
      </p:cxnSp>
      <p:pic>
        <p:nvPicPr>
          <p:cNvPr id="1415" name="Picture 2" descr="C:\Users\ajaymukta\AppData\Local\Microsoft\Windows\Temporary Internet Files\Content.IE5\ZUV8B939\MCj04122700000[1].wmf"/>
          <p:cNvPicPr>
            <a:picLocks noChangeAspect="1" noChangeArrowheads="1"/>
          </p:cNvPicPr>
          <p:nvPr/>
        </p:nvPicPr>
        <p:blipFill>
          <a:blip r:embed="rId3" cstate="print"/>
          <a:srcRect/>
          <a:stretch>
            <a:fillRect/>
          </a:stretch>
        </p:blipFill>
        <p:spPr bwMode="auto">
          <a:xfrm>
            <a:off x="9870114" y="8709042"/>
            <a:ext cx="620086" cy="685800"/>
          </a:xfrm>
          <a:prstGeom prst="rect">
            <a:avLst/>
          </a:prstGeom>
          <a:noFill/>
        </p:spPr>
      </p:pic>
      <p:pic>
        <p:nvPicPr>
          <p:cNvPr id="1416" name="Picture 3" descr="C:\Program Files\Microsoft Office\MEDIA\CAGCAT10\j0285750.wmf"/>
          <p:cNvPicPr>
            <a:picLocks noChangeAspect="1" noChangeArrowheads="1"/>
          </p:cNvPicPr>
          <p:nvPr/>
        </p:nvPicPr>
        <p:blipFill>
          <a:blip r:embed="rId4" cstate="print"/>
          <a:srcRect/>
          <a:stretch>
            <a:fillRect/>
          </a:stretch>
        </p:blipFill>
        <p:spPr bwMode="auto">
          <a:xfrm>
            <a:off x="8889999" y="8785242"/>
            <a:ext cx="743975" cy="457200"/>
          </a:xfrm>
          <a:prstGeom prst="rect">
            <a:avLst/>
          </a:prstGeom>
          <a:noFill/>
        </p:spPr>
      </p:pic>
      <p:pic>
        <p:nvPicPr>
          <p:cNvPr id="1417" name="Picture 6" descr="C:\Users\ajaymukta\AppData\Local\Microsoft\Windows\Temporary Internet Files\Content.IE5\P35MYWS7\MCj03985310000[1].wmf"/>
          <p:cNvPicPr>
            <a:picLocks noChangeAspect="1" noChangeArrowheads="1"/>
          </p:cNvPicPr>
          <p:nvPr/>
        </p:nvPicPr>
        <p:blipFill>
          <a:blip r:embed="rId5" cstate="print"/>
          <a:srcRect/>
          <a:stretch>
            <a:fillRect/>
          </a:stretch>
        </p:blipFill>
        <p:spPr bwMode="auto">
          <a:xfrm>
            <a:off x="9575800" y="7538064"/>
            <a:ext cx="660400" cy="408977"/>
          </a:xfrm>
          <a:prstGeom prst="rect">
            <a:avLst/>
          </a:prstGeom>
          <a:noFill/>
        </p:spPr>
      </p:pic>
      <p:pic>
        <p:nvPicPr>
          <p:cNvPr id="1418" name="Picture 85"/>
          <p:cNvPicPr>
            <a:picLocks noChangeArrowheads="1"/>
          </p:cNvPicPr>
          <p:nvPr/>
        </p:nvPicPr>
        <p:blipFill>
          <a:blip r:embed="rId6" cstate="print"/>
          <a:srcRect/>
          <a:stretch>
            <a:fillRect/>
          </a:stretch>
        </p:blipFill>
        <p:spPr bwMode="auto">
          <a:xfrm>
            <a:off x="10769600" y="7794642"/>
            <a:ext cx="508000" cy="488950"/>
          </a:xfrm>
          <a:prstGeom prst="rect">
            <a:avLst/>
          </a:prstGeom>
          <a:noFill/>
          <a:ln w="12700">
            <a:noFill/>
            <a:miter lim="800000"/>
            <a:headEnd/>
            <a:tailEnd/>
          </a:ln>
        </p:spPr>
      </p:pic>
      <p:pic>
        <p:nvPicPr>
          <p:cNvPr id="1419" name="Picture 7" descr="C:\Users\ajaymukta\AppData\Local\Microsoft\Windows\Temporary Internet Files\Content.IE5\TKM4LKBA\MCj04325170000[1].wmf"/>
          <p:cNvPicPr>
            <a:picLocks noChangeAspect="1" noChangeArrowheads="1"/>
          </p:cNvPicPr>
          <p:nvPr/>
        </p:nvPicPr>
        <p:blipFill>
          <a:blip r:embed="rId7" cstate="print"/>
          <a:srcRect/>
          <a:stretch>
            <a:fillRect/>
          </a:stretch>
        </p:blipFill>
        <p:spPr bwMode="auto">
          <a:xfrm>
            <a:off x="10769600" y="8632842"/>
            <a:ext cx="857250" cy="685800"/>
          </a:xfrm>
          <a:prstGeom prst="rect">
            <a:avLst/>
          </a:prstGeom>
          <a:noFill/>
        </p:spPr>
      </p:pic>
      <p:sp>
        <p:nvSpPr>
          <p:cNvPr id="1420" name="Cloud"/>
          <p:cNvSpPr>
            <a:spLocks noChangeAspect="1" noEditPoints="1" noChangeArrowheads="1"/>
          </p:cNvSpPr>
          <p:nvPr/>
        </p:nvSpPr>
        <p:spPr bwMode="auto">
          <a:xfrm>
            <a:off x="8636000" y="7337442"/>
            <a:ext cx="3581400" cy="23622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alpha val="0"/>
            </a:srgbClr>
          </a:solidFill>
          <a:ln w="9525">
            <a:solidFill>
              <a:srgbClr val="000000"/>
            </a:solidFill>
            <a:miter lim="800000"/>
            <a:headEnd/>
            <a:tailEnd/>
          </a:ln>
          <a:effectLst>
            <a:outerShdw sx="1000" sy="1000" algn="ctr" rotWithShape="0">
              <a:srgbClr val="808080"/>
            </a:outerShdw>
          </a:effectLst>
        </p:spPr>
        <p:txBody>
          <a:bodyPr vert="horz" wrap="square" lIns="91440" tIns="45720" rIns="91440" bIns="45720" numCol="1" anchor="t" anchorCtr="0" compatLnSpc="1">
            <a:prstTxWarp prst="textNoShape">
              <a:avLst/>
            </a:prstTxWarp>
          </a:bodyPr>
          <a:lstStyle/>
          <a:p>
            <a:endParaRPr lang="en-US" dirty="0"/>
          </a:p>
        </p:txBody>
      </p:sp>
      <p:cxnSp>
        <p:nvCxnSpPr>
          <p:cNvPr id="1421" name="Straight Connector 1420"/>
          <p:cNvCxnSpPr/>
          <p:nvPr/>
        </p:nvCxnSpPr>
        <p:spPr bwMode="auto">
          <a:xfrm rot="5400000">
            <a:off x="9156700" y="8061342"/>
            <a:ext cx="838200" cy="609600"/>
          </a:xfrm>
          <a:prstGeom prst="line">
            <a:avLst/>
          </a:prstGeom>
          <a:solidFill>
            <a:srgbClr val="BBE0E3"/>
          </a:solidFill>
          <a:ln w="38100" cap="flat" cmpd="sng" algn="ctr">
            <a:solidFill>
              <a:srgbClr val="000000"/>
            </a:solidFill>
            <a:prstDash val="solid"/>
            <a:round/>
            <a:headEnd type="none" w="med" len="med"/>
            <a:tailEnd type="none" w="med" len="med"/>
          </a:ln>
          <a:effectLst/>
        </p:spPr>
      </p:cxnSp>
      <p:cxnSp>
        <p:nvCxnSpPr>
          <p:cNvPr id="1422" name="Straight Connector 1421"/>
          <p:cNvCxnSpPr/>
          <p:nvPr/>
        </p:nvCxnSpPr>
        <p:spPr bwMode="auto">
          <a:xfrm rot="16200000" flipH="1">
            <a:off x="9690100" y="8213742"/>
            <a:ext cx="762000" cy="228600"/>
          </a:xfrm>
          <a:prstGeom prst="line">
            <a:avLst/>
          </a:prstGeom>
          <a:solidFill>
            <a:srgbClr val="BBE0E3"/>
          </a:solidFill>
          <a:ln w="38100" cap="flat" cmpd="sng" algn="ctr">
            <a:solidFill>
              <a:srgbClr val="000000"/>
            </a:solidFill>
            <a:prstDash val="solid"/>
            <a:round/>
            <a:headEnd type="none" w="med" len="med"/>
            <a:tailEnd type="none" w="med" len="med"/>
          </a:ln>
          <a:effectLst/>
        </p:spPr>
      </p:cxnSp>
      <p:cxnSp>
        <p:nvCxnSpPr>
          <p:cNvPr id="1423" name="Straight Connector 1422"/>
          <p:cNvCxnSpPr>
            <a:endCxn id="1418" idx="1"/>
          </p:cNvCxnSpPr>
          <p:nvPr/>
        </p:nvCxnSpPr>
        <p:spPr bwMode="auto">
          <a:xfrm>
            <a:off x="10007600" y="7947042"/>
            <a:ext cx="762000" cy="92075"/>
          </a:xfrm>
          <a:prstGeom prst="line">
            <a:avLst/>
          </a:prstGeom>
          <a:solidFill>
            <a:srgbClr val="BBE0E3"/>
          </a:solidFill>
          <a:ln w="38100" cap="flat" cmpd="sng" algn="ctr">
            <a:solidFill>
              <a:srgbClr val="000000"/>
            </a:solidFill>
            <a:prstDash val="solid"/>
            <a:round/>
            <a:headEnd type="none" w="med" len="med"/>
            <a:tailEnd type="none" w="med" len="med"/>
          </a:ln>
          <a:effectLst/>
        </p:spPr>
      </p:cxnSp>
      <p:cxnSp>
        <p:nvCxnSpPr>
          <p:cNvPr id="1424" name="Straight Connector 1423"/>
          <p:cNvCxnSpPr>
            <a:endCxn id="1419" idx="0"/>
          </p:cNvCxnSpPr>
          <p:nvPr/>
        </p:nvCxnSpPr>
        <p:spPr bwMode="auto">
          <a:xfrm rot="16200000" flipH="1">
            <a:off x="10912474" y="8347091"/>
            <a:ext cx="381000" cy="190502"/>
          </a:xfrm>
          <a:prstGeom prst="line">
            <a:avLst/>
          </a:prstGeom>
          <a:solidFill>
            <a:srgbClr val="BBE0E3"/>
          </a:solidFill>
          <a:ln w="38100" cap="flat" cmpd="sng" algn="ctr">
            <a:solidFill>
              <a:srgbClr val="000000"/>
            </a:solidFill>
            <a:prstDash val="solid"/>
            <a:round/>
            <a:headEnd type="none" w="med" len="med"/>
            <a:tailEnd type="none" w="med" len="med"/>
          </a:ln>
          <a:effectLst/>
        </p:spPr>
      </p:cxnSp>
      <p:cxnSp>
        <p:nvCxnSpPr>
          <p:cNvPr id="1425" name="Straight Connector 1424"/>
          <p:cNvCxnSpPr>
            <a:stCxn id="705" idx="2"/>
          </p:cNvCxnSpPr>
          <p:nvPr/>
        </p:nvCxnSpPr>
        <p:spPr bwMode="auto">
          <a:xfrm rot="5400000">
            <a:off x="9672320" y="7018021"/>
            <a:ext cx="784861" cy="419100"/>
          </a:xfrm>
          <a:prstGeom prst="line">
            <a:avLst/>
          </a:prstGeom>
          <a:solidFill>
            <a:srgbClr val="BBE0E3"/>
          </a:solidFill>
          <a:ln w="63500" cap="flat" cmpd="sng" algn="ctr">
            <a:solidFill>
              <a:schemeClr val="tx1"/>
            </a:solidFill>
            <a:prstDash val="solid"/>
            <a:round/>
            <a:headEnd type="none" w="med" len="med"/>
            <a:tailEnd type="none" w="med" len="med"/>
          </a:ln>
          <a:effectLst/>
        </p:spPr>
      </p:cxnSp>
      <p:sp>
        <p:nvSpPr>
          <p:cNvPr id="1426" name="Rectangle 1425"/>
          <p:cNvSpPr/>
          <p:nvPr/>
        </p:nvSpPr>
        <p:spPr bwMode="auto">
          <a:xfrm>
            <a:off x="787400" y="3962400"/>
            <a:ext cx="11506200" cy="762000"/>
          </a:xfrm>
          <a:prstGeom prst="rect">
            <a:avLst/>
          </a:prstGeom>
          <a:solidFill>
            <a:srgbClr val="BBE0E3">
              <a:alpha val="25000"/>
            </a:srgb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charset="0"/>
              <a:ea typeface="ヒラギノ角ゴ ProN W3" charset="0"/>
              <a:cs typeface="ヒラギノ角ゴ ProN W3" charset="0"/>
              <a:sym typeface="Arial" charset="0"/>
            </a:endParaRPr>
          </a:p>
        </p:txBody>
      </p:sp>
      <p:sp>
        <p:nvSpPr>
          <p:cNvPr id="1427" name="Rectangle 1426"/>
          <p:cNvSpPr/>
          <p:nvPr/>
        </p:nvSpPr>
        <p:spPr bwMode="auto">
          <a:xfrm>
            <a:off x="939800" y="2590800"/>
            <a:ext cx="11277600" cy="1066800"/>
          </a:xfrm>
          <a:prstGeom prst="rect">
            <a:avLst/>
          </a:prstGeom>
          <a:solidFill>
            <a:srgbClr val="BBE0E3">
              <a:alpha val="25000"/>
            </a:srgb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charset="0"/>
              <a:ea typeface="ヒラギノ角ゴ ProN W3" charset="0"/>
              <a:cs typeface="ヒラギノ角ゴ ProN W3" charset="0"/>
              <a:sym typeface="Arial" charset="0"/>
            </a:endParaRPr>
          </a:p>
        </p:txBody>
      </p:sp>
      <p:sp>
        <p:nvSpPr>
          <p:cNvPr id="1428" name="Rectangle 1427"/>
          <p:cNvSpPr/>
          <p:nvPr/>
        </p:nvSpPr>
        <p:spPr bwMode="auto">
          <a:xfrm>
            <a:off x="711200" y="5105400"/>
            <a:ext cx="11658600" cy="762000"/>
          </a:xfrm>
          <a:prstGeom prst="rect">
            <a:avLst/>
          </a:prstGeom>
          <a:solidFill>
            <a:srgbClr val="BBE0E3">
              <a:alpha val="25000"/>
            </a:srgb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charset="0"/>
              <a:ea typeface="ヒラギノ角ゴ ProN W3" charset="0"/>
              <a:cs typeface="ヒラギノ角ゴ ProN W3" charset="0"/>
              <a:sym typeface="Arial" charset="0"/>
            </a:endParaRPr>
          </a:p>
        </p:txBody>
      </p:sp>
      <p:sp>
        <p:nvSpPr>
          <p:cNvPr id="1429" name="Rectangle 1428"/>
          <p:cNvSpPr/>
          <p:nvPr/>
        </p:nvSpPr>
        <p:spPr bwMode="auto">
          <a:xfrm>
            <a:off x="635000" y="6172200"/>
            <a:ext cx="11887200" cy="914400"/>
          </a:xfrm>
          <a:prstGeom prst="rect">
            <a:avLst/>
          </a:prstGeom>
          <a:solidFill>
            <a:schemeClr val="bg1">
              <a:alpha val="25000"/>
            </a:scheme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charset="0"/>
              <a:ea typeface="ヒラギノ角ゴ ProN W3" charset="0"/>
              <a:cs typeface="ヒラギノ角ゴ ProN W3" charset="0"/>
              <a:sym typeface="Arial" charset="0"/>
            </a:endParaRPr>
          </a:p>
        </p:txBody>
      </p:sp>
      <p:sp>
        <p:nvSpPr>
          <p:cNvPr id="1431" name="TextBox 1430"/>
          <p:cNvSpPr txBox="1"/>
          <p:nvPr/>
        </p:nvSpPr>
        <p:spPr>
          <a:xfrm>
            <a:off x="3530600" y="1752600"/>
            <a:ext cx="1072896" cy="461665"/>
          </a:xfrm>
          <a:prstGeom prst="rect">
            <a:avLst/>
          </a:prstGeom>
          <a:noFill/>
        </p:spPr>
        <p:txBody>
          <a:bodyPr wrap="square" rtlCol="0">
            <a:spAutoFit/>
          </a:bodyPr>
          <a:lstStyle/>
          <a:p>
            <a:r>
              <a:rPr lang="en-US" dirty="0" smtClean="0">
                <a:solidFill>
                  <a:srgbClr val="0000FF"/>
                </a:solidFill>
                <a:latin typeface="Comic Sans MS" pitchFamily="66" charset="0"/>
              </a:rPr>
              <a:t>SHO</a:t>
            </a:r>
            <a:endParaRPr lang="en-US" dirty="0">
              <a:solidFill>
                <a:srgbClr val="0000FF"/>
              </a:solidFill>
              <a:latin typeface="Comic Sans MS" pitchFamily="66" charset="0"/>
            </a:endParaRPr>
          </a:p>
        </p:txBody>
      </p:sp>
      <p:sp>
        <p:nvSpPr>
          <p:cNvPr id="1432" name="TextBox 1431"/>
          <p:cNvSpPr txBox="1"/>
          <p:nvPr/>
        </p:nvSpPr>
        <p:spPr>
          <a:xfrm>
            <a:off x="6115304" y="2971800"/>
            <a:ext cx="1072896" cy="461665"/>
          </a:xfrm>
          <a:prstGeom prst="rect">
            <a:avLst/>
          </a:prstGeom>
          <a:noFill/>
        </p:spPr>
        <p:txBody>
          <a:bodyPr wrap="square" rtlCol="0">
            <a:spAutoFit/>
          </a:bodyPr>
          <a:lstStyle/>
          <a:p>
            <a:r>
              <a:rPr lang="en-US" dirty="0" smtClean="0">
                <a:solidFill>
                  <a:srgbClr val="0000FF"/>
                </a:solidFill>
                <a:latin typeface="Comic Sans MS" pitchFamily="66" charset="0"/>
              </a:rPr>
              <a:t>VHO</a:t>
            </a:r>
            <a:endParaRPr lang="en-US" dirty="0">
              <a:solidFill>
                <a:srgbClr val="0000FF"/>
              </a:solidFill>
              <a:latin typeface="Comic Sans MS" pitchFamily="66" charset="0"/>
            </a:endParaRPr>
          </a:p>
        </p:txBody>
      </p:sp>
      <p:sp>
        <p:nvSpPr>
          <p:cNvPr id="1433" name="TextBox 1432"/>
          <p:cNvSpPr txBox="1"/>
          <p:nvPr/>
        </p:nvSpPr>
        <p:spPr>
          <a:xfrm>
            <a:off x="6273800" y="4095094"/>
            <a:ext cx="787400" cy="461665"/>
          </a:xfrm>
          <a:prstGeom prst="rect">
            <a:avLst/>
          </a:prstGeom>
          <a:noFill/>
        </p:spPr>
        <p:txBody>
          <a:bodyPr wrap="square" rtlCol="0">
            <a:spAutoFit/>
          </a:bodyPr>
          <a:lstStyle/>
          <a:p>
            <a:r>
              <a:rPr lang="en-US" dirty="0" smtClean="0">
                <a:solidFill>
                  <a:srgbClr val="0000FF"/>
                </a:solidFill>
                <a:latin typeface="Comic Sans MS" pitchFamily="66" charset="0"/>
              </a:rPr>
              <a:t>IO</a:t>
            </a:r>
            <a:endParaRPr lang="en-US" dirty="0">
              <a:solidFill>
                <a:srgbClr val="0000FF"/>
              </a:solidFill>
              <a:latin typeface="Comic Sans MS" pitchFamily="66" charset="0"/>
            </a:endParaRPr>
          </a:p>
        </p:txBody>
      </p:sp>
      <p:sp>
        <p:nvSpPr>
          <p:cNvPr id="1434" name="TextBox 1433"/>
          <p:cNvSpPr txBox="1"/>
          <p:nvPr/>
        </p:nvSpPr>
        <p:spPr>
          <a:xfrm>
            <a:off x="6248400" y="5257800"/>
            <a:ext cx="787400" cy="461665"/>
          </a:xfrm>
          <a:prstGeom prst="rect">
            <a:avLst/>
          </a:prstGeom>
          <a:noFill/>
        </p:spPr>
        <p:txBody>
          <a:bodyPr wrap="square" rtlCol="0">
            <a:spAutoFit/>
          </a:bodyPr>
          <a:lstStyle/>
          <a:p>
            <a:r>
              <a:rPr lang="en-US" dirty="0" smtClean="0">
                <a:solidFill>
                  <a:srgbClr val="0000FF"/>
                </a:solidFill>
                <a:latin typeface="Comic Sans MS" pitchFamily="66" charset="0"/>
              </a:rPr>
              <a:t>CO</a:t>
            </a:r>
            <a:endParaRPr lang="en-US" dirty="0">
              <a:solidFill>
                <a:srgbClr val="0000FF"/>
              </a:solidFill>
              <a:latin typeface="Comic Sans MS" pitchFamily="66" charset="0"/>
            </a:endParaRPr>
          </a:p>
        </p:txBody>
      </p:sp>
      <p:sp>
        <p:nvSpPr>
          <p:cNvPr id="1435" name="TextBox 1434"/>
          <p:cNvSpPr txBox="1"/>
          <p:nvPr/>
        </p:nvSpPr>
        <p:spPr>
          <a:xfrm>
            <a:off x="5969000" y="6248400"/>
            <a:ext cx="1447800" cy="461665"/>
          </a:xfrm>
          <a:prstGeom prst="rect">
            <a:avLst/>
          </a:prstGeom>
          <a:noFill/>
        </p:spPr>
        <p:txBody>
          <a:bodyPr wrap="square" rtlCol="0">
            <a:spAutoFit/>
          </a:bodyPr>
          <a:lstStyle/>
          <a:p>
            <a:r>
              <a:rPr lang="en-US" dirty="0" smtClean="0">
                <a:solidFill>
                  <a:srgbClr val="0000FF"/>
                </a:solidFill>
                <a:latin typeface="Comic Sans MS" pitchFamily="66" charset="0"/>
              </a:rPr>
              <a:t>DSLAM</a:t>
            </a:r>
            <a:endParaRPr lang="en-US" dirty="0">
              <a:solidFill>
                <a:srgbClr val="0000FF"/>
              </a:solidFill>
              <a:latin typeface="Comic Sans MS" pitchFamily="66" charset="0"/>
            </a:endParaRPr>
          </a:p>
        </p:txBody>
      </p:sp>
      <p:sp>
        <p:nvSpPr>
          <p:cNvPr id="1443" name="TextBox 1442"/>
          <p:cNvSpPr txBox="1"/>
          <p:nvPr/>
        </p:nvSpPr>
        <p:spPr>
          <a:xfrm>
            <a:off x="5029067" y="7696200"/>
            <a:ext cx="3044424" cy="1077218"/>
          </a:xfrm>
          <a:prstGeom prst="rect">
            <a:avLst/>
          </a:prstGeom>
          <a:noFill/>
        </p:spPr>
        <p:txBody>
          <a:bodyPr wrap="none" rtlCol="0">
            <a:spAutoFit/>
          </a:bodyPr>
          <a:lstStyle/>
          <a:p>
            <a:pPr algn="ctr"/>
            <a:r>
              <a:rPr lang="en-US" sz="3200" dirty="0" smtClean="0">
                <a:solidFill>
                  <a:srgbClr val="008600"/>
                </a:solidFill>
                <a:latin typeface="Comic Sans MS" pitchFamily="66" charset="0"/>
              </a:rPr>
              <a:t>Customer </a:t>
            </a:r>
          </a:p>
          <a:p>
            <a:pPr algn="ctr"/>
            <a:r>
              <a:rPr lang="en-US" sz="3200" dirty="0" smtClean="0">
                <a:solidFill>
                  <a:srgbClr val="008600"/>
                </a:solidFill>
                <a:latin typeface="Comic Sans MS" pitchFamily="66" charset="0"/>
              </a:rPr>
              <a:t>Home Network</a:t>
            </a:r>
            <a:endParaRPr lang="en-US" sz="3200" dirty="0">
              <a:solidFill>
                <a:srgbClr val="008600"/>
              </a:solidFill>
              <a:latin typeface="Comic Sans MS" pitchFamily="66" charset="0"/>
            </a:endParaRPr>
          </a:p>
        </p:txBody>
      </p:sp>
      <p:cxnSp>
        <p:nvCxnSpPr>
          <p:cNvPr id="1445" name="Straight Connector 1444"/>
          <p:cNvCxnSpPr/>
          <p:nvPr/>
        </p:nvCxnSpPr>
        <p:spPr bwMode="auto">
          <a:xfrm>
            <a:off x="152400" y="7239000"/>
            <a:ext cx="12598400" cy="0"/>
          </a:xfrm>
          <a:prstGeom prst="line">
            <a:avLst/>
          </a:prstGeom>
          <a:solidFill>
            <a:srgbClr val="BBE0E3"/>
          </a:solidFill>
          <a:ln w="50800" cap="flat" cmpd="sng" algn="ctr">
            <a:solidFill>
              <a:srgbClr val="FF0000"/>
            </a:solidFill>
            <a:prstDash val="dash"/>
            <a:round/>
            <a:headEnd type="none" w="med" len="med"/>
            <a:tailEnd type="none" w="med" len="med"/>
          </a:ln>
          <a:effectLst/>
        </p:spPr>
      </p:cxnSp>
      <p:sp>
        <p:nvSpPr>
          <p:cNvPr id="1447" name="TextBox 1446"/>
          <p:cNvSpPr txBox="1"/>
          <p:nvPr/>
        </p:nvSpPr>
        <p:spPr>
          <a:xfrm rot="16200000">
            <a:off x="-1494320" y="4389919"/>
            <a:ext cx="3573414" cy="584775"/>
          </a:xfrm>
          <a:prstGeom prst="rect">
            <a:avLst/>
          </a:prstGeom>
          <a:noFill/>
        </p:spPr>
        <p:txBody>
          <a:bodyPr wrap="none" rtlCol="0">
            <a:spAutoFit/>
          </a:bodyPr>
          <a:lstStyle/>
          <a:p>
            <a:pPr algn="ctr"/>
            <a:r>
              <a:rPr lang="en-US" sz="3200" dirty="0" smtClean="0">
                <a:solidFill>
                  <a:srgbClr val="008600"/>
                </a:solidFill>
                <a:latin typeface="Comic Sans MS" pitchFamily="66" charset="0"/>
              </a:rPr>
              <a:t>Provider Network</a:t>
            </a:r>
            <a:endParaRPr lang="en-US" sz="3200" dirty="0">
              <a:solidFill>
                <a:srgbClr val="008600"/>
              </a:solidFill>
              <a:latin typeface="Comic Sans MS" pitchFamily="66" charset="0"/>
            </a:endParaRPr>
          </a:p>
        </p:txBody>
      </p:sp>
      <p:pic>
        <p:nvPicPr>
          <p:cNvPr id="2057" name="Picture 9" descr="C:\Users\ajaymukta\AppData\Local\Microsoft\Windows\Temporary Internet Files\Content.IE5\GX3AHV8I\MCj04041590000[1].wmf"/>
          <p:cNvPicPr>
            <a:picLocks noChangeAspect="1" noChangeArrowheads="1"/>
          </p:cNvPicPr>
          <p:nvPr/>
        </p:nvPicPr>
        <p:blipFill>
          <a:blip r:embed="rId8" cstate="print"/>
          <a:srcRect/>
          <a:stretch>
            <a:fillRect/>
          </a:stretch>
        </p:blipFill>
        <p:spPr bwMode="auto">
          <a:xfrm>
            <a:off x="8940800" y="1524000"/>
            <a:ext cx="457200" cy="459124"/>
          </a:xfrm>
          <a:prstGeom prst="rect">
            <a:avLst/>
          </a:prstGeom>
          <a:noFill/>
        </p:spPr>
      </p:pic>
      <p:sp>
        <p:nvSpPr>
          <p:cNvPr id="1449" name="TextBox 1448"/>
          <p:cNvSpPr txBox="1"/>
          <p:nvPr/>
        </p:nvSpPr>
        <p:spPr>
          <a:xfrm>
            <a:off x="10312400" y="1752600"/>
            <a:ext cx="1524000" cy="461665"/>
          </a:xfrm>
          <a:prstGeom prst="rect">
            <a:avLst/>
          </a:prstGeom>
          <a:noFill/>
        </p:spPr>
        <p:txBody>
          <a:bodyPr wrap="square" rtlCol="0">
            <a:spAutoFit/>
          </a:bodyPr>
          <a:lstStyle/>
          <a:p>
            <a:r>
              <a:rPr lang="en-US" dirty="0" smtClean="0">
                <a:solidFill>
                  <a:srgbClr val="0000FF"/>
                </a:solidFill>
                <a:latin typeface="Comic Sans MS" pitchFamily="66" charset="0"/>
              </a:rPr>
              <a:t>Servers</a:t>
            </a:r>
            <a:endParaRPr lang="en-US" dirty="0">
              <a:solidFill>
                <a:srgbClr val="0000FF"/>
              </a:solidFill>
              <a:latin typeface="Comic Sans MS" pitchFamily="66" charset="0"/>
            </a:endParaRPr>
          </a:p>
        </p:txBody>
      </p:sp>
      <p:cxnSp>
        <p:nvCxnSpPr>
          <p:cNvPr id="1450" name="Straight Connector 1449"/>
          <p:cNvCxnSpPr/>
          <p:nvPr/>
        </p:nvCxnSpPr>
        <p:spPr bwMode="auto">
          <a:xfrm>
            <a:off x="7264400" y="1828800"/>
            <a:ext cx="1371600" cy="0"/>
          </a:xfrm>
          <a:prstGeom prst="line">
            <a:avLst/>
          </a:prstGeom>
          <a:solidFill>
            <a:srgbClr val="BBE0E3"/>
          </a:solidFill>
          <a:ln w="63500" cap="flat" cmpd="sng" algn="ctr">
            <a:solidFill>
              <a:schemeClr val="tx1"/>
            </a:solidFill>
            <a:prstDash val="solid"/>
            <a:round/>
            <a:headEnd type="none" w="med" len="med"/>
            <a:tailEnd type="none" w="med" len="med"/>
          </a:ln>
          <a:effectLst/>
        </p:spPr>
      </p:cxnSp>
      <p:pic>
        <p:nvPicPr>
          <p:cNvPr id="3" name="Picture 3"/>
          <p:cNvPicPr>
            <a:picLocks noChangeAspect="1" noChangeArrowheads="1"/>
          </p:cNvPicPr>
          <p:nvPr/>
        </p:nvPicPr>
        <p:blipFill>
          <a:blip r:embed="rId9" cstate="print"/>
          <a:srcRect/>
          <a:stretch>
            <a:fillRect/>
          </a:stretch>
        </p:blipFill>
        <p:spPr bwMode="auto">
          <a:xfrm>
            <a:off x="1092200" y="6248400"/>
            <a:ext cx="533400" cy="586741"/>
          </a:xfrm>
          <a:prstGeom prst="rect">
            <a:avLst/>
          </a:prstGeom>
          <a:noFill/>
          <a:ln w="9525">
            <a:noFill/>
            <a:miter lim="800000"/>
            <a:headEnd/>
            <a:tailEnd/>
          </a:ln>
        </p:spPr>
      </p:pic>
      <p:pic>
        <p:nvPicPr>
          <p:cNvPr id="697" name="Picture 3"/>
          <p:cNvPicPr>
            <a:picLocks noChangeAspect="1" noChangeArrowheads="1"/>
          </p:cNvPicPr>
          <p:nvPr/>
        </p:nvPicPr>
        <p:blipFill>
          <a:blip r:embed="rId9" cstate="print"/>
          <a:srcRect/>
          <a:stretch>
            <a:fillRect/>
          </a:stretch>
        </p:blipFill>
        <p:spPr bwMode="auto">
          <a:xfrm>
            <a:off x="1854200" y="6248400"/>
            <a:ext cx="533400" cy="586741"/>
          </a:xfrm>
          <a:prstGeom prst="rect">
            <a:avLst/>
          </a:prstGeom>
          <a:noFill/>
          <a:ln w="9525">
            <a:noFill/>
            <a:miter lim="800000"/>
            <a:headEnd/>
            <a:tailEnd/>
          </a:ln>
        </p:spPr>
      </p:pic>
      <p:pic>
        <p:nvPicPr>
          <p:cNvPr id="698" name="Picture 3"/>
          <p:cNvPicPr>
            <a:picLocks noChangeAspect="1" noChangeArrowheads="1"/>
          </p:cNvPicPr>
          <p:nvPr/>
        </p:nvPicPr>
        <p:blipFill>
          <a:blip r:embed="rId9" cstate="print"/>
          <a:srcRect/>
          <a:stretch>
            <a:fillRect/>
          </a:stretch>
        </p:blipFill>
        <p:spPr bwMode="auto">
          <a:xfrm>
            <a:off x="2616200" y="6248400"/>
            <a:ext cx="533400" cy="586741"/>
          </a:xfrm>
          <a:prstGeom prst="rect">
            <a:avLst/>
          </a:prstGeom>
          <a:noFill/>
          <a:ln w="9525">
            <a:noFill/>
            <a:miter lim="800000"/>
            <a:headEnd/>
            <a:tailEnd/>
          </a:ln>
        </p:spPr>
      </p:pic>
      <p:pic>
        <p:nvPicPr>
          <p:cNvPr id="699" name="Picture 3"/>
          <p:cNvPicPr>
            <a:picLocks noChangeAspect="1" noChangeArrowheads="1"/>
          </p:cNvPicPr>
          <p:nvPr/>
        </p:nvPicPr>
        <p:blipFill>
          <a:blip r:embed="rId9" cstate="print"/>
          <a:srcRect/>
          <a:stretch>
            <a:fillRect/>
          </a:stretch>
        </p:blipFill>
        <p:spPr bwMode="auto">
          <a:xfrm>
            <a:off x="3835400" y="6248400"/>
            <a:ext cx="533400" cy="586741"/>
          </a:xfrm>
          <a:prstGeom prst="rect">
            <a:avLst/>
          </a:prstGeom>
          <a:noFill/>
          <a:ln w="9525">
            <a:noFill/>
            <a:miter lim="800000"/>
            <a:headEnd/>
            <a:tailEnd/>
          </a:ln>
        </p:spPr>
      </p:pic>
      <p:pic>
        <p:nvPicPr>
          <p:cNvPr id="700" name="Picture 3"/>
          <p:cNvPicPr>
            <a:picLocks noChangeAspect="1" noChangeArrowheads="1"/>
          </p:cNvPicPr>
          <p:nvPr/>
        </p:nvPicPr>
        <p:blipFill>
          <a:blip r:embed="rId9" cstate="print"/>
          <a:srcRect/>
          <a:stretch>
            <a:fillRect/>
          </a:stretch>
        </p:blipFill>
        <p:spPr bwMode="auto">
          <a:xfrm>
            <a:off x="4597400" y="6248400"/>
            <a:ext cx="533400" cy="586741"/>
          </a:xfrm>
          <a:prstGeom prst="rect">
            <a:avLst/>
          </a:prstGeom>
          <a:noFill/>
          <a:ln w="9525">
            <a:noFill/>
            <a:miter lim="800000"/>
            <a:headEnd/>
            <a:tailEnd/>
          </a:ln>
        </p:spPr>
      </p:pic>
      <p:pic>
        <p:nvPicPr>
          <p:cNvPr id="701" name="Picture 3"/>
          <p:cNvPicPr>
            <a:picLocks noChangeAspect="1" noChangeArrowheads="1"/>
          </p:cNvPicPr>
          <p:nvPr/>
        </p:nvPicPr>
        <p:blipFill>
          <a:blip r:embed="rId9" cstate="print"/>
          <a:srcRect/>
          <a:stretch>
            <a:fillRect/>
          </a:stretch>
        </p:blipFill>
        <p:spPr bwMode="auto">
          <a:xfrm>
            <a:off x="5359400" y="6248400"/>
            <a:ext cx="533400" cy="586741"/>
          </a:xfrm>
          <a:prstGeom prst="rect">
            <a:avLst/>
          </a:prstGeom>
          <a:noFill/>
          <a:ln w="9525">
            <a:noFill/>
            <a:miter lim="800000"/>
            <a:headEnd/>
            <a:tailEnd/>
          </a:ln>
        </p:spPr>
      </p:pic>
      <p:pic>
        <p:nvPicPr>
          <p:cNvPr id="702" name="Picture 3"/>
          <p:cNvPicPr>
            <a:picLocks noChangeAspect="1" noChangeArrowheads="1"/>
          </p:cNvPicPr>
          <p:nvPr/>
        </p:nvPicPr>
        <p:blipFill>
          <a:blip r:embed="rId9" cstate="print"/>
          <a:srcRect/>
          <a:stretch>
            <a:fillRect/>
          </a:stretch>
        </p:blipFill>
        <p:spPr bwMode="auto">
          <a:xfrm>
            <a:off x="7264400" y="6248400"/>
            <a:ext cx="533400" cy="586741"/>
          </a:xfrm>
          <a:prstGeom prst="rect">
            <a:avLst/>
          </a:prstGeom>
          <a:noFill/>
          <a:ln w="9525">
            <a:noFill/>
            <a:miter lim="800000"/>
            <a:headEnd/>
            <a:tailEnd/>
          </a:ln>
        </p:spPr>
      </p:pic>
      <p:pic>
        <p:nvPicPr>
          <p:cNvPr id="703" name="Picture 3"/>
          <p:cNvPicPr>
            <a:picLocks noChangeAspect="1" noChangeArrowheads="1"/>
          </p:cNvPicPr>
          <p:nvPr/>
        </p:nvPicPr>
        <p:blipFill>
          <a:blip r:embed="rId9" cstate="print"/>
          <a:srcRect/>
          <a:stretch>
            <a:fillRect/>
          </a:stretch>
        </p:blipFill>
        <p:spPr bwMode="auto">
          <a:xfrm>
            <a:off x="8026400" y="6248400"/>
            <a:ext cx="533400" cy="586741"/>
          </a:xfrm>
          <a:prstGeom prst="rect">
            <a:avLst/>
          </a:prstGeom>
          <a:noFill/>
          <a:ln w="9525">
            <a:noFill/>
            <a:miter lim="800000"/>
            <a:headEnd/>
            <a:tailEnd/>
          </a:ln>
        </p:spPr>
      </p:pic>
      <p:pic>
        <p:nvPicPr>
          <p:cNvPr id="704" name="Picture 3"/>
          <p:cNvPicPr>
            <a:picLocks noChangeAspect="1" noChangeArrowheads="1"/>
          </p:cNvPicPr>
          <p:nvPr/>
        </p:nvPicPr>
        <p:blipFill>
          <a:blip r:embed="rId9" cstate="print"/>
          <a:srcRect/>
          <a:stretch>
            <a:fillRect/>
          </a:stretch>
        </p:blipFill>
        <p:spPr bwMode="auto">
          <a:xfrm>
            <a:off x="8788400" y="6248400"/>
            <a:ext cx="533400" cy="586741"/>
          </a:xfrm>
          <a:prstGeom prst="rect">
            <a:avLst/>
          </a:prstGeom>
          <a:noFill/>
          <a:ln w="9525">
            <a:noFill/>
            <a:miter lim="800000"/>
            <a:headEnd/>
            <a:tailEnd/>
          </a:ln>
        </p:spPr>
      </p:pic>
      <p:pic>
        <p:nvPicPr>
          <p:cNvPr id="705" name="Picture 3"/>
          <p:cNvPicPr>
            <a:picLocks noChangeAspect="1" noChangeArrowheads="1"/>
          </p:cNvPicPr>
          <p:nvPr/>
        </p:nvPicPr>
        <p:blipFill>
          <a:blip r:embed="rId9" cstate="print"/>
          <a:srcRect/>
          <a:stretch>
            <a:fillRect/>
          </a:stretch>
        </p:blipFill>
        <p:spPr bwMode="auto">
          <a:xfrm>
            <a:off x="10007600" y="6248400"/>
            <a:ext cx="533400" cy="586741"/>
          </a:xfrm>
          <a:prstGeom prst="rect">
            <a:avLst/>
          </a:prstGeom>
          <a:noFill/>
          <a:ln w="9525">
            <a:noFill/>
            <a:miter lim="800000"/>
            <a:headEnd/>
            <a:tailEnd/>
          </a:ln>
        </p:spPr>
      </p:pic>
      <p:pic>
        <p:nvPicPr>
          <p:cNvPr id="706" name="Picture 3"/>
          <p:cNvPicPr>
            <a:picLocks noChangeAspect="1" noChangeArrowheads="1"/>
          </p:cNvPicPr>
          <p:nvPr/>
        </p:nvPicPr>
        <p:blipFill>
          <a:blip r:embed="rId9" cstate="print"/>
          <a:srcRect/>
          <a:stretch>
            <a:fillRect/>
          </a:stretch>
        </p:blipFill>
        <p:spPr bwMode="auto">
          <a:xfrm>
            <a:off x="10769600" y="6248400"/>
            <a:ext cx="533400" cy="586741"/>
          </a:xfrm>
          <a:prstGeom prst="rect">
            <a:avLst/>
          </a:prstGeom>
          <a:noFill/>
          <a:ln w="9525">
            <a:noFill/>
            <a:miter lim="800000"/>
            <a:headEnd/>
            <a:tailEnd/>
          </a:ln>
        </p:spPr>
      </p:pic>
      <p:pic>
        <p:nvPicPr>
          <p:cNvPr id="707" name="Picture 3"/>
          <p:cNvPicPr>
            <a:picLocks noChangeAspect="1" noChangeArrowheads="1"/>
          </p:cNvPicPr>
          <p:nvPr/>
        </p:nvPicPr>
        <p:blipFill>
          <a:blip r:embed="rId9" cstate="print"/>
          <a:srcRect/>
          <a:stretch>
            <a:fillRect/>
          </a:stretch>
        </p:blipFill>
        <p:spPr bwMode="auto">
          <a:xfrm>
            <a:off x="11531600" y="6248400"/>
            <a:ext cx="533400" cy="586741"/>
          </a:xfrm>
          <a:prstGeom prst="rect">
            <a:avLst/>
          </a:prstGeom>
          <a:noFill/>
          <a:ln w="9525">
            <a:noFill/>
            <a:miter lim="800000"/>
            <a:headEnd/>
            <a:tailEnd/>
          </a:ln>
        </p:spPr>
      </p:pic>
      <p:pic>
        <p:nvPicPr>
          <p:cNvPr id="812" name="Picture 2" descr="C:\Users\ajaymukta\AppData\Local\Microsoft\Windows\Temporary Internet Files\Content.IE5\ZUV8B939\MCj04122700000[1].wmf"/>
          <p:cNvPicPr>
            <a:picLocks noChangeAspect="1" noChangeArrowheads="1"/>
          </p:cNvPicPr>
          <p:nvPr/>
        </p:nvPicPr>
        <p:blipFill>
          <a:blip r:embed="rId3" cstate="print"/>
          <a:srcRect/>
          <a:stretch>
            <a:fillRect/>
          </a:stretch>
        </p:blipFill>
        <p:spPr bwMode="auto">
          <a:xfrm>
            <a:off x="2311400" y="8458200"/>
            <a:ext cx="620086" cy="685800"/>
          </a:xfrm>
          <a:prstGeom prst="rect">
            <a:avLst/>
          </a:prstGeom>
          <a:noFill/>
        </p:spPr>
      </p:pic>
      <p:pic>
        <p:nvPicPr>
          <p:cNvPr id="813" name="Picture 3" descr="C:\Program Files\Microsoft Office\MEDIA\CAGCAT10\j0285750.wmf"/>
          <p:cNvPicPr>
            <a:picLocks noChangeAspect="1" noChangeArrowheads="1"/>
          </p:cNvPicPr>
          <p:nvPr/>
        </p:nvPicPr>
        <p:blipFill>
          <a:blip r:embed="rId4" cstate="print"/>
          <a:srcRect/>
          <a:stretch>
            <a:fillRect/>
          </a:stretch>
        </p:blipFill>
        <p:spPr bwMode="auto">
          <a:xfrm>
            <a:off x="1269999" y="8763000"/>
            <a:ext cx="743975" cy="457200"/>
          </a:xfrm>
          <a:prstGeom prst="rect">
            <a:avLst/>
          </a:prstGeom>
          <a:noFill/>
        </p:spPr>
      </p:pic>
      <p:pic>
        <p:nvPicPr>
          <p:cNvPr id="814" name="Picture 6" descr="C:\Users\ajaymukta\AppData\Local\Microsoft\Windows\Temporary Internet Files\Content.IE5\P35MYWS7\MCj03985310000[1].wmf"/>
          <p:cNvPicPr>
            <a:picLocks noChangeAspect="1" noChangeArrowheads="1"/>
          </p:cNvPicPr>
          <p:nvPr/>
        </p:nvPicPr>
        <p:blipFill>
          <a:blip r:embed="rId5" cstate="print"/>
          <a:srcRect/>
          <a:stretch>
            <a:fillRect/>
          </a:stretch>
        </p:blipFill>
        <p:spPr bwMode="auto">
          <a:xfrm>
            <a:off x="1955800" y="7515822"/>
            <a:ext cx="660400" cy="408977"/>
          </a:xfrm>
          <a:prstGeom prst="rect">
            <a:avLst/>
          </a:prstGeom>
          <a:noFill/>
        </p:spPr>
      </p:pic>
      <p:pic>
        <p:nvPicPr>
          <p:cNvPr id="815" name="Picture 85"/>
          <p:cNvPicPr>
            <a:picLocks noChangeArrowheads="1"/>
          </p:cNvPicPr>
          <p:nvPr/>
        </p:nvPicPr>
        <p:blipFill>
          <a:blip r:embed="rId6" cstate="print"/>
          <a:srcRect/>
          <a:stretch>
            <a:fillRect/>
          </a:stretch>
        </p:blipFill>
        <p:spPr bwMode="auto">
          <a:xfrm>
            <a:off x="3149600" y="7772400"/>
            <a:ext cx="508000" cy="488950"/>
          </a:xfrm>
          <a:prstGeom prst="rect">
            <a:avLst/>
          </a:prstGeom>
          <a:noFill/>
          <a:ln w="12700">
            <a:noFill/>
            <a:miter lim="800000"/>
            <a:headEnd/>
            <a:tailEnd/>
          </a:ln>
        </p:spPr>
      </p:pic>
      <p:pic>
        <p:nvPicPr>
          <p:cNvPr id="816" name="Picture 7" descr="C:\Users\ajaymukta\AppData\Local\Microsoft\Windows\Temporary Internet Files\Content.IE5\TKM4LKBA\MCj04325170000[1].wmf"/>
          <p:cNvPicPr>
            <a:picLocks noChangeAspect="1" noChangeArrowheads="1"/>
          </p:cNvPicPr>
          <p:nvPr/>
        </p:nvPicPr>
        <p:blipFill>
          <a:blip r:embed="rId7" cstate="print"/>
          <a:srcRect/>
          <a:stretch>
            <a:fillRect/>
          </a:stretch>
        </p:blipFill>
        <p:spPr bwMode="auto">
          <a:xfrm>
            <a:off x="3149600" y="8610600"/>
            <a:ext cx="857250" cy="685800"/>
          </a:xfrm>
          <a:prstGeom prst="rect">
            <a:avLst/>
          </a:prstGeom>
          <a:noFill/>
        </p:spPr>
      </p:pic>
      <p:sp>
        <p:nvSpPr>
          <p:cNvPr id="817" name="Cloud"/>
          <p:cNvSpPr>
            <a:spLocks noChangeAspect="1" noEditPoints="1" noChangeArrowheads="1"/>
          </p:cNvSpPr>
          <p:nvPr/>
        </p:nvSpPr>
        <p:spPr bwMode="auto">
          <a:xfrm>
            <a:off x="1016000" y="7391400"/>
            <a:ext cx="3581400" cy="23622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alpha val="0"/>
            </a:srgbClr>
          </a:solidFill>
          <a:ln w="9525">
            <a:solidFill>
              <a:srgbClr val="000000"/>
            </a:solidFill>
            <a:miter lim="800000"/>
            <a:headEnd/>
            <a:tailEnd/>
          </a:ln>
          <a:effectLst>
            <a:outerShdw sx="1000" sy="1000" algn="ctr" rotWithShape="0">
              <a:srgbClr val="808080"/>
            </a:outerShdw>
          </a:effectLst>
        </p:spPr>
        <p:txBody>
          <a:bodyPr vert="horz" wrap="square" lIns="91440" tIns="45720" rIns="91440" bIns="45720" numCol="1" anchor="t" anchorCtr="0" compatLnSpc="1">
            <a:prstTxWarp prst="textNoShape">
              <a:avLst/>
            </a:prstTxWarp>
          </a:bodyPr>
          <a:lstStyle/>
          <a:p>
            <a:endParaRPr lang="en-US" dirty="0"/>
          </a:p>
        </p:txBody>
      </p:sp>
      <p:cxnSp>
        <p:nvCxnSpPr>
          <p:cNvPr id="818" name="Straight Connector 817"/>
          <p:cNvCxnSpPr/>
          <p:nvPr/>
        </p:nvCxnSpPr>
        <p:spPr bwMode="auto">
          <a:xfrm rot="5400000">
            <a:off x="1536700" y="8039100"/>
            <a:ext cx="838200" cy="609600"/>
          </a:xfrm>
          <a:prstGeom prst="line">
            <a:avLst/>
          </a:prstGeom>
          <a:solidFill>
            <a:srgbClr val="BBE0E3"/>
          </a:solidFill>
          <a:ln w="38100" cap="flat" cmpd="sng" algn="ctr">
            <a:solidFill>
              <a:srgbClr val="000000"/>
            </a:solidFill>
            <a:prstDash val="solid"/>
            <a:round/>
            <a:headEnd type="none" w="med" len="med"/>
            <a:tailEnd type="none" w="med" len="med"/>
          </a:ln>
          <a:effectLst/>
        </p:spPr>
      </p:cxnSp>
      <p:cxnSp>
        <p:nvCxnSpPr>
          <p:cNvPr id="819" name="Straight Connector 818"/>
          <p:cNvCxnSpPr>
            <a:endCxn id="812" idx="0"/>
          </p:cNvCxnSpPr>
          <p:nvPr/>
        </p:nvCxnSpPr>
        <p:spPr bwMode="auto">
          <a:xfrm rot="16200000" flipH="1">
            <a:off x="2212421" y="8049178"/>
            <a:ext cx="533400" cy="284643"/>
          </a:xfrm>
          <a:prstGeom prst="line">
            <a:avLst/>
          </a:prstGeom>
          <a:solidFill>
            <a:srgbClr val="BBE0E3"/>
          </a:solidFill>
          <a:ln w="38100" cap="flat" cmpd="sng" algn="ctr">
            <a:solidFill>
              <a:srgbClr val="000000"/>
            </a:solidFill>
            <a:prstDash val="solid"/>
            <a:round/>
            <a:headEnd type="none" w="med" len="med"/>
            <a:tailEnd type="none" w="med" len="med"/>
          </a:ln>
          <a:effectLst/>
        </p:spPr>
      </p:cxnSp>
      <p:cxnSp>
        <p:nvCxnSpPr>
          <p:cNvPr id="820" name="Straight Connector 819"/>
          <p:cNvCxnSpPr>
            <a:endCxn id="815" idx="1"/>
          </p:cNvCxnSpPr>
          <p:nvPr/>
        </p:nvCxnSpPr>
        <p:spPr bwMode="auto">
          <a:xfrm>
            <a:off x="2387600" y="7924800"/>
            <a:ext cx="762000" cy="92075"/>
          </a:xfrm>
          <a:prstGeom prst="line">
            <a:avLst/>
          </a:prstGeom>
          <a:solidFill>
            <a:srgbClr val="BBE0E3"/>
          </a:solidFill>
          <a:ln w="38100" cap="flat" cmpd="sng" algn="ctr">
            <a:solidFill>
              <a:srgbClr val="000000"/>
            </a:solidFill>
            <a:prstDash val="solid"/>
            <a:round/>
            <a:headEnd type="none" w="med" len="med"/>
            <a:tailEnd type="none" w="med" len="med"/>
          </a:ln>
          <a:effectLst/>
        </p:spPr>
      </p:cxnSp>
      <p:cxnSp>
        <p:nvCxnSpPr>
          <p:cNvPr id="821" name="Straight Connector 820"/>
          <p:cNvCxnSpPr>
            <a:endCxn id="816" idx="0"/>
          </p:cNvCxnSpPr>
          <p:nvPr/>
        </p:nvCxnSpPr>
        <p:spPr bwMode="auto">
          <a:xfrm rot="16200000" flipH="1">
            <a:off x="3292474" y="8324849"/>
            <a:ext cx="381000" cy="190502"/>
          </a:xfrm>
          <a:prstGeom prst="line">
            <a:avLst/>
          </a:prstGeom>
          <a:solidFill>
            <a:srgbClr val="BBE0E3"/>
          </a:solidFill>
          <a:ln w="38100" cap="flat" cmpd="sng" algn="ctr">
            <a:solidFill>
              <a:srgbClr val="000000"/>
            </a:solidFill>
            <a:prstDash val="solid"/>
            <a:round/>
            <a:headEnd type="none" w="med" len="med"/>
            <a:tailEnd type="none" w="med" len="med"/>
          </a:ln>
          <a:effectLst/>
        </p:spPr>
      </p:cxnSp>
      <p:sp>
        <p:nvSpPr>
          <p:cNvPr id="822" name="TextBox 821"/>
          <p:cNvSpPr txBox="1"/>
          <p:nvPr/>
        </p:nvSpPr>
        <p:spPr>
          <a:xfrm>
            <a:off x="1397000" y="7848600"/>
            <a:ext cx="914400" cy="457200"/>
          </a:xfrm>
          <a:prstGeom prst="rect">
            <a:avLst/>
          </a:prstGeom>
          <a:noFill/>
        </p:spPr>
        <p:txBody>
          <a:bodyPr wrap="square" rtlCol="0">
            <a:spAutoFit/>
          </a:bodyPr>
          <a:lstStyle/>
          <a:p>
            <a:r>
              <a:rPr lang="en-US" dirty="0" smtClean="0">
                <a:solidFill>
                  <a:srgbClr val="0000FF"/>
                </a:solidFill>
                <a:latin typeface="Comic Sans MS" pitchFamily="66" charset="0"/>
              </a:rPr>
              <a:t>RG</a:t>
            </a:r>
            <a:endParaRPr lang="en-US" dirty="0">
              <a:solidFill>
                <a:srgbClr val="0000FF"/>
              </a:solidFill>
              <a:latin typeface="Comic Sans MS" pitchFamily="66" charset="0"/>
            </a:endParaRPr>
          </a:p>
        </p:txBody>
      </p:sp>
      <p:sp>
        <p:nvSpPr>
          <p:cNvPr id="823" name="TextBox 822"/>
          <p:cNvSpPr txBox="1"/>
          <p:nvPr/>
        </p:nvSpPr>
        <p:spPr>
          <a:xfrm>
            <a:off x="558800" y="8763000"/>
            <a:ext cx="914400" cy="457200"/>
          </a:xfrm>
          <a:prstGeom prst="rect">
            <a:avLst/>
          </a:prstGeom>
          <a:noFill/>
        </p:spPr>
        <p:txBody>
          <a:bodyPr wrap="square" rtlCol="0">
            <a:spAutoFit/>
          </a:bodyPr>
          <a:lstStyle/>
          <a:p>
            <a:r>
              <a:rPr lang="en-US" dirty="0" smtClean="0">
                <a:solidFill>
                  <a:srgbClr val="0000FF"/>
                </a:solidFill>
                <a:latin typeface="Comic Sans MS" pitchFamily="66" charset="0"/>
              </a:rPr>
              <a:t>PC</a:t>
            </a:r>
            <a:endParaRPr lang="en-US" dirty="0">
              <a:solidFill>
                <a:srgbClr val="0000FF"/>
              </a:solidFill>
              <a:latin typeface="Comic Sans MS" pitchFamily="66" charset="0"/>
            </a:endParaRPr>
          </a:p>
        </p:txBody>
      </p:sp>
      <p:sp>
        <p:nvSpPr>
          <p:cNvPr id="824" name="TextBox 823"/>
          <p:cNvSpPr txBox="1"/>
          <p:nvPr/>
        </p:nvSpPr>
        <p:spPr>
          <a:xfrm>
            <a:off x="3683000" y="7696200"/>
            <a:ext cx="914400" cy="457200"/>
          </a:xfrm>
          <a:prstGeom prst="rect">
            <a:avLst/>
          </a:prstGeom>
          <a:noFill/>
        </p:spPr>
        <p:txBody>
          <a:bodyPr wrap="square" rtlCol="0">
            <a:spAutoFit/>
          </a:bodyPr>
          <a:lstStyle/>
          <a:p>
            <a:r>
              <a:rPr lang="en-US" dirty="0" smtClean="0">
                <a:solidFill>
                  <a:srgbClr val="0000FF"/>
                </a:solidFill>
                <a:latin typeface="Comic Sans MS" pitchFamily="66" charset="0"/>
              </a:rPr>
              <a:t>STB</a:t>
            </a:r>
            <a:endParaRPr lang="en-US" dirty="0">
              <a:solidFill>
                <a:srgbClr val="0000FF"/>
              </a:solidFill>
              <a:latin typeface="Comic Sans MS" pitchFamily="66" charset="0"/>
            </a:endParaRPr>
          </a:p>
        </p:txBody>
      </p:sp>
      <p:sp>
        <p:nvSpPr>
          <p:cNvPr id="825" name="TextBox 824"/>
          <p:cNvSpPr txBox="1"/>
          <p:nvPr/>
        </p:nvSpPr>
        <p:spPr>
          <a:xfrm>
            <a:off x="4140200" y="8991600"/>
            <a:ext cx="914400" cy="457200"/>
          </a:xfrm>
          <a:prstGeom prst="rect">
            <a:avLst/>
          </a:prstGeom>
          <a:noFill/>
        </p:spPr>
        <p:txBody>
          <a:bodyPr wrap="square" rtlCol="0">
            <a:spAutoFit/>
          </a:bodyPr>
          <a:lstStyle/>
          <a:p>
            <a:r>
              <a:rPr lang="en-US" dirty="0" smtClean="0">
                <a:solidFill>
                  <a:srgbClr val="0000FF"/>
                </a:solidFill>
                <a:latin typeface="Comic Sans MS" pitchFamily="66" charset="0"/>
              </a:rPr>
              <a:t>TV</a:t>
            </a:r>
            <a:endParaRPr lang="en-US" dirty="0">
              <a:solidFill>
                <a:srgbClr val="0000FF"/>
              </a:solidFill>
              <a:latin typeface="Comic Sans MS" pitchFamily="66" charset="0"/>
            </a:endParaRPr>
          </a:p>
        </p:txBody>
      </p:sp>
      <p:sp>
        <p:nvSpPr>
          <p:cNvPr id="826" name="TextBox 825"/>
          <p:cNvSpPr txBox="1"/>
          <p:nvPr/>
        </p:nvSpPr>
        <p:spPr>
          <a:xfrm>
            <a:off x="2159000" y="9063335"/>
            <a:ext cx="1066800" cy="461665"/>
          </a:xfrm>
          <a:prstGeom prst="rect">
            <a:avLst/>
          </a:prstGeom>
          <a:noFill/>
        </p:spPr>
        <p:txBody>
          <a:bodyPr wrap="square" rtlCol="0">
            <a:spAutoFit/>
          </a:bodyPr>
          <a:lstStyle/>
          <a:p>
            <a:r>
              <a:rPr lang="en-US" dirty="0" smtClean="0">
                <a:solidFill>
                  <a:srgbClr val="0000FF"/>
                </a:solidFill>
                <a:latin typeface="Comic Sans MS" pitchFamily="66" charset="0"/>
              </a:rPr>
              <a:t>Phone</a:t>
            </a:r>
            <a:endParaRPr lang="en-US" dirty="0">
              <a:solidFill>
                <a:srgbClr val="0000FF"/>
              </a:solidFill>
              <a:latin typeface="Comic Sans MS" pitchFamily="66" charset="0"/>
            </a:endParaRPr>
          </a:p>
        </p:txBody>
      </p:sp>
      <p:grpSp>
        <p:nvGrpSpPr>
          <p:cNvPr id="842" name="Group 841"/>
          <p:cNvGrpSpPr/>
          <p:nvPr/>
        </p:nvGrpSpPr>
        <p:grpSpPr>
          <a:xfrm>
            <a:off x="1397000" y="2667000"/>
            <a:ext cx="1600200" cy="1005191"/>
            <a:chOff x="1397000" y="2362200"/>
            <a:chExt cx="1600200" cy="1005191"/>
          </a:xfrm>
        </p:grpSpPr>
        <p:grpSp>
          <p:nvGrpSpPr>
            <p:cNvPr id="451" name="Group 6"/>
            <p:cNvGrpSpPr>
              <a:grpSpLocks/>
            </p:cNvGrpSpPr>
            <p:nvPr/>
          </p:nvGrpSpPr>
          <p:grpSpPr bwMode="auto">
            <a:xfrm>
              <a:off x="1854200" y="2514600"/>
              <a:ext cx="381000" cy="304800"/>
              <a:chOff x="3560" y="2022"/>
              <a:chExt cx="274" cy="185"/>
            </a:xfrm>
          </p:grpSpPr>
          <p:sp>
            <p:nvSpPr>
              <p:cNvPr id="452"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453"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454"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455"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456"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457"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458"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459"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460"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461"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462"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463"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464"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465"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541" name="Group 6"/>
            <p:cNvGrpSpPr>
              <a:grpSpLocks/>
            </p:cNvGrpSpPr>
            <p:nvPr/>
          </p:nvGrpSpPr>
          <p:grpSpPr bwMode="auto">
            <a:xfrm>
              <a:off x="2463800" y="2514600"/>
              <a:ext cx="381000" cy="304800"/>
              <a:chOff x="3560" y="2022"/>
              <a:chExt cx="274" cy="185"/>
            </a:xfrm>
          </p:grpSpPr>
          <p:sp>
            <p:nvSpPr>
              <p:cNvPr id="542"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543"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544"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545"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546"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547"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548"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49"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50"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51"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52"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53"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54"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55"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556" name="Group 6"/>
            <p:cNvGrpSpPr>
              <a:grpSpLocks/>
            </p:cNvGrpSpPr>
            <p:nvPr/>
          </p:nvGrpSpPr>
          <p:grpSpPr bwMode="auto">
            <a:xfrm>
              <a:off x="2235200" y="2819400"/>
              <a:ext cx="381000" cy="304800"/>
              <a:chOff x="3560" y="2022"/>
              <a:chExt cx="274" cy="185"/>
            </a:xfrm>
          </p:grpSpPr>
          <p:sp>
            <p:nvSpPr>
              <p:cNvPr id="557"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558"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559"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560"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561"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562"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563"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64"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65"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66"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67"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68"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69"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570"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691" name="Group 6"/>
            <p:cNvGrpSpPr>
              <a:grpSpLocks/>
            </p:cNvGrpSpPr>
            <p:nvPr/>
          </p:nvGrpSpPr>
          <p:grpSpPr bwMode="auto">
            <a:xfrm>
              <a:off x="1549400" y="2819400"/>
              <a:ext cx="381000" cy="304800"/>
              <a:chOff x="3560" y="2022"/>
              <a:chExt cx="274" cy="185"/>
            </a:xfrm>
          </p:grpSpPr>
          <p:sp>
            <p:nvSpPr>
              <p:cNvPr id="692"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693"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694"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695"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696"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708"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709"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710"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711"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712"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713"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714"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715"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716"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sp>
          <p:nvSpPr>
            <p:cNvPr id="717" name="Cloud"/>
            <p:cNvSpPr>
              <a:spLocks noChangeAspect="1" noEditPoints="1" noChangeArrowheads="1"/>
            </p:cNvSpPr>
            <p:nvPr/>
          </p:nvSpPr>
          <p:spPr bwMode="auto">
            <a:xfrm>
              <a:off x="1397000" y="2362200"/>
              <a:ext cx="1600200" cy="1005191"/>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alpha val="0"/>
              </a:srgbClr>
            </a:solidFill>
            <a:ln w="9525">
              <a:solidFill>
                <a:srgbClr val="000000"/>
              </a:solidFill>
              <a:miter lim="800000"/>
              <a:headEnd/>
              <a:tailEnd/>
            </a:ln>
            <a:effectLst>
              <a:outerShdw sx="1000" sy="1000" algn="ctr" rotWithShape="0">
                <a:srgbClr val="808080"/>
              </a:outerShdw>
            </a:effectLst>
          </p:spPr>
          <p:txBody>
            <a:bodyPr vert="horz" wrap="square" lIns="91440" tIns="45720" rIns="91440" bIns="45720" numCol="1" anchor="t" anchorCtr="0" compatLnSpc="1">
              <a:prstTxWarp prst="textNoShape">
                <a:avLst/>
              </a:prstTxWarp>
            </a:bodyPr>
            <a:lstStyle/>
            <a:p>
              <a:endParaRPr lang="en-US" dirty="0"/>
            </a:p>
          </p:txBody>
        </p:sp>
      </p:grpSp>
      <p:grpSp>
        <p:nvGrpSpPr>
          <p:cNvPr id="950" name="Group 949"/>
          <p:cNvGrpSpPr/>
          <p:nvPr/>
        </p:nvGrpSpPr>
        <p:grpSpPr>
          <a:xfrm>
            <a:off x="7493000" y="2667000"/>
            <a:ext cx="1600200" cy="1005191"/>
            <a:chOff x="1397000" y="2362200"/>
            <a:chExt cx="1600200" cy="1005191"/>
          </a:xfrm>
        </p:grpSpPr>
        <p:grpSp>
          <p:nvGrpSpPr>
            <p:cNvPr id="951" name="Group 6"/>
            <p:cNvGrpSpPr>
              <a:grpSpLocks/>
            </p:cNvGrpSpPr>
            <p:nvPr/>
          </p:nvGrpSpPr>
          <p:grpSpPr bwMode="auto">
            <a:xfrm>
              <a:off x="1854200" y="2514611"/>
              <a:ext cx="381000" cy="304801"/>
              <a:chOff x="3560" y="2022"/>
              <a:chExt cx="274" cy="185"/>
            </a:xfrm>
          </p:grpSpPr>
          <p:sp>
            <p:nvSpPr>
              <p:cNvPr id="998"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999"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1000"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1001"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1002"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1003"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1004"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05"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06"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07"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08"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09"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10"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11"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952" name="Group 6"/>
            <p:cNvGrpSpPr>
              <a:grpSpLocks/>
            </p:cNvGrpSpPr>
            <p:nvPr/>
          </p:nvGrpSpPr>
          <p:grpSpPr bwMode="auto">
            <a:xfrm>
              <a:off x="2463800" y="2514611"/>
              <a:ext cx="381000" cy="304801"/>
              <a:chOff x="3560" y="2022"/>
              <a:chExt cx="274" cy="185"/>
            </a:xfrm>
          </p:grpSpPr>
          <p:sp>
            <p:nvSpPr>
              <p:cNvPr id="984"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985"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986"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987"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988"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989"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990"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991"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992"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993"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994"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995"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996"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997"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953" name="Group 6"/>
            <p:cNvGrpSpPr>
              <a:grpSpLocks/>
            </p:cNvGrpSpPr>
            <p:nvPr/>
          </p:nvGrpSpPr>
          <p:grpSpPr bwMode="auto">
            <a:xfrm>
              <a:off x="2235200" y="2819411"/>
              <a:ext cx="381000" cy="304801"/>
              <a:chOff x="3560" y="2022"/>
              <a:chExt cx="274" cy="185"/>
            </a:xfrm>
          </p:grpSpPr>
          <p:sp>
            <p:nvSpPr>
              <p:cNvPr id="970"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971"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972"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973"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974"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975"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976"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977"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978"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979"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980"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981"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982"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983"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954" name="Group 6"/>
            <p:cNvGrpSpPr>
              <a:grpSpLocks/>
            </p:cNvGrpSpPr>
            <p:nvPr/>
          </p:nvGrpSpPr>
          <p:grpSpPr bwMode="auto">
            <a:xfrm>
              <a:off x="1549400" y="2819411"/>
              <a:ext cx="381000" cy="304801"/>
              <a:chOff x="3560" y="2022"/>
              <a:chExt cx="274" cy="185"/>
            </a:xfrm>
          </p:grpSpPr>
          <p:sp>
            <p:nvSpPr>
              <p:cNvPr id="956"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957"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958"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959"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960"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961"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962"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963"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964"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965"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966"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967"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968"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969"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sp>
          <p:nvSpPr>
            <p:cNvPr id="955" name="Cloud"/>
            <p:cNvSpPr>
              <a:spLocks noChangeAspect="1" noEditPoints="1" noChangeArrowheads="1"/>
            </p:cNvSpPr>
            <p:nvPr/>
          </p:nvSpPr>
          <p:spPr bwMode="auto">
            <a:xfrm>
              <a:off x="1397000" y="2362200"/>
              <a:ext cx="1600200" cy="1005191"/>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alpha val="0"/>
              </a:srgbClr>
            </a:solidFill>
            <a:ln w="9525">
              <a:solidFill>
                <a:srgbClr val="000000"/>
              </a:solidFill>
              <a:miter lim="800000"/>
              <a:headEnd/>
              <a:tailEnd/>
            </a:ln>
            <a:effectLst>
              <a:outerShdw sx="1000" sy="1000" algn="ctr" rotWithShape="0">
                <a:srgbClr val="808080"/>
              </a:outerShdw>
            </a:effectLst>
          </p:spPr>
          <p:txBody>
            <a:bodyPr vert="horz" wrap="square" lIns="91440" tIns="45720" rIns="91440" bIns="45720" numCol="1" anchor="t" anchorCtr="0" compatLnSpc="1">
              <a:prstTxWarp prst="textNoShape">
                <a:avLst/>
              </a:prstTxWarp>
            </a:bodyPr>
            <a:lstStyle/>
            <a:p>
              <a:endParaRPr lang="en-US" dirty="0"/>
            </a:p>
          </p:txBody>
        </p:sp>
      </p:grpSp>
      <p:grpSp>
        <p:nvGrpSpPr>
          <p:cNvPr id="1012" name="Group 1011"/>
          <p:cNvGrpSpPr/>
          <p:nvPr/>
        </p:nvGrpSpPr>
        <p:grpSpPr>
          <a:xfrm>
            <a:off x="10083800" y="2667000"/>
            <a:ext cx="1600200" cy="1005191"/>
            <a:chOff x="1397000" y="2362200"/>
            <a:chExt cx="1600200" cy="1005191"/>
          </a:xfrm>
        </p:grpSpPr>
        <p:grpSp>
          <p:nvGrpSpPr>
            <p:cNvPr id="1013" name="Group 6"/>
            <p:cNvGrpSpPr>
              <a:grpSpLocks/>
            </p:cNvGrpSpPr>
            <p:nvPr/>
          </p:nvGrpSpPr>
          <p:grpSpPr bwMode="auto">
            <a:xfrm>
              <a:off x="1854200" y="2514611"/>
              <a:ext cx="381000" cy="304801"/>
              <a:chOff x="3560" y="2022"/>
              <a:chExt cx="274" cy="185"/>
            </a:xfrm>
          </p:grpSpPr>
          <p:sp>
            <p:nvSpPr>
              <p:cNvPr id="1150"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1151"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1152"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1153"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1154"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1155"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1156"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57"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58"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59"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60"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61"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62"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63"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1014" name="Group 6"/>
            <p:cNvGrpSpPr>
              <a:grpSpLocks/>
            </p:cNvGrpSpPr>
            <p:nvPr/>
          </p:nvGrpSpPr>
          <p:grpSpPr bwMode="auto">
            <a:xfrm>
              <a:off x="2463800" y="2514611"/>
              <a:ext cx="381000" cy="304801"/>
              <a:chOff x="3560" y="2022"/>
              <a:chExt cx="274" cy="185"/>
            </a:xfrm>
          </p:grpSpPr>
          <p:sp>
            <p:nvSpPr>
              <p:cNvPr id="1046"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1047"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1048"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1049"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1050"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1051"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1052"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43"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44"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45"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46"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47"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48"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149"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1015" name="Group 6"/>
            <p:cNvGrpSpPr>
              <a:grpSpLocks/>
            </p:cNvGrpSpPr>
            <p:nvPr/>
          </p:nvGrpSpPr>
          <p:grpSpPr bwMode="auto">
            <a:xfrm>
              <a:off x="2235200" y="2819411"/>
              <a:ext cx="381000" cy="304801"/>
              <a:chOff x="3560" y="2022"/>
              <a:chExt cx="274" cy="185"/>
            </a:xfrm>
          </p:grpSpPr>
          <p:sp>
            <p:nvSpPr>
              <p:cNvPr id="1032"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1033"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1034"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1035"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1036"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1037"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1038"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39"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40"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41"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42"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43"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44"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45"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1016" name="Group 6"/>
            <p:cNvGrpSpPr>
              <a:grpSpLocks/>
            </p:cNvGrpSpPr>
            <p:nvPr/>
          </p:nvGrpSpPr>
          <p:grpSpPr bwMode="auto">
            <a:xfrm>
              <a:off x="1549400" y="2819411"/>
              <a:ext cx="381000" cy="304801"/>
              <a:chOff x="3560" y="2022"/>
              <a:chExt cx="274" cy="185"/>
            </a:xfrm>
          </p:grpSpPr>
          <p:sp>
            <p:nvSpPr>
              <p:cNvPr id="1018"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1019"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1020"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1021"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1022"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1023"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1024"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25"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26"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27"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28"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29"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30"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031"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sp>
          <p:nvSpPr>
            <p:cNvPr id="1017" name="Cloud"/>
            <p:cNvSpPr>
              <a:spLocks noChangeAspect="1" noEditPoints="1" noChangeArrowheads="1"/>
            </p:cNvSpPr>
            <p:nvPr/>
          </p:nvSpPr>
          <p:spPr bwMode="auto">
            <a:xfrm>
              <a:off x="1397000" y="2362200"/>
              <a:ext cx="1600200" cy="1005191"/>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alpha val="0"/>
              </a:srgbClr>
            </a:solidFill>
            <a:ln w="9525">
              <a:solidFill>
                <a:srgbClr val="000000"/>
              </a:solidFill>
              <a:miter lim="800000"/>
              <a:headEnd/>
              <a:tailEnd/>
            </a:ln>
            <a:effectLst>
              <a:outerShdw sx="1000" sy="1000" algn="ctr" rotWithShape="0">
                <a:srgbClr val="808080"/>
              </a:outerShdw>
            </a:effectLst>
          </p:spPr>
          <p:txBody>
            <a:bodyPr vert="horz" wrap="square" lIns="91440" tIns="45720" rIns="91440" bIns="45720" numCol="1" anchor="t" anchorCtr="0" compatLnSpc="1">
              <a:prstTxWarp prst="textNoShape">
                <a:avLst/>
              </a:prstTxWarp>
            </a:bodyPr>
            <a:lstStyle/>
            <a:p>
              <a:endParaRPr lang="en-US" dirty="0"/>
            </a:p>
          </p:txBody>
        </p:sp>
      </p:grpSp>
      <p:grpSp>
        <p:nvGrpSpPr>
          <p:cNvPr id="1258" name="Group 1257"/>
          <p:cNvGrpSpPr/>
          <p:nvPr/>
        </p:nvGrpSpPr>
        <p:grpSpPr>
          <a:xfrm>
            <a:off x="4140200" y="2652409"/>
            <a:ext cx="1600200" cy="1005191"/>
            <a:chOff x="1397000" y="2362200"/>
            <a:chExt cx="1600200" cy="1005191"/>
          </a:xfrm>
        </p:grpSpPr>
        <p:grpSp>
          <p:nvGrpSpPr>
            <p:cNvPr id="1259" name="Group 6"/>
            <p:cNvGrpSpPr>
              <a:grpSpLocks/>
            </p:cNvGrpSpPr>
            <p:nvPr/>
          </p:nvGrpSpPr>
          <p:grpSpPr bwMode="auto">
            <a:xfrm>
              <a:off x="1854200" y="2514611"/>
              <a:ext cx="381000" cy="304801"/>
              <a:chOff x="3560" y="2022"/>
              <a:chExt cx="274" cy="185"/>
            </a:xfrm>
          </p:grpSpPr>
          <p:sp>
            <p:nvSpPr>
              <p:cNvPr id="1306"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1307"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1308"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1309"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1310"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1311"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1312"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313"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314"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315"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316"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317"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318"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319"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1260" name="Group 6"/>
            <p:cNvGrpSpPr>
              <a:grpSpLocks/>
            </p:cNvGrpSpPr>
            <p:nvPr/>
          </p:nvGrpSpPr>
          <p:grpSpPr bwMode="auto">
            <a:xfrm>
              <a:off x="2463800" y="2514611"/>
              <a:ext cx="381000" cy="304801"/>
              <a:chOff x="3560" y="2022"/>
              <a:chExt cx="274" cy="185"/>
            </a:xfrm>
          </p:grpSpPr>
          <p:sp>
            <p:nvSpPr>
              <p:cNvPr id="1292"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1293"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1294"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1295"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1296"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1297"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1298"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299"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300"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301"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302"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303"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304"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305"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1261" name="Group 6"/>
            <p:cNvGrpSpPr>
              <a:grpSpLocks/>
            </p:cNvGrpSpPr>
            <p:nvPr/>
          </p:nvGrpSpPr>
          <p:grpSpPr bwMode="auto">
            <a:xfrm>
              <a:off x="2235200" y="2819411"/>
              <a:ext cx="381000" cy="304801"/>
              <a:chOff x="3560" y="2022"/>
              <a:chExt cx="274" cy="185"/>
            </a:xfrm>
          </p:grpSpPr>
          <p:sp>
            <p:nvSpPr>
              <p:cNvPr id="1278"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1279"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1280"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1281"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1282"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1283"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1284"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285"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286"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287"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288"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289"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290"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291"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1262" name="Group 6"/>
            <p:cNvGrpSpPr>
              <a:grpSpLocks/>
            </p:cNvGrpSpPr>
            <p:nvPr/>
          </p:nvGrpSpPr>
          <p:grpSpPr bwMode="auto">
            <a:xfrm>
              <a:off x="1549400" y="2819411"/>
              <a:ext cx="381000" cy="304801"/>
              <a:chOff x="3560" y="2022"/>
              <a:chExt cx="274" cy="185"/>
            </a:xfrm>
          </p:grpSpPr>
          <p:sp>
            <p:nvSpPr>
              <p:cNvPr id="1264"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1265"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1266"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1267"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1268"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1269"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1270"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271"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272"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273"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274"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275"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276"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277"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sp>
          <p:nvSpPr>
            <p:cNvPr id="1263" name="Cloud"/>
            <p:cNvSpPr>
              <a:spLocks noChangeAspect="1" noEditPoints="1" noChangeArrowheads="1"/>
            </p:cNvSpPr>
            <p:nvPr/>
          </p:nvSpPr>
          <p:spPr bwMode="auto">
            <a:xfrm>
              <a:off x="1397000" y="2362200"/>
              <a:ext cx="1600200" cy="1005191"/>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alpha val="0"/>
              </a:srgbClr>
            </a:solidFill>
            <a:ln w="9525">
              <a:solidFill>
                <a:srgbClr val="000000"/>
              </a:solidFill>
              <a:miter lim="800000"/>
              <a:headEnd/>
              <a:tailEnd/>
            </a:ln>
            <a:effectLst>
              <a:outerShdw sx="1000" sy="1000" algn="ctr" rotWithShape="0">
                <a:srgbClr val="808080"/>
              </a:outerShdw>
            </a:effectLst>
          </p:spPr>
          <p:txBody>
            <a:bodyPr vert="horz" wrap="square" lIns="91440" tIns="45720" rIns="91440" bIns="45720" numCol="1" anchor="t" anchorCtr="0" compatLnSpc="1">
              <a:prstTxWarp prst="textNoShape">
                <a:avLst/>
              </a:prstTxWarp>
            </a:bodyPr>
            <a:lstStyle/>
            <a:p>
              <a:endParaRPr lang="en-US" dirty="0"/>
            </a:p>
          </p:txBody>
        </p:sp>
      </p:grpSp>
      <p:grpSp>
        <p:nvGrpSpPr>
          <p:cNvPr id="1320" name="Group 1319"/>
          <p:cNvGrpSpPr/>
          <p:nvPr/>
        </p:nvGrpSpPr>
        <p:grpSpPr>
          <a:xfrm>
            <a:off x="5664200" y="1524000"/>
            <a:ext cx="1600200" cy="1005191"/>
            <a:chOff x="1397000" y="2362200"/>
            <a:chExt cx="1600200" cy="1005191"/>
          </a:xfrm>
        </p:grpSpPr>
        <p:grpSp>
          <p:nvGrpSpPr>
            <p:cNvPr id="1321" name="Group 6"/>
            <p:cNvGrpSpPr>
              <a:grpSpLocks/>
            </p:cNvGrpSpPr>
            <p:nvPr/>
          </p:nvGrpSpPr>
          <p:grpSpPr bwMode="auto">
            <a:xfrm>
              <a:off x="1854200" y="2514611"/>
              <a:ext cx="381000" cy="304801"/>
              <a:chOff x="3560" y="2022"/>
              <a:chExt cx="274" cy="185"/>
            </a:xfrm>
          </p:grpSpPr>
          <p:sp>
            <p:nvSpPr>
              <p:cNvPr id="1408"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1410"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1411"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1412"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1413"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1414"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1430"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436"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437"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438"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439"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440"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441"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442"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1322" name="Group 6"/>
            <p:cNvGrpSpPr>
              <a:grpSpLocks/>
            </p:cNvGrpSpPr>
            <p:nvPr/>
          </p:nvGrpSpPr>
          <p:grpSpPr bwMode="auto">
            <a:xfrm>
              <a:off x="2463800" y="2514611"/>
              <a:ext cx="381000" cy="304801"/>
              <a:chOff x="3560" y="2022"/>
              <a:chExt cx="274" cy="185"/>
            </a:xfrm>
          </p:grpSpPr>
          <p:sp>
            <p:nvSpPr>
              <p:cNvPr id="1359"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1360"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1362"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1363"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1364"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1366"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1367"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391"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393"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401"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402"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404"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405"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407"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1323" name="Group 6"/>
            <p:cNvGrpSpPr>
              <a:grpSpLocks/>
            </p:cNvGrpSpPr>
            <p:nvPr/>
          </p:nvGrpSpPr>
          <p:grpSpPr bwMode="auto">
            <a:xfrm>
              <a:off x="2235200" y="2819411"/>
              <a:ext cx="381000" cy="304801"/>
              <a:chOff x="3560" y="2022"/>
              <a:chExt cx="274" cy="185"/>
            </a:xfrm>
          </p:grpSpPr>
          <p:sp>
            <p:nvSpPr>
              <p:cNvPr id="1340"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1341"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1342"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1343"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1344"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1345"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1346"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347"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349"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350"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352"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353"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354"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357"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grpSp>
          <p:nvGrpSpPr>
            <p:cNvPr id="1324" name="Group 6"/>
            <p:cNvGrpSpPr>
              <a:grpSpLocks/>
            </p:cNvGrpSpPr>
            <p:nvPr/>
          </p:nvGrpSpPr>
          <p:grpSpPr bwMode="auto">
            <a:xfrm>
              <a:off x="1549400" y="2819411"/>
              <a:ext cx="381000" cy="304801"/>
              <a:chOff x="3560" y="2022"/>
              <a:chExt cx="274" cy="185"/>
            </a:xfrm>
          </p:grpSpPr>
          <p:sp>
            <p:nvSpPr>
              <p:cNvPr id="1326" name="Rectangle 7"/>
              <p:cNvSpPr>
                <a:spLocks noChangeArrowheads="1"/>
              </p:cNvSpPr>
              <p:nvPr/>
            </p:nvSpPr>
            <p:spPr bwMode="auto">
              <a:xfrm>
                <a:off x="3565" y="2093"/>
                <a:ext cx="269" cy="65"/>
              </a:xfrm>
              <a:prstGeom prst="rect">
                <a:avLst/>
              </a:prstGeom>
              <a:solidFill>
                <a:srgbClr val="000000"/>
              </a:solidFill>
              <a:ln w="12700">
                <a:noFill/>
                <a:miter lim="800000"/>
                <a:headEnd/>
                <a:tailEnd/>
              </a:ln>
            </p:spPr>
            <p:txBody>
              <a:bodyPr wrap="none" anchor="ctr"/>
              <a:lstStyle/>
              <a:p>
                <a:endParaRPr lang="en-US" dirty="0"/>
              </a:p>
            </p:txBody>
          </p:sp>
          <p:sp>
            <p:nvSpPr>
              <p:cNvPr id="1327" name="Oval 8"/>
              <p:cNvSpPr>
                <a:spLocks noChangeArrowheads="1"/>
              </p:cNvSpPr>
              <p:nvPr/>
            </p:nvSpPr>
            <p:spPr bwMode="auto">
              <a:xfrm>
                <a:off x="3565" y="2096"/>
                <a:ext cx="261" cy="111"/>
              </a:xfrm>
              <a:prstGeom prst="ellipse">
                <a:avLst/>
              </a:prstGeom>
              <a:solidFill>
                <a:srgbClr val="000000"/>
              </a:solidFill>
              <a:ln w="12700">
                <a:noFill/>
                <a:round/>
                <a:headEnd/>
                <a:tailEnd/>
              </a:ln>
            </p:spPr>
            <p:txBody>
              <a:bodyPr wrap="none" anchor="ctr"/>
              <a:lstStyle/>
              <a:p>
                <a:endParaRPr lang="en-US" dirty="0"/>
              </a:p>
            </p:txBody>
          </p:sp>
          <p:sp>
            <p:nvSpPr>
              <p:cNvPr id="1328" name="Oval 9"/>
              <p:cNvSpPr>
                <a:spLocks noChangeArrowheads="1"/>
              </p:cNvSpPr>
              <p:nvPr/>
            </p:nvSpPr>
            <p:spPr bwMode="auto">
              <a:xfrm>
                <a:off x="3565" y="2032"/>
                <a:ext cx="261" cy="111"/>
              </a:xfrm>
              <a:prstGeom prst="ellipse">
                <a:avLst/>
              </a:prstGeom>
              <a:solidFill>
                <a:srgbClr val="000000"/>
              </a:solidFill>
              <a:ln w="12700">
                <a:noFill/>
                <a:round/>
                <a:headEnd/>
                <a:tailEnd/>
              </a:ln>
            </p:spPr>
            <p:txBody>
              <a:bodyPr wrap="none" anchor="ctr"/>
              <a:lstStyle/>
              <a:p>
                <a:endParaRPr lang="en-US" dirty="0"/>
              </a:p>
            </p:txBody>
          </p:sp>
          <p:sp>
            <p:nvSpPr>
              <p:cNvPr id="1329" name="Rectangle 10"/>
              <p:cNvSpPr>
                <a:spLocks noChangeArrowheads="1"/>
              </p:cNvSpPr>
              <p:nvPr/>
            </p:nvSpPr>
            <p:spPr bwMode="auto">
              <a:xfrm>
                <a:off x="3560" y="2084"/>
                <a:ext cx="269" cy="65"/>
              </a:xfrm>
              <a:prstGeom prst="rect">
                <a:avLst/>
              </a:prstGeom>
              <a:solidFill>
                <a:srgbClr val="004EFF"/>
              </a:solidFill>
              <a:ln w="12700">
                <a:noFill/>
                <a:miter lim="800000"/>
                <a:headEnd/>
                <a:tailEnd/>
              </a:ln>
            </p:spPr>
            <p:txBody>
              <a:bodyPr wrap="none" anchor="ctr"/>
              <a:lstStyle/>
              <a:p>
                <a:endParaRPr lang="en-US" dirty="0"/>
              </a:p>
            </p:txBody>
          </p:sp>
          <p:sp>
            <p:nvSpPr>
              <p:cNvPr id="1330" name="Oval 11"/>
              <p:cNvSpPr>
                <a:spLocks noChangeArrowheads="1"/>
              </p:cNvSpPr>
              <p:nvPr/>
            </p:nvSpPr>
            <p:spPr bwMode="auto">
              <a:xfrm>
                <a:off x="3560" y="2087"/>
                <a:ext cx="261" cy="111"/>
              </a:xfrm>
              <a:prstGeom prst="ellipse">
                <a:avLst/>
              </a:prstGeom>
              <a:solidFill>
                <a:srgbClr val="004EFF"/>
              </a:solidFill>
              <a:ln w="12700">
                <a:noFill/>
                <a:round/>
                <a:headEnd/>
                <a:tailEnd/>
              </a:ln>
            </p:spPr>
            <p:txBody>
              <a:bodyPr wrap="none" anchor="ctr"/>
              <a:lstStyle/>
              <a:p>
                <a:endParaRPr lang="en-US" dirty="0"/>
              </a:p>
            </p:txBody>
          </p:sp>
          <p:sp>
            <p:nvSpPr>
              <p:cNvPr id="1331" name="Oval 12"/>
              <p:cNvSpPr>
                <a:spLocks noChangeArrowheads="1"/>
              </p:cNvSpPr>
              <p:nvPr/>
            </p:nvSpPr>
            <p:spPr bwMode="auto">
              <a:xfrm>
                <a:off x="3560" y="2022"/>
                <a:ext cx="261" cy="111"/>
              </a:xfrm>
              <a:prstGeom prst="ellipse">
                <a:avLst/>
              </a:prstGeom>
              <a:solidFill>
                <a:srgbClr val="5589FF"/>
              </a:solidFill>
              <a:ln w="12700">
                <a:noFill/>
                <a:round/>
                <a:headEnd/>
                <a:tailEnd/>
              </a:ln>
            </p:spPr>
            <p:txBody>
              <a:bodyPr wrap="none" anchor="ctr"/>
              <a:lstStyle/>
              <a:p>
                <a:endParaRPr lang="en-US" dirty="0"/>
              </a:p>
            </p:txBody>
          </p:sp>
          <p:sp>
            <p:nvSpPr>
              <p:cNvPr id="1332" name="Freeform 13"/>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333" name="Freeform 14"/>
              <p:cNvSpPr>
                <a:spLocks/>
              </p:cNvSpPr>
              <p:nvPr/>
            </p:nvSpPr>
            <p:spPr bwMode="auto">
              <a:xfrm>
                <a:off x="3612" y="2041"/>
                <a:ext cx="77" cy="35"/>
              </a:xfrm>
              <a:custGeom>
                <a:avLst/>
                <a:gdLst>
                  <a:gd name="T0" fmla="*/ 0 w 77"/>
                  <a:gd name="T1" fmla="*/ 6 h 35"/>
                  <a:gd name="T2" fmla="*/ 18 w 77"/>
                  <a:gd name="T3" fmla="*/ 0 h 35"/>
                  <a:gd name="T4" fmla="*/ 58 w 77"/>
                  <a:gd name="T5" fmla="*/ 18 h 35"/>
                  <a:gd name="T6" fmla="*/ 76 w 77"/>
                  <a:gd name="T7" fmla="*/ 12 h 35"/>
                  <a:gd name="T8" fmla="*/ 71 w 77"/>
                  <a:gd name="T9" fmla="*/ 34 h 35"/>
                  <a:gd name="T10" fmla="*/ 18 w 77"/>
                  <a:gd name="T11" fmla="*/ 34 h 35"/>
                  <a:gd name="T12" fmla="*/ 42 w 77"/>
                  <a:gd name="T13" fmla="*/ 28 h 35"/>
                  <a:gd name="T14" fmla="*/ 0 w 77"/>
                  <a:gd name="T15" fmla="*/ 6 h 35"/>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5"/>
                  <a:gd name="T26" fmla="*/ 77 w 77"/>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5">
                    <a:moveTo>
                      <a:pt x="0" y="6"/>
                    </a:moveTo>
                    <a:lnTo>
                      <a:pt x="18" y="0"/>
                    </a:lnTo>
                    <a:lnTo>
                      <a:pt x="58" y="18"/>
                    </a:lnTo>
                    <a:lnTo>
                      <a:pt x="76" y="12"/>
                    </a:lnTo>
                    <a:lnTo>
                      <a:pt x="71" y="34"/>
                    </a:lnTo>
                    <a:lnTo>
                      <a:pt x="18" y="34"/>
                    </a:lnTo>
                    <a:lnTo>
                      <a:pt x="42" y="28"/>
                    </a:lnTo>
                    <a:lnTo>
                      <a:pt x="0"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334" name="Freeform 15"/>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335" name="Freeform 16"/>
              <p:cNvSpPr>
                <a:spLocks/>
              </p:cNvSpPr>
              <p:nvPr/>
            </p:nvSpPr>
            <p:spPr bwMode="auto">
              <a:xfrm>
                <a:off x="3701" y="2096"/>
                <a:ext cx="79" cy="32"/>
              </a:xfrm>
              <a:custGeom>
                <a:avLst/>
                <a:gdLst>
                  <a:gd name="T0" fmla="*/ 78 w 79"/>
                  <a:gd name="T1" fmla="*/ 25 h 32"/>
                  <a:gd name="T2" fmla="*/ 60 w 79"/>
                  <a:gd name="T3" fmla="*/ 31 h 32"/>
                  <a:gd name="T4" fmla="*/ 18 w 79"/>
                  <a:gd name="T5" fmla="*/ 16 h 32"/>
                  <a:gd name="T6" fmla="*/ 0 w 79"/>
                  <a:gd name="T7" fmla="*/ 25 h 32"/>
                  <a:gd name="T8" fmla="*/ 5 w 79"/>
                  <a:gd name="T9" fmla="*/ 0 h 32"/>
                  <a:gd name="T10" fmla="*/ 60 w 79"/>
                  <a:gd name="T11" fmla="*/ 0 h 32"/>
                  <a:gd name="T12" fmla="*/ 39 w 79"/>
                  <a:gd name="T13" fmla="*/ 10 h 32"/>
                  <a:gd name="T14" fmla="*/ 78 w 79"/>
                  <a:gd name="T15" fmla="*/ 25 h 32"/>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2"/>
                  <a:gd name="T26" fmla="*/ 79 w 79"/>
                  <a:gd name="T27" fmla="*/ 32 h 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2">
                    <a:moveTo>
                      <a:pt x="78" y="25"/>
                    </a:moveTo>
                    <a:lnTo>
                      <a:pt x="60" y="31"/>
                    </a:lnTo>
                    <a:lnTo>
                      <a:pt x="18" y="16"/>
                    </a:lnTo>
                    <a:lnTo>
                      <a:pt x="0" y="25"/>
                    </a:lnTo>
                    <a:lnTo>
                      <a:pt x="5" y="0"/>
                    </a:lnTo>
                    <a:lnTo>
                      <a:pt x="60" y="0"/>
                    </a:lnTo>
                    <a:lnTo>
                      <a:pt x="39" y="10"/>
                    </a:lnTo>
                    <a:lnTo>
                      <a:pt x="78" y="25"/>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336" name="Freeform 17"/>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337" name="Freeform 18"/>
              <p:cNvSpPr>
                <a:spLocks/>
              </p:cNvSpPr>
              <p:nvPr/>
            </p:nvSpPr>
            <p:spPr bwMode="auto">
              <a:xfrm>
                <a:off x="3696" y="2041"/>
                <a:ext cx="79" cy="35"/>
              </a:xfrm>
              <a:custGeom>
                <a:avLst/>
                <a:gdLst>
                  <a:gd name="T0" fmla="*/ 0 w 79"/>
                  <a:gd name="T1" fmla="*/ 28 h 35"/>
                  <a:gd name="T2" fmla="*/ 18 w 79"/>
                  <a:gd name="T3" fmla="*/ 34 h 35"/>
                  <a:gd name="T4" fmla="*/ 57 w 79"/>
                  <a:gd name="T5" fmla="*/ 12 h 35"/>
                  <a:gd name="T6" fmla="*/ 78 w 79"/>
                  <a:gd name="T7" fmla="*/ 18 h 35"/>
                  <a:gd name="T8" fmla="*/ 70 w 79"/>
                  <a:gd name="T9" fmla="*/ 0 h 35"/>
                  <a:gd name="T10" fmla="*/ 18 w 79"/>
                  <a:gd name="T11" fmla="*/ 0 h 35"/>
                  <a:gd name="T12" fmla="*/ 44 w 79"/>
                  <a:gd name="T13" fmla="*/ 6 h 35"/>
                  <a:gd name="T14" fmla="*/ 0 w 79"/>
                  <a:gd name="T15" fmla="*/ 28 h 35"/>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5"/>
                  <a:gd name="T26" fmla="*/ 79 w 7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5">
                    <a:moveTo>
                      <a:pt x="0" y="28"/>
                    </a:moveTo>
                    <a:lnTo>
                      <a:pt x="18" y="34"/>
                    </a:lnTo>
                    <a:lnTo>
                      <a:pt x="57" y="12"/>
                    </a:lnTo>
                    <a:lnTo>
                      <a:pt x="78" y="18"/>
                    </a:lnTo>
                    <a:lnTo>
                      <a:pt x="70" y="0"/>
                    </a:lnTo>
                    <a:lnTo>
                      <a:pt x="18" y="0"/>
                    </a:lnTo>
                    <a:lnTo>
                      <a:pt x="44" y="6"/>
                    </a:lnTo>
                    <a:lnTo>
                      <a:pt x="0" y="28"/>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338" name="Freeform 19"/>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sp>
            <p:nvSpPr>
              <p:cNvPr id="1339" name="Freeform 20"/>
              <p:cNvSpPr>
                <a:spLocks/>
              </p:cNvSpPr>
              <p:nvPr/>
            </p:nvSpPr>
            <p:spPr bwMode="auto">
              <a:xfrm>
                <a:off x="3617" y="2090"/>
                <a:ext cx="77" cy="38"/>
              </a:xfrm>
              <a:custGeom>
                <a:avLst/>
                <a:gdLst>
                  <a:gd name="T0" fmla="*/ 76 w 77"/>
                  <a:gd name="T1" fmla="*/ 6 h 38"/>
                  <a:gd name="T2" fmla="*/ 58 w 77"/>
                  <a:gd name="T3" fmla="*/ 0 h 38"/>
                  <a:gd name="T4" fmla="*/ 19 w 77"/>
                  <a:gd name="T5" fmla="*/ 22 h 38"/>
                  <a:gd name="T6" fmla="*/ 0 w 77"/>
                  <a:gd name="T7" fmla="*/ 16 h 38"/>
                  <a:gd name="T8" fmla="*/ 6 w 77"/>
                  <a:gd name="T9" fmla="*/ 37 h 38"/>
                  <a:gd name="T10" fmla="*/ 58 w 77"/>
                  <a:gd name="T11" fmla="*/ 37 h 38"/>
                  <a:gd name="T12" fmla="*/ 34 w 77"/>
                  <a:gd name="T13" fmla="*/ 31 h 38"/>
                  <a:gd name="T14" fmla="*/ 76 w 77"/>
                  <a:gd name="T15" fmla="*/ 6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76" y="6"/>
                    </a:moveTo>
                    <a:lnTo>
                      <a:pt x="58" y="0"/>
                    </a:lnTo>
                    <a:lnTo>
                      <a:pt x="19" y="22"/>
                    </a:lnTo>
                    <a:lnTo>
                      <a:pt x="0" y="16"/>
                    </a:lnTo>
                    <a:lnTo>
                      <a:pt x="6" y="37"/>
                    </a:lnTo>
                    <a:lnTo>
                      <a:pt x="58" y="37"/>
                    </a:lnTo>
                    <a:lnTo>
                      <a:pt x="34" y="31"/>
                    </a:lnTo>
                    <a:lnTo>
                      <a:pt x="76" y="6"/>
                    </a:lnTo>
                  </a:path>
                </a:pathLst>
              </a:custGeom>
              <a:solidFill>
                <a:srgbClr val="FFFFFF"/>
              </a:solidFill>
              <a:ln w="12700" cap="rnd" cmpd="sng">
                <a:noFill/>
                <a:prstDash val="solid"/>
                <a:round/>
                <a:headEnd type="none" w="med" len="med"/>
                <a:tailEnd type="none" w="med" len="med"/>
              </a:ln>
            </p:spPr>
            <p:txBody>
              <a:bodyPr/>
              <a:lstStyle/>
              <a:p>
                <a:endParaRPr lang="en-US" dirty="0"/>
              </a:p>
            </p:txBody>
          </p:sp>
        </p:grpSp>
        <p:sp>
          <p:nvSpPr>
            <p:cNvPr id="1325" name="Cloud"/>
            <p:cNvSpPr>
              <a:spLocks noChangeAspect="1" noEditPoints="1" noChangeArrowheads="1"/>
            </p:cNvSpPr>
            <p:nvPr/>
          </p:nvSpPr>
          <p:spPr bwMode="auto">
            <a:xfrm>
              <a:off x="1397000" y="2362200"/>
              <a:ext cx="1600200" cy="1005191"/>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alpha val="0"/>
              </a:srgbClr>
            </a:solidFill>
            <a:ln w="9525">
              <a:solidFill>
                <a:srgbClr val="000000"/>
              </a:solidFill>
              <a:miter lim="800000"/>
              <a:headEnd/>
              <a:tailEnd/>
            </a:ln>
            <a:effectLst>
              <a:outerShdw sx="1000" sy="1000" algn="ctr" rotWithShape="0">
                <a:srgbClr val="808080"/>
              </a:outerShdw>
            </a:effectLst>
          </p:spPr>
          <p:txBody>
            <a:bodyPr vert="horz" wrap="square" lIns="91440" tIns="45720" rIns="91440" bIns="45720" numCol="1" anchor="t" anchorCtr="0" compatLnSpc="1">
              <a:prstTxWarp prst="textNoShape">
                <a:avLst/>
              </a:prstTxWarp>
            </a:bodyPr>
            <a:lstStyle/>
            <a:p>
              <a:endParaRPr lang="en-US" dirty="0"/>
            </a:p>
          </p:txBody>
        </p:sp>
      </p:grpSp>
      <p:pic>
        <p:nvPicPr>
          <p:cNvPr id="1457" name="Picture 9" descr="C:\Users\ajaymukta\AppData\Local\Microsoft\Windows\Temporary Internet Files\Content.IE5\GX3AHV8I\MCj04041590000[1].wmf"/>
          <p:cNvPicPr>
            <a:picLocks noChangeAspect="1" noChangeArrowheads="1"/>
          </p:cNvPicPr>
          <p:nvPr/>
        </p:nvPicPr>
        <p:blipFill>
          <a:blip r:embed="rId8" cstate="print"/>
          <a:srcRect/>
          <a:stretch>
            <a:fillRect/>
          </a:stretch>
        </p:blipFill>
        <p:spPr bwMode="auto">
          <a:xfrm>
            <a:off x="9550400" y="1600200"/>
            <a:ext cx="457200" cy="459124"/>
          </a:xfrm>
          <a:prstGeom prst="rect">
            <a:avLst/>
          </a:prstGeom>
          <a:noFill/>
        </p:spPr>
      </p:pic>
      <p:pic>
        <p:nvPicPr>
          <p:cNvPr id="1458" name="Picture 9" descr="C:\Users\ajaymukta\AppData\Local\Microsoft\Windows\Temporary Internet Files\Content.IE5\GX3AHV8I\MCj04041590000[1].wmf"/>
          <p:cNvPicPr>
            <a:picLocks noChangeAspect="1" noChangeArrowheads="1"/>
          </p:cNvPicPr>
          <p:nvPr/>
        </p:nvPicPr>
        <p:blipFill>
          <a:blip r:embed="rId8" cstate="print"/>
          <a:srcRect/>
          <a:stretch>
            <a:fillRect/>
          </a:stretch>
        </p:blipFill>
        <p:spPr bwMode="auto">
          <a:xfrm>
            <a:off x="9169400" y="1981200"/>
            <a:ext cx="457200" cy="459124"/>
          </a:xfrm>
          <a:prstGeom prst="rect">
            <a:avLst/>
          </a:prstGeom>
          <a:noFill/>
        </p:spPr>
      </p:pic>
      <p:sp>
        <p:nvSpPr>
          <p:cNvPr id="1588" name="Cloud"/>
          <p:cNvSpPr>
            <a:spLocks noChangeAspect="1" noEditPoints="1" noChangeArrowheads="1"/>
          </p:cNvSpPr>
          <p:nvPr/>
        </p:nvSpPr>
        <p:spPr bwMode="auto">
          <a:xfrm>
            <a:off x="8636000" y="1447800"/>
            <a:ext cx="1600200" cy="1005191"/>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alpha val="0"/>
            </a:srgbClr>
          </a:solidFill>
          <a:ln w="9525">
            <a:solidFill>
              <a:srgbClr val="000000"/>
            </a:solidFill>
            <a:miter lim="800000"/>
            <a:headEnd/>
            <a:tailEnd/>
          </a:ln>
          <a:effectLst>
            <a:outerShdw sx="1000" sy="1000" algn="ctr" rotWithShape="0">
              <a:srgbClr val="808080"/>
            </a:outerShdw>
          </a:effectLst>
        </p:spPr>
        <p:txBody>
          <a:bodyPr vert="horz" wrap="square" lIns="91440" tIns="45720" rIns="91440" bIns="45720" numCol="1" anchor="t" anchorCtr="0" compatLnSpc="1">
            <a:prstTxWarp prst="textNoShape">
              <a:avLst/>
            </a:prstTxWarp>
          </a:bodyPr>
          <a:lstStyle/>
          <a:p>
            <a:endParaRPr lang="en-US" dirty="0"/>
          </a:p>
        </p:txBody>
      </p:sp>
      <p:pic>
        <p:nvPicPr>
          <p:cNvPr id="1645" name="Picture 9" descr="C:\Users\ajaymukta\AppData\Local\Microsoft\Windows\Temporary Internet Files\Content.IE5\GX3AHV8I\MCj04041590000[1].wmf"/>
          <p:cNvPicPr>
            <a:picLocks noChangeAspect="1" noChangeArrowheads="1"/>
          </p:cNvPicPr>
          <p:nvPr/>
        </p:nvPicPr>
        <p:blipFill>
          <a:blip r:embed="rId8" cstate="print"/>
          <a:srcRect/>
          <a:stretch>
            <a:fillRect/>
          </a:stretch>
        </p:blipFill>
        <p:spPr bwMode="auto">
          <a:xfrm>
            <a:off x="939800" y="2743200"/>
            <a:ext cx="457200" cy="459124"/>
          </a:xfrm>
          <a:prstGeom prst="rect">
            <a:avLst/>
          </a:prstGeom>
          <a:noFill/>
        </p:spPr>
      </p:pic>
      <p:pic>
        <p:nvPicPr>
          <p:cNvPr id="1646" name="Picture 9" descr="C:\Users\ajaymukta\AppData\Local\Microsoft\Windows\Temporary Internet Files\Content.IE5\GX3AHV8I\MCj04041590000[1].wmf"/>
          <p:cNvPicPr>
            <a:picLocks noChangeAspect="1" noChangeArrowheads="1"/>
          </p:cNvPicPr>
          <p:nvPr/>
        </p:nvPicPr>
        <p:blipFill>
          <a:blip r:embed="rId8" cstate="print"/>
          <a:srcRect/>
          <a:stretch>
            <a:fillRect/>
          </a:stretch>
        </p:blipFill>
        <p:spPr bwMode="auto">
          <a:xfrm>
            <a:off x="3606800" y="2743200"/>
            <a:ext cx="457200" cy="459124"/>
          </a:xfrm>
          <a:prstGeom prst="rect">
            <a:avLst/>
          </a:prstGeom>
          <a:noFill/>
        </p:spPr>
      </p:pic>
      <p:pic>
        <p:nvPicPr>
          <p:cNvPr id="1647" name="Picture 9" descr="C:\Users\ajaymukta\AppData\Local\Microsoft\Windows\Temporary Internet Files\Content.IE5\GX3AHV8I\MCj04041590000[1].wmf"/>
          <p:cNvPicPr>
            <a:picLocks noChangeAspect="1" noChangeArrowheads="1"/>
          </p:cNvPicPr>
          <p:nvPr/>
        </p:nvPicPr>
        <p:blipFill>
          <a:blip r:embed="rId8" cstate="print"/>
          <a:srcRect/>
          <a:stretch>
            <a:fillRect/>
          </a:stretch>
        </p:blipFill>
        <p:spPr bwMode="auto">
          <a:xfrm>
            <a:off x="7035800" y="2743200"/>
            <a:ext cx="457200" cy="459124"/>
          </a:xfrm>
          <a:prstGeom prst="rect">
            <a:avLst/>
          </a:prstGeom>
          <a:noFill/>
        </p:spPr>
      </p:pic>
      <p:pic>
        <p:nvPicPr>
          <p:cNvPr id="1648" name="Picture 9" descr="C:\Users\ajaymukta\AppData\Local\Microsoft\Windows\Temporary Internet Files\Content.IE5\GX3AHV8I\MCj04041590000[1].wmf"/>
          <p:cNvPicPr>
            <a:picLocks noChangeAspect="1" noChangeArrowheads="1"/>
          </p:cNvPicPr>
          <p:nvPr/>
        </p:nvPicPr>
        <p:blipFill>
          <a:blip r:embed="rId8" cstate="print"/>
          <a:srcRect/>
          <a:stretch>
            <a:fillRect/>
          </a:stretch>
        </p:blipFill>
        <p:spPr bwMode="auto">
          <a:xfrm>
            <a:off x="9550400" y="2895600"/>
            <a:ext cx="457200" cy="459124"/>
          </a:xfrm>
          <a:prstGeom prst="rect">
            <a:avLst/>
          </a:prstGeom>
          <a:noFill/>
        </p:spPr>
      </p:pic>
    </p:spTree>
  </p:cSld>
  <p:clrMapOvr>
    <a:masterClrMapping/>
  </p:clrMapOvr>
  <p:transition advTm="87766"/>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rIns="166398"/>
          <a:lstStyle/>
          <a:p>
            <a:pPr marL="57150"/>
            <a:r>
              <a:rPr lang="en-US" dirty="0" smtClean="0">
                <a:solidFill>
                  <a:srgbClr val="FF0000"/>
                </a:solidFill>
                <a:effectLst>
                  <a:outerShdw blurRad="38100" dist="38100" dir="2700000" algn="tl">
                    <a:srgbClr val="C0C0C0"/>
                  </a:outerShdw>
                </a:effectLst>
                <a:latin typeface="Comic Sans MS" charset="0"/>
                <a:ea typeface="Comic Sans MS" charset="0"/>
                <a:cs typeface="Comic Sans MS" charset="0"/>
                <a:sym typeface="Comic Sans MS" charset="0"/>
              </a:rPr>
              <a:t>IPTV Characteristics</a:t>
            </a:r>
            <a:endParaRPr lang="en-US" dirty="0">
              <a:solidFill>
                <a:srgbClr val="FF0000"/>
              </a:solidFill>
              <a:effectLst>
                <a:outerShdw blurRad="38100" dist="38100" dir="2700000" algn="tl">
                  <a:srgbClr val="C0C0C0"/>
                </a:outerShdw>
              </a:effectLst>
              <a:latin typeface="Comic Sans MS" charset="0"/>
              <a:sym typeface="Comic Sans MS" charset="0"/>
            </a:endParaRPr>
          </a:p>
        </p:txBody>
      </p:sp>
      <p:sp>
        <p:nvSpPr>
          <p:cNvPr id="5122" name="Rectangle 2"/>
          <p:cNvSpPr>
            <a:spLocks noGrp="1" noChangeArrowheads="1"/>
          </p:cNvSpPr>
          <p:nvPr>
            <p:ph idx="1"/>
          </p:nvPr>
        </p:nvSpPr>
        <p:spPr>
          <a:xfrm>
            <a:off x="647700" y="2362200"/>
            <a:ext cx="11709400" cy="6705600"/>
          </a:xfrm>
          <a:ln/>
        </p:spPr>
        <p:txBody>
          <a:bodyPr rIns="166398"/>
          <a:lstStyle/>
          <a:p>
            <a:pPr>
              <a:buClr>
                <a:srgbClr val="0000FF"/>
              </a:buClr>
              <a:buFont typeface="Comic Sans MS" charset="0"/>
              <a:buChar char="•"/>
            </a:pPr>
            <a:r>
              <a:rPr lang="en-US" sz="3200" dirty="0" smtClean="0">
                <a:solidFill>
                  <a:srgbClr val="0000FF"/>
                </a:solidFill>
                <a:latin typeface="Comic Sans MS" charset="0"/>
                <a:sym typeface="Comic Sans MS" charset="0"/>
              </a:rPr>
              <a:t>Stringent constraints on reliability and performance </a:t>
            </a:r>
            <a:endParaRPr lang="en-US" sz="3400" dirty="0" smtClean="0">
              <a:solidFill>
                <a:srgbClr val="0000FF"/>
              </a:solidFill>
              <a:latin typeface="Comic Sans MS" charset="0"/>
              <a:sym typeface="Comic Sans MS" charset="0"/>
            </a:endParaRPr>
          </a:p>
          <a:p>
            <a:pPr marL="784225" lvl="1" indent="-287338">
              <a:buFont typeface="Comic Sans MS" charset="0"/>
              <a:buChar char="–"/>
            </a:pPr>
            <a:r>
              <a:rPr lang="en-US" sz="2800" dirty="0" smtClean="0">
                <a:latin typeface="Comic Sans MS" charset="0"/>
                <a:sym typeface="Comic Sans MS" charset="0"/>
              </a:rPr>
              <a:t>Small packet loss or delay can impair video quality </a:t>
            </a:r>
            <a:endParaRPr lang="en-US" sz="2400" dirty="0" smtClean="0">
              <a:latin typeface="Comic Sans MS" charset="0"/>
              <a:sym typeface="Comic Sans MS" charset="0"/>
            </a:endParaRPr>
          </a:p>
          <a:p>
            <a:pPr>
              <a:buClr>
                <a:srgbClr val="0000FF"/>
              </a:buClr>
              <a:buFont typeface="Comic Sans MS" charset="0"/>
              <a:buChar char="•"/>
            </a:pPr>
            <a:endParaRPr lang="en-US" sz="3200" dirty="0" smtClean="0">
              <a:solidFill>
                <a:srgbClr val="0000FF"/>
              </a:solidFill>
              <a:latin typeface="Comic Sans MS" charset="0"/>
              <a:sym typeface="Comic Sans MS" charset="0"/>
            </a:endParaRPr>
          </a:p>
          <a:p>
            <a:pPr>
              <a:buClr>
                <a:srgbClr val="0000FF"/>
              </a:buClr>
              <a:buFont typeface="Comic Sans MS" charset="0"/>
              <a:buChar char="•"/>
            </a:pPr>
            <a:r>
              <a:rPr lang="en-US" sz="3200" dirty="0" smtClean="0">
                <a:solidFill>
                  <a:srgbClr val="0000FF"/>
                </a:solidFill>
                <a:latin typeface="Comic Sans MS" charset="0"/>
                <a:sym typeface="Comic Sans MS" charset="0"/>
              </a:rPr>
              <a:t>Scale</a:t>
            </a:r>
            <a:endParaRPr lang="en-US" sz="3400" dirty="0" smtClean="0">
              <a:solidFill>
                <a:srgbClr val="0000FF"/>
              </a:solidFill>
              <a:latin typeface="Comic Sans MS" charset="0"/>
              <a:sym typeface="Comic Sans MS" charset="0"/>
            </a:endParaRPr>
          </a:p>
          <a:p>
            <a:pPr marL="784225" lvl="1" indent="-287338">
              <a:buFont typeface="Comic Sans MS" charset="0"/>
              <a:buChar char="–"/>
            </a:pPr>
            <a:r>
              <a:rPr lang="en-US" sz="2800" dirty="0" smtClean="0">
                <a:latin typeface="Comic Sans MS" charset="0"/>
                <a:sym typeface="Comic Sans MS" charset="0"/>
              </a:rPr>
              <a:t>Millions of devices (routers, servers, RG, STB) </a:t>
            </a:r>
          </a:p>
          <a:p>
            <a:pPr marL="784225" lvl="1" indent="-287338">
              <a:buFont typeface="Comic Sans MS" charset="0"/>
              <a:buChar char="–"/>
            </a:pPr>
            <a:r>
              <a:rPr lang="en-US" sz="2800" dirty="0" smtClean="0">
                <a:latin typeface="Comic Sans MS" charset="0"/>
                <a:sym typeface="Comic Sans MS" charset="0"/>
              </a:rPr>
              <a:t>Number is growing</a:t>
            </a:r>
            <a:endParaRPr lang="en-US" sz="2400" dirty="0" smtClean="0">
              <a:latin typeface="Comic Sans MS" charset="0"/>
              <a:sym typeface="Comic Sans MS" charset="0"/>
            </a:endParaRPr>
          </a:p>
          <a:p>
            <a:pPr>
              <a:buClr>
                <a:srgbClr val="0000FF"/>
              </a:buClr>
              <a:buFont typeface="Comic Sans MS" charset="0"/>
              <a:buChar char="•"/>
            </a:pPr>
            <a:endParaRPr lang="en-US" sz="3200" dirty="0" smtClean="0">
              <a:solidFill>
                <a:srgbClr val="0000FF"/>
              </a:solidFill>
              <a:latin typeface="Comic Sans MS" charset="0"/>
              <a:sym typeface="Comic Sans MS" charset="0"/>
            </a:endParaRPr>
          </a:p>
          <a:p>
            <a:pPr>
              <a:buClr>
                <a:srgbClr val="0000FF"/>
              </a:buClr>
              <a:buFont typeface="Comic Sans MS" charset="0"/>
              <a:buChar char="•"/>
            </a:pPr>
            <a:r>
              <a:rPr lang="en-US" sz="3200" dirty="0" smtClean="0">
                <a:solidFill>
                  <a:srgbClr val="0000FF"/>
                </a:solidFill>
                <a:latin typeface="Comic Sans MS" charset="0"/>
                <a:sym typeface="Comic Sans MS" charset="0"/>
              </a:rPr>
              <a:t>Complexity </a:t>
            </a:r>
            <a:endParaRPr lang="en-US" sz="3400" dirty="0" smtClean="0">
              <a:solidFill>
                <a:srgbClr val="0000FF"/>
              </a:solidFill>
              <a:latin typeface="Comic Sans MS" charset="0"/>
              <a:sym typeface="Comic Sans MS" charset="0"/>
            </a:endParaRPr>
          </a:p>
          <a:p>
            <a:pPr marL="784225" lvl="1" indent="-287338">
              <a:buFont typeface="Comic Sans MS" charset="0"/>
              <a:buChar char="–"/>
            </a:pPr>
            <a:r>
              <a:rPr lang="en-US" sz="2800" dirty="0" smtClean="0">
                <a:latin typeface="Comic Sans MS" charset="0"/>
                <a:sym typeface="Comic Sans MS" charset="0"/>
              </a:rPr>
              <a:t>New service </a:t>
            </a:r>
          </a:p>
          <a:p>
            <a:pPr marL="784225" lvl="1" indent="-287338">
              <a:buFont typeface="Comic Sans MS" charset="0"/>
              <a:buChar char="–"/>
            </a:pPr>
            <a:r>
              <a:rPr lang="en-US" sz="2800" dirty="0" smtClean="0">
                <a:latin typeface="Comic Sans MS" charset="0"/>
                <a:sym typeface="Comic Sans MS" charset="0"/>
              </a:rPr>
              <a:t>New application for native IP multicast </a:t>
            </a:r>
          </a:p>
          <a:p>
            <a:pPr marL="1184275" lvl="2" indent="-287338">
              <a:buFont typeface="Arial" pitchFamily="34" charset="0"/>
              <a:buChar char="•"/>
            </a:pPr>
            <a:r>
              <a:rPr lang="en-US" sz="2400" dirty="0" smtClean="0">
                <a:latin typeface="Comic Sans MS" charset="0"/>
                <a:sym typeface="Comic Sans MS" charset="0"/>
              </a:rPr>
              <a:t>Operational experience with IP multicast is limited </a:t>
            </a:r>
          </a:p>
        </p:txBody>
      </p:sp>
      <p:sp>
        <p:nvSpPr>
          <p:cNvPr id="4" name="Slide Number Placeholder 3"/>
          <p:cNvSpPr>
            <a:spLocks noGrp="1"/>
          </p:cNvSpPr>
          <p:nvPr>
            <p:ph type="sldNum" sz="quarter" idx="10"/>
          </p:nvPr>
        </p:nvSpPr>
        <p:spPr/>
        <p:txBody>
          <a:bodyPr/>
          <a:lstStyle/>
          <a:p>
            <a:fld id="{E20C46C8-3604-401E-9400-D7CC93C63977}" type="slidenum">
              <a:rPr lang="en-US"/>
              <a:pPr/>
              <a:t>4</a:t>
            </a:fld>
            <a:endParaRPr lang="en-US" dirty="0"/>
          </a:p>
        </p:txBody>
      </p:sp>
    </p:spTree>
  </p:cSld>
  <p:clrMapOvr>
    <a:masterClrMapping/>
  </p:clrMapOvr>
  <p:transition advTm="7176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rIns="166398"/>
          <a:lstStyle/>
          <a:p>
            <a:pPr marL="57150"/>
            <a:r>
              <a:rPr lang="en-US" dirty="0" smtClean="0">
                <a:solidFill>
                  <a:srgbClr val="FF0000"/>
                </a:solidFill>
                <a:effectLst>
                  <a:outerShdw blurRad="38100" dist="38100" dir="2700000" algn="tl">
                    <a:srgbClr val="C0C0C0"/>
                  </a:outerShdw>
                </a:effectLst>
                <a:latin typeface="Comic Sans MS" charset="0"/>
                <a:ea typeface="Comic Sans MS" charset="0"/>
                <a:cs typeface="Comic Sans MS" charset="0"/>
                <a:sym typeface="Comic Sans MS" charset="0"/>
              </a:rPr>
              <a:t>Problem Statement</a:t>
            </a:r>
            <a:endParaRPr lang="en-US" dirty="0">
              <a:solidFill>
                <a:srgbClr val="FF0000"/>
              </a:solidFill>
              <a:effectLst>
                <a:outerShdw blurRad="38100" dist="38100" dir="2700000" algn="tl">
                  <a:srgbClr val="C0C0C0"/>
                </a:outerShdw>
              </a:effectLst>
              <a:latin typeface="Comic Sans MS" charset="0"/>
              <a:sym typeface="Comic Sans MS" charset="0"/>
            </a:endParaRPr>
          </a:p>
        </p:txBody>
      </p:sp>
      <p:sp>
        <p:nvSpPr>
          <p:cNvPr id="5122" name="Rectangle 2"/>
          <p:cNvSpPr>
            <a:spLocks noGrp="1" noChangeArrowheads="1"/>
          </p:cNvSpPr>
          <p:nvPr>
            <p:ph idx="1"/>
          </p:nvPr>
        </p:nvSpPr>
        <p:spPr>
          <a:xfrm>
            <a:off x="647700" y="2057400"/>
            <a:ext cx="11709400" cy="7010400"/>
          </a:xfrm>
          <a:ln/>
        </p:spPr>
        <p:txBody>
          <a:bodyPr rIns="166398"/>
          <a:lstStyle/>
          <a:p>
            <a:pPr>
              <a:buClr>
                <a:srgbClr val="0000FF"/>
              </a:buClr>
              <a:buFont typeface="Comic Sans MS" charset="0"/>
              <a:buChar char="•"/>
            </a:pPr>
            <a:r>
              <a:rPr lang="en-US" sz="3200" dirty="0" smtClean="0">
                <a:solidFill>
                  <a:srgbClr val="0000FF"/>
                </a:solidFill>
                <a:latin typeface="Comic Sans MS" charset="0"/>
                <a:sym typeface="Comic Sans MS" charset="0"/>
              </a:rPr>
              <a:t>Characterize faults and performance in IPTV networks</a:t>
            </a:r>
          </a:p>
          <a:p>
            <a:pPr marL="784225" lvl="1" indent="-287338">
              <a:buFont typeface="Comic Sans MS" charset="0"/>
              <a:buChar char="–"/>
            </a:pPr>
            <a:r>
              <a:rPr lang="en-US" sz="2800" dirty="0" smtClean="0">
                <a:latin typeface="Comic Sans MS" charset="0"/>
                <a:sym typeface="Comic Sans MS" charset="0"/>
              </a:rPr>
              <a:t>What are the dominant issues? </a:t>
            </a:r>
          </a:p>
          <a:p>
            <a:pPr marL="784225" lvl="1" indent="-287338">
              <a:buFont typeface="Comic Sans MS" charset="0"/>
              <a:buChar char="–"/>
            </a:pPr>
            <a:r>
              <a:rPr lang="en-US" sz="2800" dirty="0" smtClean="0">
                <a:latin typeface="Comic Sans MS" charset="0"/>
                <a:sym typeface="Comic Sans MS" charset="0"/>
              </a:rPr>
              <a:t>Is there spatial correlation between different events? </a:t>
            </a:r>
          </a:p>
          <a:p>
            <a:pPr marL="784225" lvl="1" indent="-287338">
              <a:buFont typeface="Comic Sans MS" charset="0"/>
              <a:buChar char="–"/>
            </a:pPr>
            <a:r>
              <a:rPr lang="en-US" sz="2800" dirty="0" smtClean="0">
                <a:latin typeface="Comic Sans MS" charset="0"/>
                <a:sym typeface="Comic Sans MS" charset="0"/>
              </a:rPr>
              <a:t>Is there daily pattern of events? </a:t>
            </a:r>
          </a:p>
          <a:p>
            <a:pPr marL="784225" lvl="1" indent="-287338">
              <a:buFont typeface="Comic Sans MS" charset="0"/>
              <a:buChar char="–"/>
            </a:pPr>
            <a:endParaRPr lang="en-US" sz="1600" dirty="0" smtClean="0">
              <a:solidFill>
                <a:srgbClr val="0000FD"/>
              </a:solidFill>
              <a:latin typeface="Comic Sans MS" charset="0"/>
              <a:sym typeface="Comic Sans MS" charset="0"/>
            </a:endParaRPr>
          </a:p>
          <a:p>
            <a:pPr>
              <a:buClr>
                <a:srgbClr val="0000FF"/>
              </a:buClr>
              <a:buFont typeface="Comic Sans MS" charset="0"/>
              <a:buChar char="•"/>
            </a:pPr>
            <a:r>
              <a:rPr lang="en-US" sz="3200" dirty="0" smtClean="0">
                <a:solidFill>
                  <a:srgbClr val="0000FF"/>
                </a:solidFill>
                <a:latin typeface="Comic Sans MS" charset="0"/>
                <a:sym typeface="Comic Sans MS" charset="0"/>
              </a:rPr>
              <a:t>Detect and troubleshoot recurring conditions </a:t>
            </a:r>
          </a:p>
          <a:p>
            <a:pPr marL="784225" lvl="1" indent="-287338">
              <a:buFont typeface="Comic Sans MS" charset="0"/>
              <a:buChar char="–"/>
            </a:pPr>
            <a:r>
              <a:rPr lang="en-US" sz="2800" dirty="0" smtClean="0">
                <a:solidFill>
                  <a:srgbClr val="008600"/>
                </a:solidFill>
                <a:latin typeface="Comic Sans MS" charset="0"/>
                <a:sym typeface="Comic Sans MS" charset="0"/>
              </a:rPr>
              <a:t>Temporal </a:t>
            </a:r>
            <a:r>
              <a:rPr lang="en-US" sz="2800" dirty="0" smtClean="0">
                <a:latin typeface="Comic Sans MS" charset="0"/>
                <a:sym typeface="Comic Sans MS" charset="0"/>
              </a:rPr>
              <a:t>– repeating over time </a:t>
            </a:r>
          </a:p>
          <a:p>
            <a:pPr marL="1184275" lvl="2" indent="-287338">
              <a:buFont typeface="Arial" pitchFamily="34" charset="0"/>
              <a:buChar char="•"/>
            </a:pPr>
            <a:r>
              <a:rPr lang="en-US" sz="2400" dirty="0" smtClean="0">
                <a:latin typeface="Comic Sans MS" charset="0"/>
                <a:sym typeface="Comic Sans MS" charset="0"/>
              </a:rPr>
              <a:t>E.g., recurring poor picture quality at TV </a:t>
            </a:r>
          </a:p>
          <a:p>
            <a:pPr marL="784225" lvl="1" indent="-287338">
              <a:buFont typeface="Comic Sans MS" charset="0"/>
              <a:buChar char="–"/>
            </a:pPr>
            <a:r>
              <a:rPr lang="en-US" sz="2800" dirty="0" smtClean="0">
                <a:solidFill>
                  <a:srgbClr val="008600"/>
                </a:solidFill>
                <a:latin typeface="Comic Sans MS" charset="0"/>
                <a:sym typeface="Comic Sans MS" charset="0"/>
              </a:rPr>
              <a:t>Spatial</a:t>
            </a:r>
            <a:r>
              <a:rPr lang="en-US" sz="2800" dirty="0" smtClean="0">
                <a:latin typeface="Comic Sans MS" charset="0"/>
                <a:sym typeface="Comic Sans MS" charset="0"/>
              </a:rPr>
              <a:t> – re-occurring across different spatial locations </a:t>
            </a:r>
          </a:p>
          <a:p>
            <a:pPr marL="1184275" lvl="2" indent="-287338">
              <a:buFont typeface="Arial" pitchFamily="34" charset="0"/>
              <a:buChar char="•"/>
            </a:pPr>
            <a:r>
              <a:rPr lang="en-US" sz="2400" dirty="0" smtClean="0">
                <a:latin typeface="Comic Sans MS" charset="0"/>
                <a:sym typeface="Comic Sans MS" charset="0"/>
              </a:rPr>
              <a:t>E.g., software crashes at multiple set-top-boxes within a region</a:t>
            </a:r>
          </a:p>
        </p:txBody>
      </p:sp>
      <p:sp>
        <p:nvSpPr>
          <p:cNvPr id="4" name="Slide Number Placeholder 3"/>
          <p:cNvSpPr>
            <a:spLocks noGrp="1"/>
          </p:cNvSpPr>
          <p:nvPr>
            <p:ph type="sldNum" sz="quarter" idx="10"/>
          </p:nvPr>
        </p:nvSpPr>
        <p:spPr/>
        <p:txBody>
          <a:bodyPr/>
          <a:lstStyle/>
          <a:p>
            <a:fld id="{E20C46C8-3604-401E-9400-D7CC93C63977}" type="slidenum">
              <a:rPr lang="en-US"/>
              <a:pPr/>
              <a:t>5</a:t>
            </a:fld>
            <a:endParaRPr lang="en-US" dirty="0"/>
          </a:p>
        </p:txBody>
      </p:sp>
      <p:sp>
        <p:nvSpPr>
          <p:cNvPr id="5" name="Rectangle 125"/>
          <p:cNvSpPr>
            <a:spLocks noChangeArrowheads="1"/>
          </p:cNvSpPr>
          <p:nvPr/>
        </p:nvSpPr>
        <p:spPr bwMode="auto">
          <a:xfrm>
            <a:off x="1397000" y="7848600"/>
            <a:ext cx="9144000" cy="1143000"/>
          </a:xfrm>
          <a:prstGeom prst="rect">
            <a:avLst/>
          </a:prstGeom>
          <a:solidFill>
            <a:schemeClr val="accent1">
              <a:alpha val="0"/>
            </a:schemeClr>
          </a:solidFill>
          <a:ln w="38100">
            <a:solidFill>
              <a:srgbClr val="008000"/>
            </a:solidFill>
            <a:miter lim="800000"/>
            <a:headEnd/>
            <a:tailEnd/>
          </a:ln>
        </p:spPr>
        <p:txBody>
          <a:bodyPr wrap="none" anchor="ctr"/>
          <a:lstStyle/>
          <a:p>
            <a:pPr algn="ctr"/>
            <a:r>
              <a:rPr lang="en-US" sz="2800" dirty="0" smtClean="0">
                <a:solidFill>
                  <a:srgbClr val="FF0000"/>
                </a:solidFill>
                <a:latin typeface="Comic Sans MS" pitchFamily="66" charset="0"/>
              </a:rPr>
              <a:t>Lots of alarms. How do you identify recurring </a:t>
            </a:r>
          </a:p>
          <a:p>
            <a:pPr algn="ctr"/>
            <a:r>
              <a:rPr lang="en-US" sz="2800" dirty="0" smtClean="0">
                <a:solidFill>
                  <a:srgbClr val="FF0000"/>
                </a:solidFill>
                <a:latin typeface="Comic Sans MS" pitchFamily="66" charset="0"/>
              </a:rPr>
              <a:t>conditions of interest to network operators? </a:t>
            </a:r>
            <a:endParaRPr lang="en-US" sz="2800" dirty="0">
              <a:solidFill>
                <a:srgbClr val="FF0000"/>
              </a:solidFill>
              <a:latin typeface="Comic Sans MS" pitchFamily="66" charset="0"/>
            </a:endParaRPr>
          </a:p>
        </p:txBody>
      </p:sp>
      <p:grpSp>
        <p:nvGrpSpPr>
          <p:cNvPr id="25" name="Group 24"/>
          <p:cNvGrpSpPr/>
          <p:nvPr/>
        </p:nvGrpSpPr>
        <p:grpSpPr>
          <a:xfrm>
            <a:off x="9702800" y="5334000"/>
            <a:ext cx="2582863" cy="685800"/>
            <a:chOff x="9702800" y="5334000"/>
            <a:chExt cx="2582863" cy="685800"/>
          </a:xfrm>
        </p:grpSpPr>
        <p:sp>
          <p:nvSpPr>
            <p:cNvPr id="7" name="Line 4"/>
            <p:cNvSpPr>
              <a:spLocks noChangeShapeType="1"/>
            </p:cNvSpPr>
            <p:nvPr/>
          </p:nvSpPr>
          <p:spPr bwMode="auto">
            <a:xfrm>
              <a:off x="9702800" y="5999144"/>
              <a:ext cx="2582863" cy="20656"/>
            </a:xfrm>
            <a:prstGeom prst="line">
              <a:avLst/>
            </a:prstGeom>
            <a:noFill/>
            <a:ln w="50800">
              <a:solidFill>
                <a:schemeClr val="tx1"/>
              </a:solidFill>
              <a:prstDash val="solid"/>
              <a:round/>
              <a:headEnd type="none" w="med" len="med"/>
              <a:tailEnd type="none" w="med" len="med"/>
            </a:ln>
          </p:spPr>
          <p:txBody>
            <a:bodyPr/>
            <a:lstStyle/>
            <a:p>
              <a:endParaRPr lang="en-US" dirty="0"/>
            </a:p>
          </p:txBody>
        </p:sp>
        <p:sp>
          <p:nvSpPr>
            <p:cNvPr id="9" name="Line 6"/>
            <p:cNvSpPr>
              <a:spLocks noChangeShapeType="1"/>
            </p:cNvSpPr>
            <p:nvPr/>
          </p:nvSpPr>
          <p:spPr bwMode="auto">
            <a:xfrm>
              <a:off x="10007599" y="5334000"/>
              <a:ext cx="7937" cy="652433"/>
            </a:xfrm>
            <a:prstGeom prst="line">
              <a:avLst/>
            </a:prstGeom>
            <a:noFill/>
            <a:ln w="50800">
              <a:solidFill>
                <a:schemeClr val="tx1"/>
              </a:solidFill>
              <a:prstDash val="solid"/>
              <a:round/>
              <a:headEnd type="none" w="med" len="med"/>
              <a:tailEnd type="triangle" w="med" len="med"/>
            </a:ln>
          </p:spPr>
          <p:txBody>
            <a:bodyPr/>
            <a:lstStyle/>
            <a:p>
              <a:endParaRPr lang="en-US" dirty="0"/>
            </a:p>
          </p:txBody>
        </p:sp>
        <p:sp>
          <p:nvSpPr>
            <p:cNvPr id="21" name="Line 6"/>
            <p:cNvSpPr>
              <a:spLocks noChangeShapeType="1"/>
            </p:cNvSpPr>
            <p:nvPr/>
          </p:nvSpPr>
          <p:spPr bwMode="auto">
            <a:xfrm>
              <a:off x="10761663" y="5334000"/>
              <a:ext cx="7937" cy="652433"/>
            </a:xfrm>
            <a:prstGeom prst="line">
              <a:avLst/>
            </a:prstGeom>
            <a:noFill/>
            <a:ln w="50800">
              <a:solidFill>
                <a:schemeClr val="tx1"/>
              </a:solidFill>
              <a:prstDash val="solid"/>
              <a:round/>
              <a:headEnd type="none" w="med" len="med"/>
              <a:tailEnd type="triangle" w="med" len="med"/>
            </a:ln>
          </p:spPr>
          <p:txBody>
            <a:bodyPr/>
            <a:lstStyle/>
            <a:p>
              <a:endParaRPr lang="en-US" dirty="0"/>
            </a:p>
          </p:txBody>
        </p:sp>
        <p:sp>
          <p:nvSpPr>
            <p:cNvPr id="22" name="Line 6"/>
            <p:cNvSpPr>
              <a:spLocks noChangeShapeType="1"/>
            </p:cNvSpPr>
            <p:nvPr/>
          </p:nvSpPr>
          <p:spPr bwMode="auto">
            <a:xfrm>
              <a:off x="10998200" y="5334000"/>
              <a:ext cx="7937" cy="652433"/>
            </a:xfrm>
            <a:prstGeom prst="line">
              <a:avLst/>
            </a:prstGeom>
            <a:noFill/>
            <a:ln w="50800">
              <a:solidFill>
                <a:schemeClr val="tx1"/>
              </a:solidFill>
              <a:prstDash val="solid"/>
              <a:round/>
              <a:headEnd type="none" w="med" len="med"/>
              <a:tailEnd type="triangle" w="med" len="med"/>
            </a:ln>
          </p:spPr>
          <p:txBody>
            <a:bodyPr/>
            <a:lstStyle/>
            <a:p>
              <a:endParaRPr lang="en-US" dirty="0"/>
            </a:p>
          </p:txBody>
        </p:sp>
        <p:sp>
          <p:nvSpPr>
            <p:cNvPr id="23" name="Line 6"/>
            <p:cNvSpPr>
              <a:spLocks noChangeShapeType="1"/>
            </p:cNvSpPr>
            <p:nvPr/>
          </p:nvSpPr>
          <p:spPr bwMode="auto">
            <a:xfrm>
              <a:off x="11523663" y="5334000"/>
              <a:ext cx="7937" cy="652433"/>
            </a:xfrm>
            <a:prstGeom prst="line">
              <a:avLst/>
            </a:prstGeom>
            <a:noFill/>
            <a:ln w="50800">
              <a:solidFill>
                <a:schemeClr val="tx1"/>
              </a:solidFill>
              <a:prstDash val="solid"/>
              <a:round/>
              <a:headEnd type="none" w="med" len="med"/>
              <a:tailEnd type="triangle" w="med" len="med"/>
            </a:ln>
          </p:spPr>
          <p:txBody>
            <a:bodyPr/>
            <a:lstStyle/>
            <a:p>
              <a:endParaRPr lang="en-US" dirty="0"/>
            </a:p>
          </p:txBody>
        </p:sp>
        <p:sp>
          <p:nvSpPr>
            <p:cNvPr id="24" name="Line 6"/>
            <p:cNvSpPr>
              <a:spLocks noChangeShapeType="1"/>
            </p:cNvSpPr>
            <p:nvPr/>
          </p:nvSpPr>
          <p:spPr bwMode="auto">
            <a:xfrm>
              <a:off x="11980863" y="5334000"/>
              <a:ext cx="7937" cy="652433"/>
            </a:xfrm>
            <a:prstGeom prst="line">
              <a:avLst/>
            </a:prstGeom>
            <a:noFill/>
            <a:ln w="50800">
              <a:solidFill>
                <a:schemeClr val="tx1"/>
              </a:solidFill>
              <a:prstDash val="solid"/>
              <a:round/>
              <a:headEnd type="none" w="med" len="med"/>
              <a:tailEnd type="triangle" w="med" len="med"/>
            </a:ln>
          </p:spPr>
          <p:txBody>
            <a:bodyPr/>
            <a:lstStyle/>
            <a:p>
              <a:endParaRPr lang="en-US" dirty="0"/>
            </a:p>
          </p:txBody>
        </p:sp>
      </p:grpSp>
    </p:spTree>
    <p:custDataLst>
      <p:tags r:id="rId1"/>
    </p:custDataLst>
  </p:cSld>
  <p:clrMapOvr>
    <a:masterClrMapping/>
  </p:clrMapOvr>
  <p:transition advTm="75285"/>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2">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2">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122">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122">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122">
                                            <p:txEl>
                                              <p:pRg st="9" end="9"/>
                                            </p:txEl>
                                          </p:spTgt>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nodeType="afterEffect">
                                  <p:stCondLst>
                                    <p:cond delay="0"/>
                                  </p:stCondLst>
                                  <p:childTnLst>
                                    <p:set>
                                      <p:cBhvr>
                                        <p:cTn id="17" dur="1" fill="hold">
                                          <p:stCondLst>
                                            <p:cond delay="0"/>
                                          </p:stCondLst>
                                        </p:cTn>
                                        <p:tgtEl>
                                          <p:spTgt spid="25"/>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rIns="166398"/>
          <a:lstStyle/>
          <a:p>
            <a:pPr marL="57150"/>
            <a:r>
              <a:rPr lang="en-US" dirty="0" smtClean="0">
                <a:solidFill>
                  <a:srgbClr val="FF0000"/>
                </a:solidFill>
                <a:effectLst>
                  <a:outerShdw blurRad="38100" dist="38100" dir="2700000" algn="tl">
                    <a:srgbClr val="C0C0C0"/>
                  </a:outerShdw>
                </a:effectLst>
                <a:latin typeface="Comic Sans MS" charset="0"/>
                <a:sym typeface="Comic Sans MS" charset="0"/>
              </a:rPr>
              <a:t>IPTV Measurement Data</a:t>
            </a:r>
            <a:endParaRPr lang="en-US" dirty="0">
              <a:solidFill>
                <a:srgbClr val="FF0000"/>
              </a:solidFill>
              <a:effectLst>
                <a:outerShdw blurRad="38100" dist="38100" dir="2700000" algn="tl">
                  <a:srgbClr val="C0C0C0"/>
                </a:outerShdw>
              </a:effectLst>
              <a:latin typeface="Comic Sans MS" charset="0"/>
              <a:sym typeface="Comic Sans MS" charset="0"/>
            </a:endParaRPr>
          </a:p>
        </p:txBody>
      </p:sp>
      <p:sp>
        <p:nvSpPr>
          <p:cNvPr id="5122" name="Rectangle 2"/>
          <p:cNvSpPr>
            <a:spLocks noGrp="1" noChangeArrowheads="1"/>
          </p:cNvSpPr>
          <p:nvPr>
            <p:ph idx="1"/>
          </p:nvPr>
        </p:nvSpPr>
        <p:spPr>
          <a:xfrm>
            <a:off x="647700" y="2273300"/>
            <a:ext cx="11950700" cy="6794500"/>
          </a:xfrm>
          <a:ln/>
        </p:spPr>
        <p:txBody>
          <a:bodyPr rIns="166398"/>
          <a:lstStyle/>
          <a:p>
            <a:pPr>
              <a:buClr>
                <a:srgbClr val="0000FF"/>
              </a:buClr>
              <a:buFont typeface="Comic Sans MS" charset="0"/>
              <a:buChar char="•"/>
            </a:pPr>
            <a:r>
              <a:rPr lang="en-US" sz="3200" dirty="0" smtClean="0">
                <a:solidFill>
                  <a:srgbClr val="0000FF"/>
                </a:solidFill>
                <a:latin typeface="Comic Sans MS" charset="0"/>
                <a:sym typeface="Comic Sans MS" charset="0"/>
              </a:rPr>
              <a:t>Customer care call records</a:t>
            </a:r>
            <a:endParaRPr lang="en-US" sz="3400" dirty="0" smtClean="0">
              <a:solidFill>
                <a:srgbClr val="0000FF"/>
              </a:solidFill>
              <a:latin typeface="Comic Sans MS" charset="0"/>
              <a:sym typeface="Comic Sans MS" charset="0"/>
            </a:endParaRPr>
          </a:p>
          <a:p>
            <a:pPr marL="784225" lvl="1" indent="-287338">
              <a:buFont typeface="Comic Sans MS" charset="0"/>
              <a:buChar char="–"/>
            </a:pPr>
            <a:r>
              <a:rPr lang="en-US" sz="2800" dirty="0" smtClean="0">
                <a:latin typeface="Comic Sans MS" charset="0"/>
                <a:sym typeface="Comic Sans MS" charset="0"/>
              </a:rPr>
              <a:t>Trouble tickets related to billing, provisioning, </a:t>
            </a:r>
            <a:r>
              <a:rPr lang="en-US" sz="2800" dirty="0" smtClean="0">
                <a:solidFill>
                  <a:srgbClr val="008600"/>
                </a:solidFill>
                <a:latin typeface="Comic Sans MS" charset="0"/>
                <a:sym typeface="Comic Sans MS" charset="0"/>
              </a:rPr>
              <a:t>service disruption</a:t>
            </a:r>
          </a:p>
          <a:p>
            <a:pPr marL="784225" lvl="1" indent="-287338">
              <a:buFont typeface="Comic Sans MS" charset="0"/>
              <a:buChar char="–"/>
            </a:pPr>
            <a:endParaRPr lang="en-US" sz="2800" dirty="0" smtClean="0">
              <a:solidFill>
                <a:srgbClr val="0000FD"/>
              </a:solidFill>
              <a:latin typeface="Comic Sans MS" charset="0"/>
              <a:sym typeface="Comic Sans MS" charset="0"/>
            </a:endParaRPr>
          </a:p>
          <a:p>
            <a:pPr>
              <a:buClr>
                <a:srgbClr val="0000FF"/>
              </a:buClr>
              <a:buFont typeface="Comic Sans MS" charset="0"/>
              <a:buChar char="•"/>
            </a:pPr>
            <a:r>
              <a:rPr lang="en-US" sz="3200" dirty="0" smtClean="0">
                <a:solidFill>
                  <a:srgbClr val="0000FF"/>
                </a:solidFill>
                <a:latin typeface="Comic Sans MS" charset="0"/>
                <a:sym typeface="Comic Sans MS" charset="0"/>
              </a:rPr>
              <a:t>Home network performance / activities </a:t>
            </a:r>
          </a:p>
          <a:p>
            <a:pPr marL="784225" lvl="1" indent="-287338">
              <a:buFont typeface="Comic Sans MS" charset="0"/>
              <a:buChar char="–"/>
            </a:pPr>
            <a:r>
              <a:rPr lang="en-US" sz="2800" dirty="0" smtClean="0">
                <a:latin typeface="Comic Sans MS" charset="0"/>
                <a:sym typeface="Comic Sans MS" charset="0"/>
              </a:rPr>
              <a:t>User activities: STB power on/off, STB resets, RG reboots </a:t>
            </a:r>
          </a:p>
          <a:p>
            <a:pPr marL="784225" lvl="1" indent="-287338">
              <a:buFont typeface="Comic Sans MS" charset="0"/>
              <a:buChar char="–"/>
            </a:pPr>
            <a:r>
              <a:rPr lang="en-US" sz="2800" dirty="0" smtClean="0">
                <a:latin typeface="Comic Sans MS" charset="0"/>
                <a:sym typeface="Comic Sans MS" charset="0"/>
              </a:rPr>
              <a:t>Performance/Faults: STB software crashes </a:t>
            </a:r>
          </a:p>
          <a:p>
            <a:pPr marL="784225" lvl="1" indent="-287338">
              <a:buFont typeface="Comic Sans MS" charset="0"/>
              <a:buChar char="–"/>
            </a:pPr>
            <a:endParaRPr lang="en-US" sz="3200" dirty="0" smtClean="0">
              <a:solidFill>
                <a:srgbClr val="0000FF"/>
              </a:solidFill>
              <a:latin typeface="Comic Sans MS" charset="0"/>
              <a:sym typeface="Comic Sans MS" charset="0"/>
            </a:endParaRPr>
          </a:p>
          <a:p>
            <a:pPr>
              <a:buClr>
                <a:srgbClr val="0000FF"/>
              </a:buClr>
              <a:buFont typeface="Comic Sans MS" charset="0"/>
              <a:buChar char="•"/>
            </a:pPr>
            <a:r>
              <a:rPr lang="en-US" sz="3200" dirty="0" smtClean="0">
                <a:solidFill>
                  <a:srgbClr val="0000FF"/>
                </a:solidFill>
                <a:latin typeface="Comic Sans MS" charset="0"/>
                <a:sym typeface="Comic Sans MS" charset="0"/>
              </a:rPr>
              <a:t>Provider network performance </a:t>
            </a:r>
            <a:endParaRPr lang="en-US" sz="3400" dirty="0" smtClean="0">
              <a:solidFill>
                <a:srgbClr val="0000FF"/>
              </a:solidFill>
              <a:latin typeface="Comic Sans MS" charset="0"/>
              <a:sym typeface="Comic Sans MS" charset="0"/>
            </a:endParaRPr>
          </a:p>
          <a:p>
            <a:pPr marL="784225" lvl="1" indent="-287338">
              <a:buFont typeface="Comic Sans MS" charset="0"/>
              <a:buChar char="–"/>
            </a:pPr>
            <a:r>
              <a:rPr lang="en-US" sz="2800" dirty="0" smtClean="0">
                <a:latin typeface="Comic Sans MS" charset="0"/>
                <a:sym typeface="Comic Sans MS" charset="0"/>
              </a:rPr>
              <a:t>Syslogs at SHO, VHO</a:t>
            </a:r>
          </a:p>
          <a:p>
            <a:pPr marL="784225" lvl="1" indent="-287338">
              <a:buFont typeface="Comic Sans MS" charset="0"/>
              <a:buChar char="–"/>
            </a:pPr>
            <a:r>
              <a:rPr lang="en-US" sz="2800" dirty="0" smtClean="0">
                <a:latin typeface="Comic Sans MS" charset="0"/>
                <a:sym typeface="Comic Sans MS" charset="0"/>
              </a:rPr>
              <a:t>SNMP (CPU, memory, packet counts) at SHO, VHO, IO, CO </a:t>
            </a:r>
          </a:p>
          <a:p>
            <a:pPr marL="784225" lvl="1" indent="-287338">
              <a:buFont typeface="Comic Sans MS" charset="0"/>
              <a:buChar char="–"/>
            </a:pPr>
            <a:r>
              <a:rPr lang="en-US" sz="2800" dirty="0" smtClean="0">
                <a:latin typeface="Comic Sans MS" charset="0"/>
                <a:sym typeface="Comic Sans MS" charset="0"/>
              </a:rPr>
              <a:t>Video quality alarms at monitors</a:t>
            </a:r>
          </a:p>
          <a:p>
            <a:pPr marL="1184275" lvl="2" indent="-287338">
              <a:buFont typeface="Comic Sans MS" charset="0"/>
              <a:buChar char="–"/>
            </a:pPr>
            <a:endParaRPr lang="en-US" sz="2400" dirty="0" smtClean="0">
              <a:latin typeface="Comic Sans MS" charset="0"/>
              <a:sym typeface="Comic Sans MS" charset="0"/>
            </a:endParaRPr>
          </a:p>
        </p:txBody>
      </p:sp>
      <p:sp>
        <p:nvSpPr>
          <p:cNvPr id="4" name="Slide Number Placeholder 3"/>
          <p:cNvSpPr>
            <a:spLocks noGrp="1"/>
          </p:cNvSpPr>
          <p:nvPr>
            <p:ph type="sldNum" sz="quarter" idx="10"/>
          </p:nvPr>
        </p:nvSpPr>
        <p:spPr/>
        <p:txBody>
          <a:bodyPr/>
          <a:lstStyle/>
          <a:p>
            <a:fld id="{E20C46C8-3604-401E-9400-D7CC93C63977}" type="slidenum">
              <a:rPr lang="en-US"/>
              <a:pPr/>
              <a:t>6</a:t>
            </a:fld>
            <a:endParaRPr lang="en-US" dirty="0"/>
          </a:p>
        </p:txBody>
      </p:sp>
    </p:spTree>
  </p:cSld>
  <p:clrMapOvr>
    <a:masterClrMapping/>
  </p:clrMapOvr>
  <p:transition advTm="92821"/>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rIns="166398"/>
          <a:lstStyle/>
          <a:p>
            <a:pPr marL="57150"/>
            <a:r>
              <a:rPr lang="en-US" dirty="0" smtClean="0">
                <a:solidFill>
                  <a:srgbClr val="FF0000"/>
                </a:solidFill>
                <a:effectLst>
                  <a:outerShdw blurRad="38100" dist="38100" dir="2700000" algn="tl">
                    <a:srgbClr val="C0C0C0"/>
                  </a:outerShdw>
                </a:effectLst>
                <a:latin typeface="Comic Sans MS" charset="0"/>
                <a:ea typeface="Comic Sans MS" charset="0"/>
                <a:cs typeface="Comic Sans MS" charset="0"/>
                <a:sym typeface="Comic Sans MS" charset="0"/>
              </a:rPr>
              <a:t>IPTV Characterization</a:t>
            </a:r>
            <a:endParaRPr lang="en-US" dirty="0">
              <a:solidFill>
                <a:srgbClr val="FF0000"/>
              </a:solidFill>
              <a:effectLst>
                <a:outerShdw blurRad="38100" dist="38100" dir="2700000" algn="tl">
                  <a:srgbClr val="C0C0C0"/>
                </a:outerShdw>
              </a:effectLst>
              <a:latin typeface="Comic Sans MS" charset="0"/>
              <a:sym typeface="Comic Sans MS" charset="0"/>
            </a:endParaRPr>
          </a:p>
        </p:txBody>
      </p:sp>
      <p:sp>
        <p:nvSpPr>
          <p:cNvPr id="5122" name="Rectangle 2"/>
          <p:cNvSpPr>
            <a:spLocks noGrp="1" noChangeArrowheads="1"/>
          </p:cNvSpPr>
          <p:nvPr>
            <p:ph idx="1"/>
          </p:nvPr>
        </p:nvSpPr>
        <p:spPr>
          <a:xfrm>
            <a:off x="330200" y="2438400"/>
            <a:ext cx="11709400" cy="6629400"/>
          </a:xfrm>
          <a:ln/>
        </p:spPr>
        <p:txBody>
          <a:bodyPr rIns="166398"/>
          <a:lstStyle/>
          <a:p>
            <a:pPr>
              <a:buClr>
                <a:srgbClr val="0000FF"/>
              </a:buClr>
              <a:buFont typeface="Arial" pitchFamily="34" charset="0"/>
              <a:buChar char="•"/>
            </a:pPr>
            <a:r>
              <a:rPr lang="en-US" sz="3200" dirty="0" smtClean="0">
                <a:solidFill>
                  <a:srgbClr val="0000FF"/>
                </a:solidFill>
                <a:latin typeface="Comic Sans MS" charset="0"/>
                <a:sym typeface="Comic Sans MS" charset="0"/>
              </a:rPr>
              <a:t>Data analyzed over 3 months</a:t>
            </a:r>
          </a:p>
          <a:p>
            <a:pPr>
              <a:buClr>
                <a:srgbClr val="0000FF"/>
              </a:buClr>
              <a:buFont typeface="Arial" pitchFamily="34" charset="0"/>
              <a:buChar char="•"/>
            </a:pPr>
            <a:endParaRPr lang="en-US" sz="3200" dirty="0" smtClean="0">
              <a:solidFill>
                <a:srgbClr val="0000FF"/>
              </a:solidFill>
              <a:latin typeface="Comic Sans MS" charset="0"/>
              <a:sym typeface="Comic Sans MS" charset="0"/>
            </a:endParaRPr>
          </a:p>
          <a:p>
            <a:pPr>
              <a:buClr>
                <a:srgbClr val="0000FF"/>
              </a:buClr>
              <a:buFont typeface="Arial" pitchFamily="34" charset="0"/>
              <a:buChar char="•"/>
            </a:pPr>
            <a:r>
              <a:rPr lang="en-US" sz="3200" dirty="0" smtClean="0">
                <a:solidFill>
                  <a:srgbClr val="0000FF"/>
                </a:solidFill>
                <a:latin typeface="Comic Sans MS" charset="0"/>
                <a:sym typeface="Comic Sans MS" charset="0"/>
              </a:rPr>
              <a:t>Customer Trouble Tickets</a:t>
            </a:r>
          </a:p>
          <a:p>
            <a:pPr marL="784225" lvl="1" indent="-287338">
              <a:buFont typeface="Comic Sans MS" charset="0"/>
              <a:buChar char="–"/>
            </a:pPr>
            <a:r>
              <a:rPr lang="en-US" sz="2800" dirty="0" smtClean="0">
                <a:latin typeface="Comic Sans MS" charset="0"/>
                <a:sym typeface="Comic Sans MS" charset="0"/>
              </a:rPr>
              <a:t>Performance related issues </a:t>
            </a:r>
          </a:p>
          <a:p>
            <a:pPr marL="784225" lvl="1" indent="-287338">
              <a:buFont typeface="Comic Sans MS" charset="0"/>
              <a:buChar char="–"/>
            </a:pPr>
            <a:r>
              <a:rPr lang="en-US" sz="2800" dirty="0" smtClean="0">
                <a:latin typeface="Comic Sans MS" charset="0"/>
                <a:sym typeface="Comic Sans MS" charset="0"/>
              </a:rPr>
              <a:t>Sample Live TV video tickets</a:t>
            </a:r>
          </a:p>
          <a:p>
            <a:pPr marL="1184275" lvl="2" indent="-287338">
              <a:buFont typeface="Arial" pitchFamily="34" charset="0"/>
              <a:buChar char="•"/>
            </a:pPr>
            <a:r>
              <a:rPr lang="en-US" sz="2400" dirty="0" smtClean="0">
                <a:latin typeface="Comic Sans MS" charset="0"/>
                <a:sym typeface="Comic Sans MS" charset="0"/>
              </a:rPr>
              <a:t>Blue screen on TV</a:t>
            </a:r>
          </a:p>
          <a:p>
            <a:pPr marL="1184275" lvl="2" indent="-287338">
              <a:buFont typeface="Arial" pitchFamily="34" charset="0"/>
              <a:buChar char="•"/>
            </a:pPr>
            <a:r>
              <a:rPr lang="en-US" sz="2400" dirty="0" smtClean="0">
                <a:latin typeface="Comic Sans MS" charset="0"/>
                <a:sym typeface="Comic Sans MS" charset="0"/>
              </a:rPr>
              <a:t>Picture freezing </a:t>
            </a:r>
          </a:p>
          <a:p>
            <a:pPr marL="1184275" lvl="2" indent="-287338">
              <a:buFont typeface="Arial" pitchFamily="34" charset="0"/>
              <a:buChar char="•"/>
            </a:pPr>
            <a:r>
              <a:rPr lang="en-US" sz="2400" dirty="0" smtClean="0">
                <a:latin typeface="Comic Sans MS" charset="0"/>
                <a:sym typeface="Comic Sans MS" charset="0"/>
              </a:rPr>
              <a:t>Poor video quality</a:t>
            </a:r>
          </a:p>
          <a:p>
            <a:pPr marL="784225" lvl="1" indent="-287338">
              <a:buFont typeface="Comic Sans MS" charset="0"/>
              <a:buChar char="–"/>
            </a:pPr>
            <a:r>
              <a:rPr lang="en-US" sz="2800" dirty="0" smtClean="0">
                <a:latin typeface="Comic Sans MS" charset="0"/>
                <a:sym typeface="Comic Sans MS" charset="0"/>
              </a:rPr>
              <a:t>Small degree of spatial correlation</a:t>
            </a:r>
          </a:p>
        </p:txBody>
      </p:sp>
      <p:sp>
        <p:nvSpPr>
          <p:cNvPr id="4" name="Slide Number Placeholder 3"/>
          <p:cNvSpPr>
            <a:spLocks noGrp="1"/>
          </p:cNvSpPr>
          <p:nvPr>
            <p:ph type="sldNum" sz="quarter" idx="10"/>
          </p:nvPr>
        </p:nvSpPr>
        <p:spPr/>
        <p:txBody>
          <a:bodyPr/>
          <a:lstStyle/>
          <a:p>
            <a:fld id="{E20C46C8-3604-401E-9400-D7CC93C63977}" type="slidenum">
              <a:rPr lang="en-US"/>
              <a:pPr/>
              <a:t>7</a:t>
            </a:fld>
            <a:endParaRPr lang="en-US" dirty="0"/>
          </a:p>
        </p:txBody>
      </p:sp>
      <p:graphicFrame>
        <p:nvGraphicFramePr>
          <p:cNvPr id="6" name="Group 2"/>
          <p:cNvGraphicFramePr>
            <a:graphicFrameLocks noGrp="1"/>
          </p:cNvGraphicFramePr>
          <p:nvPr/>
        </p:nvGraphicFramePr>
        <p:xfrm>
          <a:off x="7112000" y="2057400"/>
          <a:ext cx="3657600" cy="6106881"/>
        </p:xfrm>
        <a:graphic>
          <a:graphicData uri="http://schemas.openxmlformats.org/drawingml/2006/table">
            <a:tbl>
              <a:tblPr/>
              <a:tblGrid>
                <a:gridCol w="3657600"/>
              </a:tblGrid>
              <a:tr h="555171">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r>
                        <a:rPr kumimoji="0" lang="en-US" sz="2400" b="1" i="0" u="none" strike="noStrike" cap="none" normalizeH="0" baseline="0" dirty="0" smtClean="0">
                          <a:ln>
                            <a:noFill/>
                          </a:ln>
                          <a:solidFill>
                            <a:srgbClr val="0000FF"/>
                          </a:solidFill>
                          <a:effectLst/>
                          <a:latin typeface="Comic Sans MS" pitchFamily="66" charset="0"/>
                          <a:ea typeface="ヒラギノ角ゴ ProN W3" charset="0"/>
                          <a:cs typeface="ヒラギノ角ゴ ProN W3" charset="0"/>
                          <a:sym typeface="Arial" charset="0"/>
                        </a:rPr>
                        <a:t>Ticket</a:t>
                      </a:r>
                    </a:p>
                  </a:txBody>
                  <a:tcPr marL="50800" marR="50800" marT="50800" marB="508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5171">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r>
                        <a:rPr kumimoji="0" lang="en-US" sz="2400" b="0" i="0" u="none" strike="noStrike" cap="none" normalizeH="0" baseline="0" dirty="0" smtClean="0">
                          <a:ln>
                            <a:noFill/>
                          </a:ln>
                          <a:solidFill>
                            <a:srgbClr val="008600"/>
                          </a:solidFill>
                          <a:effectLst/>
                          <a:latin typeface="Comic Sans MS" pitchFamily="66" charset="0"/>
                          <a:ea typeface="ヒラギノ角ゴ ProN W3" charset="0"/>
                          <a:cs typeface="ヒラギノ角ゴ ProN W3" charset="0"/>
                          <a:sym typeface="Arial" charset="0"/>
                        </a:rPr>
                        <a:t>Live TV Video</a:t>
                      </a:r>
                    </a:p>
                  </a:txBody>
                  <a:tcPr marL="50800" marR="50800" marT="50800" marB="508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5171">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r>
                        <a:rPr kumimoji="0" lang="en-US" sz="2400" b="0" i="0" u="none" strike="noStrike" cap="none" normalizeH="0" baseline="0" dirty="0" smtClean="0">
                          <a:ln>
                            <a:noFill/>
                          </a:ln>
                          <a:solidFill>
                            <a:srgbClr val="008600"/>
                          </a:solidFill>
                          <a:effectLst/>
                          <a:latin typeface="Comic Sans MS" pitchFamily="66" charset="0"/>
                          <a:ea typeface="ヒラギノ角ゴ ProN W3" charset="0"/>
                          <a:cs typeface="ヒラギノ角ゴ ProN W3" charset="0"/>
                          <a:sym typeface="Arial" charset="0"/>
                        </a:rPr>
                        <a:t>Requested info</a:t>
                      </a:r>
                    </a:p>
                  </a:txBody>
                  <a:tcPr marL="50800" marR="50800" marT="50800" marB="508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5171">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r>
                        <a:rPr kumimoji="0" lang="en-US" sz="2400" b="0" i="0" u="none" strike="noStrike" cap="none" normalizeH="0" baseline="0" dirty="0" smtClean="0">
                          <a:ln>
                            <a:noFill/>
                          </a:ln>
                          <a:solidFill>
                            <a:srgbClr val="008600"/>
                          </a:solidFill>
                          <a:effectLst/>
                          <a:latin typeface="Comic Sans MS" pitchFamily="66" charset="0"/>
                          <a:ea typeface="ヒラギノ角ゴ ProN W3" charset="0"/>
                          <a:cs typeface="ヒラギノ角ゴ ProN W3" charset="0"/>
                          <a:sym typeface="Arial" charset="0"/>
                        </a:rPr>
                        <a:t>DVR</a:t>
                      </a:r>
                    </a:p>
                  </a:txBody>
                  <a:tcPr marL="50800" marR="50800" marT="50800" marB="508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5171">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r>
                        <a:rPr kumimoji="0" lang="en-US" sz="2400" b="0" i="0" u="none" strike="noStrike" cap="none" normalizeH="0" baseline="0" dirty="0" smtClean="0">
                          <a:ln>
                            <a:noFill/>
                          </a:ln>
                          <a:solidFill>
                            <a:srgbClr val="008600"/>
                          </a:solidFill>
                          <a:effectLst/>
                          <a:latin typeface="Comic Sans MS" pitchFamily="66" charset="0"/>
                          <a:ea typeface="ヒラギノ角ゴ ProN W3" charset="0"/>
                          <a:cs typeface="ヒラギノ角ゴ ProN W3" charset="0"/>
                          <a:sym typeface="Arial" charset="0"/>
                        </a:rPr>
                        <a:t>Remote control</a:t>
                      </a:r>
                    </a:p>
                  </a:txBody>
                  <a:tcPr marL="50800" marR="50800" marT="50800" marB="508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5171">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r>
                        <a:rPr kumimoji="0" lang="en-US" sz="2400" b="0" i="0" u="none" strike="noStrike" cap="none" normalizeH="0" baseline="0" dirty="0" smtClean="0">
                          <a:ln>
                            <a:noFill/>
                          </a:ln>
                          <a:solidFill>
                            <a:srgbClr val="008600"/>
                          </a:solidFill>
                          <a:effectLst/>
                          <a:latin typeface="Comic Sans MS" pitchFamily="66" charset="0"/>
                          <a:ea typeface="ヒラギノ角ゴ ProN W3" charset="0"/>
                          <a:cs typeface="ヒラギノ角ゴ ProN W3" charset="0"/>
                          <a:sym typeface="Arial" charset="0"/>
                        </a:rPr>
                        <a:t>Equipment</a:t>
                      </a:r>
                    </a:p>
                  </a:txBody>
                  <a:tcPr marL="50800" marR="50800" marT="50800" marB="508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5171">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r>
                        <a:rPr kumimoji="0" lang="en-US" sz="2400" b="0" i="0" u="none" strike="noStrike" cap="none" normalizeH="0" baseline="0" dirty="0" smtClean="0">
                          <a:ln>
                            <a:noFill/>
                          </a:ln>
                          <a:solidFill>
                            <a:srgbClr val="008600"/>
                          </a:solidFill>
                          <a:effectLst/>
                          <a:latin typeface="Comic Sans MS" pitchFamily="66" charset="0"/>
                          <a:ea typeface="ヒラギノ角ゴ ProN W3" charset="0"/>
                          <a:cs typeface="ヒラギノ角ゴ ProN W3" charset="0"/>
                          <a:sym typeface="Arial" charset="0"/>
                        </a:rPr>
                        <a:t>High definition (HD)</a:t>
                      </a:r>
                    </a:p>
                  </a:txBody>
                  <a:tcPr marL="50800" marR="50800" marT="50800" marB="508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5171">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r>
                        <a:rPr kumimoji="0" lang="en-US" sz="2400" b="0" i="0" u="none" strike="noStrike" cap="none" normalizeH="0" baseline="0" dirty="0" smtClean="0">
                          <a:ln>
                            <a:noFill/>
                          </a:ln>
                          <a:solidFill>
                            <a:srgbClr val="008600"/>
                          </a:solidFill>
                          <a:effectLst/>
                          <a:latin typeface="Comic Sans MS" pitchFamily="66" charset="0"/>
                          <a:ea typeface="ヒラギノ角ゴ ProN W3" charset="0"/>
                          <a:cs typeface="ヒラギノ角ゴ ProN W3" charset="0"/>
                          <a:sym typeface="Arial" charset="0"/>
                        </a:rPr>
                        <a:t>Audio</a:t>
                      </a:r>
                    </a:p>
                  </a:txBody>
                  <a:tcPr marL="50800" marR="50800" marT="50800" marB="508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5171">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r>
                        <a:rPr kumimoji="0" lang="en-US" sz="2400" b="0" i="0" u="none" strike="noStrike" cap="none" normalizeH="0" baseline="0" dirty="0" smtClean="0">
                          <a:ln>
                            <a:noFill/>
                          </a:ln>
                          <a:solidFill>
                            <a:srgbClr val="008600"/>
                          </a:solidFill>
                          <a:effectLst/>
                          <a:latin typeface="Comic Sans MS" pitchFamily="66" charset="0"/>
                          <a:ea typeface="ヒラギノ角ゴ ProN W3" charset="0"/>
                          <a:cs typeface="ヒラギノ角ゴ ProN W3" charset="0"/>
                          <a:sym typeface="Arial" charset="0"/>
                        </a:rPr>
                        <a:t>Program guide</a:t>
                      </a:r>
                    </a:p>
                  </a:txBody>
                  <a:tcPr marL="50800" marR="50800" marT="50800" marB="508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5171">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r>
                        <a:rPr kumimoji="0" lang="en-US" sz="2400" b="0" i="0" u="none" strike="noStrike" cap="none" normalizeH="0" baseline="0" dirty="0" smtClean="0">
                          <a:ln>
                            <a:noFill/>
                          </a:ln>
                          <a:solidFill>
                            <a:srgbClr val="008600"/>
                          </a:solidFill>
                          <a:effectLst/>
                          <a:latin typeface="Comic Sans MS" pitchFamily="66" charset="0"/>
                          <a:ea typeface="ヒラギノ角ゴ ProN W3" charset="0"/>
                          <a:cs typeface="ヒラギノ角ゴ ProN W3" charset="0"/>
                          <a:sym typeface="Arial" charset="0"/>
                        </a:rPr>
                        <a:t>Video on demand (VoD)</a:t>
                      </a:r>
                    </a:p>
                  </a:txBody>
                  <a:tcPr marL="50800" marR="50800" marT="50800" marB="508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5171">
                <a:tc>
                  <a:txBody>
                    <a:bodyPr/>
                    <a:lstStyle/>
                    <a:p>
                      <a:pPr marL="0" marR="0" lvl="0" indent="0" algn="ctr" defTabSz="914400" rtl="0" eaLnBrk="1" fontAlgn="base" latinLnBrk="0" hangingPunct="1">
                        <a:lnSpc>
                          <a:spcPct val="100000"/>
                        </a:lnSpc>
                        <a:spcBef>
                          <a:spcPct val="0"/>
                        </a:spcBef>
                        <a:spcAft>
                          <a:spcPct val="0"/>
                        </a:spcAft>
                        <a:buClrTx/>
                        <a:buSzPct val="100000"/>
                        <a:buFont typeface="Arial" charset="0"/>
                        <a:buNone/>
                        <a:tabLst>
                          <a:tab pos="800100" algn="l"/>
                        </a:tabLst>
                      </a:pPr>
                      <a:r>
                        <a:rPr kumimoji="0" lang="en-US" sz="2400" b="0" i="0" u="none" strike="noStrike" cap="none" normalizeH="0" baseline="0" dirty="0" smtClean="0">
                          <a:ln>
                            <a:noFill/>
                          </a:ln>
                          <a:solidFill>
                            <a:srgbClr val="008600"/>
                          </a:solidFill>
                          <a:effectLst/>
                          <a:latin typeface="Comic Sans MS" pitchFamily="66" charset="0"/>
                          <a:ea typeface="ヒラギノ角ゴ ProN W3" charset="0"/>
                          <a:cs typeface="ヒラギノ角ゴ ProN W3" charset="0"/>
                          <a:sym typeface="Arial" charset="0"/>
                        </a:rPr>
                        <a:t>Parental Control</a:t>
                      </a:r>
                    </a:p>
                  </a:txBody>
                  <a:tcPr marL="50800" marR="50800" marT="50800" marB="508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cxnSp>
        <p:nvCxnSpPr>
          <p:cNvPr id="8" name="Straight Arrow Connector 7"/>
          <p:cNvCxnSpPr/>
          <p:nvPr/>
        </p:nvCxnSpPr>
        <p:spPr bwMode="auto">
          <a:xfrm rot="5400000">
            <a:off x="9549606" y="5257006"/>
            <a:ext cx="4419600" cy="1588"/>
          </a:xfrm>
          <a:prstGeom prst="straightConnector1">
            <a:avLst/>
          </a:prstGeom>
          <a:solidFill>
            <a:srgbClr val="BBE0E3"/>
          </a:solidFill>
          <a:ln w="63500" cap="flat" cmpd="sng" algn="ctr">
            <a:solidFill>
              <a:srgbClr val="008600"/>
            </a:solidFill>
            <a:prstDash val="solid"/>
            <a:round/>
            <a:headEnd type="none" w="med" len="med"/>
            <a:tailEnd type="arrow"/>
          </a:ln>
          <a:effectLst/>
        </p:spPr>
      </p:cxnSp>
      <p:sp>
        <p:nvSpPr>
          <p:cNvPr id="10" name="TextBox 9"/>
          <p:cNvSpPr txBox="1"/>
          <p:nvPr/>
        </p:nvSpPr>
        <p:spPr>
          <a:xfrm>
            <a:off x="10761702" y="7620000"/>
            <a:ext cx="2108269" cy="830997"/>
          </a:xfrm>
          <a:prstGeom prst="rect">
            <a:avLst/>
          </a:prstGeom>
          <a:noFill/>
        </p:spPr>
        <p:txBody>
          <a:bodyPr wrap="none" rtlCol="0">
            <a:spAutoFit/>
          </a:bodyPr>
          <a:lstStyle/>
          <a:p>
            <a:pPr algn="ctr"/>
            <a:r>
              <a:rPr lang="en-US" dirty="0" smtClean="0">
                <a:solidFill>
                  <a:srgbClr val="008600"/>
                </a:solidFill>
                <a:latin typeface="Comic Sans MS" pitchFamily="66" charset="0"/>
              </a:rPr>
              <a:t>Decreasing in</a:t>
            </a:r>
          </a:p>
          <a:p>
            <a:pPr algn="ctr"/>
            <a:r>
              <a:rPr lang="en-US" dirty="0" smtClean="0">
                <a:solidFill>
                  <a:srgbClr val="008600"/>
                </a:solidFill>
                <a:latin typeface="Comic Sans MS" pitchFamily="66" charset="0"/>
              </a:rPr>
              <a:t>frequency</a:t>
            </a:r>
            <a:endParaRPr lang="en-US" dirty="0">
              <a:solidFill>
                <a:srgbClr val="008600"/>
              </a:solidFill>
              <a:latin typeface="Comic Sans MS" pitchFamily="66" charset="0"/>
            </a:endParaRPr>
          </a:p>
        </p:txBody>
      </p:sp>
      <p:sp>
        <p:nvSpPr>
          <p:cNvPr id="11" name="TextBox 10"/>
          <p:cNvSpPr txBox="1"/>
          <p:nvPr/>
        </p:nvSpPr>
        <p:spPr>
          <a:xfrm>
            <a:off x="8640718" y="8077200"/>
            <a:ext cx="300082" cy="1200329"/>
          </a:xfrm>
          <a:prstGeom prst="rect">
            <a:avLst/>
          </a:prstGeom>
          <a:noFill/>
        </p:spPr>
        <p:txBody>
          <a:bodyPr wrap="none" rtlCol="0">
            <a:spAutoFit/>
          </a:bodyPr>
          <a:lstStyle/>
          <a:p>
            <a:r>
              <a:rPr lang="en-US" sz="3600" dirty="0" smtClean="0">
                <a:solidFill>
                  <a:srgbClr val="008600"/>
                </a:solidFill>
                <a:latin typeface="Comic Sans MS" pitchFamily="66" charset="0"/>
              </a:rPr>
              <a:t>.</a:t>
            </a:r>
          </a:p>
          <a:p>
            <a:r>
              <a:rPr lang="en-US" sz="3600" dirty="0" smtClean="0">
                <a:solidFill>
                  <a:srgbClr val="008600"/>
                </a:solidFill>
                <a:latin typeface="Comic Sans MS" pitchFamily="66" charset="0"/>
              </a:rPr>
              <a:t>.</a:t>
            </a:r>
            <a:endParaRPr lang="en-US" sz="3600" dirty="0">
              <a:solidFill>
                <a:srgbClr val="008600"/>
              </a:solidFill>
              <a:latin typeface="Comic Sans MS" pitchFamily="66" charset="0"/>
            </a:endParaRPr>
          </a:p>
        </p:txBody>
      </p:sp>
      <p:sp>
        <p:nvSpPr>
          <p:cNvPr id="12" name="TextBox 11"/>
          <p:cNvSpPr txBox="1"/>
          <p:nvPr/>
        </p:nvSpPr>
        <p:spPr>
          <a:xfrm>
            <a:off x="8640718" y="8324671"/>
            <a:ext cx="300082" cy="1200329"/>
          </a:xfrm>
          <a:prstGeom prst="rect">
            <a:avLst/>
          </a:prstGeom>
          <a:noFill/>
        </p:spPr>
        <p:txBody>
          <a:bodyPr wrap="none" rtlCol="0">
            <a:spAutoFit/>
          </a:bodyPr>
          <a:lstStyle/>
          <a:p>
            <a:r>
              <a:rPr lang="en-US" sz="3600" dirty="0" smtClean="0">
                <a:solidFill>
                  <a:srgbClr val="008600"/>
                </a:solidFill>
                <a:latin typeface="Comic Sans MS" pitchFamily="66" charset="0"/>
              </a:rPr>
              <a:t>.</a:t>
            </a:r>
          </a:p>
          <a:p>
            <a:r>
              <a:rPr lang="en-US" sz="3600" dirty="0" smtClean="0">
                <a:solidFill>
                  <a:srgbClr val="008600"/>
                </a:solidFill>
                <a:latin typeface="Comic Sans MS" pitchFamily="66" charset="0"/>
              </a:rPr>
              <a:t>.</a:t>
            </a:r>
            <a:endParaRPr lang="en-US" sz="3600" dirty="0">
              <a:solidFill>
                <a:srgbClr val="008600"/>
              </a:solidFill>
              <a:latin typeface="Comic Sans MS" pitchFamily="66" charset="0"/>
            </a:endParaRPr>
          </a:p>
        </p:txBody>
      </p:sp>
    </p:spTree>
  </p:cSld>
  <p:clrMapOvr>
    <a:masterClrMapping/>
  </p:clrMapOvr>
  <p:transition advTm="71089"/>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rIns="166398"/>
          <a:lstStyle/>
          <a:p>
            <a:pPr marL="57150"/>
            <a:r>
              <a:rPr lang="en-US" dirty="0" smtClean="0">
                <a:solidFill>
                  <a:srgbClr val="FF0000"/>
                </a:solidFill>
                <a:effectLst>
                  <a:outerShdw blurRad="38100" dist="38100" dir="2700000" algn="tl">
                    <a:srgbClr val="C0C0C0"/>
                  </a:outerShdw>
                </a:effectLst>
                <a:latin typeface="Comic Sans MS" charset="0"/>
                <a:sym typeface="Comic Sans MS" charset="0"/>
              </a:rPr>
              <a:t>Daily Pattern of Events</a:t>
            </a:r>
            <a:endParaRPr lang="en-US" dirty="0">
              <a:solidFill>
                <a:srgbClr val="FF0000"/>
              </a:solidFill>
              <a:effectLst>
                <a:outerShdw blurRad="38100" dist="38100" dir="2700000" algn="tl">
                  <a:srgbClr val="C0C0C0"/>
                </a:outerShdw>
              </a:effectLst>
              <a:latin typeface="Comic Sans MS" charset="0"/>
              <a:sym typeface="Comic Sans MS" charset="0"/>
            </a:endParaRPr>
          </a:p>
        </p:txBody>
      </p:sp>
      <p:sp>
        <p:nvSpPr>
          <p:cNvPr id="4" name="Slide Number Placeholder 3"/>
          <p:cNvSpPr>
            <a:spLocks noGrp="1"/>
          </p:cNvSpPr>
          <p:nvPr>
            <p:ph type="sldNum" sz="quarter" idx="10"/>
          </p:nvPr>
        </p:nvSpPr>
        <p:spPr/>
        <p:txBody>
          <a:bodyPr/>
          <a:lstStyle/>
          <a:p>
            <a:fld id="{E20C46C8-3604-401E-9400-D7CC93C63977}" type="slidenum">
              <a:rPr lang="en-US"/>
              <a:pPr/>
              <a:t>8</a:t>
            </a:fld>
            <a:endParaRPr lang="en-US" dirty="0"/>
          </a:p>
        </p:txBody>
      </p:sp>
      <p:pic>
        <p:nvPicPr>
          <p:cNvPr id="2050" name="Picture 2"/>
          <p:cNvPicPr>
            <a:picLocks noChangeAspect="1" noChangeArrowheads="1"/>
          </p:cNvPicPr>
          <p:nvPr/>
        </p:nvPicPr>
        <p:blipFill>
          <a:blip r:embed="rId3" cstate="print"/>
          <a:srcRect/>
          <a:stretch>
            <a:fillRect/>
          </a:stretch>
        </p:blipFill>
        <p:spPr bwMode="auto">
          <a:xfrm>
            <a:off x="863600" y="1981200"/>
            <a:ext cx="5172075" cy="3400425"/>
          </a:xfrm>
          <a:prstGeom prst="rect">
            <a:avLst/>
          </a:prstGeom>
          <a:noFill/>
          <a:ln w="9525">
            <a:noFill/>
            <a:miter lim="800000"/>
            <a:headEnd/>
            <a:tailEnd/>
          </a:ln>
        </p:spPr>
      </p:pic>
      <p:pic>
        <p:nvPicPr>
          <p:cNvPr id="2051" name="Picture 3"/>
          <p:cNvPicPr>
            <a:picLocks noChangeAspect="1" noChangeArrowheads="1"/>
          </p:cNvPicPr>
          <p:nvPr/>
        </p:nvPicPr>
        <p:blipFill>
          <a:blip r:embed="rId4" cstate="print"/>
          <a:srcRect/>
          <a:stretch>
            <a:fillRect/>
          </a:stretch>
        </p:blipFill>
        <p:spPr bwMode="auto">
          <a:xfrm>
            <a:off x="863600" y="5562600"/>
            <a:ext cx="5200650" cy="3419475"/>
          </a:xfrm>
          <a:prstGeom prst="rect">
            <a:avLst/>
          </a:prstGeom>
          <a:noFill/>
          <a:ln w="9525">
            <a:noFill/>
            <a:miter lim="800000"/>
            <a:headEnd/>
            <a:tailEnd/>
          </a:ln>
        </p:spPr>
      </p:pic>
      <p:sp>
        <p:nvSpPr>
          <p:cNvPr id="9" name="TextBox 8"/>
          <p:cNvSpPr txBox="1"/>
          <p:nvPr/>
        </p:nvSpPr>
        <p:spPr>
          <a:xfrm>
            <a:off x="6197600" y="3962400"/>
            <a:ext cx="6502400" cy="3539430"/>
          </a:xfrm>
          <a:prstGeom prst="rect">
            <a:avLst/>
          </a:prstGeom>
          <a:noFill/>
        </p:spPr>
        <p:txBody>
          <a:bodyPr wrap="square" rtlCol="0">
            <a:spAutoFit/>
          </a:bodyPr>
          <a:lstStyle/>
          <a:p>
            <a:r>
              <a:rPr lang="en-US" sz="2800" dirty="0" smtClean="0">
                <a:solidFill>
                  <a:srgbClr val="0000FF"/>
                </a:solidFill>
                <a:latin typeface="Comic Sans MS" pitchFamily="66" charset="0"/>
              </a:rPr>
              <a:t>Lot of activity between: </a:t>
            </a:r>
          </a:p>
          <a:p>
            <a:pPr>
              <a:buFontTx/>
              <a:buChar char="-"/>
            </a:pPr>
            <a:r>
              <a:rPr lang="en-US" dirty="0" smtClean="0">
                <a:solidFill>
                  <a:schemeClr val="tx1"/>
                </a:solidFill>
                <a:latin typeface="Comic Sans MS" pitchFamily="66" charset="0"/>
              </a:rPr>
              <a:t> 00:00 and 04:00 GMT (evening prime time)</a:t>
            </a:r>
          </a:p>
          <a:p>
            <a:pPr>
              <a:buFontTx/>
              <a:buChar char="-"/>
            </a:pPr>
            <a:r>
              <a:rPr lang="en-US" dirty="0" smtClean="0">
                <a:solidFill>
                  <a:schemeClr val="tx1"/>
                </a:solidFill>
                <a:latin typeface="Comic Sans MS" pitchFamily="66" charset="0"/>
              </a:rPr>
              <a:t> 12:00 and 23:59 GMT (day time) </a:t>
            </a:r>
          </a:p>
          <a:p>
            <a:pPr>
              <a:buFontTx/>
              <a:buChar char="-"/>
            </a:pPr>
            <a:endParaRPr lang="en-US" dirty="0" smtClean="0">
              <a:solidFill>
                <a:srgbClr val="0000FF"/>
              </a:solidFill>
              <a:latin typeface="Comic Sans MS" pitchFamily="66" charset="0"/>
            </a:endParaRPr>
          </a:p>
          <a:p>
            <a:r>
              <a:rPr lang="en-US" sz="2800" dirty="0" smtClean="0">
                <a:solidFill>
                  <a:srgbClr val="0000FF"/>
                </a:solidFill>
                <a:latin typeface="Comic Sans MS" pitchFamily="66" charset="0"/>
              </a:rPr>
              <a:t>Relatively quiet period between </a:t>
            </a:r>
          </a:p>
          <a:p>
            <a:pPr>
              <a:buFontTx/>
              <a:buChar char="-"/>
            </a:pPr>
            <a:r>
              <a:rPr lang="en-US" dirty="0" smtClean="0">
                <a:solidFill>
                  <a:schemeClr val="tx1"/>
                </a:solidFill>
                <a:latin typeface="Comic Sans MS" pitchFamily="66" charset="0"/>
              </a:rPr>
              <a:t> 4:00 and 12:00 GMT (customers are sleeping)</a:t>
            </a:r>
          </a:p>
          <a:p>
            <a:pPr>
              <a:buFontTx/>
              <a:buChar char="-"/>
            </a:pPr>
            <a:r>
              <a:rPr lang="en-US" dirty="0" smtClean="0">
                <a:solidFill>
                  <a:schemeClr val="tx1"/>
                </a:solidFill>
                <a:latin typeface="Comic Sans MS" pitchFamily="66" charset="0"/>
              </a:rPr>
              <a:t> Number of syslogs at SHO/VHO is high. (provisioning and maintenance) </a:t>
            </a:r>
          </a:p>
        </p:txBody>
      </p:sp>
    </p:spTree>
  </p:cSld>
  <p:clrMapOvr>
    <a:masterClrMapping/>
  </p:clrMapOvr>
  <p:transition advTm="55755"/>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rIns="166398"/>
          <a:lstStyle/>
          <a:p>
            <a:pPr marL="57150"/>
            <a:r>
              <a:rPr lang="en-US" dirty="0" smtClean="0">
                <a:solidFill>
                  <a:srgbClr val="FF0000"/>
                </a:solidFill>
                <a:effectLst>
                  <a:outerShdw blurRad="38100" dist="38100" dir="2700000" algn="tl">
                    <a:srgbClr val="C0C0C0"/>
                  </a:outerShdw>
                </a:effectLst>
                <a:latin typeface="Comic Sans MS" charset="0"/>
                <a:ea typeface="Comic Sans MS" charset="0"/>
                <a:cs typeface="Comic Sans MS" charset="0"/>
                <a:sym typeface="Comic Sans MS" charset="0"/>
              </a:rPr>
              <a:t>Giza</a:t>
            </a:r>
            <a:endParaRPr lang="en-US" dirty="0">
              <a:solidFill>
                <a:srgbClr val="FF0000"/>
              </a:solidFill>
              <a:effectLst>
                <a:outerShdw blurRad="38100" dist="38100" dir="2700000" algn="tl">
                  <a:srgbClr val="C0C0C0"/>
                </a:outerShdw>
              </a:effectLst>
              <a:latin typeface="Comic Sans MS" charset="0"/>
              <a:sym typeface="Comic Sans MS" charset="0"/>
            </a:endParaRPr>
          </a:p>
        </p:txBody>
      </p:sp>
      <p:sp>
        <p:nvSpPr>
          <p:cNvPr id="5122" name="Rectangle 2"/>
          <p:cNvSpPr>
            <a:spLocks noGrp="1" noChangeArrowheads="1"/>
          </p:cNvSpPr>
          <p:nvPr>
            <p:ph idx="1"/>
          </p:nvPr>
        </p:nvSpPr>
        <p:spPr>
          <a:xfrm>
            <a:off x="647700" y="2273300"/>
            <a:ext cx="11709400" cy="6794500"/>
          </a:xfrm>
          <a:ln/>
        </p:spPr>
        <p:txBody>
          <a:bodyPr rIns="166398"/>
          <a:lstStyle/>
          <a:p>
            <a:pPr>
              <a:buClr>
                <a:srgbClr val="0000FF"/>
              </a:buClr>
              <a:buFont typeface="Comic Sans MS" charset="0"/>
              <a:buChar char="•"/>
            </a:pPr>
            <a:r>
              <a:rPr lang="en-US" sz="3200" dirty="0" smtClean="0">
                <a:solidFill>
                  <a:srgbClr val="0000FF"/>
                </a:solidFill>
                <a:latin typeface="Comic Sans MS" charset="0"/>
                <a:sym typeface="Comic Sans MS" charset="0"/>
              </a:rPr>
              <a:t>First multi-resolution infrastructure</a:t>
            </a:r>
          </a:p>
          <a:p>
            <a:pPr marL="784225" lvl="1" indent="-287338">
              <a:buFont typeface="Comic Sans MS" charset="0"/>
              <a:buChar char="–"/>
            </a:pPr>
            <a:r>
              <a:rPr lang="en-US" sz="2800" dirty="0" smtClean="0">
                <a:latin typeface="Comic Sans MS" charset="0"/>
                <a:sym typeface="Comic Sans MS" charset="0"/>
              </a:rPr>
              <a:t>Detect and troubleshoot spatial locations that are experiencing serious performance problems </a:t>
            </a:r>
          </a:p>
          <a:p>
            <a:pPr marL="784225" lvl="1" indent="-287338">
              <a:buFont typeface="Comic Sans MS" charset="0"/>
              <a:buChar char="–"/>
            </a:pPr>
            <a:r>
              <a:rPr lang="en-US" sz="2800" dirty="0" smtClean="0">
                <a:solidFill>
                  <a:srgbClr val="008600"/>
                </a:solidFill>
                <a:latin typeface="Comic Sans MS" charset="0"/>
                <a:sym typeface="Comic Sans MS" charset="0"/>
              </a:rPr>
              <a:t>Detection </a:t>
            </a:r>
          </a:p>
          <a:p>
            <a:pPr marL="1184275" lvl="2" indent="-287338">
              <a:buFont typeface="Arial" pitchFamily="34" charset="0"/>
              <a:buChar char="•"/>
            </a:pPr>
            <a:r>
              <a:rPr lang="en-US" sz="2400" dirty="0" smtClean="0">
                <a:latin typeface="Comic Sans MS" charset="0"/>
                <a:sym typeface="Comic Sans MS" charset="0"/>
              </a:rPr>
              <a:t>Output locations (e.g. VHO, or STB) that have significant event counts </a:t>
            </a:r>
          </a:p>
          <a:p>
            <a:pPr marL="784225" lvl="1" indent="-287338">
              <a:buFont typeface="Comic Sans MS" charset="0"/>
              <a:buChar char="–"/>
            </a:pPr>
            <a:r>
              <a:rPr lang="en-US" sz="2800" dirty="0" smtClean="0">
                <a:solidFill>
                  <a:srgbClr val="008600"/>
                </a:solidFill>
                <a:latin typeface="Comic Sans MS" charset="0"/>
                <a:sym typeface="Comic Sans MS" charset="0"/>
              </a:rPr>
              <a:t>Troubleshooting</a:t>
            </a:r>
          </a:p>
          <a:p>
            <a:pPr marL="1184275" lvl="2" indent="-287338">
              <a:buFont typeface="Arial" pitchFamily="34" charset="0"/>
              <a:buChar char="•"/>
            </a:pPr>
            <a:r>
              <a:rPr lang="en-US" sz="2400" dirty="0" smtClean="0">
                <a:latin typeface="Comic Sans MS" charset="0"/>
                <a:sym typeface="Comic Sans MS" charset="0"/>
              </a:rPr>
              <a:t>Output list the other event-series that are the potential root-causes</a:t>
            </a:r>
          </a:p>
          <a:p>
            <a:pPr>
              <a:buClr>
                <a:srgbClr val="0000FF"/>
              </a:buClr>
              <a:buFont typeface="Comic Sans MS" charset="0"/>
              <a:buChar char="•"/>
            </a:pPr>
            <a:endParaRPr lang="en-US" sz="3400" dirty="0" smtClean="0">
              <a:solidFill>
                <a:srgbClr val="0000FF"/>
              </a:solidFill>
              <a:latin typeface="Comic Sans MS" charset="0"/>
              <a:sym typeface="Comic Sans MS" charset="0"/>
            </a:endParaRPr>
          </a:p>
        </p:txBody>
      </p:sp>
      <p:sp>
        <p:nvSpPr>
          <p:cNvPr id="4" name="Slide Number Placeholder 3"/>
          <p:cNvSpPr>
            <a:spLocks noGrp="1"/>
          </p:cNvSpPr>
          <p:nvPr>
            <p:ph type="sldNum" sz="quarter" idx="10"/>
          </p:nvPr>
        </p:nvSpPr>
        <p:spPr/>
        <p:txBody>
          <a:bodyPr/>
          <a:lstStyle/>
          <a:p>
            <a:fld id="{E20C46C8-3604-401E-9400-D7CC93C63977}" type="slidenum">
              <a:rPr lang="en-US"/>
              <a:pPr/>
              <a:t>9</a:t>
            </a:fld>
            <a:endParaRPr lang="en-US" dirty="0"/>
          </a:p>
        </p:txBody>
      </p:sp>
      <p:grpSp>
        <p:nvGrpSpPr>
          <p:cNvPr id="8" name="Group 17"/>
          <p:cNvGrpSpPr>
            <a:grpSpLocks/>
          </p:cNvGrpSpPr>
          <p:nvPr/>
        </p:nvGrpSpPr>
        <p:grpSpPr bwMode="auto">
          <a:xfrm>
            <a:off x="4978400" y="6781800"/>
            <a:ext cx="1600200" cy="1143000"/>
            <a:chOff x="0" y="55"/>
            <a:chExt cx="1432" cy="888"/>
          </a:xfrm>
        </p:grpSpPr>
        <p:sp>
          <p:nvSpPr>
            <p:cNvPr id="9" name="Rectangle 18"/>
            <p:cNvSpPr>
              <a:spLocks/>
            </p:cNvSpPr>
            <p:nvPr/>
          </p:nvSpPr>
          <p:spPr bwMode="auto">
            <a:xfrm>
              <a:off x="0" y="55"/>
              <a:ext cx="1432" cy="888"/>
            </a:xfrm>
            <a:prstGeom prst="rect">
              <a:avLst/>
            </a:prstGeom>
            <a:solidFill>
              <a:schemeClr val="accent1">
                <a:alpha val="0"/>
              </a:schemeClr>
            </a:solidFill>
            <a:ln w="38100">
              <a:solidFill>
                <a:schemeClr val="tx1"/>
              </a:solidFill>
              <a:prstDash val="solid"/>
              <a:miter lim="800000"/>
              <a:headEnd type="none" w="med" len="med"/>
              <a:tailEnd type="none" w="med" len="med"/>
            </a:ln>
          </p:spPr>
          <p:txBody>
            <a:bodyPr lIns="0" tIns="0" rIns="0" bIns="0"/>
            <a:lstStyle/>
            <a:p>
              <a:endParaRPr lang="en-US" dirty="0"/>
            </a:p>
          </p:txBody>
        </p:sp>
        <p:sp>
          <p:nvSpPr>
            <p:cNvPr id="10" name="Rectangle 19"/>
            <p:cNvSpPr>
              <a:spLocks/>
            </p:cNvSpPr>
            <p:nvPr/>
          </p:nvSpPr>
          <p:spPr bwMode="auto">
            <a:xfrm>
              <a:off x="293" y="308"/>
              <a:ext cx="843" cy="383"/>
            </a:xfrm>
            <a:prstGeom prst="rect">
              <a:avLst/>
            </a:prstGeom>
            <a:noFill/>
            <a:ln w="12700">
              <a:noFill/>
              <a:miter lim="800000"/>
              <a:headEnd type="none" w="med" len="med"/>
              <a:tailEnd type="none" w="med" len="med"/>
            </a:ln>
          </p:spPr>
          <p:txBody>
            <a:bodyPr wrap="none" lIns="0" tIns="0" rIns="57799" bIns="0" anchor="ctr">
              <a:spAutoFit/>
            </a:bodyPr>
            <a:lstStyle/>
            <a:p>
              <a:pPr marL="57150" algn="ctr"/>
              <a:r>
                <a:rPr lang="en-US" sz="3200" dirty="0" smtClean="0">
                  <a:solidFill>
                    <a:schemeClr val="tx1"/>
                  </a:solidFill>
                  <a:latin typeface="Comic Sans MS" charset="0"/>
                  <a:ea typeface="Comic Sans MS" charset="0"/>
                  <a:cs typeface="Comic Sans MS" charset="0"/>
                  <a:sym typeface="Comic Sans MS" charset="0"/>
                </a:rPr>
                <a:t>Giza</a:t>
              </a:r>
              <a:endParaRPr lang="en-US" sz="3200" dirty="0">
                <a:solidFill>
                  <a:schemeClr val="tx1"/>
                </a:solidFill>
                <a:latin typeface="Comic Sans MS" charset="0"/>
                <a:ea typeface="Comic Sans MS" charset="0"/>
                <a:cs typeface="Comic Sans MS" charset="0"/>
                <a:sym typeface="Comic Sans MS" charset="0"/>
              </a:endParaRPr>
            </a:p>
          </p:txBody>
        </p:sp>
      </p:grpSp>
      <p:sp>
        <p:nvSpPr>
          <p:cNvPr id="11" name="Rectangle 2"/>
          <p:cNvSpPr>
            <a:spLocks/>
          </p:cNvSpPr>
          <p:nvPr/>
        </p:nvSpPr>
        <p:spPr bwMode="auto">
          <a:xfrm>
            <a:off x="254000" y="6934200"/>
            <a:ext cx="3274218" cy="1107996"/>
          </a:xfrm>
          <a:prstGeom prst="rect">
            <a:avLst/>
          </a:prstGeom>
          <a:noFill/>
          <a:ln w="12700">
            <a:noFill/>
            <a:miter lim="800000"/>
            <a:headEnd type="none" w="med" len="med"/>
            <a:tailEnd type="none" w="med" len="med"/>
          </a:ln>
        </p:spPr>
        <p:txBody>
          <a:bodyPr wrap="square" lIns="0" tIns="0" rIns="57799" bIns="0">
            <a:spAutoFit/>
          </a:bodyPr>
          <a:lstStyle/>
          <a:p>
            <a:pPr marL="57150" algn="ctr"/>
            <a:r>
              <a:rPr lang="en-US" dirty="0" smtClean="0">
                <a:solidFill>
                  <a:srgbClr val="FF0000"/>
                </a:solidFill>
                <a:latin typeface="Comic Sans MS Bold" charset="0"/>
                <a:ea typeface="Comic Sans MS Bold" charset="0"/>
                <a:cs typeface="Comic Sans MS Bold" charset="0"/>
                <a:sym typeface="Comic Sans MS Bold" charset="0"/>
              </a:rPr>
              <a:t>Symptom</a:t>
            </a:r>
          </a:p>
          <a:p>
            <a:pPr marL="57150" algn="ctr"/>
            <a:r>
              <a:rPr lang="en-US" dirty="0" smtClean="0">
                <a:solidFill>
                  <a:srgbClr val="FF0000"/>
                </a:solidFill>
                <a:latin typeface="Comic Sans MS Bold" charset="0"/>
                <a:ea typeface="Comic Sans MS Bold" charset="0"/>
                <a:cs typeface="Comic Sans MS Bold" charset="0"/>
                <a:sym typeface="Comic Sans MS Bold" charset="0"/>
              </a:rPr>
              <a:t>E.g., video quality degradation</a:t>
            </a:r>
            <a:endParaRPr lang="en-US" dirty="0">
              <a:solidFill>
                <a:srgbClr val="FF0000"/>
              </a:solidFill>
              <a:latin typeface="Comic Sans MS Bold" charset="0"/>
              <a:ea typeface="Comic Sans MS Bold" charset="0"/>
              <a:cs typeface="Comic Sans MS Bold" charset="0"/>
              <a:sym typeface="Comic Sans MS Bold" charset="0"/>
            </a:endParaRPr>
          </a:p>
        </p:txBody>
      </p:sp>
      <p:sp>
        <p:nvSpPr>
          <p:cNvPr id="12" name="Line 5"/>
          <p:cNvSpPr>
            <a:spLocks noChangeShapeType="1"/>
          </p:cNvSpPr>
          <p:nvPr/>
        </p:nvSpPr>
        <p:spPr bwMode="auto">
          <a:xfrm rot="10800000" flipH="1">
            <a:off x="3530600" y="7467600"/>
            <a:ext cx="1443037" cy="7937"/>
          </a:xfrm>
          <a:prstGeom prst="line">
            <a:avLst/>
          </a:prstGeom>
          <a:noFill/>
          <a:ln w="50800">
            <a:solidFill>
              <a:srgbClr val="FF0000"/>
            </a:solidFill>
            <a:prstDash val="solid"/>
            <a:round/>
            <a:headEnd type="none" w="med" len="med"/>
            <a:tailEnd type="triangle" w="med" len="med"/>
          </a:ln>
        </p:spPr>
        <p:txBody>
          <a:bodyPr/>
          <a:lstStyle/>
          <a:p>
            <a:endParaRPr lang="en-US" dirty="0"/>
          </a:p>
        </p:txBody>
      </p:sp>
      <p:sp>
        <p:nvSpPr>
          <p:cNvPr id="14" name="Line 7"/>
          <p:cNvSpPr>
            <a:spLocks noChangeShapeType="1"/>
          </p:cNvSpPr>
          <p:nvPr/>
        </p:nvSpPr>
        <p:spPr bwMode="auto">
          <a:xfrm flipH="1" flipV="1">
            <a:off x="6562724" y="7391400"/>
            <a:ext cx="1158875" cy="304800"/>
          </a:xfrm>
          <a:prstGeom prst="line">
            <a:avLst/>
          </a:prstGeom>
          <a:noFill/>
          <a:ln w="50800">
            <a:solidFill>
              <a:srgbClr val="0000FF"/>
            </a:solidFill>
            <a:prstDash val="solid"/>
            <a:round/>
            <a:headEnd type="triangle" w="med" len="med"/>
            <a:tailEnd type="none" w="med" len="med"/>
          </a:ln>
        </p:spPr>
        <p:txBody>
          <a:bodyPr/>
          <a:lstStyle/>
          <a:p>
            <a:endParaRPr lang="en-US" dirty="0"/>
          </a:p>
        </p:txBody>
      </p:sp>
      <p:sp>
        <p:nvSpPr>
          <p:cNvPr id="15" name="Rectangle 14"/>
          <p:cNvSpPr>
            <a:spLocks/>
          </p:cNvSpPr>
          <p:nvPr/>
        </p:nvSpPr>
        <p:spPr bwMode="auto">
          <a:xfrm>
            <a:off x="7874000" y="7391400"/>
            <a:ext cx="4114800" cy="977900"/>
          </a:xfrm>
          <a:prstGeom prst="rect">
            <a:avLst/>
          </a:prstGeom>
          <a:noFill/>
          <a:ln w="12700">
            <a:noFill/>
            <a:miter lim="800000"/>
            <a:headEnd type="none" w="med" len="med"/>
            <a:tailEnd type="none" w="med" len="med"/>
          </a:ln>
        </p:spPr>
        <p:txBody>
          <a:bodyPr lIns="0" tIns="0" rIns="57799" bIns="0"/>
          <a:lstStyle/>
          <a:p>
            <a:pPr marL="57150"/>
            <a:r>
              <a:rPr lang="en-US" dirty="0" smtClean="0">
                <a:solidFill>
                  <a:srgbClr val="0000FF"/>
                </a:solidFill>
                <a:latin typeface="Comic Sans MS Bold" charset="0"/>
                <a:ea typeface="Comic Sans MS Bold" charset="0"/>
                <a:cs typeface="Comic Sans MS Bold" charset="0"/>
                <a:sym typeface="Comic Sans MS Bold" charset="0"/>
              </a:rPr>
              <a:t>Root-causes for symptom</a:t>
            </a:r>
          </a:p>
          <a:p>
            <a:pPr marL="57150"/>
            <a:r>
              <a:rPr lang="en-US" dirty="0" smtClean="0">
                <a:solidFill>
                  <a:srgbClr val="0000FF"/>
                </a:solidFill>
                <a:latin typeface="Comic Sans MS Bold" charset="0"/>
                <a:ea typeface="Comic Sans MS Bold" charset="0"/>
                <a:cs typeface="Comic Sans MS Bold" charset="0"/>
                <a:sym typeface="Comic Sans MS Bold" charset="0"/>
              </a:rPr>
              <a:t>E.g., STB Crash</a:t>
            </a:r>
          </a:p>
        </p:txBody>
      </p:sp>
      <p:sp>
        <p:nvSpPr>
          <p:cNvPr id="16" name="Line 7"/>
          <p:cNvSpPr>
            <a:spLocks noChangeShapeType="1"/>
          </p:cNvSpPr>
          <p:nvPr/>
        </p:nvSpPr>
        <p:spPr bwMode="auto">
          <a:xfrm flipH="1">
            <a:off x="6578600" y="6858000"/>
            <a:ext cx="1066800" cy="457200"/>
          </a:xfrm>
          <a:prstGeom prst="line">
            <a:avLst/>
          </a:prstGeom>
          <a:noFill/>
          <a:ln w="50800">
            <a:solidFill>
              <a:srgbClr val="0000FF"/>
            </a:solidFill>
            <a:prstDash val="solid"/>
            <a:round/>
            <a:headEnd type="triangle" w="med" len="med"/>
            <a:tailEnd type="none" w="med" len="med"/>
          </a:ln>
        </p:spPr>
        <p:txBody>
          <a:bodyPr/>
          <a:lstStyle/>
          <a:p>
            <a:endParaRPr lang="en-US" dirty="0"/>
          </a:p>
        </p:txBody>
      </p:sp>
      <p:sp>
        <p:nvSpPr>
          <p:cNvPr id="18" name="Rectangle 17"/>
          <p:cNvSpPr>
            <a:spLocks/>
          </p:cNvSpPr>
          <p:nvPr/>
        </p:nvSpPr>
        <p:spPr bwMode="auto">
          <a:xfrm>
            <a:off x="7721600" y="6248400"/>
            <a:ext cx="4978400" cy="977900"/>
          </a:xfrm>
          <a:prstGeom prst="rect">
            <a:avLst/>
          </a:prstGeom>
          <a:noFill/>
          <a:ln w="12700">
            <a:noFill/>
            <a:miter lim="800000"/>
            <a:headEnd type="none" w="med" len="med"/>
            <a:tailEnd type="none" w="med" len="med"/>
          </a:ln>
        </p:spPr>
        <p:txBody>
          <a:bodyPr lIns="0" tIns="0" rIns="57799" bIns="0"/>
          <a:lstStyle/>
          <a:p>
            <a:pPr marL="57150"/>
            <a:r>
              <a:rPr lang="en-US" dirty="0" smtClean="0">
                <a:solidFill>
                  <a:srgbClr val="0000FF"/>
                </a:solidFill>
                <a:latin typeface="Comic Sans MS Bold" charset="0"/>
                <a:ea typeface="Comic Sans MS Bold" charset="0"/>
                <a:cs typeface="Comic Sans MS Bold" charset="0"/>
                <a:sym typeface="Comic Sans MS Bold" charset="0"/>
              </a:rPr>
              <a:t>Spatial locations</a:t>
            </a:r>
          </a:p>
          <a:p>
            <a:pPr marL="57150"/>
            <a:r>
              <a:rPr lang="en-US" dirty="0" smtClean="0">
                <a:solidFill>
                  <a:srgbClr val="0000FF"/>
                </a:solidFill>
                <a:latin typeface="Comic Sans MS Bold" charset="0"/>
                <a:ea typeface="Comic Sans MS Bold" charset="0"/>
                <a:cs typeface="Comic Sans MS Bold" charset="0"/>
                <a:sym typeface="Comic Sans MS Bold" charset="0"/>
              </a:rPr>
              <a:t>E.g., VHO or Customer network</a:t>
            </a:r>
          </a:p>
          <a:p>
            <a:pPr marL="57150"/>
            <a:endParaRPr lang="en-US" dirty="0">
              <a:solidFill>
                <a:srgbClr val="0000FF"/>
              </a:solidFill>
              <a:latin typeface="Comic Sans MS Bold" charset="0"/>
              <a:ea typeface="Comic Sans MS Bold" charset="0"/>
              <a:cs typeface="Comic Sans MS Bold" charset="0"/>
              <a:sym typeface="Comic Sans MS Bold" charset="0"/>
            </a:endParaRPr>
          </a:p>
        </p:txBody>
      </p:sp>
    </p:spTree>
  </p:cSld>
  <p:clrMapOvr>
    <a:masterClrMapping/>
  </p:clrMapOvr>
  <p:transition advTm="62057"/>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1|0.2"/>
</p:tagLst>
</file>

<file path=ppt/tags/tag2.xml><?xml version="1.0" encoding="utf-8"?>
<p:tagLst xmlns:a="http://schemas.openxmlformats.org/drawingml/2006/main" xmlns:r="http://schemas.openxmlformats.org/officeDocument/2006/relationships" xmlns:p="http://schemas.openxmlformats.org/presentationml/2006/main">
  <p:tag name="TIMING" val="|36.6|62.1"/>
</p:tagLst>
</file>

<file path=ppt/tags/tag3.xml><?xml version="1.0" encoding="utf-8"?>
<p:tagLst xmlns:a="http://schemas.openxmlformats.org/drawingml/2006/main" xmlns:r="http://schemas.openxmlformats.org/officeDocument/2006/relationships" xmlns:p="http://schemas.openxmlformats.org/presentationml/2006/main">
  <p:tag name="TIMING" val="|14.8|23.1|4.9|39|17.6|14.2|13.2|3|6.2|13.5"/>
</p:tagLst>
</file>

<file path=ppt/tags/tag4.xml><?xml version="1.0" encoding="utf-8"?>
<p:tagLst xmlns:a="http://schemas.openxmlformats.org/drawingml/2006/main" xmlns:r="http://schemas.openxmlformats.org/officeDocument/2006/relationships" xmlns:p="http://schemas.openxmlformats.org/presentationml/2006/main">
  <p:tag name="TIMING" val="|0.9|69.9"/>
</p:tagLst>
</file>

<file path=ppt/tags/tag5.xml><?xml version="1.0" encoding="utf-8"?>
<p:tagLst xmlns:a="http://schemas.openxmlformats.org/drawingml/2006/main" xmlns:r="http://schemas.openxmlformats.org/officeDocument/2006/relationships" xmlns:p="http://schemas.openxmlformats.org/presentationml/2006/main">
  <p:tag name="TIMING" val="|64.9|17"/>
</p:tagLst>
</file>

<file path=ppt/tags/tag6.xml><?xml version="1.0" encoding="utf-8"?>
<p:tagLst xmlns:a="http://schemas.openxmlformats.org/drawingml/2006/main" xmlns:r="http://schemas.openxmlformats.org/officeDocument/2006/relationships" xmlns:p="http://schemas.openxmlformats.org/presentationml/2006/main">
  <p:tag name="TIMING" val="|42.4|42.1"/>
</p:tagLst>
</file>

<file path=ppt/theme/theme1.xml><?xml version="1.0" encoding="utf-8"?>
<a:theme xmlns:a="http://schemas.openxmlformats.org/drawingml/2006/main" name="Title &amp; Bullets">
  <a:themeElements>
    <a:clrScheme name="">
      <a:dk1>
        <a:srgbClr val="000000"/>
      </a:dk1>
      <a:lt1>
        <a:srgbClr val="FFFFFF"/>
      </a:lt1>
      <a:dk2>
        <a:srgbClr val="000000"/>
      </a:dk2>
      <a:lt2>
        <a:srgbClr val="00000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amp; Bullets">
      <a:majorFont>
        <a:latin typeface="Arial"/>
        <a:ea typeface="ヒラギノ角ゴ ProN W3"/>
        <a:cs typeface="ヒラギノ角ゴ ProN W3"/>
      </a:majorFont>
      <a:minorFont>
        <a:latin typeface="Arial"/>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BE0E3"/>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BBE0E3"/>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21848</TotalTime>
  <Pages>0</Pages>
  <Words>1758</Words>
  <Characters>0</Characters>
  <Application>Microsoft Office PowerPoint</Application>
  <PresentationFormat>Custom</PresentationFormat>
  <Lines>0</Lines>
  <Paragraphs>333</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Title &amp; Bullets</vt:lpstr>
      <vt:lpstr>Towards Automated Performance Diagnosis in a Large IPTV Network</vt:lpstr>
      <vt:lpstr>Internet Protocol Television (IPTV)</vt:lpstr>
      <vt:lpstr>IPTV Service Architecture</vt:lpstr>
      <vt:lpstr>IPTV Characteristics</vt:lpstr>
      <vt:lpstr>Problem Statement</vt:lpstr>
      <vt:lpstr>IPTV Measurement Data</vt:lpstr>
      <vt:lpstr>IPTV Characterization</vt:lpstr>
      <vt:lpstr>Daily Pattern of Events</vt:lpstr>
      <vt:lpstr>Giza</vt:lpstr>
      <vt:lpstr>Mining Challenges</vt:lpstr>
      <vt:lpstr>Giza</vt:lpstr>
      <vt:lpstr>Hierarchical Heavy Hitter Detection</vt:lpstr>
      <vt:lpstr>Causal Graph Discovery</vt:lpstr>
      <vt:lpstr>Giza Experiments</vt:lpstr>
      <vt:lpstr>Case Study: Provider Network Events</vt:lpstr>
      <vt:lpstr>Comparison to Related Literature</vt:lpstr>
      <vt:lpstr>Conclusions</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Towards Automated Performance Diagnosis in a Large IPTV Network</dc:title>
  <dc:creator>Ajay Mahimkar</dc:creator>
  <cp:lastModifiedBy>ajaymukta</cp:lastModifiedBy>
  <cp:revision>2409</cp:revision>
  <dcterms:modified xsi:type="dcterms:W3CDTF">2009-08-24T22:51:36Z</dcterms:modified>
</cp:coreProperties>
</file>